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6" r:id="rId2"/>
    <p:sldId id="298" r:id="rId3"/>
    <p:sldId id="257" r:id="rId4"/>
    <p:sldId id="295" r:id="rId5"/>
    <p:sldId id="296" r:id="rId6"/>
    <p:sldId id="297" r:id="rId7"/>
    <p:sldId id="258" r:id="rId8"/>
    <p:sldId id="259" r:id="rId9"/>
    <p:sldId id="260" r:id="rId10"/>
    <p:sldId id="262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8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2" r:id="rId29"/>
    <p:sldId id="294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F82A-C498-4103-82AA-109E19E5A085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E486-AD82-451C-A34C-7E1B65920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E486-AD82-451C-A34C-7E1B659206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E486-AD82-451C-A34C-7E1B659206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70171-9C77-4F45-BB03-EF7AE827E9BB}" type="slidenum">
              <a:rPr lang="en-US"/>
              <a:pPr/>
              <a:t>28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6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0C1429-0D53-4919-B013-70180A83B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ECB5EA-5318-44D0-A4F6-84C3173C6CD2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D59C00-395E-4108-836A-0E34CB2F0C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wm.com/section_view/heading/Parasitic%20Diseases%20During%20Pregnancy/item/18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PARASITIC DISAESES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Next </a:t>
            </a:r>
            <a:r>
              <a:rPr lang="en-US" dirty="0" err="1" smtClean="0"/>
              <a:t>next</a:t>
            </a:r>
            <a:r>
              <a:rPr lang="en-US" dirty="0" smtClean="0"/>
              <a:t> slides….. </a:t>
            </a:r>
            <a:r>
              <a:rPr lang="en-US" dirty="0" err="1" smtClean="0"/>
              <a:t>Ooops</a:t>
            </a:r>
            <a:r>
              <a:rPr lang="en-US" smtClean="0"/>
              <a:t>!!!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Carried asymptomatically in the digestive tracts of </a:t>
            </a:r>
            <a:r>
              <a:rPr lang="en-US" sz="2800" dirty="0" err="1" smtClean="0"/>
              <a:t>humansTen</a:t>
            </a:r>
            <a:r>
              <a:rPr lang="en-US" sz="2800" dirty="0" smtClean="0"/>
              <a:t> per cent of the world population, including 2–5% in the United States and up to 80% in some tropical countries, is infected with the intestinal protozoan </a:t>
            </a:r>
            <a:r>
              <a:rPr lang="en-US" sz="2800" i="1" dirty="0" err="1" smtClean="0"/>
              <a:t>Entamoeba</a:t>
            </a:r>
            <a:r>
              <a:rPr lang="en-US" sz="2800" i="1" dirty="0" smtClean="0"/>
              <a:t> histolytica.</a:t>
            </a:r>
            <a:r>
              <a:rPr lang="en-US" sz="2800" baseline="30000" dirty="0" smtClean="0">
                <a:hlinkClick r:id="rId2"/>
              </a:rPr>
              <a:t>29</a:t>
            </a:r>
            <a:r>
              <a:rPr lang="en-US" sz="2800" dirty="0" smtClean="0"/>
              <a:t> The primary habitat of the parasite is the ileum and colon</a:t>
            </a:r>
            <a:endParaRPr lang="en-US" sz="2800" dirty="0"/>
          </a:p>
          <a:p>
            <a:r>
              <a:rPr lang="en-US" sz="2800" dirty="0"/>
              <a:t>No animal reservoir exists</a:t>
            </a:r>
          </a:p>
          <a:p>
            <a:r>
              <a:rPr lang="en-US" sz="2800" dirty="0"/>
              <a:t>Infection usually occurs by drinking water contaminated with feces that contain cysts</a:t>
            </a:r>
          </a:p>
          <a:p>
            <a:r>
              <a:rPr lang="en-US" sz="2800" dirty="0" err="1"/>
              <a:t>Trophozoites</a:t>
            </a:r>
            <a:r>
              <a:rPr lang="en-US" sz="2800" dirty="0"/>
              <a:t> migrate to the large intestine where they multiply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Carried asymptomatically in the digestive tracts of humans</a:t>
            </a:r>
          </a:p>
          <a:p>
            <a:r>
              <a:rPr lang="en-US" sz="2800"/>
              <a:t>No animal reservoir exists</a:t>
            </a:r>
          </a:p>
          <a:p>
            <a:r>
              <a:rPr lang="en-US" sz="2800"/>
              <a:t>Infection usually occurs by drinking water contaminated with feces that contain cysts</a:t>
            </a:r>
          </a:p>
          <a:p>
            <a:r>
              <a:rPr lang="en-US" sz="2800"/>
              <a:t>Trophozoites migrate to the large intestine where they multiply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Entamoeba histolytica</a:t>
            </a:r>
            <a:endParaRPr 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914400"/>
            <a:ext cx="8489950" cy="5213350"/>
          </a:xfrm>
        </p:spPr>
        <p:txBody>
          <a:bodyPr/>
          <a:lstStyle/>
          <a:p>
            <a:r>
              <a:rPr lang="en-US" sz="2400" dirty="0"/>
              <a:t>Three types of </a:t>
            </a:r>
            <a:r>
              <a:rPr lang="en-US" sz="2400" dirty="0" err="1"/>
              <a:t>amebiasis</a:t>
            </a:r>
            <a:r>
              <a:rPr lang="en-US" sz="2400" dirty="0"/>
              <a:t> can result from infection</a:t>
            </a:r>
          </a:p>
          <a:p>
            <a:pPr lvl="1"/>
            <a:r>
              <a:rPr lang="en-US" sz="2400" dirty="0"/>
              <a:t>Luminal </a:t>
            </a:r>
            <a:r>
              <a:rPr lang="en-US" sz="2400" dirty="0" err="1"/>
              <a:t>amebiasis</a:t>
            </a:r>
            <a:endParaRPr lang="en-US" sz="2400" dirty="0"/>
          </a:p>
          <a:p>
            <a:pPr lvl="2"/>
            <a:r>
              <a:rPr lang="en-US" dirty="0"/>
              <a:t>Least severe form that is asymptomatic</a:t>
            </a:r>
          </a:p>
          <a:p>
            <a:pPr lvl="1"/>
            <a:r>
              <a:rPr lang="en-US" sz="2400" dirty="0"/>
              <a:t>Invasive amebic dysentery</a:t>
            </a:r>
          </a:p>
          <a:p>
            <a:pPr lvl="2"/>
            <a:r>
              <a:rPr lang="en-US" dirty="0"/>
              <a:t>More common form of infection</a:t>
            </a:r>
          </a:p>
          <a:p>
            <a:pPr lvl="2"/>
            <a:r>
              <a:rPr lang="en-US" dirty="0"/>
              <a:t>Characterized by bloody, mucus-containing stools and pain</a:t>
            </a:r>
          </a:p>
          <a:p>
            <a:pPr lvl="1"/>
            <a:r>
              <a:rPr lang="en-US" sz="2400" dirty="0"/>
              <a:t>Invasive </a:t>
            </a:r>
            <a:r>
              <a:rPr lang="en-US" sz="2400" dirty="0" err="1"/>
              <a:t>extraintestinal</a:t>
            </a:r>
            <a:r>
              <a:rPr lang="en-US" sz="2400" dirty="0"/>
              <a:t> </a:t>
            </a:r>
            <a:r>
              <a:rPr lang="en-US" sz="2400" dirty="0" err="1"/>
              <a:t>amebiasis</a:t>
            </a:r>
            <a:endParaRPr lang="en-US" sz="2400" dirty="0"/>
          </a:p>
          <a:p>
            <a:pPr lvl="2"/>
            <a:r>
              <a:rPr lang="en-US" dirty="0" err="1"/>
              <a:t>Trophozoites</a:t>
            </a:r>
            <a:r>
              <a:rPr lang="en-US" dirty="0"/>
              <a:t> carried via the bloodstream throughout the body</a:t>
            </a:r>
          </a:p>
          <a:p>
            <a:r>
              <a:rPr lang="en-US" sz="2400" dirty="0"/>
              <a:t>Maintaining clean water is important in prevention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4000" i="1"/>
              <a:t>Acanthamoeba</a:t>
            </a:r>
            <a:r>
              <a:rPr lang="en-US" sz="4000"/>
              <a:t> and </a:t>
            </a:r>
            <a:r>
              <a:rPr lang="en-US" sz="4000" i="1"/>
              <a:t>Naegleria</a:t>
            </a:r>
            <a:endParaRPr lang="en-US" sz="40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914400"/>
            <a:ext cx="8489950" cy="5089525"/>
          </a:xfrm>
        </p:spPr>
        <p:txBody>
          <a:bodyPr/>
          <a:lstStyle/>
          <a:p>
            <a:r>
              <a:rPr lang="en-US" sz="2400" dirty="0"/>
              <a:t>Cause rare and usually fatal brain infections</a:t>
            </a:r>
          </a:p>
          <a:p>
            <a:r>
              <a:rPr lang="en-US" sz="2400" dirty="0"/>
              <a:t>Common inhabitants of natural waterways as well as artificial water systems</a:t>
            </a:r>
          </a:p>
          <a:p>
            <a:r>
              <a:rPr lang="en-US" sz="2400" dirty="0"/>
              <a:t>Contact lenses wearers who use tap water to wash their lenses can become infected</a:t>
            </a:r>
          </a:p>
          <a:p>
            <a:r>
              <a:rPr lang="en-US" sz="2400" i="1" dirty="0" err="1"/>
              <a:t>Acanthamoeba</a:t>
            </a:r>
            <a:r>
              <a:rPr lang="en-US" sz="2400" dirty="0"/>
              <a:t> diseases</a:t>
            </a:r>
          </a:p>
          <a:p>
            <a:pPr lvl="1"/>
            <a:r>
              <a:rPr lang="en-US" sz="2400" dirty="0"/>
              <a:t>Infection occurs through cuts or scrapes, the conjunctiva, or through inhalation</a:t>
            </a:r>
          </a:p>
          <a:p>
            <a:pPr lvl="1"/>
            <a:r>
              <a:rPr lang="en-US" sz="2400" i="1" dirty="0" err="1"/>
              <a:t>Acanthamoeba</a:t>
            </a:r>
            <a:r>
              <a:rPr lang="en-US" sz="2400" dirty="0"/>
              <a:t> </a:t>
            </a:r>
            <a:r>
              <a:rPr lang="en-US" sz="2400" dirty="0" err="1"/>
              <a:t>keratitis</a:t>
            </a:r>
            <a:r>
              <a:rPr lang="en-US" sz="2400" dirty="0"/>
              <a:t> results from </a:t>
            </a:r>
            <a:r>
              <a:rPr lang="en-US" sz="2400" dirty="0" err="1"/>
              <a:t>conjunctival</a:t>
            </a:r>
            <a:r>
              <a:rPr lang="en-US" sz="2400" dirty="0"/>
              <a:t> inoculation</a:t>
            </a:r>
          </a:p>
          <a:p>
            <a:pPr lvl="1"/>
            <a:r>
              <a:rPr lang="en-US" sz="2400" dirty="0"/>
              <a:t>Amebic encephalitis is the more common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Metronidazole</a:t>
            </a:r>
            <a:r>
              <a:rPr lang="en-US" dirty="0" smtClean="0"/>
              <a:t>  400mgs 8 hourly for seven days</a:t>
            </a:r>
          </a:p>
          <a:p>
            <a:r>
              <a:rPr lang="en-US" dirty="0" err="1" smtClean="0"/>
              <a:t>Paromomycin</a:t>
            </a:r>
            <a:endParaRPr lang="en-US" dirty="0" smtClean="0"/>
          </a:p>
          <a:p>
            <a:r>
              <a:rPr lang="en-US" dirty="0" err="1" smtClean="0"/>
              <a:t>Iodoquinol</a:t>
            </a:r>
            <a:endParaRPr lang="en-US" dirty="0" smtClean="0"/>
          </a:p>
          <a:p>
            <a:r>
              <a:rPr lang="en-US" dirty="0" smtClean="0"/>
              <a:t>Fluid replacement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541"/>
          <a:stretch>
            <a:fillRect/>
          </a:stretch>
        </p:blipFill>
        <p:spPr bwMode="auto">
          <a:xfrm>
            <a:off x="1676400" y="1066800"/>
            <a:ext cx="7277100" cy="54641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16075" y="1077913"/>
            <a:ext cx="3784600" cy="155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77975" y="2257425"/>
            <a:ext cx="2898775" cy="143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978775" cy="762000"/>
          </a:xfrm>
        </p:spPr>
        <p:txBody>
          <a:bodyPr>
            <a:spAutoFit/>
          </a:bodyPr>
          <a:lstStyle/>
          <a:p>
            <a:r>
              <a:rPr lang="en-US" u="sng"/>
              <a:t>Flagellate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648200" cy="3662363"/>
          </a:xfrm>
        </p:spPr>
        <p:txBody>
          <a:bodyPr>
            <a:spAutoFit/>
          </a:bodyPr>
          <a:lstStyle/>
          <a:p>
            <a:r>
              <a:rPr lang="en-US" sz="2800" i="1"/>
              <a:t>Trichomonas vaginalis</a:t>
            </a:r>
          </a:p>
          <a:p>
            <a:pPr lvl="1"/>
            <a:r>
              <a:rPr lang="en-US" sz="2400"/>
              <a:t>no cyst stage </a:t>
            </a:r>
          </a:p>
          <a:p>
            <a:pPr lvl="1"/>
            <a:r>
              <a:rPr lang="en-US" sz="2400"/>
              <a:t>Trichomoniasis - STI</a:t>
            </a:r>
          </a:p>
          <a:p>
            <a:r>
              <a:rPr lang="en-US" sz="2800" i="1"/>
              <a:t>Giardia lamblia</a:t>
            </a:r>
          </a:p>
          <a:p>
            <a:pPr lvl="1"/>
            <a:r>
              <a:rPr lang="en-US" sz="2400"/>
              <a:t>intestinal malabsorption</a:t>
            </a:r>
          </a:p>
          <a:p>
            <a:pPr lvl="1"/>
            <a:r>
              <a:rPr lang="en-US" sz="2400"/>
              <a:t>Traveler's diarrhea, day care centers, hikers</a:t>
            </a:r>
          </a:p>
          <a:p>
            <a:pPr>
              <a:buFontTx/>
              <a:buNone/>
            </a:pPr>
            <a:r>
              <a:rPr lang="en-US" sz="2800"/>
              <a:t>		</a:t>
            </a:r>
            <a:endParaRPr lang="en-US" sz="20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12.17b-d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Trichomonas—vaginitis</a:t>
            </a:r>
            <a:r>
              <a:rPr lang="en-US" dirty="0" smtClean="0"/>
              <a:t> and non </a:t>
            </a:r>
            <a:r>
              <a:rPr lang="en-US" dirty="0" err="1" smtClean="0"/>
              <a:t>gonoccocal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in males</a:t>
            </a:r>
          </a:p>
          <a:p>
            <a:r>
              <a:rPr lang="en-US" dirty="0" err="1" smtClean="0"/>
              <a:t>Bartholinitis,urethritis</a:t>
            </a:r>
            <a:endParaRPr lang="en-US" dirty="0" smtClean="0"/>
          </a:p>
          <a:p>
            <a:r>
              <a:rPr lang="en-US" dirty="0" err="1" smtClean="0"/>
              <a:t>Malodrous</a:t>
            </a:r>
            <a:r>
              <a:rPr lang="en-US" dirty="0" smtClean="0"/>
              <a:t> yellow greenish discharge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err="1" smtClean="0"/>
              <a:t>Metronidazole,tinidazole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spAutoFit/>
          </a:bodyPr>
          <a:lstStyle/>
          <a:p>
            <a:r>
              <a:rPr lang="en-US" u="sng"/>
              <a:t>Hemoflagellates</a:t>
            </a:r>
            <a:endParaRPr lang="en-US" u="sng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219200"/>
            <a:ext cx="4724400" cy="5380038"/>
          </a:xfrm>
        </p:spPr>
        <p:txBody>
          <a:bodyPr>
            <a:spAutoFit/>
          </a:bodyPr>
          <a:lstStyle/>
          <a:p>
            <a:pPr lvl="1">
              <a:lnSpc>
                <a:spcPct val="85000"/>
              </a:lnSpc>
            </a:pPr>
            <a:r>
              <a:rPr lang="en-US" sz="3200" i="1"/>
              <a:t>Trypanosoma</a:t>
            </a:r>
            <a:endParaRPr lang="en-US" sz="3200"/>
          </a:p>
          <a:p>
            <a:pPr marL="1085850" lvl="2">
              <a:lnSpc>
                <a:spcPct val="85000"/>
              </a:lnSpc>
            </a:pPr>
            <a:r>
              <a:rPr lang="en-US" sz="2800"/>
              <a:t>African sleeping sickness or Chagas disease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Transmitted by tsetse flies or reduviid bugs</a:t>
            </a:r>
          </a:p>
          <a:p>
            <a:pPr marL="1085850" lvl="2">
              <a:lnSpc>
                <a:spcPct val="85000"/>
              </a:lnSpc>
              <a:buFontTx/>
              <a:buNone/>
            </a:pPr>
            <a:endParaRPr lang="en-US"/>
          </a:p>
          <a:p>
            <a:pPr lvl="1">
              <a:lnSpc>
                <a:spcPct val="85000"/>
              </a:lnSpc>
            </a:pPr>
            <a:r>
              <a:rPr lang="en-US" sz="3200" i="1"/>
              <a:t>Leishmania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leishmaniasis – “Baghdad Boil”- Desert Storm</a:t>
            </a:r>
          </a:p>
          <a:p>
            <a:pPr marL="1085850" lvl="2">
              <a:lnSpc>
                <a:spcPct val="85000"/>
              </a:lnSpc>
            </a:pPr>
            <a:r>
              <a:rPr lang="en-US" sz="2800"/>
              <a:t>Transmitted by sand fly vector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95425"/>
            <a:ext cx="4419600" cy="3871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7800"/>
            <a:ext cx="7978775" cy="762000"/>
          </a:xfrm>
        </p:spPr>
        <p:txBody>
          <a:bodyPr>
            <a:spAutoFit/>
          </a:bodyPr>
          <a:lstStyle/>
          <a:p>
            <a:r>
              <a:rPr lang="en-US" i="1"/>
              <a:t>Cryptosporidium parvum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25.19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t="12715" b="8234"/>
          <a:stretch>
            <a:fillRect/>
          </a:stretch>
        </p:blipFill>
        <p:spPr bwMode="auto">
          <a:xfrm>
            <a:off x="4724400" y="1066800"/>
            <a:ext cx="3962400" cy="294005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3579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Waterborne</a:t>
            </a:r>
          </a:p>
          <a:p>
            <a:pPr>
              <a:buFontTx/>
              <a:buChar char="•"/>
            </a:pPr>
            <a:r>
              <a:rPr lang="en-US" sz="2400"/>
              <a:t>Found in cattle</a:t>
            </a:r>
          </a:p>
          <a:p>
            <a:pPr>
              <a:buFontTx/>
              <a:buChar char="•"/>
            </a:pPr>
            <a:r>
              <a:rPr lang="en-US" sz="2400"/>
              <a:t>Attach to intestinal lining</a:t>
            </a:r>
          </a:p>
          <a:p>
            <a:pPr>
              <a:buFontTx/>
              <a:buChar char="•"/>
            </a:pPr>
            <a:r>
              <a:rPr lang="en-US" sz="2400"/>
              <a:t>Cause watery diarrhea</a:t>
            </a:r>
          </a:p>
          <a:p>
            <a:pPr>
              <a:buFontTx/>
              <a:buChar char="•"/>
            </a:pPr>
            <a:r>
              <a:rPr lang="en-US" sz="2400"/>
              <a:t>Acid-fast Oocysts</a:t>
            </a:r>
          </a:p>
          <a:p>
            <a:pPr>
              <a:buFontTx/>
              <a:buChar char="•"/>
            </a:pPr>
            <a:r>
              <a:rPr lang="en-US" sz="2400"/>
              <a:t>Resistant to chlorine</a:t>
            </a:r>
          </a:p>
        </p:txBody>
      </p:sp>
      <p:pic>
        <p:nvPicPr>
          <p:cNvPr id="11271" name="Picture 7" descr="Cryptosporidium_AFB-s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886200" cy="282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i="1"/>
              <a:t>Cryptosporidium</a:t>
            </a:r>
            <a:r>
              <a:rPr lang="en-US" sz="3600"/>
              <a:t> life cycle</a:t>
            </a:r>
          </a:p>
        </p:txBody>
      </p:sp>
      <p:pic>
        <p:nvPicPr>
          <p:cNvPr id="35845" name="Picture 5" descr="crypt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550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</a:p>
          <a:p>
            <a:r>
              <a:rPr lang="en-US" dirty="0" smtClean="0"/>
              <a:t>INTESTINAL NEMATODES</a:t>
            </a:r>
          </a:p>
          <a:p>
            <a:r>
              <a:rPr lang="en-US" dirty="0" smtClean="0"/>
              <a:t>ENTAMOEBA</a:t>
            </a:r>
          </a:p>
          <a:p>
            <a:r>
              <a:rPr lang="en-US" dirty="0" smtClean="0"/>
              <a:t>TRICHOMONIASIS</a:t>
            </a:r>
          </a:p>
          <a:p>
            <a:r>
              <a:rPr lang="en-US" dirty="0" smtClean="0"/>
              <a:t>LEISHMANIASIS</a:t>
            </a:r>
          </a:p>
          <a:p>
            <a:r>
              <a:rPr lang="en-US" dirty="0" smtClean="0"/>
              <a:t>TREMATODES/CESTODES</a:t>
            </a:r>
          </a:p>
          <a:p>
            <a:r>
              <a:rPr lang="en-US" dirty="0" smtClean="0"/>
              <a:t>TRYPANMOSOMIASIS ETC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57400" y="2286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i="1"/>
              <a:t>Toxoplasma gondii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Helminths - worms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/>
              <a:t>Life Stages</a:t>
            </a:r>
          </a:p>
          <a:p>
            <a:pPr lvl="1">
              <a:lnSpc>
                <a:spcPct val="90000"/>
              </a:lnSpc>
            </a:pPr>
            <a:r>
              <a:rPr lang="en-US"/>
              <a:t>egg, larva, adult; complex life cycles</a:t>
            </a:r>
          </a:p>
          <a:p>
            <a:pPr lvl="1">
              <a:lnSpc>
                <a:spcPct val="90000"/>
              </a:lnSpc>
            </a:pPr>
            <a:r>
              <a:rPr lang="en-US"/>
              <a:t>infective stage: egg or larva</a:t>
            </a:r>
          </a:p>
          <a:p>
            <a:pPr lvl="1">
              <a:lnSpc>
                <a:spcPct val="90000"/>
              </a:lnSpc>
            </a:pPr>
            <a:r>
              <a:rPr lang="en-US"/>
              <a:t>definitive host: harbors adult stage</a:t>
            </a:r>
          </a:p>
          <a:p>
            <a:pPr lvl="1">
              <a:lnSpc>
                <a:spcPct val="90000"/>
              </a:lnSpc>
            </a:pPr>
            <a:r>
              <a:rPr lang="en-US"/>
              <a:t>intermediate hosts: may be more than one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800" u="sng"/>
              <a:t>Classifications:</a:t>
            </a:r>
          </a:p>
          <a:p>
            <a:pPr>
              <a:lnSpc>
                <a:spcPct val="90000"/>
              </a:lnSpc>
            </a:pPr>
            <a:r>
              <a:rPr lang="en-US" sz="2800"/>
              <a:t>Nematodes - roundworms</a:t>
            </a:r>
            <a:endParaRPr lang="en-US" sz="2800" u="sng"/>
          </a:p>
          <a:p>
            <a:pPr>
              <a:lnSpc>
                <a:spcPct val="90000"/>
              </a:lnSpc>
            </a:pPr>
            <a:r>
              <a:rPr lang="en-US" sz="2800"/>
              <a:t>Platyhelminthes - flatworms</a:t>
            </a:r>
          </a:p>
          <a:p>
            <a:pPr lvl="1">
              <a:lnSpc>
                <a:spcPct val="90000"/>
              </a:lnSpc>
            </a:pPr>
            <a:r>
              <a:rPr lang="en-US"/>
              <a:t>Trematodes - flukes- nonsegmented </a:t>
            </a:r>
          </a:p>
          <a:p>
            <a:pPr lvl="1">
              <a:lnSpc>
                <a:spcPct val="90000"/>
              </a:lnSpc>
            </a:pPr>
            <a:r>
              <a:rPr lang="en-US"/>
              <a:t>Cestodes - tapeworms- segmented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Nematodes-  Roundworms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Intestinal roundworms:</a:t>
            </a:r>
          </a:p>
          <a:p>
            <a:pPr lvl="1"/>
            <a:r>
              <a:rPr lang="en-US" i="1"/>
              <a:t>Ascaris </a:t>
            </a:r>
            <a:r>
              <a:rPr lang="en-US" sz="2400"/>
              <a:t>(Giant intestinal roundworm)</a:t>
            </a:r>
          </a:p>
          <a:p>
            <a:pPr lvl="1"/>
            <a:r>
              <a:rPr lang="en-US" i="1"/>
              <a:t>Enterobius</a:t>
            </a:r>
            <a:r>
              <a:rPr lang="en-US"/>
              <a:t> </a:t>
            </a:r>
            <a:r>
              <a:rPr lang="en-US" sz="2400"/>
              <a:t>(Pinworm)</a:t>
            </a:r>
          </a:p>
          <a:p>
            <a:pPr lvl="1"/>
            <a:r>
              <a:rPr lang="en-US" i="1"/>
              <a:t>Necator / Ancylostoma</a:t>
            </a:r>
            <a:r>
              <a:rPr lang="en-US"/>
              <a:t> </a:t>
            </a:r>
            <a:r>
              <a:rPr lang="en-US" sz="2400"/>
              <a:t>(Hookworm)</a:t>
            </a:r>
          </a:p>
          <a:p>
            <a:r>
              <a:rPr lang="en-US"/>
              <a:t>Tissue roundworms</a:t>
            </a:r>
          </a:p>
          <a:p>
            <a:pPr lvl="1"/>
            <a:r>
              <a:rPr lang="en-US" i="1"/>
              <a:t>Trichinella spiralis</a:t>
            </a:r>
            <a:r>
              <a:rPr lang="en-US"/>
              <a:t> - </a:t>
            </a:r>
            <a:r>
              <a:rPr lang="en-US" sz="2400"/>
              <a:t>trichinosis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Nematodes - roundworms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340" y="1935163"/>
            <a:ext cx="6627319" cy="4389437"/>
          </a:xfrm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27525" y="5903913"/>
            <a:ext cx="353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Ascaris lumbricoides- </a:t>
            </a:r>
            <a:r>
              <a:rPr lang="en-US"/>
              <a:t>adult stage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scaris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81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78775" cy="762000"/>
          </a:xfrm>
        </p:spPr>
        <p:txBody>
          <a:bodyPr>
            <a:spAutoFit/>
          </a:bodyPr>
          <a:lstStyle/>
          <a:p>
            <a:r>
              <a:rPr lang="en-US" i="1"/>
              <a:t>Enterobius</a:t>
            </a:r>
            <a:r>
              <a:rPr lang="en-US"/>
              <a:t> - Pinworm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12.29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b="5640"/>
          <a:stretch>
            <a:fillRect/>
          </a:stretch>
        </p:blipFill>
        <p:spPr bwMode="auto">
          <a:xfrm>
            <a:off x="63500" y="1235075"/>
            <a:ext cx="8942388" cy="45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Hookworm—1cm long, n.americanus—0.003mls daily,diuodenale—0.2mls of blood per day</a:t>
            </a:r>
          </a:p>
          <a:p>
            <a:r>
              <a:rPr lang="en-US" dirty="0" smtClean="0"/>
              <a:t>Can be present in their thousands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Necator</a:t>
            </a:r>
            <a:r>
              <a:rPr lang="en-US" sz="4000"/>
              <a:t> or </a:t>
            </a:r>
            <a:r>
              <a:rPr lang="en-US" sz="4000" i="1"/>
              <a:t>Ancylostoma</a:t>
            </a:r>
            <a:r>
              <a:rPr lang="en-US" sz="4000"/>
              <a:t> - Hookworm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5185"/>
            <a:ext cx="4038600" cy="3845268"/>
          </a:xfrm>
          <a:noFill/>
          <a:ln/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4141" y="1920875"/>
            <a:ext cx="3126718" cy="4433888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t="7600" b="8717"/>
          <a:stretch>
            <a:fillRect/>
          </a:stretch>
        </p:blipFill>
        <p:spPr bwMode="auto">
          <a:xfrm>
            <a:off x="685800" y="1219200"/>
            <a:ext cx="75438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The Life Cycle of the Hookworms                 </a:t>
            </a:r>
            <a:r>
              <a:rPr lang="en-US" sz="2400" b="1" i="1"/>
              <a:t>Ancylostoma duodenale </a:t>
            </a:r>
            <a:r>
              <a:rPr lang="en-US" sz="2400" b="1"/>
              <a:t>and</a:t>
            </a:r>
            <a:r>
              <a:rPr lang="en-US" sz="2400" b="1" i="1"/>
              <a:t> Necatur americanus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Platyhelminthes - Flatworms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Trematodes – Flukes - nonsegmented</a:t>
            </a:r>
          </a:p>
          <a:p>
            <a:pPr lvl="1"/>
            <a:r>
              <a:rPr lang="en-US" i="1"/>
              <a:t>Schistosoma</a:t>
            </a:r>
            <a:r>
              <a:rPr lang="en-US"/>
              <a:t> - blood fluke; Swimmer’s itch</a:t>
            </a:r>
            <a:endParaRPr lang="en-US" i="1"/>
          </a:p>
          <a:p>
            <a:pPr lvl="1">
              <a:buFontTx/>
              <a:buNone/>
            </a:pPr>
            <a:endParaRPr lang="en-US"/>
          </a:p>
          <a:p>
            <a:r>
              <a:rPr lang="en-US"/>
              <a:t>Cestodes – Tapeworms - segmented</a:t>
            </a:r>
          </a:p>
          <a:p>
            <a:pPr lvl="1"/>
            <a:r>
              <a:rPr lang="en-US" i="1"/>
              <a:t>Taenia – </a:t>
            </a:r>
            <a:r>
              <a:rPr lang="en-US"/>
              <a:t>beef or pork tapeworm</a:t>
            </a:r>
          </a:p>
          <a:p>
            <a:pPr lvl="1"/>
            <a:r>
              <a:rPr lang="en-US" i="1"/>
              <a:t>Echinococcus</a:t>
            </a:r>
            <a:r>
              <a:rPr lang="en-US"/>
              <a:t> – wild dog tapeworm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.BLOOD LOSS—HOOKWORM,PLASMODIA,SCHISTOSOMA</a:t>
            </a:r>
          </a:p>
          <a:p>
            <a:r>
              <a:rPr lang="en-US" dirty="0" smtClean="0"/>
              <a:t>.ANAEMIA OF CHRONIC DISEASE</a:t>
            </a:r>
          </a:p>
          <a:p>
            <a:r>
              <a:rPr lang="en-US" dirty="0" smtClean="0"/>
              <a:t>MALABSORPTION-NEMATODES</a:t>
            </a:r>
          </a:p>
          <a:p>
            <a:r>
              <a:rPr lang="en-US" dirty="0" smtClean="0"/>
              <a:t>ELEPHANTIASI/LYMPHOEDEMA</a:t>
            </a:r>
          </a:p>
          <a:p>
            <a:r>
              <a:rPr lang="en-US" dirty="0" smtClean="0"/>
              <a:t>PLACENTAL INFECTION-CRYPTOSPORIDIUM,TOXOPLASMOSIS,TRYPANOSOMIASIS</a:t>
            </a:r>
          </a:p>
          <a:p>
            <a:r>
              <a:rPr lang="en-US" dirty="0" smtClean="0"/>
              <a:t>PRETERM BIRTH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trypanosomiasis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Trypanosoma</a:t>
            </a:r>
            <a:r>
              <a:rPr lang="en-US" dirty="0" smtClean="0"/>
              <a:t>  species</a:t>
            </a:r>
          </a:p>
          <a:p>
            <a:r>
              <a:rPr lang="en-US" dirty="0" err="1" smtClean="0"/>
              <a:t>T,gambiese,rhodesiansiae,cruzi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Causes lymphadenitis—cervical nodes—</a:t>
            </a:r>
            <a:r>
              <a:rPr lang="en-US" dirty="0" err="1" smtClean="0"/>
              <a:t>winterbottom</a:t>
            </a:r>
            <a:r>
              <a:rPr lang="en-US" dirty="0" smtClean="0"/>
              <a:t> </a:t>
            </a:r>
            <a:r>
              <a:rPr lang="en-US" dirty="0" err="1" smtClean="0"/>
              <a:t>sign,fever,joint</a:t>
            </a:r>
            <a:r>
              <a:rPr lang="en-US" dirty="0" smtClean="0"/>
              <a:t> pains and muscle pain</a:t>
            </a:r>
          </a:p>
          <a:p>
            <a:r>
              <a:rPr lang="en-US" dirty="0" smtClean="0"/>
              <a:t>Severe palm pains due to pressure on the </a:t>
            </a:r>
            <a:r>
              <a:rPr lang="en-US" dirty="0" err="1" smtClean="0"/>
              <a:t>ulnar</a:t>
            </a:r>
            <a:r>
              <a:rPr lang="en-US" dirty="0" smtClean="0"/>
              <a:t> nerve—</a:t>
            </a:r>
            <a:r>
              <a:rPr lang="en-US" dirty="0" err="1" smtClean="0"/>
              <a:t>kerandels</a:t>
            </a:r>
            <a:r>
              <a:rPr lang="en-US" dirty="0" smtClean="0"/>
              <a:t> sign</a:t>
            </a:r>
          </a:p>
          <a:p>
            <a:r>
              <a:rPr lang="en-US" dirty="0" err="1" smtClean="0"/>
              <a:t>Encephelatitis</a:t>
            </a:r>
            <a:r>
              <a:rPr lang="en-US" dirty="0" smtClean="0"/>
              <a:t> and </a:t>
            </a:r>
            <a:r>
              <a:rPr lang="en-US" dirty="0" err="1" smtClean="0"/>
              <a:t>meningoencephalitis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Chagas</a:t>
            </a:r>
            <a:r>
              <a:rPr lang="en-US" dirty="0" smtClean="0"/>
              <a:t> –fever , </a:t>
            </a:r>
            <a:r>
              <a:rPr lang="en-US" dirty="0" err="1" smtClean="0"/>
              <a:t>lyphadenopathy,edema</a:t>
            </a:r>
            <a:r>
              <a:rPr lang="en-US" dirty="0" smtClean="0"/>
              <a:t> of eyelids—</a:t>
            </a:r>
            <a:r>
              <a:rPr lang="en-US" dirty="0" err="1" smtClean="0"/>
              <a:t>romanes</a:t>
            </a:r>
            <a:r>
              <a:rPr lang="en-US" dirty="0" smtClean="0"/>
              <a:t> signs</a:t>
            </a:r>
          </a:p>
          <a:p>
            <a:r>
              <a:rPr lang="en-US" dirty="0" smtClean="0"/>
              <a:t>Rx--</a:t>
            </a:r>
            <a:r>
              <a:rPr lang="en-US" smtClean="0"/>
              <a:t>suramin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ANAEMIA,---PLACENTA PRAEVIA</a:t>
            </a:r>
          </a:p>
          <a:p>
            <a:r>
              <a:rPr lang="en-US" dirty="0" smtClean="0"/>
              <a:t>                      ./  IUGR</a:t>
            </a:r>
          </a:p>
          <a:p>
            <a:r>
              <a:rPr lang="en-US" dirty="0" smtClean="0"/>
              <a:t>                           PRECLAMPSIA</a:t>
            </a:r>
          </a:p>
          <a:p>
            <a:r>
              <a:rPr lang="en-US" dirty="0" smtClean="0"/>
              <a:t>              LOWBIRTHWEIGHT BABIES</a:t>
            </a:r>
          </a:p>
          <a:p>
            <a:r>
              <a:rPr lang="en-US" dirty="0" smtClean="0"/>
              <a:t>IUFD</a:t>
            </a:r>
          </a:p>
          <a:p>
            <a:r>
              <a:rPr lang="en-US" dirty="0" smtClean="0"/>
              <a:t>POSTPARTIUM HAEMORRHAGE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MALABSORPTION</a:t>
            </a:r>
          </a:p>
          <a:p>
            <a:r>
              <a:rPr lang="en-US" dirty="0" smtClean="0"/>
              <a:t>------ANAEMIA</a:t>
            </a:r>
          </a:p>
          <a:p>
            <a:r>
              <a:rPr lang="en-US" dirty="0" smtClean="0"/>
              <a:t>IUGR</a:t>
            </a:r>
          </a:p>
          <a:p>
            <a:r>
              <a:rPr lang="en-US" dirty="0" smtClean="0"/>
              <a:t>IUFD</a:t>
            </a:r>
          </a:p>
          <a:p>
            <a:r>
              <a:rPr lang="en-US" dirty="0" smtClean="0"/>
              <a:t>APH/PPH</a:t>
            </a:r>
          </a:p>
          <a:p>
            <a:r>
              <a:rPr lang="en-US" dirty="0" smtClean="0"/>
              <a:t>PREECLAMPSIA</a:t>
            </a:r>
          </a:p>
          <a:p>
            <a:r>
              <a:rPr lang="en-US" dirty="0" smtClean="0"/>
              <a:t>LOWBIRTH WEIGHT BABIES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DYSENTRY—DEHYDRATION—PREGNANCY LOSS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u="sng"/>
              <a:t>Protozoa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10600" cy="4906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Life Stages –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/>
              <a:t>Trophozoite</a:t>
            </a:r>
            <a:r>
              <a:rPr lang="en-US" sz="2000"/>
              <a:t> -vegetative; feeding, mostly motile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b="1"/>
              <a:t>Cyst</a:t>
            </a:r>
            <a:r>
              <a:rPr lang="en-US" sz="2000"/>
              <a:t> – dormant; protective thick wall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Most are free living in water and soil 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Classified by motility &amp; life cycle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Subdivided by location in human host (</a:t>
            </a:r>
            <a:r>
              <a:rPr lang="en-US" sz="2000"/>
              <a:t>GI, blood, GU</a:t>
            </a:r>
            <a:r>
              <a:rPr lang="en-US" sz="2400"/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Sarcodina</a:t>
            </a:r>
            <a:r>
              <a:rPr lang="en-US" sz="2800"/>
              <a:t>- Amoeba - </a:t>
            </a:r>
            <a:r>
              <a:rPr lang="en-US" sz="2400"/>
              <a:t>move by pseudopods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Ciliophora </a:t>
            </a:r>
            <a:r>
              <a:rPr lang="en-US" sz="2800"/>
              <a:t>- Ciliates  - </a:t>
            </a:r>
            <a:r>
              <a:rPr lang="en-US" sz="2400"/>
              <a:t>move by cilia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Mastigophora </a:t>
            </a:r>
            <a:r>
              <a:rPr lang="en-US" sz="2800"/>
              <a:t>- Flagellates - </a:t>
            </a:r>
            <a:r>
              <a:rPr lang="en-US" sz="2400"/>
              <a:t>move by flagella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u="sng"/>
              <a:t>Apicomplexan </a:t>
            </a:r>
            <a:r>
              <a:rPr lang="en-US" sz="2800"/>
              <a:t>- Sporozoa – </a:t>
            </a:r>
            <a:r>
              <a:rPr lang="en-US" sz="2400"/>
              <a:t>complex life cycle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</a:pPr>
            <a:endParaRPr lang="en-US" sz="2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PREVALENCE IN POOR SANITATION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4267200" cy="762000"/>
          </a:xfrm>
        </p:spPr>
        <p:txBody>
          <a:bodyPr>
            <a:spAutoFit/>
          </a:bodyPr>
          <a:lstStyle/>
          <a:p>
            <a:r>
              <a:rPr lang="en-US" u="sng" dirty="0"/>
              <a:t>Amoeba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038600" cy="3463925"/>
          </a:xfrm>
        </p:spPr>
        <p:txBody>
          <a:bodyPr anchor="ctr">
            <a:spAutoFit/>
          </a:bodyPr>
          <a:lstStyle/>
          <a:p>
            <a:r>
              <a:rPr lang="en-US" sz="2400" i="1"/>
              <a:t>Entamoeba histolytica</a:t>
            </a:r>
          </a:p>
          <a:p>
            <a:pPr lvl="1"/>
            <a:r>
              <a:rPr lang="en-US" sz="2000"/>
              <a:t>Amoebic dysentery</a:t>
            </a:r>
          </a:p>
          <a:p>
            <a:pPr lvl="1">
              <a:buFontTx/>
              <a:buNone/>
            </a:pPr>
            <a:endParaRPr lang="en-US" sz="2000"/>
          </a:p>
          <a:p>
            <a:r>
              <a:rPr lang="en-US" sz="2400" i="1"/>
              <a:t>Naegleria</a:t>
            </a:r>
          </a:p>
          <a:p>
            <a:pPr lvl="1"/>
            <a:r>
              <a:rPr lang="en-US" sz="2000"/>
              <a:t>primary amoebic meningoencephalitis</a:t>
            </a:r>
          </a:p>
          <a:p>
            <a:pPr lvl="1">
              <a:buFontTx/>
              <a:buNone/>
            </a:pPr>
            <a:endParaRPr lang="en-US" sz="2000"/>
          </a:p>
          <a:p>
            <a:r>
              <a:rPr lang="en-US" sz="2400" i="1"/>
              <a:t>Acanthamoeba</a:t>
            </a:r>
            <a:endParaRPr lang="en-US" sz="2400"/>
          </a:p>
          <a:p>
            <a:pPr lvl="1"/>
            <a:r>
              <a:rPr lang="en-US" sz="2000"/>
              <a:t>contact lens contaminant</a:t>
            </a:r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9107"/>
            <a:ext cx="4038600" cy="3028149"/>
          </a:xfrm>
          <a:noFill/>
          <a:ln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364413" y="6376988"/>
            <a:ext cx="157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12.18a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 b="54042"/>
          <a:stretch>
            <a:fillRect/>
          </a:stretch>
        </p:blipFill>
        <p:spPr bwMode="auto">
          <a:xfrm>
            <a:off x="4756150" y="609600"/>
            <a:ext cx="438785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684</Words>
  <Application>Microsoft Office PowerPoint</Application>
  <PresentationFormat>On-screen Show (4:3)</PresentationFormat>
  <Paragraphs>168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Constantia</vt:lpstr>
      <vt:lpstr>Times</vt:lpstr>
      <vt:lpstr>Times New Roman</vt:lpstr>
      <vt:lpstr>Wingdings 2</vt:lpstr>
      <vt:lpstr>Flow</vt:lpstr>
      <vt:lpstr>PARASITIC DISAESES</vt:lpstr>
      <vt:lpstr>MAIN ONES</vt:lpstr>
      <vt:lpstr>EFFECTS ON PREGNANCY</vt:lpstr>
      <vt:lpstr>PREGNANCY COMPLICATIONS</vt:lpstr>
      <vt:lpstr>CONTD</vt:lpstr>
      <vt:lpstr>PowerPoint Presentation</vt:lpstr>
      <vt:lpstr>Protozoa</vt:lpstr>
      <vt:lpstr>PowerPoint Presentation</vt:lpstr>
      <vt:lpstr>Amoeba</vt:lpstr>
      <vt:lpstr>Entamoeba histolytica</vt:lpstr>
      <vt:lpstr>Entamoeba histolytica</vt:lpstr>
      <vt:lpstr>Entamoeba histolytica</vt:lpstr>
      <vt:lpstr>Acanthamoeba and Naegleria</vt:lpstr>
      <vt:lpstr>treatment</vt:lpstr>
      <vt:lpstr>Flagellate</vt:lpstr>
      <vt:lpstr>PowerPoint Presentation</vt:lpstr>
      <vt:lpstr>Hemoflagellates</vt:lpstr>
      <vt:lpstr>Cryptosporidium parvum</vt:lpstr>
      <vt:lpstr>Cryptosporidium life cycle</vt:lpstr>
      <vt:lpstr>PowerPoint Presentation</vt:lpstr>
      <vt:lpstr>Helminths - worms</vt:lpstr>
      <vt:lpstr>Nematodes-  Roundworms</vt:lpstr>
      <vt:lpstr>Nematodes - roundworms</vt:lpstr>
      <vt:lpstr>PowerPoint Presentation</vt:lpstr>
      <vt:lpstr>Enterobius - Pinworm</vt:lpstr>
      <vt:lpstr>PowerPoint Presentation</vt:lpstr>
      <vt:lpstr>Necator or Ancylostoma - Hookworm</vt:lpstr>
      <vt:lpstr>PowerPoint Presentation</vt:lpstr>
      <vt:lpstr>Platyhelminthes - Flatworms</vt:lpstr>
      <vt:lpstr>trypanosomiasis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DISAESES</dc:title>
  <dc:creator>user</dc:creator>
  <cp:lastModifiedBy>harvirsinghsehmi@gmail.com</cp:lastModifiedBy>
  <cp:revision>17</cp:revision>
  <dcterms:created xsi:type="dcterms:W3CDTF">2016-12-13T12:07:53Z</dcterms:created>
  <dcterms:modified xsi:type="dcterms:W3CDTF">2020-06-22T11:34:10Z</dcterms:modified>
</cp:coreProperties>
</file>