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notesMasterIdLst>
    <p:notesMasterId r:id="rId51"/>
  </p:notesMasterIdLst>
  <p:sldIdLst>
    <p:sldId id="256" r:id="rId2"/>
    <p:sldId id="268" r:id="rId3"/>
    <p:sldId id="257" r:id="rId4"/>
    <p:sldId id="317" r:id="rId5"/>
    <p:sldId id="318" r:id="rId6"/>
    <p:sldId id="299" r:id="rId7"/>
    <p:sldId id="319" r:id="rId8"/>
    <p:sldId id="320" r:id="rId9"/>
    <p:sldId id="278" r:id="rId10"/>
    <p:sldId id="279" r:id="rId11"/>
    <p:sldId id="298" r:id="rId12"/>
    <p:sldId id="297" r:id="rId13"/>
    <p:sldId id="276" r:id="rId14"/>
    <p:sldId id="258" r:id="rId15"/>
    <p:sldId id="286" r:id="rId16"/>
    <p:sldId id="287" r:id="rId17"/>
    <p:sldId id="261" r:id="rId18"/>
    <p:sldId id="269" r:id="rId19"/>
    <p:sldId id="271" r:id="rId20"/>
    <p:sldId id="288" r:id="rId21"/>
    <p:sldId id="281" r:id="rId22"/>
    <p:sldId id="272" r:id="rId23"/>
    <p:sldId id="280" r:id="rId24"/>
    <p:sldId id="273" r:id="rId25"/>
    <p:sldId id="270" r:id="rId26"/>
    <p:sldId id="274" r:id="rId27"/>
    <p:sldId id="275" r:id="rId28"/>
    <p:sldId id="285" r:id="rId29"/>
    <p:sldId id="259" r:id="rId30"/>
    <p:sldId id="291" r:id="rId31"/>
    <p:sldId id="289" r:id="rId32"/>
    <p:sldId id="260" r:id="rId33"/>
    <p:sldId id="300" r:id="rId34"/>
    <p:sldId id="262" r:id="rId35"/>
    <p:sldId id="292" r:id="rId36"/>
    <p:sldId id="293" r:id="rId37"/>
    <p:sldId id="263" r:id="rId38"/>
    <p:sldId id="283" r:id="rId39"/>
    <p:sldId id="301" r:id="rId40"/>
    <p:sldId id="302" r:id="rId41"/>
    <p:sldId id="303" r:id="rId42"/>
    <p:sldId id="304" r:id="rId43"/>
    <p:sldId id="305" r:id="rId44"/>
    <p:sldId id="307" r:id="rId45"/>
    <p:sldId id="313" r:id="rId46"/>
    <p:sldId id="316" r:id="rId47"/>
    <p:sldId id="314" r:id="rId48"/>
    <p:sldId id="315" r:id="rId49"/>
    <p:sldId id="310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89"/>
    <p:restoredTop sz="86494"/>
  </p:normalViewPr>
  <p:slideViewPr>
    <p:cSldViewPr>
      <p:cViewPr varScale="1">
        <p:scale>
          <a:sx n="59" d="100"/>
          <a:sy n="59" d="100"/>
        </p:scale>
        <p:origin x="370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868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82BD0-C306-4E5D-8F39-8DA771B4C129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A45F0-C053-4D98-A5C2-11B35E522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71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Collected in selective media(TM) , </a:t>
            </a:r>
            <a:r>
              <a:rPr lang="en-US" dirty="0" err="1"/>
              <a:t>polyarhritis</a:t>
            </a:r>
            <a:r>
              <a:rPr lang="en-US" dirty="0"/>
              <a:t>, </a:t>
            </a:r>
            <a:r>
              <a:rPr lang="en-US" dirty="0" err="1"/>
              <a:t>tenosynovitis</a:t>
            </a:r>
            <a:r>
              <a:rPr lang="en-US" dirty="0"/>
              <a:t>, </a:t>
            </a:r>
            <a:r>
              <a:rPr lang="en-US" dirty="0" err="1"/>
              <a:t>arthrities</a:t>
            </a:r>
            <a:r>
              <a:rPr lang="en-US" dirty="0"/>
              <a:t>( purulent)</a:t>
            </a:r>
          </a:p>
          <a:p>
            <a:r>
              <a:rPr lang="en-US" dirty="0" err="1"/>
              <a:t>Conjuctivitis</a:t>
            </a:r>
            <a:r>
              <a:rPr lang="en-US" dirty="0"/>
              <a:t>,  </a:t>
            </a:r>
          </a:p>
          <a:p>
            <a:endParaRPr lang="en-US" dirty="0"/>
          </a:p>
          <a:p>
            <a:r>
              <a:rPr lang="en-US" dirty="0"/>
              <a:t>20% -women infected develop PID</a:t>
            </a:r>
          </a:p>
          <a:p>
            <a:r>
              <a:rPr lang="en-US" dirty="0"/>
              <a:t>20-40% have concurrent </a:t>
            </a:r>
            <a:r>
              <a:rPr lang="en-US" dirty="0" err="1"/>
              <a:t>chlamydia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A45F0-C053-4D98-A5C2-11B35E522F6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570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743BF-7B98-4624-A3A9-FF74423B3886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3D97E-FECD-49C4-82A8-B585B9793D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743BF-7B98-4624-A3A9-FF74423B3886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3D97E-FECD-49C4-82A8-B585B9793D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743BF-7B98-4624-A3A9-FF74423B3886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3D97E-FECD-49C4-82A8-B585B9793D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743BF-7B98-4624-A3A9-FF74423B3886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3D97E-FECD-49C4-82A8-B585B9793D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743BF-7B98-4624-A3A9-FF74423B3886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3D97E-FECD-49C4-82A8-B585B9793D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743BF-7B98-4624-A3A9-FF74423B3886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3D97E-FECD-49C4-82A8-B585B9793D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743BF-7B98-4624-A3A9-FF74423B3886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3D97E-FECD-49C4-82A8-B585B9793D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743BF-7B98-4624-A3A9-FF74423B3886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3D97E-FECD-49C4-82A8-B585B9793D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743BF-7B98-4624-A3A9-FF74423B3886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3D97E-FECD-49C4-82A8-B585B9793D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743BF-7B98-4624-A3A9-FF74423B3886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3D97E-FECD-49C4-82A8-B585B9793D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743BF-7B98-4624-A3A9-FF74423B3886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3D97E-FECD-49C4-82A8-B585B9793D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743BF-7B98-4624-A3A9-FF74423B3886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3D97E-FECD-49C4-82A8-B585B9793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819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b="1" dirty="0"/>
              <a:t>Sexually Transmitted infections and Pelvic Inflammatory Diseases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791200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dirty="0"/>
              <a:t>Dr Lydia Okutoyi MBChB , MMed  MPH </a:t>
            </a:r>
          </a:p>
          <a:p>
            <a:r>
              <a:rPr lang="en-US" sz="2400" dirty="0"/>
              <a:t>Specialist KNH ; June 12</a:t>
            </a:r>
            <a:r>
              <a:rPr lang="en-US" sz="2400" baseline="30000" dirty="0"/>
              <a:t>th</a:t>
            </a:r>
            <a:r>
              <a:rPr lang="en-US" sz="2400" dirty="0"/>
              <a:t> 2020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five Ps  that influence prevention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Partner </a:t>
            </a:r>
          </a:p>
          <a:p>
            <a:r>
              <a:rPr lang="en-US" dirty="0"/>
              <a:t>Practice</a:t>
            </a:r>
          </a:p>
          <a:p>
            <a:r>
              <a:rPr lang="en-US" dirty="0"/>
              <a:t>Prevention  of pregnancy </a:t>
            </a:r>
          </a:p>
          <a:p>
            <a:r>
              <a:rPr lang="en-US" dirty="0"/>
              <a:t>Protection from STDs </a:t>
            </a:r>
          </a:p>
          <a:p>
            <a:r>
              <a:rPr lang="en-US" dirty="0"/>
              <a:t>Previous history of STDs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216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Approach to care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90689"/>
            <a:ext cx="7696200" cy="417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51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856396"/>
          </a:xfrm>
        </p:spPr>
        <p:txBody>
          <a:bodyPr/>
          <a:lstStyle/>
          <a:p>
            <a:r>
              <a:rPr lang="en-US" b="1" dirty="0"/>
              <a:t>Approach to care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43000"/>
            <a:ext cx="8134349" cy="483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365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Syndromic approach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Approaches a) clinical ,</a:t>
            </a:r>
          </a:p>
          <a:p>
            <a:pPr>
              <a:buNone/>
            </a:pPr>
            <a:r>
              <a:rPr lang="en-US" dirty="0"/>
              <a:t>                          b) Etiological and</a:t>
            </a:r>
          </a:p>
          <a:p>
            <a:pPr>
              <a:buNone/>
            </a:pPr>
            <a:r>
              <a:rPr lang="en-US" dirty="0"/>
              <a:t>                           c) syndromic </a:t>
            </a:r>
          </a:p>
          <a:p>
            <a:r>
              <a:rPr lang="en-US" dirty="0"/>
              <a:t>Syndromic approach </a:t>
            </a:r>
          </a:p>
          <a:p>
            <a:r>
              <a:rPr lang="en-US" dirty="0"/>
              <a:t>Definition </a:t>
            </a:r>
          </a:p>
          <a:p>
            <a:r>
              <a:rPr lang="en-US" dirty="0"/>
              <a:t>Benefits </a:t>
            </a:r>
          </a:p>
          <a:p>
            <a:r>
              <a:rPr lang="en-US" dirty="0"/>
              <a:t>Challenges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Broad classifications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Ulcerative    a) Syphilis, </a:t>
            </a:r>
          </a:p>
          <a:p>
            <a:pPr>
              <a:buNone/>
            </a:pPr>
            <a:r>
              <a:rPr lang="en-US" dirty="0"/>
              <a:t>                          b) Herpes Simplex 2</a:t>
            </a:r>
          </a:p>
          <a:p>
            <a:pPr>
              <a:buNone/>
            </a:pPr>
            <a:r>
              <a:rPr lang="en-US" dirty="0"/>
              <a:t>                          c)Chancroid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Supurative</a:t>
            </a:r>
          </a:p>
          <a:p>
            <a:r>
              <a:rPr lang="en-US" dirty="0"/>
              <a:t>                     a) Gonorrhea</a:t>
            </a:r>
          </a:p>
          <a:p>
            <a:pPr>
              <a:buNone/>
            </a:pPr>
            <a:r>
              <a:rPr lang="en-US" dirty="0"/>
              <a:t>                        b) Chlamydia</a:t>
            </a:r>
          </a:p>
          <a:p>
            <a:pPr>
              <a:buNone/>
            </a:pPr>
            <a:r>
              <a:rPr lang="en-US" dirty="0"/>
              <a:t>Classification , Viral , Bacterial and parasites, Lice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" y="286604"/>
            <a:ext cx="8826500" cy="657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79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Chancroid (Soft chancre)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Ulcerative </a:t>
            </a:r>
          </a:p>
          <a:p>
            <a:r>
              <a:rPr lang="en-US" dirty="0"/>
              <a:t>Painful ulcer (1 or more ) and inguinal adenitis , erythema </a:t>
            </a:r>
          </a:p>
          <a:p>
            <a:r>
              <a:rPr lang="en-US" dirty="0"/>
              <a:t>Endemic USA n Some parts of Africa</a:t>
            </a:r>
          </a:p>
          <a:p>
            <a:r>
              <a:rPr lang="en-US" dirty="0"/>
              <a:t>Caused , Haemophilus ducrey</a:t>
            </a:r>
          </a:p>
          <a:p>
            <a:r>
              <a:rPr lang="en-US" dirty="0"/>
              <a:t>The laboratory results negative Syphilis or HSV</a:t>
            </a:r>
          </a:p>
          <a:p>
            <a:r>
              <a:rPr lang="en-US" dirty="0"/>
              <a:t>Gram negative bipolar rods with mononuclear leukocytes . Difficult to stain/more PCR , diagnosis by exclusion of other ulcerative diseases 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Chancroid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Treatment </a:t>
            </a:r>
          </a:p>
          <a:p>
            <a:r>
              <a:rPr lang="en-US" dirty="0"/>
              <a:t>Single doses Azithromycin, Ceftriaxone IM</a:t>
            </a:r>
          </a:p>
          <a:p>
            <a:r>
              <a:rPr lang="en-US" dirty="0"/>
              <a:t>Ciprofloxacin</a:t>
            </a:r>
          </a:p>
          <a:p>
            <a:r>
              <a:rPr lang="en-US" dirty="0"/>
              <a:t>Tetracycline, 3 weeks </a:t>
            </a:r>
          </a:p>
          <a:p>
            <a:r>
              <a:rPr lang="en-US" dirty="0"/>
              <a:t>Erythromycin 2-3 weeks </a:t>
            </a:r>
          </a:p>
          <a:p>
            <a:r>
              <a:rPr lang="en-US" dirty="0"/>
              <a:t>Doxycycline  </a:t>
            </a:r>
          </a:p>
          <a:p>
            <a:r>
              <a:rPr lang="en-US" dirty="0"/>
              <a:t>Partners should be evaluated and treated </a:t>
            </a:r>
          </a:p>
          <a:p>
            <a:r>
              <a:rPr lang="en-US" dirty="0"/>
              <a:t>Consider HIV/ Pregnancy and lactation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Herpes genitals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common sexually transmitted infection </a:t>
            </a:r>
          </a:p>
          <a:p>
            <a:r>
              <a:rPr lang="en-US" dirty="0"/>
              <a:t>HSV 1, Initial infection </a:t>
            </a:r>
          </a:p>
          <a:p>
            <a:r>
              <a:rPr lang="en-US" dirty="0"/>
              <a:t>HSV2 , majority of recurrent genital infections </a:t>
            </a:r>
          </a:p>
          <a:p>
            <a:r>
              <a:rPr lang="en-US" dirty="0"/>
              <a:t>Less than half symptomatic</a:t>
            </a:r>
          </a:p>
          <a:p>
            <a:r>
              <a:rPr lang="en-US" dirty="0"/>
              <a:t>Painful multiple vesicular ulceration in genital area</a:t>
            </a:r>
          </a:p>
          <a:p>
            <a:r>
              <a:rPr lang="en-US" dirty="0"/>
              <a:t>Laboratory tests. Viral cultures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Denotes principle spread by intimate contact “Sexual contact ”, Kissing, Close body contact, anal , among others </a:t>
            </a:r>
          </a:p>
          <a:p>
            <a:r>
              <a:rPr lang="en-US" dirty="0"/>
              <a:t>Fluid exchange , blood, vaginal secretions, breast milk, semen </a:t>
            </a:r>
          </a:p>
          <a:p>
            <a:r>
              <a:rPr lang="en-US" dirty="0"/>
              <a:t>Infections –Organisms peculiarly adapted to growth in the genital tract, present in body secretions and blood.</a:t>
            </a:r>
          </a:p>
          <a:p>
            <a:r>
              <a:rPr lang="en-US" dirty="0"/>
              <a:t>Transplacental spread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Herpes Genitals hsv-2</a:t>
            </a:r>
          </a:p>
        </p:txBody>
      </p:sp>
      <p:pic>
        <p:nvPicPr>
          <p:cNvPr id="4" name="Content Placeholder 3" descr="H:\Clinical services\STD's\pictures\HSV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26979" y="1825625"/>
            <a:ext cx="6690041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4401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Herpes genitalis  continued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PCR for HSV/DNA </a:t>
            </a:r>
          </a:p>
          <a:p>
            <a:r>
              <a:rPr lang="en-US" dirty="0"/>
              <a:t>Cytological test not sensitive </a:t>
            </a:r>
          </a:p>
          <a:p>
            <a:r>
              <a:rPr lang="en-US" dirty="0"/>
              <a:t>Treatment , Initial ulcers, recurrent </a:t>
            </a:r>
          </a:p>
          <a:p>
            <a:r>
              <a:rPr lang="en-US" dirty="0"/>
              <a:t>Improves quality of life </a:t>
            </a:r>
          </a:p>
          <a:p>
            <a:r>
              <a:rPr lang="en-US" dirty="0"/>
              <a:t>Systemic antivirals , Acyclovir, Valancyclovir, Famicyclovir </a:t>
            </a:r>
          </a:p>
          <a:p>
            <a:r>
              <a:rPr lang="en-US" dirty="0"/>
              <a:t>Topical treatment </a:t>
            </a:r>
          </a:p>
          <a:p>
            <a:r>
              <a:rPr lang="en-US" dirty="0"/>
              <a:t>Suppressive treatment and Episodic treatment </a:t>
            </a:r>
          </a:p>
          <a:p>
            <a:r>
              <a:rPr lang="en-US" dirty="0"/>
              <a:t>HIV/HSV </a:t>
            </a:r>
          </a:p>
          <a:p>
            <a:r>
              <a:rPr lang="en-US" dirty="0"/>
              <a:t>HSV Counselling , pregnancy, condom use </a:t>
            </a:r>
          </a:p>
        </p:txBody>
      </p:sp>
    </p:spTree>
    <p:extLst>
      <p:ext uri="{BB962C8B-B14F-4D97-AF65-F5344CB8AC3E}">
        <p14:creationId xmlns:p14="http://schemas.microsoft.com/office/powerpoint/2010/main" val="108513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Granuloma inguinale (Donovanosis)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Genital ulcerative disease </a:t>
            </a:r>
          </a:p>
          <a:p>
            <a:r>
              <a:rPr lang="en-US" dirty="0"/>
              <a:t>Gram negative , Klebsiellosis Granulomatosis</a:t>
            </a:r>
          </a:p>
          <a:p>
            <a:r>
              <a:rPr lang="en-US" dirty="0"/>
              <a:t>(Calymmatobacterium granulomatosis)</a:t>
            </a:r>
          </a:p>
          <a:p>
            <a:r>
              <a:rPr lang="en-US" dirty="0"/>
              <a:t>Commoner India, Papua, new Guinea</a:t>
            </a:r>
          </a:p>
          <a:p>
            <a:r>
              <a:rPr lang="en-US" dirty="0"/>
              <a:t>Painless, progressive without regional adenitis</a:t>
            </a:r>
          </a:p>
          <a:p>
            <a:r>
              <a:rPr lang="en-US" dirty="0"/>
              <a:t>Beefy red , difficult to culture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Granuloma inguinale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Dark stains , donovani bodies in crushed biopsy samples(Bacteria encapsulated in mononuclear leucocytes) stain purple (H/E stain )</a:t>
            </a:r>
          </a:p>
          <a:p>
            <a:r>
              <a:rPr lang="en-US" dirty="0"/>
              <a:t>Incubation period 8-12 weeks </a:t>
            </a:r>
          </a:p>
          <a:p>
            <a:r>
              <a:rPr lang="en-US" dirty="0"/>
              <a:t>Ulceration little intention to heal/super-</a:t>
            </a:r>
            <a:r>
              <a:rPr lang="en-US" dirty="0" err="1"/>
              <a:t>imoposed</a:t>
            </a:r>
            <a:r>
              <a:rPr lang="en-US" dirty="0"/>
              <a:t> infection</a:t>
            </a:r>
          </a:p>
          <a:p>
            <a:r>
              <a:rPr lang="en-US" dirty="0"/>
              <a:t>Difficult to walk , sit , or have coitus</a:t>
            </a:r>
          </a:p>
          <a:p>
            <a:r>
              <a:rPr lang="en-US" dirty="0"/>
              <a:t>Lab- gram negative , bipolar rods within mononuclear leukocytes </a:t>
            </a:r>
          </a:p>
          <a:p>
            <a:r>
              <a:rPr lang="en-US" dirty="0"/>
              <a:t>Treatment , Doxycline , Erythromycin , Ciprofloxacin , Erythromycin 3 weeks </a:t>
            </a:r>
          </a:p>
          <a:p>
            <a:r>
              <a:rPr lang="en-US" dirty="0"/>
              <a:t>, Trimethoprim/sulfa-</a:t>
            </a:r>
            <a:r>
              <a:rPr lang="en-US" dirty="0" err="1"/>
              <a:t>methoxazole</a:t>
            </a:r>
            <a:r>
              <a:rPr lang="en-US" dirty="0"/>
              <a:t> </a:t>
            </a:r>
          </a:p>
          <a:p>
            <a:r>
              <a:rPr lang="en-US" dirty="0"/>
              <a:t>Pregnancy-azithromycin </a:t>
            </a:r>
          </a:p>
        </p:txBody>
      </p:sp>
    </p:spTree>
    <p:extLst>
      <p:ext uri="{BB962C8B-B14F-4D97-AF65-F5344CB8AC3E}">
        <p14:creationId xmlns:p14="http://schemas.microsoft.com/office/powerpoint/2010/main" val="4251741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LGV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Self limiting genital ulcer </a:t>
            </a:r>
          </a:p>
          <a:p>
            <a:r>
              <a:rPr lang="en-US" dirty="0"/>
              <a:t>Tender inguinal and genital areas(BUBOS)</a:t>
            </a:r>
          </a:p>
          <a:p>
            <a:r>
              <a:rPr lang="en-US" dirty="0"/>
              <a:t> Proctitis , anal swelling, rectal strictures ,</a:t>
            </a:r>
          </a:p>
          <a:p>
            <a:r>
              <a:rPr lang="en-US" dirty="0"/>
              <a:t>Causative organism Chlamydia trachomatis  (L1,L2, L3) . </a:t>
            </a:r>
          </a:p>
          <a:p>
            <a:r>
              <a:rPr lang="en-US" dirty="0"/>
              <a:t>MSM, Women having anal sex</a:t>
            </a:r>
          </a:p>
          <a:p>
            <a:r>
              <a:rPr lang="en-US" dirty="0"/>
              <a:t>Diagnosis, immunofluorescence tests, PCR , complement fixation tests. </a:t>
            </a:r>
          </a:p>
          <a:p>
            <a:r>
              <a:rPr lang="en-US" dirty="0"/>
              <a:t>Treatment , infection /Reduce tissue damage  avoid strictures, aspirate bubo's </a:t>
            </a:r>
          </a:p>
          <a:p>
            <a:r>
              <a:rPr lang="en-US" dirty="0"/>
              <a:t>Doxycline , erythromycin 21 days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Syphilis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Systemic disease by Treponema Pallidum </a:t>
            </a:r>
          </a:p>
          <a:p>
            <a:r>
              <a:rPr lang="en-US" dirty="0"/>
              <a:t>Primary ; ulceration chancre , painless, labia , vulva , lip , anal </a:t>
            </a:r>
          </a:p>
          <a:p>
            <a:r>
              <a:rPr lang="en-US" dirty="0"/>
              <a:t>Secondary ; Skin rash, Mucocutenous manifestations, erythematous </a:t>
            </a:r>
          </a:p>
          <a:p>
            <a:r>
              <a:rPr lang="en-US" dirty="0"/>
              <a:t>Tertiary ; Cardiac , Ophthalmic, Gummatosis</a:t>
            </a:r>
          </a:p>
          <a:p>
            <a:r>
              <a:rPr lang="en-US" dirty="0"/>
              <a:t>Latent ; Serologic test positive , Asymptomatic</a:t>
            </a:r>
          </a:p>
          <a:p>
            <a:r>
              <a:rPr lang="en-US" dirty="0"/>
              <a:t>Lab – Dark field Assay , Direct immunofluorescent assay. </a:t>
            </a:r>
          </a:p>
          <a:p>
            <a:r>
              <a:rPr lang="en-US" dirty="0"/>
              <a:t>Presumptive test </a:t>
            </a:r>
          </a:p>
          <a:p>
            <a:pPr lvl="2"/>
            <a:r>
              <a:rPr lang="en-US" dirty="0"/>
              <a:t> </a:t>
            </a:r>
            <a:r>
              <a:rPr lang="en-US" sz="1800" dirty="0"/>
              <a:t>a) non- Treponema test VDRL</a:t>
            </a:r>
          </a:p>
          <a:p>
            <a:pPr lvl="2"/>
            <a:r>
              <a:rPr lang="en-US" sz="1800" dirty="0"/>
              <a:t>b)Treponema test TPPA/FT-ABT </a:t>
            </a:r>
          </a:p>
          <a:p>
            <a:pPr lvl="2"/>
            <a:endParaRPr lang="en-US" sz="1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Treatment of Syphilis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Penicillin G for all stages of the disease</a:t>
            </a:r>
          </a:p>
          <a:p>
            <a:r>
              <a:rPr lang="en-US" dirty="0"/>
              <a:t>Benzathine, aqueous procaine , Aqueous crystalline </a:t>
            </a:r>
          </a:p>
          <a:p>
            <a:r>
              <a:rPr lang="en-US" dirty="0"/>
              <a:t> Recommended Benzathine –procaine penicillin , duration depending on the stage </a:t>
            </a:r>
          </a:p>
          <a:p>
            <a:r>
              <a:rPr lang="en-US" dirty="0"/>
              <a:t>Jarish –Herxhier reaction within 24 hours of treatment , febrile illness-antipyretics . In primary syphilis patients </a:t>
            </a:r>
          </a:p>
          <a:p>
            <a:r>
              <a:rPr lang="en-US" dirty="0"/>
              <a:t>Primary – single dose 2.4 MU </a:t>
            </a:r>
            <a:r>
              <a:rPr lang="en-US" dirty="0" err="1"/>
              <a:t>im</a:t>
            </a:r>
            <a:r>
              <a:rPr lang="en-US" dirty="0"/>
              <a:t>// allergy  to penicillin azithromycin, ceftriaxone, </a:t>
            </a:r>
          </a:p>
          <a:p>
            <a:r>
              <a:rPr lang="en-US" dirty="0"/>
              <a:t>Latent – 2.4 MU repeat every week 3 doses; 50,000units / kg for children </a:t>
            </a:r>
          </a:p>
          <a:p>
            <a:r>
              <a:rPr lang="en-US" dirty="0"/>
              <a:t>Tertiary – just like latent </a:t>
            </a:r>
          </a:p>
          <a:p>
            <a:r>
              <a:rPr lang="en-US" dirty="0"/>
              <a:t>Neuro-</a:t>
            </a:r>
            <a:r>
              <a:rPr lang="en-US" dirty="0" err="1"/>
              <a:t>syphillis</a:t>
            </a:r>
            <a:r>
              <a:rPr lang="en-US" dirty="0"/>
              <a:t> or uveitis, 18MU /day for 14 days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Urethritis and Cervicitis (Supurative STI)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Gonorrhoeae</a:t>
            </a:r>
          </a:p>
          <a:p>
            <a:r>
              <a:rPr lang="en-US" dirty="0"/>
              <a:t>Non-</a:t>
            </a:r>
            <a:r>
              <a:rPr lang="en-US" dirty="0" err="1"/>
              <a:t>gonorrhoea</a:t>
            </a:r>
            <a:r>
              <a:rPr lang="en-US" dirty="0"/>
              <a:t>, common cause chlamydia trachomatis </a:t>
            </a:r>
          </a:p>
          <a:p>
            <a:r>
              <a:rPr lang="en-US" dirty="0"/>
              <a:t>Present Muco-purulent , purulent , dysuria, urethral pruritus</a:t>
            </a:r>
          </a:p>
          <a:p>
            <a:r>
              <a:rPr lang="en-US" dirty="0"/>
              <a:t>Many are asymptomatic, they are reportable</a:t>
            </a:r>
          </a:p>
          <a:p>
            <a:r>
              <a:rPr lang="en-US" dirty="0"/>
              <a:t>Have long  term effects if not treated on time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58" y="0"/>
            <a:ext cx="83378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90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Gonorrhea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Women mostly asymptomatic </a:t>
            </a:r>
          </a:p>
          <a:p>
            <a:r>
              <a:rPr lang="en-US" dirty="0"/>
              <a:t>Cause – Neisseria Gonorrhoeae</a:t>
            </a:r>
          </a:p>
          <a:p>
            <a:r>
              <a:rPr lang="en-US" dirty="0"/>
              <a:t>Gram Negative diplococus</a:t>
            </a:r>
          </a:p>
          <a:p>
            <a:r>
              <a:rPr lang="en-US" dirty="0"/>
              <a:t>Oxidative positive colonies/ferment glucose</a:t>
            </a:r>
          </a:p>
          <a:p>
            <a:r>
              <a:rPr lang="en-US" dirty="0"/>
              <a:t>Incubation 3-5 days </a:t>
            </a:r>
          </a:p>
          <a:p>
            <a:r>
              <a:rPr lang="en-US" dirty="0"/>
              <a:t>Symptoms , W-asymptomatic, early signs </a:t>
            </a:r>
          </a:p>
          <a:p>
            <a:r>
              <a:rPr lang="en-US" dirty="0"/>
              <a:t>Dysuria, frequency , rectal discomfort</a:t>
            </a:r>
          </a:p>
          <a:p>
            <a:r>
              <a:rPr lang="en-US" dirty="0"/>
              <a:t>Discharge, vulva, vagina, cervix, urethra, </a:t>
            </a:r>
          </a:p>
          <a:p>
            <a:r>
              <a:rPr lang="en-US" dirty="0"/>
              <a:t>Bartholinitis</a:t>
            </a:r>
          </a:p>
          <a:p>
            <a:r>
              <a:rPr lang="en-US" dirty="0"/>
              <a:t>Anal inflammation</a:t>
            </a:r>
          </a:p>
          <a:p>
            <a:r>
              <a:rPr lang="en-US" dirty="0"/>
              <a:t>Pharyngitis</a:t>
            </a:r>
          </a:p>
          <a:p>
            <a:r>
              <a:rPr lang="en-US" dirty="0"/>
              <a:t>Disseminated infection,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Rationale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Among the top five causes of global  disease burden</a:t>
            </a:r>
          </a:p>
          <a:p>
            <a:r>
              <a:rPr lang="en-US" dirty="0"/>
              <a:t>Global STI remain high </a:t>
            </a:r>
          </a:p>
          <a:p>
            <a:r>
              <a:rPr lang="en-US" dirty="0"/>
              <a:t>2012- 375 million globally , I million cases per day</a:t>
            </a:r>
          </a:p>
          <a:p>
            <a:r>
              <a:rPr lang="en-US" dirty="0"/>
              <a:t>4 curable STI, Chlamydia, Gonorrhea, Syphilis, Trichomonas' </a:t>
            </a:r>
          </a:p>
          <a:p>
            <a:r>
              <a:rPr lang="en-US" dirty="0"/>
              <a:t>AMR for gonorrhea an increasing concern</a:t>
            </a:r>
          </a:p>
          <a:p>
            <a:r>
              <a:rPr lang="en-US" dirty="0"/>
              <a:t>Under-estimation due  to poor reporting , missed opportunity, stigma, lack of specific laboratory support, asymptomatic  </a:t>
            </a:r>
          </a:p>
          <a:p>
            <a:r>
              <a:rPr lang="en-US" dirty="0"/>
              <a:t>HIV burden in Kenya, While other STIs increasing the risk of HIV</a:t>
            </a:r>
          </a:p>
          <a:p>
            <a:r>
              <a:rPr lang="en-US" dirty="0"/>
              <a:t>Women more vulnerable (SES, Culturally)</a:t>
            </a:r>
          </a:p>
          <a:p>
            <a:r>
              <a:rPr lang="en-US" dirty="0"/>
              <a:t>STI prevention   and control  integral part of secondary surveillance for HIV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Signs and Symptoms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Female</a:t>
            </a:r>
          </a:p>
          <a:p>
            <a:pPr lvl="1"/>
            <a:r>
              <a:rPr lang="en-CA" sz="3200" dirty="0"/>
              <a:t>Increased vaginal discharge</a:t>
            </a:r>
          </a:p>
          <a:p>
            <a:pPr lvl="1"/>
            <a:r>
              <a:rPr lang="en-CA" sz="3200" dirty="0"/>
              <a:t>Painful urination</a:t>
            </a:r>
          </a:p>
          <a:p>
            <a:pPr lvl="1"/>
            <a:r>
              <a:rPr lang="en-CA" sz="3200" dirty="0"/>
              <a:t>Lower abdominal pain</a:t>
            </a:r>
          </a:p>
          <a:p>
            <a:pPr lvl="1"/>
            <a:r>
              <a:rPr lang="en-CA" sz="3200" dirty="0"/>
              <a:t>Bleeding after sex and between periods</a:t>
            </a:r>
          </a:p>
          <a:p>
            <a:pPr lvl="1"/>
            <a:r>
              <a:rPr lang="en-CA" sz="3200" dirty="0"/>
              <a:t>Pain during sex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Male</a:t>
            </a:r>
          </a:p>
          <a:p>
            <a:pPr lvl="1"/>
            <a:r>
              <a:rPr lang="en-CA" sz="3200" dirty="0"/>
              <a:t>Thick, yellowish-green discharge from penis</a:t>
            </a:r>
          </a:p>
          <a:p>
            <a:pPr lvl="1"/>
            <a:r>
              <a:rPr lang="en-CA" sz="3200" dirty="0"/>
              <a:t>Painful urination</a:t>
            </a:r>
          </a:p>
          <a:p>
            <a:pPr lvl="1"/>
            <a:r>
              <a:rPr lang="en-CA" sz="3200" dirty="0"/>
              <a:t>Testicular pain or swelling</a:t>
            </a:r>
          </a:p>
          <a:p>
            <a:pPr lvl="1"/>
            <a:r>
              <a:rPr lang="en-CA" sz="3200" dirty="0"/>
              <a:t>Rectal pain, discharge or itching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144897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Gonorrhoea</a:t>
            </a:r>
            <a:endParaRPr lang="en-US" b="1" dirty="0"/>
          </a:p>
        </p:txBody>
      </p:sp>
      <p:pic>
        <p:nvPicPr>
          <p:cNvPr id="4" name="Content Placeholder 3" descr="gono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857063" y="1825625"/>
            <a:ext cx="5429874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380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Treatment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Gonorrhoeae is reportable</a:t>
            </a:r>
          </a:p>
          <a:p>
            <a:r>
              <a:rPr lang="en-US" dirty="0"/>
              <a:t>Ceftriaxone start , Doxycline . Or Spectinomyscin, start then doxycline </a:t>
            </a:r>
          </a:p>
          <a:p>
            <a:r>
              <a:rPr lang="en-US" dirty="0"/>
              <a:t>Disseminated infection IV ceftriaxone daily  for one week </a:t>
            </a:r>
          </a:p>
          <a:p>
            <a:r>
              <a:rPr lang="en-US" dirty="0"/>
              <a:t>Neonates and children should be treated </a:t>
            </a:r>
          </a:p>
          <a:p>
            <a:r>
              <a:rPr lang="en-US" dirty="0"/>
              <a:t>Acute salphingitis </a:t>
            </a:r>
          </a:p>
          <a:p>
            <a:r>
              <a:rPr lang="en-US" dirty="0"/>
              <a:t>Infertility / PID  Sequele of even one episode 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89154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5298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Chlamydia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Commonly reported in the USA.</a:t>
            </a:r>
          </a:p>
          <a:p>
            <a:r>
              <a:rPr lang="en-US" dirty="0"/>
              <a:t> Highest among younger people bellow 25 years </a:t>
            </a:r>
          </a:p>
          <a:p>
            <a:r>
              <a:rPr lang="en-US" dirty="0"/>
              <a:t>Significant sequalle , ectopic, PID, Infertility</a:t>
            </a:r>
          </a:p>
          <a:p>
            <a:r>
              <a:rPr lang="en-US" dirty="0"/>
              <a:t>Obligate intracellular micro-organism-gram negative bacteria. (RNA/DNA)</a:t>
            </a:r>
          </a:p>
          <a:p>
            <a:r>
              <a:rPr lang="en-US" dirty="0"/>
              <a:t>Only attach to columnar cells – eye, fallopian tubes, urethra, respiratory </a:t>
            </a:r>
          </a:p>
          <a:p>
            <a:r>
              <a:rPr lang="en-US" dirty="0"/>
              <a:t>Asymptomatic</a:t>
            </a:r>
          </a:p>
          <a:p>
            <a:pPr>
              <a:buNone/>
            </a:pPr>
            <a:r>
              <a:rPr lang="en-US" dirty="0"/>
              <a:t>LAB-Cell culture isolation, direct immuno-</a:t>
            </a:r>
            <a:r>
              <a:rPr lang="en-US" dirty="0" err="1"/>
              <a:t>flouresence</a:t>
            </a:r>
            <a:r>
              <a:rPr lang="en-US" dirty="0"/>
              <a:t> test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Chlamydia </a:t>
            </a:r>
          </a:p>
        </p:txBody>
      </p:sp>
      <p:pic>
        <p:nvPicPr>
          <p:cNvPr id="4" name="Content Placeholder 3" descr="chlamydiafemdis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333750" y="3055144"/>
            <a:ext cx="24765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96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Chlamydia </a:t>
            </a:r>
            <a:r>
              <a:rPr lang="en-US" dirty="0"/>
              <a:t>, </a:t>
            </a:r>
          </a:p>
        </p:txBody>
      </p:sp>
      <p:pic>
        <p:nvPicPr>
          <p:cNvPr id="4" name="Content Placeholder 3" descr="H:\Clinical services\STD's\pictures\epidydimiti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49350" y="2013744"/>
            <a:ext cx="6845300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87110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Treatment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Treat sexual partner , neonate , pregnant mother </a:t>
            </a:r>
          </a:p>
          <a:p>
            <a:r>
              <a:rPr lang="en-US" dirty="0"/>
              <a:t>Azithromycin, Tetracycline ,Erythromycin and Ciprofloxacin 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6604"/>
            <a:ext cx="9144000" cy="657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01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PID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Spectrum of inflammatory disease affecting the upper genital tract </a:t>
            </a:r>
          </a:p>
          <a:p>
            <a:r>
              <a:rPr lang="en-US" dirty="0"/>
              <a:t>Endometritis </a:t>
            </a:r>
          </a:p>
          <a:p>
            <a:r>
              <a:rPr lang="en-US" dirty="0"/>
              <a:t>Salphingitis </a:t>
            </a:r>
          </a:p>
          <a:p>
            <a:r>
              <a:rPr lang="en-US" dirty="0"/>
              <a:t>Tubo-ovarian abscess </a:t>
            </a:r>
          </a:p>
          <a:p>
            <a:r>
              <a:rPr lang="en-US" dirty="0"/>
              <a:t>Pelvis peritonitis </a:t>
            </a:r>
          </a:p>
          <a:p>
            <a:endParaRPr lang="en-US" dirty="0"/>
          </a:p>
          <a:p>
            <a:r>
              <a:rPr lang="en-US" dirty="0"/>
              <a:t>Sequelae; Infertility vey important for prompt diagnosis and treatment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087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3BF0C7-1DF7-AB4C-9CA3-37FAFDDD7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Sustainable development goal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388CF1-A076-6543-AEC7-D980E8740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SDG 3 </a:t>
            </a:r>
            <a:r>
              <a:rPr lang="en-US" dirty="0"/>
              <a:t>Ensuring healthy lives, promote well-being for all ages </a:t>
            </a:r>
          </a:p>
          <a:p>
            <a:r>
              <a:rPr lang="en-US" dirty="0"/>
              <a:t>Goal 3.7 Ensuring universal access to SRH services </a:t>
            </a:r>
          </a:p>
          <a:p>
            <a:r>
              <a:rPr lang="en-US" b="1" dirty="0"/>
              <a:t>TARGET  2030</a:t>
            </a:r>
          </a:p>
          <a:p>
            <a:r>
              <a:rPr lang="en-US" dirty="0"/>
              <a:t>Reduction of T Pallidum by 90%</a:t>
            </a:r>
          </a:p>
          <a:p>
            <a:r>
              <a:rPr lang="en-US" dirty="0"/>
              <a:t>Reduction of Neisseria Gonorrhea by 80%</a:t>
            </a:r>
          </a:p>
          <a:p>
            <a:r>
              <a:rPr lang="en-US" dirty="0"/>
              <a:t>Less than 50 case of congenital syphilis globally </a:t>
            </a:r>
          </a:p>
          <a:p>
            <a:r>
              <a:rPr lang="en-US" dirty="0"/>
              <a:t>HPV vaccine in 80% of countries, 905 Coverage, in each province 80%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APPROACH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UHC</a:t>
            </a:r>
          </a:p>
          <a:p>
            <a:pPr marL="0" indent="0">
              <a:buNone/>
            </a:pPr>
            <a:r>
              <a:rPr lang="en-US" dirty="0"/>
              <a:t>Continuum of care </a:t>
            </a:r>
          </a:p>
          <a:p>
            <a:pPr marL="0" indent="0">
              <a:buNone/>
            </a:pPr>
            <a:r>
              <a:rPr lang="en-US" dirty="0"/>
              <a:t>Public health approach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5751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Causes and risk factors for PID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Main causes,</a:t>
            </a:r>
          </a:p>
          <a:p>
            <a:pPr lvl="2"/>
            <a:r>
              <a:rPr lang="en-US" dirty="0"/>
              <a:t>N  Gonorrhea </a:t>
            </a:r>
          </a:p>
          <a:p>
            <a:pPr lvl="2"/>
            <a:r>
              <a:rPr lang="en-US" dirty="0"/>
              <a:t>C Trachomatis </a:t>
            </a:r>
          </a:p>
          <a:p>
            <a:endParaRPr lang="en-US" dirty="0"/>
          </a:p>
          <a:p>
            <a:r>
              <a:rPr lang="en-US" dirty="0"/>
              <a:t>Other causes Anaerobes </a:t>
            </a:r>
          </a:p>
          <a:p>
            <a:pPr lvl="2"/>
            <a:r>
              <a:rPr lang="en-US" dirty="0"/>
              <a:t>G Vaginalis </a:t>
            </a:r>
          </a:p>
          <a:p>
            <a:pPr lvl="2"/>
            <a:r>
              <a:rPr lang="en-US" dirty="0"/>
              <a:t>Haemophylus influenza </a:t>
            </a:r>
          </a:p>
          <a:p>
            <a:pPr lvl="2"/>
            <a:r>
              <a:rPr lang="en-US" dirty="0"/>
              <a:t>Enteric gram negative rods </a:t>
            </a:r>
          </a:p>
          <a:p>
            <a:pPr lvl="2"/>
            <a:r>
              <a:rPr lang="en-US" dirty="0"/>
              <a:t>Streptococcus Agalactiae </a:t>
            </a:r>
          </a:p>
          <a:p>
            <a:r>
              <a:rPr lang="en-US" dirty="0"/>
              <a:t>Others ; CMV,  M Hominies , </a:t>
            </a:r>
          </a:p>
          <a:p>
            <a:r>
              <a:rPr lang="en-US" dirty="0"/>
              <a:t>Risk factors for PID </a:t>
            </a:r>
            <a:r>
              <a:rPr lang="en-US" dirty="0" smtClean="0">
                <a:solidFill>
                  <a:srgbClr val="00B0F0"/>
                </a:solidFill>
              </a:rPr>
              <a:t>(</a:t>
            </a:r>
            <a:r>
              <a:rPr lang="en-US" i="1" dirty="0" err="1" smtClean="0">
                <a:solidFill>
                  <a:srgbClr val="00B0F0"/>
                </a:solidFill>
              </a:rPr>
              <a:t>hx</a:t>
            </a:r>
            <a:r>
              <a:rPr lang="en-US" i="1" dirty="0" smtClean="0">
                <a:solidFill>
                  <a:srgbClr val="00B0F0"/>
                </a:solidFill>
              </a:rPr>
              <a:t>)</a:t>
            </a:r>
            <a:endParaRPr lang="en-US" dirty="0">
              <a:solidFill>
                <a:srgbClr val="00B0F0"/>
              </a:solidFill>
            </a:endParaRPr>
          </a:p>
          <a:p>
            <a:pPr lvl="1"/>
            <a:r>
              <a:rPr lang="en-US" dirty="0"/>
              <a:t>Puerperal infection (Vaginal or c/s delivery )</a:t>
            </a:r>
          </a:p>
          <a:p>
            <a:pPr lvl="1"/>
            <a:r>
              <a:rPr lang="en-US" dirty="0"/>
              <a:t>Post operative in gynecology surgery </a:t>
            </a:r>
          </a:p>
          <a:p>
            <a:pPr lvl="1"/>
            <a:r>
              <a:rPr lang="en-US" dirty="0"/>
              <a:t>Abortion associated (post abortal cellulitis, after incomplete septic abortion )</a:t>
            </a:r>
          </a:p>
          <a:p>
            <a:pPr lvl="1"/>
            <a:r>
              <a:rPr lang="en-US" dirty="0"/>
              <a:t>Secondary to other infections (TB, appendicitis , Diverticulosis Cancer</a:t>
            </a:r>
          </a:p>
        </p:txBody>
      </p:sp>
    </p:spTree>
    <p:extLst>
      <p:ext uri="{BB962C8B-B14F-4D97-AF65-F5344CB8AC3E}">
        <p14:creationId xmlns:p14="http://schemas.microsoft.com/office/powerpoint/2010/main" val="11289362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Presentation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Acute </a:t>
            </a:r>
          </a:p>
          <a:p>
            <a:r>
              <a:rPr lang="en-US" dirty="0"/>
              <a:t>Chronic</a:t>
            </a:r>
          </a:p>
          <a:p>
            <a:endParaRPr lang="en-US" dirty="0"/>
          </a:p>
          <a:p>
            <a:r>
              <a:rPr lang="en-US" dirty="0"/>
              <a:t>Diagnosis </a:t>
            </a:r>
          </a:p>
          <a:p>
            <a:r>
              <a:rPr lang="en-US" dirty="0"/>
              <a:t>History ,  Physical examination (clinical)   diagnosis PPV of 65%</a:t>
            </a:r>
          </a:p>
          <a:p>
            <a:r>
              <a:rPr lang="en-US" dirty="0"/>
              <a:t>Laboratory </a:t>
            </a:r>
          </a:p>
          <a:p>
            <a:r>
              <a:rPr lang="en-US" dirty="0" err="1" smtClean="0"/>
              <a:t>Laparascopy</a:t>
            </a:r>
            <a:r>
              <a:rPr lang="en-US" dirty="0" smtClean="0"/>
              <a:t>-  </a:t>
            </a:r>
            <a:r>
              <a:rPr lang="en-US" dirty="0" err="1" smtClean="0"/>
              <a:t>PositivePredictiveValue</a:t>
            </a:r>
            <a:r>
              <a:rPr lang="en-US" dirty="0" smtClean="0"/>
              <a:t> </a:t>
            </a:r>
            <a:r>
              <a:rPr lang="en-US" dirty="0"/>
              <a:t>90%  </a:t>
            </a:r>
          </a:p>
          <a:p>
            <a:r>
              <a:rPr lang="en-US" dirty="0"/>
              <a:t>Transvaginal ultrasound, pelvic hyperemia, tubal thickening </a:t>
            </a:r>
          </a:p>
          <a:p>
            <a:r>
              <a:rPr lang="en-US" dirty="0"/>
              <a:t>Endometrial biopsy , endometritis confirmation   </a:t>
            </a:r>
          </a:p>
          <a:p>
            <a:endParaRPr lang="en-US" dirty="0"/>
          </a:p>
          <a:p>
            <a:r>
              <a:rPr lang="en-US" dirty="0"/>
              <a:t>Non specific symptoms , Abnormal bleeding, dyspareunia , and vaginal discharge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2552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Diagnosis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48053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Needs low threshold of suspicion  (many are undiagnosed )</a:t>
            </a:r>
          </a:p>
          <a:p>
            <a:r>
              <a:rPr lang="en-US" dirty="0"/>
              <a:t>Common complains </a:t>
            </a:r>
          </a:p>
          <a:p>
            <a:pPr lvl="1"/>
            <a:r>
              <a:rPr lang="en-US" dirty="0"/>
              <a:t>LAP </a:t>
            </a:r>
          </a:p>
          <a:p>
            <a:pPr lvl="1"/>
            <a:r>
              <a:rPr lang="en-US" dirty="0"/>
              <a:t>Dysuria</a:t>
            </a:r>
          </a:p>
          <a:p>
            <a:pPr lvl="1"/>
            <a:r>
              <a:rPr lang="en-US" dirty="0"/>
              <a:t>Mucopurulent discharge </a:t>
            </a:r>
          </a:p>
          <a:p>
            <a:pPr lvl="1"/>
            <a:r>
              <a:rPr lang="en-US" dirty="0"/>
              <a:t>Nausea , malaise and fevers for acute states </a:t>
            </a:r>
          </a:p>
          <a:p>
            <a:r>
              <a:rPr lang="en-US" dirty="0">
                <a:solidFill>
                  <a:srgbClr val="FF0000"/>
                </a:solidFill>
              </a:rPr>
              <a:t>Signs that are important </a:t>
            </a:r>
            <a:r>
              <a:rPr lang="en-US" dirty="0"/>
              <a:t>, Cervical motion tenderness, Uterine tenderness, or adnexal tenderness </a:t>
            </a:r>
          </a:p>
          <a:p>
            <a:r>
              <a:rPr lang="en-US" dirty="0"/>
              <a:t>Laboratory , signs of inflammation cervical secretions, WBC . Gram negative diplococci</a:t>
            </a:r>
          </a:p>
          <a:p>
            <a:r>
              <a:rPr lang="en-US" dirty="0"/>
              <a:t>CBC, UEC, LFT, CRP,  PROLACTIN LEVELS , HIV , </a:t>
            </a:r>
            <a:r>
              <a:rPr lang="en-US" dirty="0" err="1"/>
              <a:t>etc</a:t>
            </a:r>
            <a:r>
              <a:rPr lang="en-US" dirty="0"/>
              <a:t> </a:t>
            </a:r>
            <a:r>
              <a:rPr lang="en-US" dirty="0" smtClean="0"/>
              <a:t>–</a:t>
            </a:r>
            <a:r>
              <a:rPr lang="en-US" i="1" dirty="0" smtClean="0">
                <a:solidFill>
                  <a:srgbClr val="00B0F0"/>
                </a:solidFill>
              </a:rPr>
              <a:t>markers for inflammation</a:t>
            </a:r>
            <a:endParaRPr lang="en-US" dirty="0">
              <a:solidFill>
                <a:srgbClr val="00B0F0"/>
              </a:solidFill>
            </a:endParaRPr>
          </a:p>
          <a:p>
            <a:r>
              <a:rPr lang="en-US" dirty="0"/>
              <a:t>Imaging / radiology ; Ultrasound pelvis , abdominal , trans-vaginal , CT  scan of the Abdomen  </a:t>
            </a:r>
          </a:p>
          <a:p>
            <a:r>
              <a:rPr lang="en-US" dirty="0"/>
              <a:t>DDX </a:t>
            </a:r>
          </a:p>
          <a:p>
            <a:pPr lvl="2"/>
            <a:r>
              <a:rPr lang="en-US" dirty="0"/>
              <a:t>Ectopic pregnancy </a:t>
            </a:r>
          </a:p>
          <a:p>
            <a:pPr lvl="2"/>
            <a:r>
              <a:rPr lang="en-US" dirty="0"/>
              <a:t>Acute appendicitis </a:t>
            </a:r>
          </a:p>
          <a:p>
            <a:pPr lvl="2"/>
            <a:r>
              <a:rPr lang="en-US" dirty="0"/>
              <a:t>Ovarian cysts </a:t>
            </a:r>
          </a:p>
          <a:p>
            <a:pPr lvl="2"/>
            <a:r>
              <a:rPr lang="en-US" dirty="0"/>
              <a:t>Functional pain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5410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Treatment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Presumptive treatment on suspicion </a:t>
            </a:r>
          </a:p>
          <a:p>
            <a:r>
              <a:rPr lang="en-US" dirty="0"/>
              <a:t>Consideration , </a:t>
            </a:r>
          </a:p>
          <a:p>
            <a:pPr lvl="2"/>
            <a:r>
              <a:rPr lang="en-US" dirty="0"/>
              <a:t>In patient </a:t>
            </a:r>
          </a:p>
          <a:p>
            <a:pPr lvl="2"/>
            <a:r>
              <a:rPr lang="en-US" dirty="0"/>
              <a:t>Outpatient </a:t>
            </a:r>
          </a:p>
          <a:p>
            <a:r>
              <a:rPr lang="en-US" dirty="0"/>
              <a:t> Surgical emergency cant be ruled out management  as in-patient </a:t>
            </a:r>
          </a:p>
          <a:p>
            <a:r>
              <a:rPr lang="en-US" dirty="0"/>
              <a:t>Tubo-ovarian abscess </a:t>
            </a:r>
          </a:p>
          <a:p>
            <a:r>
              <a:rPr lang="en-US" dirty="0"/>
              <a:t>Severe illness, nausea, vomiting , High fevers </a:t>
            </a:r>
          </a:p>
          <a:p>
            <a:r>
              <a:rPr lang="en-US" dirty="0"/>
              <a:t>No response to oral treatment </a:t>
            </a:r>
          </a:p>
          <a:p>
            <a:r>
              <a:rPr lang="en-US" dirty="0"/>
              <a:t>Regime , </a:t>
            </a:r>
          </a:p>
          <a:p>
            <a:pPr lvl="1"/>
            <a:r>
              <a:rPr lang="en-US" dirty="0"/>
              <a:t> Cefoxitin +Doxycline / clindamycin + Gentamycin </a:t>
            </a:r>
          </a:p>
          <a:p>
            <a:pPr lvl="1"/>
            <a:r>
              <a:rPr lang="en-US" dirty="0"/>
              <a:t>Ampicillin/</a:t>
            </a:r>
            <a:r>
              <a:rPr lang="en-US" dirty="0" err="1"/>
              <a:t>sulbactam</a:t>
            </a:r>
            <a:r>
              <a:rPr lang="en-US" dirty="0"/>
              <a:t> + doxycline </a:t>
            </a:r>
          </a:p>
          <a:p>
            <a:pPr lvl="1"/>
            <a:r>
              <a:rPr lang="en-US" dirty="0"/>
              <a:t>Azithromycin </a:t>
            </a:r>
          </a:p>
          <a:p>
            <a:pPr lvl="1"/>
            <a:r>
              <a:rPr lang="en-US" dirty="0"/>
              <a:t>Ceftriaxone and doxycline  =/-Metronidazole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4528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Treatment continued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19200"/>
            <a:ext cx="7886700" cy="49577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Supportive care </a:t>
            </a:r>
          </a:p>
          <a:p>
            <a:pPr lvl="1"/>
            <a:r>
              <a:rPr lang="en-US" dirty="0"/>
              <a:t>IVF </a:t>
            </a:r>
          </a:p>
          <a:p>
            <a:pPr lvl="1"/>
            <a:r>
              <a:rPr lang="en-US" dirty="0"/>
              <a:t>Analgesic </a:t>
            </a:r>
          </a:p>
          <a:p>
            <a:pPr lvl="1"/>
            <a:r>
              <a:rPr lang="en-US" dirty="0"/>
              <a:t>Correct anemia </a:t>
            </a:r>
          </a:p>
          <a:p>
            <a:r>
              <a:rPr lang="en-US" dirty="0"/>
              <a:t>Definitive care </a:t>
            </a:r>
          </a:p>
          <a:p>
            <a:pPr lvl="1"/>
            <a:r>
              <a:rPr lang="en-US" dirty="0"/>
              <a:t>Antibiotics  </a:t>
            </a:r>
          </a:p>
          <a:p>
            <a:pPr lvl="1"/>
            <a:r>
              <a:rPr lang="en-US" dirty="0"/>
              <a:t>Oral or IV </a:t>
            </a:r>
          </a:p>
          <a:p>
            <a:pPr lvl="1"/>
            <a:r>
              <a:rPr lang="en-US" dirty="0"/>
              <a:t>Comprehensive cover  for broad spectrum , cover Gonorrhea , C trachomatis , and gram negative  organisms and  Anaerobes </a:t>
            </a:r>
          </a:p>
          <a:p>
            <a:pPr lvl="1"/>
            <a:r>
              <a:rPr lang="en-US" dirty="0"/>
              <a:t>Ceftriaxone IV start , doxycline and flagyl (Metronidazole )l oral </a:t>
            </a:r>
          </a:p>
          <a:p>
            <a:pPr lvl="1"/>
            <a:r>
              <a:rPr lang="en-US" dirty="0"/>
              <a:t>Various options available for IV  in inpatient care , cefoxitin IV   and Doxycline PO  or Clindamycin  IV and Gentamycin IV </a:t>
            </a:r>
          </a:p>
          <a:p>
            <a:r>
              <a:rPr lang="en-US" dirty="0"/>
              <a:t>Surgery  (laparoscopic or open laparotomy)</a:t>
            </a:r>
          </a:p>
          <a:p>
            <a:pPr lvl="2"/>
            <a:r>
              <a:rPr lang="en-US" sz="1600" dirty="0"/>
              <a:t>treatment , i.e.  Pelvic abscess , ovarian abscess </a:t>
            </a:r>
          </a:p>
          <a:p>
            <a:pPr lvl="2"/>
            <a:r>
              <a:rPr lang="en-US" sz="1600" dirty="0"/>
              <a:t>diagnostic , Diagnostic laparotomy </a:t>
            </a:r>
          </a:p>
          <a:p>
            <a:pPr marL="171450" lvl="2">
              <a:spcBef>
                <a:spcPts val="750"/>
              </a:spcBef>
            </a:pPr>
            <a:r>
              <a:rPr lang="en-US" sz="1900" dirty="0"/>
              <a:t>Use of physio-departement (SWD short wave diathermy , TENS Transcutaneous electrocautery nerve stimulation)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2169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OTHER STIs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HBV</a:t>
            </a:r>
          </a:p>
          <a:p>
            <a:r>
              <a:rPr lang="en-US" dirty="0"/>
              <a:t>SCABIES </a:t>
            </a:r>
          </a:p>
          <a:p>
            <a:r>
              <a:rPr lang="en-US" dirty="0"/>
              <a:t>PUBIC LICE </a:t>
            </a:r>
          </a:p>
          <a:p>
            <a:r>
              <a:rPr lang="en-US" dirty="0"/>
              <a:t>HPV,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204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5E4CA3-8BC7-4E4E-B9F5-1C16C1307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Papilloma Virus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4A69AC-DE63-AE4F-9AB8-E77F161F6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than 100 types </a:t>
            </a:r>
          </a:p>
          <a:p>
            <a:r>
              <a:rPr lang="en-US" dirty="0"/>
              <a:t>Most non-oncogenic , a few are oncologic </a:t>
            </a:r>
          </a:p>
          <a:p>
            <a:r>
              <a:rPr lang="en-US" dirty="0"/>
              <a:t>More than 99% of cancer of the cervix specimen are positive for high risk HPV. </a:t>
            </a:r>
          </a:p>
          <a:p>
            <a:r>
              <a:rPr lang="en-US" dirty="0"/>
              <a:t>Primary prevention of cancer of the cervix – Vaccination and  safer sexual practices </a:t>
            </a:r>
          </a:p>
          <a:p>
            <a:r>
              <a:rPr lang="en-US" dirty="0"/>
              <a:t>Secondary prevention – Screening for premalignant lesions </a:t>
            </a:r>
          </a:p>
          <a:p>
            <a:r>
              <a:rPr lang="en-US" dirty="0"/>
              <a:t>Tertiary prevention --  Treatment of patients with cancer from early stages with aim for cure , to latter stages of disease with aim for palliatives care.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9823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Hepatitis B </a:t>
            </a:r>
          </a:p>
        </p:txBody>
      </p:sp>
      <p:pic>
        <p:nvPicPr>
          <p:cNvPr id="4" name="Content Placeholder 3" descr="H:\Clinical services\STD's\pictures\hepB - liver cance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846263"/>
            <a:ext cx="4411133" cy="478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77820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:\Clinical services\STD's\pictures\scabies mit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460656" y="3875170"/>
            <a:ext cx="222688" cy="25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:\Clinical services\STD's\pictures\scabies mi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600200"/>
            <a:ext cx="45243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10034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sz="8800" dirty="0"/>
              <a:t>END </a:t>
            </a:r>
          </a:p>
        </p:txBody>
      </p:sp>
    </p:spTree>
    <p:extLst>
      <p:ext uri="{BB962C8B-B14F-4D97-AF65-F5344CB8AC3E}">
        <p14:creationId xmlns:p14="http://schemas.microsoft.com/office/powerpoint/2010/main" val="1760083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A71511-C8A8-0A41-955D-26FB5E442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5524DC-54EF-A748-90B8-E4EE11367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2B20558-9BE7-B142-918B-68146499E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65127"/>
            <a:ext cx="8229600" cy="581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55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Epidemiology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8650" y="2317274"/>
            <a:ext cx="3257550" cy="336804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857D04A-F31A-1840-AB2B-F2AF0BF1AA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886200" y="1690690"/>
            <a:ext cx="4629150" cy="399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1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0652D4-BBBF-2841-AF02-8459653E0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Populations that  are targeted for interventions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9530E2-0334-CB49-8BDC-D74750EA3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Using epidemiologic and social contexts of those likely to have more partners of social contexts increasing vulnerability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 CSW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Transgender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Young people / Adolescents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Women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Mobile populations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Street families and children,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conflict and civil unrest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Prisoners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Drug users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642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F721BE-7A9F-5C4D-8E06-AA53AC5FB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08062"/>
          </a:xfrm>
        </p:spPr>
        <p:txBody>
          <a:bodyPr/>
          <a:lstStyle/>
          <a:p>
            <a:r>
              <a:rPr lang="en-US" b="1" dirty="0"/>
              <a:t>Intervention opportunities for STI and HIV </a:t>
            </a:r>
            <a:r>
              <a:rPr lang="en-US" b="1" dirty="0" err="1"/>
              <a:t>tranmission</a:t>
            </a:r>
            <a:r>
              <a:rPr lang="en-US" b="1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2408D2-7859-9C4E-8B2C-CDA451B41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D48F54D-D656-4C4E-A421-C6E2319DD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6500"/>
            <a:ext cx="8515350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01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Clinical prevention guidelines (cdc)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Accurate risk assessment , education , behavior change and service availability </a:t>
            </a:r>
          </a:p>
          <a:p>
            <a:r>
              <a:rPr lang="en-US" dirty="0"/>
              <a:t>Pre-exposure vaccination </a:t>
            </a:r>
          </a:p>
          <a:p>
            <a:r>
              <a:rPr lang="en-US" dirty="0"/>
              <a:t>Identify the infected  asymptomatic persons </a:t>
            </a:r>
          </a:p>
          <a:p>
            <a:r>
              <a:rPr lang="en-US" dirty="0"/>
              <a:t>Effective diagnosis, treatment , counselling  of infected persons </a:t>
            </a:r>
          </a:p>
          <a:p>
            <a:r>
              <a:rPr lang="en-US" dirty="0"/>
              <a:t>Evaluating treatment  and counselling of the partners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233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6009</TotalTime>
  <Words>1651</Words>
  <Application>Microsoft Office PowerPoint</Application>
  <PresentationFormat>On-screen Show (4:3)</PresentationFormat>
  <Paragraphs>311</Paragraphs>
  <Slides>49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Calibri</vt:lpstr>
      <vt:lpstr>Calibri Light</vt:lpstr>
      <vt:lpstr>Office Theme</vt:lpstr>
      <vt:lpstr>Sexually Transmitted infections and Pelvic Inflammatory Diseases</vt:lpstr>
      <vt:lpstr>Introduction </vt:lpstr>
      <vt:lpstr>Rationale</vt:lpstr>
      <vt:lpstr>Sustainable development goal </vt:lpstr>
      <vt:lpstr>PowerPoint Presentation</vt:lpstr>
      <vt:lpstr>Epidemiology</vt:lpstr>
      <vt:lpstr>Populations that  are targeted for interventions </vt:lpstr>
      <vt:lpstr>Intervention opportunities for STI and HIV tranmission </vt:lpstr>
      <vt:lpstr>Clinical prevention guidelines (cdc)</vt:lpstr>
      <vt:lpstr>The five Ps  that influence prevention </vt:lpstr>
      <vt:lpstr>Approach to care </vt:lpstr>
      <vt:lpstr>Approach to care </vt:lpstr>
      <vt:lpstr>Syndromic approach </vt:lpstr>
      <vt:lpstr>Broad classifications </vt:lpstr>
      <vt:lpstr>PowerPoint Presentation</vt:lpstr>
      <vt:lpstr>PowerPoint Presentation</vt:lpstr>
      <vt:lpstr>Chancroid (Soft chancre)</vt:lpstr>
      <vt:lpstr>Chancroid </vt:lpstr>
      <vt:lpstr>Herpes genitals </vt:lpstr>
      <vt:lpstr>Herpes Genitals hsv-2</vt:lpstr>
      <vt:lpstr>Herpes genitalis  continued </vt:lpstr>
      <vt:lpstr>Granuloma inguinale (Donovanosis)</vt:lpstr>
      <vt:lpstr>Granuloma inguinale </vt:lpstr>
      <vt:lpstr>LGV </vt:lpstr>
      <vt:lpstr>Syphilis</vt:lpstr>
      <vt:lpstr>Treatment of Syphilis </vt:lpstr>
      <vt:lpstr>Urethritis and Cervicitis (Supurative STI)</vt:lpstr>
      <vt:lpstr>PowerPoint Presentation</vt:lpstr>
      <vt:lpstr>Gonorrhea</vt:lpstr>
      <vt:lpstr>Signs and Symptoms </vt:lpstr>
      <vt:lpstr>Gonorrhoea</vt:lpstr>
      <vt:lpstr>Treatment </vt:lpstr>
      <vt:lpstr>PowerPoint Presentation</vt:lpstr>
      <vt:lpstr>Chlamydia </vt:lpstr>
      <vt:lpstr>Chlamydia </vt:lpstr>
      <vt:lpstr>Chlamydia , </vt:lpstr>
      <vt:lpstr>Treatment </vt:lpstr>
      <vt:lpstr>PowerPoint Presentation</vt:lpstr>
      <vt:lpstr>PID </vt:lpstr>
      <vt:lpstr>Causes and risk factors for PID </vt:lpstr>
      <vt:lpstr>Presentation </vt:lpstr>
      <vt:lpstr>Diagnosis </vt:lpstr>
      <vt:lpstr>Treatment </vt:lpstr>
      <vt:lpstr>Treatment continued </vt:lpstr>
      <vt:lpstr>OTHER STIs </vt:lpstr>
      <vt:lpstr>Human Papilloma Virus </vt:lpstr>
      <vt:lpstr>Hepatitis B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Sexually Transmitted infections and Pelvic Inflammatory Diseases</dc:title>
  <dc:creator>user</dc:creator>
  <cp:lastModifiedBy>harvirsinghsehmi@gmail.com</cp:lastModifiedBy>
  <cp:revision>68</cp:revision>
  <dcterms:created xsi:type="dcterms:W3CDTF">2015-04-10T05:28:38Z</dcterms:created>
  <dcterms:modified xsi:type="dcterms:W3CDTF">2020-06-12T07:43:20Z</dcterms:modified>
</cp:coreProperties>
</file>