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5" r:id="rId8"/>
    <p:sldId id="266" r:id="rId9"/>
    <p:sldId id="267" r:id="rId10"/>
    <p:sldId id="268" r:id="rId11"/>
    <p:sldId id="269" r:id="rId12"/>
    <p:sldId id="270" r:id="rId13"/>
    <p:sldId id="273" r:id="rId14"/>
    <p:sldId id="274" r:id="rId15"/>
    <p:sldId id="271" r:id="rId16"/>
    <p:sldId id="272" r:id="rId17"/>
    <p:sldId id="275" r:id="rId18"/>
    <p:sldId id="276" r:id="rId19"/>
    <p:sldId id="277" r:id="rId20"/>
    <p:sldId id="261" r:id="rId21"/>
    <p:sldId id="278" r:id="rId22"/>
    <p:sldId id="279" r:id="rId23"/>
    <p:sldId id="280" r:id="rId24"/>
    <p:sldId id="281" r:id="rId25"/>
    <p:sldId id="283" r:id="rId26"/>
    <p:sldId id="284" r:id="rId27"/>
    <p:sldId id="285" r:id="rId28"/>
    <p:sldId id="286" r:id="rId29"/>
    <p:sldId id="287" r:id="rId30"/>
    <p:sldId id="289" r:id="rId31"/>
    <p:sldId id="290" r:id="rId32"/>
    <p:sldId id="291" r:id="rId33"/>
    <p:sldId id="296" r:id="rId34"/>
    <p:sldId id="297" r:id="rId35"/>
    <p:sldId id="298" r:id="rId36"/>
    <p:sldId id="299" r:id="rId37"/>
    <p:sldId id="293" r:id="rId38"/>
    <p:sldId id="29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5" autoAdjust="0"/>
    <p:restoredTop sz="94660"/>
  </p:normalViewPr>
  <p:slideViewPr>
    <p:cSldViewPr snapToGrid="0">
      <p:cViewPr varScale="1">
        <p:scale>
          <a:sx n="89" d="100"/>
          <a:sy n="89" d="100"/>
        </p:scale>
        <p:origin x="427"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FBFF405-CD03-46D6-8AAD-138F4D5A78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E3CCE349-91C6-498E-B4E9-49683869B5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AE2BD2DD-90C8-4584-A369-73A7FBE95777}"/>
              </a:ext>
            </a:extLst>
          </p:cNvPr>
          <p:cNvSpPr>
            <a:spLocks noGrp="1"/>
          </p:cNvSpPr>
          <p:nvPr>
            <p:ph type="dt" sz="half" idx="10"/>
          </p:nvPr>
        </p:nvSpPr>
        <p:spPr/>
        <p:txBody>
          <a:bodyPr/>
          <a:lstStyle/>
          <a:p>
            <a:fld id="{0C57E2D2-7585-4B06-B421-28EC07AD8E33}" type="datetimeFigureOut">
              <a:rPr lang="en-US" smtClean="0"/>
              <a:t>6/22/2020</a:t>
            </a:fld>
            <a:endParaRPr lang="en-US"/>
          </a:p>
        </p:txBody>
      </p:sp>
      <p:sp>
        <p:nvSpPr>
          <p:cNvPr id="5" name="Footer Placeholder 4">
            <a:extLst>
              <a:ext uri="{FF2B5EF4-FFF2-40B4-BE49-F238E27FC236}">
                <a16:creationId xmlns="" xmlns:a16="http://schemas.microsoft.com/office/drawing/2014/main" id="{A0830B8D-E9A7-484A-9C99-8932B2AD27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7958674-52A8-4F81-9102-D3F8021DA7C2}"/>
              </a:ext>
            </a:extLst>
          </p:cNvPr>
          <p:cNvSpPr>
            <a:spLocks noGrp="1"/>
          </p:cNvSpPr>
          <p:nvPr>
            <p:ph type="sldNum" sz="quarter" idx="12"/>
          </p:nvPr>
        </p:nvSpPr>
        <p:spPr/>
        <p:txBody>
          <a:bodyPr/>
          <a:lstStyle/>
          <a:p>
            <a:fld id="{861DCB43-983E-448B-BCBA-7C77BB42F1BF}" type="slidenum">
              <a:rPr lang="en-US" smtClean="0"/>
              <a:t>‹#›</a:t>
            </a:fld>
            <a:endParaRPr lang="en-US"/>
          </a:p>
        </p:txBody>
      </p:sp>
    </p:spTree>
    <p:extLst>
      <p:ext uri="{BB962C8B-B14F-4D97-AF65-F5344CB8AC3E}">
        <p14:creationId xmlns:p14="http://schemas.microsoft.com/office/powerpoint/2010/main" val="198203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03DB1-FD46-44A5-B062-79AF088B0F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554E8FA6-7902-4E68-AC55-A241EED7C2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D8CECB4-D43C-4F18-8769-5D47C33F1176}"/>
              </a:ext>
            </a:extLst>
          </p:cNvPr>
          <p:cNvSpPr>
            <a:spLocks noGrp="1"/>
          </p:cNvSpPr>
          <p:nvPr>
            <p:ph type="dt" sz="half" idx="10"/>
          </p:nvPr>
        </p:nvSpPr>
        <p:spPr/>
        <p:txBody>
          <a:bodyPr/>
          <a:lstStyle/>
          <a:p>
            <a:fld id="{0C57E2D2-7585-4B06-B421-28EC07AD8E33}" type="datetimeFigureOut">
              <a:rPr lang="en-US" smtClean="0"/>
              <a:t>6/22/2020</a:t>
            </a:fld>
            <a:endParaRPr lang="en-US"/>
          </a:p>
        </p:txBody>
      </p:sp>
      <p:sp>
        <p:nvSpPr>
          <p:cNvPr id="5" name="Footer Placeholder 4">
            <a:extLst>
              <a:ext uri="{FF2B5EF4-FFF2-40B4-BE49-F238E27FC236}">
                <a16:creationId xmlns="" xmlns:a16="http://schemas.microsoft.com/office/drawing/2014/main" id="{2684853F-544D-4091-AB30-AC0F975FFB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3D251B8-F78C-46FB-B177-9DF3CF00C542}"/>
              </a:ext>
            </a:extLst>
          </p:cNvPr>
          <p:cNvSpPr>
            <a:spLocks noGrp="1"/>
          </p:cNvSpPr>
          <p:nvPr>
            <p:ph type="sldNum" sz="quarter" idx="12"/>
          </p:nvPr>
        </p:nvSpPr>
        <p:spPr/>
        <p:txBody>
          <a:bodyPr/>
          <a:lstStyle/>
          <a:p>
            <a:fld id="{861DCB43-983E-448B-BCBA-7C77BB42F1BF}" type="slidenum">
              <a:rPr lang="en-US" smtClean="0"/>
              <a:t>‹#›</a:t>
            </a:fld>
            <a:endParaRPr lang="en-US"/>
          </a:p>
        </p:txBody>
      </p:sp>
    </p:spTree>
    <p:extLst>
      <p:ext uri="{BB962C8B-B14F-4D97-AF65-F5344CB8AC3E}">
        <p14:creationId xmlns:p14="http://schemas.microsoft.com/office/powerpoint/2010/main" val="192536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93C1F95E-4F5C-4EC5-AA32-2E658D53F6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5BEC2C73-9D62-4413-BE01-6F152E6325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12B6F20-DC61-4A8A-82BC-4CA6DEDE2577}"/>
              </a:ext>
            </a:extLst>
          </p:cNvPr>
          <p:cNvSpPr>
            <a:spLocks noGrp="1"/>
          </p:cNvSpPr>
          <p:nvPr>
            <p:ph type="dt" sz="half" idx="10"/>
          </p:nvPr>
        </p:nvSpPr>
        <p:spPr/>
        <p:txBody>
          <a:bodyPr/>
          <a:lstStyle/>
          <a:p>
            <a:fld id="{0C57E2D2-7585-4B06-B421-28EC07AD8E33}" type="datetimeFigureOut">
              <a:rPr lang="en-US" smtClean="0"/>
              <a:t>6/22/2020</a:t>
            </a:fld>
            <a:endParaRPr lang="en-US"/>
          </a:p>
        </p:txBody>
      </p:sp>
      <p:sp>
        <p:nvSpPr>
          <p:cNvPr id="5" name="Footer Placeholder 4">
            <a:extLst>
              <a:ext uri="{FF2B5EF4-FFF2-40B4-BE49-F238E27FC236}">
                <a16:creationId xmlns="" xmlns:a16="http://schemas.microsoft.com/office/drawing/2014/main" id="{B682B277-AD6B-4450-BABD-E639ABF00A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8B1AF33-8568-4263-A63E-EEF4E4A53FAD}"/>
              </a:ext>
            </a:extLst>
          </p:cNvPr>
          <p:cNvSpPr>
            <a:spLocks noGrp="1"/>
          </p:cNvSpPr>
          <p:nvPr>
            <p:ph type="sldNum" sz="quarter" idx="12"/>
          </p:nvPr>
        </p:nvSpPr>
        <p:spPr/>
        <p:txBody>
          <a:bodyPr/>
          <a:lstStyle/>
          <a:p>
            <a:fld id="{861DCB43-983E-448B-BCBA-7C77BB42F1BF}" type="slidenum">
              <a:rPr lang="en-US" smtClean="0"/>
              <a:t>‹#›</a:t>
            </a:fld>
            <a:endParaRPr lang="en-US"/>
          </a:p>
        </p:txBody>
      </p:sp>
    </p:spTree>
    <p:extLst>
      <p:ext uri="{BB962C8B-B14F-4D97-AF65-F5344CB8AC3E}">
        <p14:creationId xmlns:p14="http://schemas.microsoft.com/office/powerpoint/2010/main" val="3829240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8D9CE9-AD9F-4462-858A-E4E8A93A3D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41814521-A19F-4D11-A6DE-E56E33A8B9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44CDB9B-C39A-445D-94A0-4DD1287AAE4B}"/>
              </a:ext>
            </a:extLst>
          </p:cNvPr>
          <p:cNvSpPr>
            <a:spLocks noGrp="1"/>
          </p:cNvSpPr>
          <p:nvPr>
            <p:ph type="dt" sz="half" idx="10"/>
          </p:nvPr>
        </p:nvSpPr>
        <p:spPr/>
        <p:txBody>
          <a:bodyPr/>
          <a:lstStyle/>
          <a:p>
            <a:fld id="{0C57E2D2-7585-4B06-B421-28EC07AD8E33}" type="datetimeFigureOut">
              <a:rPr lang="en-US" smtClean="0"/>
              <a:t>6/22/2020</a:t>
            </a:fld>
            <a:endParaRPr lang="en-US"/>
          </a:p>
        </p:txBody>
      </p:sp>
      <p:sp>
        <p:nvSpPr>
          <p:cNvPr id="5" name="Footer Placeholder 4">
            <a:extLst>
              <a:ext uri="{FF2B5EF4-FFF2-40B4-BE49-F238E27FC236}">
                <a16:creationId xmlns="" xmlns:a16="http://schemas.microsoft.com/office/drawing/2014/main" id="{DB20FAD2-3CAC-4A83-B818-E685CECCDE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4F22B98-7C82-46CC-92B0-5C9AE2045D4B}"/>
              </a:ext>
            </a:extLst>
          </p:cNvPr>
          <p:cNvSpPr>
            <a:spLocks noGrp="1"/>
          </p:cNvSpPr>
          <p:nvPr>
            <p:ph type="sldNum" sz="quarter" idx="12"/>
          </p:nvPr>
        </p:nvSpPr>
        <p:spPr/>
        <p:txBody>
          <a:bodyPr/>
          <a:lstStyle/>
          <a:p>
            <a:fld id="{861DCB43-983E-448B-BCBA-7C77BB42F1BF}" type="slidenum">
              <a:rPr lang="en-US" smtClean="0"/>
              <a:t>‹#›</a:t>
            </a:fld>
            <a:endParaRPr lang="en-US"/>
          </a:p>
        </p:txBody>
      </p:sp>
    </p:spTree>
    <p:extLst>
      <p:ext uri="{BB962C8B-B14F-4D97-AF65-F5344CB8AC3E}">
        <p14:creationId xmlns:p14="http://schemas.microsoft.com/office/powerpoint/2010/main" val="1308725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FA439D-D142-47BE-B20A-65AC802BC5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28BC48C6-FCA0-40AB-9266-6F5149EFE9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0AA8F396-38AA-4C8B-A85C-E6E35AC594DC}"/>
              </a:ext>
            </a:extLst>
          </p:cNvPr>
          <p:cNvSpPr>
            <a:spLocks noGrp="1"/>
          </p:cNvSpPr>
          <p:nvPr>
            <p:ph type="dt" sz="half" idx="10"/>
          </p:nvPr>
        </p:nvSpPr>
        <p:spPr/>
        <p:txBody>
          <a:bodyPr/>
          <a:lstStyle/>
          <a:p>
            <a:fld id="{0C57E2D2-7585-4B06-B421-28EC07AD8E33}" type="datetimeFigureOut">
              <a:rPr lang="en-US" smtClean="0"/>
              <a:t>6/22/2020</a:t>
            </a:fld>
            <a:endParaRPr lang="en-US"/>
          </a:p>
        </p:txBody>
      </p:sp>
      <p:sp>
        <p:nvSpPr>
          <p:cNvPr id="5" name="Footer Placeholder 4">
            <a:extLst>
              <a:ext uri="{FF2B5EF4-FFF2-40B4-BE49-F238E27FC236}">
                <a16:creationId xmlns="" xmlns:a16="http://schemas.microsoft.com/office/drawing/2014/main" id="{DBD96D7E-ACE1-4EC2-9BF7-64A33445D3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AA64A87-F22C-4C93-B6BF-A1A267E141B9}"/>
              </a:ext>
            </a:extLst>
          </p:cNvPr>
          <p:cNvSpPr>
            <a:spLocks noGrp="1"/>
          </p:cNvSpPr>
          <p:nvPr>
            <p:ph type="sldNum" sz="quarter" idx="12"/>
          </p:nvPr>
        </p:nvSpPr>
        <p:spPr/>
        <p:txBody>
          <a:bodyPr/>
          <a:lstStyle/>
          <a:p>
            <a:fld id="{861DCB43-983E-448B-BCBA-7C77BB42F1BF}" type="slidenum">
              <a:rPr lang="en-US" smtClean="0"/>
              <a:t>‹#›</a:t>
            </a:fld>
            <a:endParaRPr lang="en-US"/>
          </a:p>
        </p:txBody>
      </p:sp>
    </p:spTree>
    <p:extLst>
      <p:ext uri="{BB962C8B-B14F-4D97-AF65-F5344CB8AC3E}">
        <p14:creationId xmlns:p14="http://schemas.microsoft.com/office/powerpoint/2010/main" val="1464115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70254F1-9795-4230-8C33-67A335F673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26B8968F-9A2A-44B7-8755-E85DA79CCE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608DF791-3725-47B0-B6C0-6EDB34E6FD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928B12B4-158A-49C9-9157-817766976497}"/>
              </a:ext>
            </a:extLst>
          </p:cNvPr>
          <p:cNvSpPr>
            <a:spLocks noGrp="1"/>
          </p:cNvSpPr>
          <p:nvPr>
            <p:ph type="dt" sz="half" idx="10"/>
          </p:nvPr>
        </p:nvSpPr>
        <p:spPr/>
        <p:txBody>
          <a:bodyPr/>
          <a:lstStyle/>
          <a:p>
            <a:fld id="{0C57E2D2-7585-4B06-B421-28EC07AD8E33}" type="datetimeFigureOut">
              <a:rPr lang="en-US" smtClean="0"/>
              <a:t>6/22/2020</a:t>
            </a:fld>
            <a:endParaRPr lang="en-US"/>
          </a:p>
        </p:txBody>
      </p:sp>
      <p:sp>
        <p:nvSpPr>
          <p:cNvPr id="6" name="Footer Placeholder 5">
            <a:extLst>
              <a:ext uri="{FF2B5EF4-FFF2-40B4-BE49-F238E27FC236}">
                <a16:creationId xmlns="" xmlns:a16="http://schemas.microsoft.com/office/drawing/2014/main" id="{9B7CB457-9E28-46D9-9629-9041318DBB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67D4D74A-DE74-463A-821B-F350E358E41E}"/>
              </a:ext>
            </a:extLst>
          </p:cNvPr>
          <p:cNvSpPr>
            <a:spLocks noGrp="1"/>
          </p:cNvSpPr>
          <p:nvPr>
            <p:ph type="sldNum" sz="quarter" idx="12"/>
          </p:nvPr>
        </p:nvSpPr>
        <p:spPr/>
        <p:txBody>
          <a:bodyPr/>
          <a:lstStyle/>
          <a:p>
            <a:fld id="{861DCB43-983E-448B-BCBA-7C77BB42F1BF}" type="slidenum">
              <a:rPr lang="en-US" smtClean="0"/>
              <a:t>‹#›</a:t>
            </a:fld>
            <a:endParaRPr lang="en-US"/>
          </a:p>
        </p:txBody>
      </p:sp>
    </p:spTree>
    <p:extLst>
      <p:ext uri="{BB962C8B-B14F-4D97-AF65-F5344CB8AC3E}">
        <p14:creationId xmlns:p14="http://schemas.microsoft.com/office/powerpoint/2010/main" val="1415606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083E6B1-7708-4813-AFC1-085D9C2CF54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4D49F972-CB6D-4C64-85A0-0D4366CBF3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C49D87FF-D43C-44DF-85F5-3F200F68ED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63125234-E0EC-4AD7-8C6F-41B4E7C4E8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21A72705-21C3-4950-BDE7-D08F2E9886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B427B82B-75CC-4EC7-B739-AF098B2461D5}"/>
              </a:ext>
            </a:extLst>
          </p:cNvPr>
          <p:cNvSpPr>
            <a:spLocks noGrp="1"/>
          </p:cNvSpPr>
          <p:nvPr>
            <p:ph type="dt" sz="half" idx="10"/>
          </p:nvPr>
        </p:nvSpPr>
        <p:spPr/>
        <p:txBody>
          <a:bodyPr/>
          <a:lstStyle/>
          <a:p>
            <a:fld id="{0C57E2D2-7585-4B06-B421-28EC07AD8E33}" type="datetimeFigureOut">
              <a:rPr lang="en-US" smtClean="0"/>
              <a:t>6/22/2020</a:t>
            </a:fld>
            <a:endParaRPr lang="en-US"/>
          </a:p>
        </p:txBody>
      </p:sp>
      <p:sp>
        <p:nvSpPr>
          <p:cNvPr id="8" name="Footer Placeholder 7">
            <a:extLst>
              <a:ext uri="{FF2B5EF4-FFF2-40B4-BE49-F238E27FC236}">
                <a16:creationId xmlns="" xmlns:a16="http://schemas.microsoft.com/office/drawing/2014/main" id="{158D374B-B06B-432B-9E95-37B21F377C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6F242CBA-7D20-4A7B-AD9D-83891109E312}"/>
              </a:ext>
            </a:extLst>
          </p:cNvPr>
          <p:cNvSpPr>
            <a:spLocks noGrp="1"/>
          </p:cNvSpPr>
          <p:nvPr>
            <p:ph type="sldNum" sz="quarter" idx="12"/>
          </p:nvPr>
        </p:nvSpPr>
        <p:spPr/>
        <p:txBody>
          <a:bodyPr/>
          <a:lstStyle/>
          <a:p>
            <a:fld id="{861DCB43-983E-448B-BCBA-7C77BB42F1BF}" type="slidenum">
              <a:rPr lang="en-US" smtClean="0"/>
              <a:t>‹#›</a:t>
            </a:fld>
            <a:endParaRPr lang="en-US"/>
          </a:p>
        </p:txBody>
      </p:sp>
    </p:spTree>
    <p:extLst>
      <p:ext uri="{BB962C8B-B14F-4D97-AF65-F5344CB8AC3E}">
        <p14:creationId xmlns:p14="http://schemas.microsoft.com/office/powerpoint/2010/main" val="3352975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8DAFA98-C723-4824-97C0-CBD8D18840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D81442B4-067C-4B08-9F74-C62F0D8BDD37}"/>
              </a:ext>
            </a:extLst>
          </p:cNvPr>
          <p:cNvSpPr>
            <a:spLocks noGrp="1"/>
          </p:cNvSpPr>
          <p:nvPr>
            <p:ph type="dt" sz="half" idx="10"/>
          </p:nvPr>
        </p:nvSpPr>
        <p:spPr/>
        <p:txBody>
          <a:bodyPr/>
          <a:lstStyle/>
          <a:p>
            <a:fld id="{0C57E2D2-7585-4B06-B421-28EC07AD8E33}" type="datetimeFigureOut">
              <a:rPr lang="en-US" smtClean="0"/>
              <a:t>6/22/2020</a:t>
            </a:fld>
            <a:endParaRPr lang="en-US"/>
          </a:p>
        </p:txBody>
      </p:sp>
      <p:sp>
        <p:nvSpPr>
          <p:cNvPr id="4" name="Footer Placeholder 3">
            <a:extLst>
              <a:ext uri="{FF2B5EF4-FFF2-40B4-BE49-F238E27FC236}">
                <a16:creationId xmlns="" xmlns:a16="http://schemas.microsoft.com/office/drawing/2014/main" id="{B23990BB-CC8F-44B8-9604-B24A8CFA75F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843FC3FD-39EA-484F-A721-AA4350515A94}"/>
              </a:ext>
            </a:extLst>
          </p:cNvPr>
          <p:cNvSpPr>
            <a:spLocks noGrp="1"/>
          </p:cNvSpPr>
          <p:nvPr>
            <p:ph type="sldNum" sz="quarter" idx="12"/>
          </p:nvPr>
        </p:nvSpPr>
        <p:spPr/>
        <p:txBody>
          <a:bodyPr/>
          <a:lstStyle/>
          <a:p>
            <a:fld id="{861DCB43-983E-448B-BCBA-7C77BB42F1BF}" type="slidenum">
              <a:rPr lang="en-US" smtClean="0"/>
              <a:t>‹#›</a:t>
            </a:fld>
            <a:endParaRPr lang="en-US"/>
          </a:p>
        </p:txBody>
      </p:sp>
    </p:spTree>
    <p:extLst>
      <p:ext uri="{BB962C8B-B14F-4D97-AF65-F5344CB8AC3E}">
        <p14:creationId xmlns:p14="http://schemas.microsoft.com/office/powerpoint/2010/main" val="27465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A1F3118F-B58A-4EDB-906F-9A7A2E6EBDC5}"/>
              </a:ext>
            </a:extLst>
          </p:cNvPr>
          <p:cNvSpPr>
            <a:spLocks noGrp="1"/>
          </p:cNvSpPr>
          <p:nvPr>
            <p:ph type="dt" sz="half" idx="10"/>
          </p:nvPr>
        </p:nvSpPr>
        <p:spPr/>
        <p:txBody>
          <a:bodyPr/>
          <a:lstStyle/>
          <a:p>
            <a:fld id="{0C57E2D2-7585-4B06-B421-28EC07AD8E33}" type="datetimeFigureOut">
              <a:rPr lang="en-US" smtClean="0"/>
              <a:t>6/22/2020</a:t>
            </a:fld>
            <a:endParaRPr lang="en-US"/>
          </a:p>
        </p:txBody>
      </p:sp>
      <p:sp>
        <p:nvSpPr>
          <p:cNvPr id="3" name="Footer Placeholder 2">
            <a:extLst>
              <a:ext uri="{FF2B5EF4-FFF2-40B4-BE49-F238E27FC236}">
                <a16:creationId xmlns="" xmlns:a16="http://schemas.microsoft.com/office/drawing/2014/main" id="{37264500-04CF-4501-A566-604344FD7D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A1F234E9-B1B2-44BA-9E64-DF6D78830AA8}"/>
              </a:ext>
            </a:extLst>
          </p:cNvPr>
          <p:cNvSpPr>
            <a:spLocks noGrp="1"/>
          </p:cNvSpPr>
          <p:nvPr>
            <p:ph type="sldNum" sz="quarter" idx="12"/>
          </p:nvPr>
        </p:nvSpPr>
        <p:spPr/>
        <p:txBody>
          <a:bodyPr/>
          <a:lstStyle/>
          <a:p>
            <a:fld id="{861DCB43-983E-448B-BCBA-7C77BB42F1BF}" type="slidenum">
              <a:rPr lang="en-US" smtClean="0"/>
              <a:t>‹#›</a:t>
            </a:fld>
            <a:endParaRPr lang="en-US"/>
          </a:p>
        </p:txBody>
      </p:sp>
    </p:spTree>
    <p:extLst>
      <p:ext uri="{BB962C8B-B14F-4D97-AF65-F5344CB8AC3E}">
        <p14:creationId xmlns:p14="http://schemas.microsoft.com/office/powerpoint/2010/main" val="3709555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5650F5-E8DE-4DED-BCD9-B229A0CAB3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A7B1DF78-CEC3-4781-B9E5-6C02BF7B52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BDB5E5CA-8F7F-4296-BC1A-FEB701BA67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A9C86DBE-3F81-4FFC-A470-E6800C2EE662}"/>
              </a:ext>
            </a:extLst>
          </p:cNvPr>
          <p:cNvSpPr>
            <a:spLocks noGrp="1"/>
          </p:cNvSpPr>
          <p:nvPr>
            <p:ph type="dt" sz="half" idx="10"/>
          </p:nvPr>
        </p:nvSpPr>
        <p:spPr/>
        <p:txBody>
          <a:bodyPr/>
          <a:lstStyle/>
          <a:p>
            <a:fld id="{0C57E2D2-7585-4B06-B421-28EC07AD8E33}" type="datetimeFigureOut">
              <a:rPr lang="en-US" smtClean="0"/>
              <a:t>6/22/2020</a:t>
            </a:fld>
            <a:endParaRPr lang="en-US"/>
          </a:p>
        </p:txBody>
      </p:sp>
      <p:sp>
        <p:nvSpPr>
          <p:cNvPr id="6" name="Footer Placeholder 5">
            <a:extLst>
              <a:ext uri="{FF2B5EF4-FFF2-40B4-BE49-F238E27FC236}">
                <a16:creationId xmlns="" xmlns:a16="http://schemas.microsoft.com/office/drawing/2014/main" id="{B2EE34D8-724D-430E-A20E-0845C1B045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0FC6BB1-04B5-4363-9546-7AB923FB63F7}"/>
              </a:ext>
            </a:extLst>
          </p:cNvPr>
          <p:cNvSpPr>
            <a:spLocks noGrp="1"/>
          </p:cNvSpPr>
          <p:nvPr>
            <p:ph type="sldNum" sz="quarter" idx="12"/>
          </p:nvPr>
        </p:nvSpPr>
        <p:spPr/>
        <p:txBody>
          <a:bodyPr/>
          <a:lstStyle/>
          <a:p>
            <a:fld id="{861DCB43-983E-448B-BCBA-7C77BB42F1BF}" type="slidenum">
              <a:rPr lang="en-US" smtClean="0"/>
              <a:t>‹#›</a:t>
            </a:fld>
            <a:endParaRPr lang="en-US"/>
          </a:p>
        </p:txBody>
      </p:sp>
    </p:spTree>
    <p:extLst>
      <p:ext uri="{BB962C8B-B14F-4D97-AF65-F5344CB8AC3E}">
        <p14:creationId xmlns:p14="http://schemas.microsoft.com/office/powerpoint/2010/main" val="4073688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B3DB94-4AE9-4BB1-8B48-E8A0D8B9AE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37D46C8E-334D-4651-BE29-72450076DE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1CF528E6-994B-4B1F-BED7-95E4E372D8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95103261-5D12-42B8-8B03-CF5EE38D226E}"/>
              </a:ext>
            </a:extLst>
          </p:cNvPr>
          <p:cNvSpPr>
            <a:spLocks noGrp="1"/>
          </p:cNvSpPr>
          <p:nvPr>
            <p:ph type="dt" sz="half" idx="10"/>
          </p:nvPr>
        </p:nvSpPr>
        <p:spPr/>
        <p:txBody>
          <a:bodyPr/>
          <a:lstStyle/>
          <a:p>
            <a:fld id="{0C57E2D2-7585-4B06-B421-28EC07AD8E33}" type="datetimeFigureOut">
              <a:rPr lang="en-US" smtClean="0"/>
              <a:t>6/22/2020</a:t>
            </a:fld>
            <a:endParaRPr lang="en-US"/>
          </a:p>
        </p:txBody>
      </p:sp>
      <p:sp>
        <p:nvSpPr>
          <p:cNvPr id="6" name="Footer Placeholder 5">
            <a:extLst>
              <a:ext uri="{FF2B5EF4-FFF2-40B4-BE49-F238E27FC236}">
                <a16:creationId xmlns="" xmlns:a16="http://schemas.microsoft.com/office/drawing/2014/main" id="{4AD29B97-8C3A-43A1-8A51-370BCCAA2A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64EFDFE7-9F99-4282-9BAE-4E6553433D19}"/>
              </a:ext>
            </a:extLst>
          </p:cNvPr>
          <p:cNvSpPr>
            <a:spLocks noGrp="1"/>
          </p:cNvSpPr>
          <p:nvPr>
            <p:ph type="sldNum" sz="quarter" idx="12"/>
          </p:nvPr>
        </p:nvSpPr>
        <p:spPr/>
        <p:txBody>
          <a:bodyPr/>
          <a:lstStyle/>
          <a:p>
            <a:fld id="{861DCB43-983E-448B-BCBA-7C77BB42F1BF}" type="slidenum">
              <a:rPr lang="en-US" smtClean="0"/>
              <a:t>‹#›</a:t>
            </a:fld>
            <a:endParaRPr lang="en-US"/>
          </a:p>
        </p:txBody>
      </p:sp>
    </p:spTree>
    <p:extLst>
      <p:ext uri="{BB962C8B-B14F-4D97-AF65-F5344CB8AC3E}">
        <p14:creationId xmlns:p14="http://schemas.microsoft.com/office/powerpoint/2010/main" val="2334651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FA5552DB-DF5E-4CCD-B0D0-4C5A4F6704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6016EEBD-A86D-47A1-AA6C-B6064BC35A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E20B3BB-156F-4392-BEFC-B56D8C6BCE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57E2D2-7585-4B06-B421-28EC07AD8E33}" type="datetimeFigureOut">
              <a:rPr lang="en-US" smtClean="0"/>
              <a:t>6/22/2020</a:t>
            </a:fld>
            <a:endParaRPr lang="en-US"/>
          </a:p>
        </p:txBody>
      </p:sp>
      <p:sp>
        <p:nvSpPr>
          <p:cNvPr id="5" name="Footer Placeholder 4">
            <a:extLst>
              <a:ext uri="{FF2B5EF4-FFF2-40B4-BE49-F238E27FC236}">
                <a16:creationId xmlns="" xmlns:a16="http://schemas.microsoft.com/office/drawing/2014/main" id="{CC72E0B6-CC62-456E-A1F6-BE054F384A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5678BC21-F9DF-45DB-BEFA-FE56AA894B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1DCB43-983E-448B-BCBA-7C77BB42F1BF}" type="slidenum">
              <a:rPr lang="en-US" smtClean="0"/>
              <a:t>‹#›</a:t>
            </a:fld>
            <a:endParaRPr lang="en-US"/>
          </a:p>
        </p:txBody>
      </p:sp>
    </p:spTree>
    <p:extLst>
      <p:ext uri="{BB962C8B-B14F-4D97-AF65-F5344CB8AC3E}">
        <p14:creationId xmlns:p14="http://schemas.microsoft.com/office/powerpoint/2010/main" val="3482788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B0AE91-30F9-44C4-8347-571FFB928E37}"/>
              </a:ext>
            </a:extLst>
          </p:cNvPr>
          <p:cNvSpPr>
            <a:spLocks noGrp="1"/>
          </p:cNvSpPr>
          <p:nvPr>
            <p:ph type="ctrTitle"/>
          </p:nvPr>
        </p:nvSpPr>
        <p:spPr/>
        <p:txBody>
          <a:bodyPr/>
          <a:lstStyle/>
          <a:p>
            <a:r>
              <a:rPr lang="en-US" dirty="0"/>
              <a:t>SURGICAL CONTRACEPTION</a:t>
            </a:r>
          </a:p>
        </p:txBody>
      </p:sp>
      <p:sp>
        <p:nvSpPr>
          <p:cNvPr id="3" name="Subtitle 2">
            <a:extLst>
              <a:ext uri="{FF2B5EF4-FFF2-40B4-BE49-F238E27FC236}">
                <a16:creationId xmlns="" xmlns:a16="http://schemas.microsoft.com/office/drawing/2014/main" id="{8C505B70-64E7-44B2-A835-EBBF8F886763}"/>
              </a:ext>
            </a:extLst>
          </p:cNvPr>
          <p:cNvSpPr>
            <a:spLocks noGrp="1"/>
          </p:cNvSpPr>
          <p:nvPr>
            <p:ph type="subTitle" idx="1"/>
          </p:nvPr>
        </p:nvSpPr>
        <p:spPr/>
        <p:txBody>
          <a:bodyPr/>
          <a:lstStyle/>
          <a:p>
            <a:r>
              <a:rPr lang="en-US" dirty="0"/>
              <a:t>DR. MARGARET KILONZO</a:t>
            </a:r>
          </a:p>
        </p:txBody>
      </p:sp>
    </p:spTree>
    <p:extLst>
      <p:ext uri="{BB962C8B-B14F-4D97-AF65-F5344CB8AC3E}">
        <p14:creationId xmlns:p14="http://schemas.microsoft.com/office/powerpoint/2010/main" val="2757933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811B09A-78F4-41AD-AE5E-885BD710E1D8}"/>
              </a:ext>
            </a:extLst>
          </p:cNvPr>
          <p:cNvSpPr>
            <a:spLocks noGrp="1"/>
          </p:cNvSpPr>
          <p:nvPr>
            <p:ph type="title"/>
          </p:nvPr>
        </p:nvSpPr>
        <p:spPr/>
        <p:txBody>
          <a:bodyPr/>
          <a:lstStyle/>
          <a:p>
            <a:r>
              <a:rPr lang="en-US" dirty="0"/>
              <a:t>Luteal phase pregnancy /interval BTL</a:t>
            </a:r>
          </a:p>
        </p:txBody>
      </p:sp>
      <p:sp>
        <p:nvSpPr>
          <p:cNvPr id="3" name="Content Placeholder 2">
            <a:extLst>
              <a:ext uri="{FF2B5EF4-FFF2-40B4-BE49-F238E27FC236}">
                <a16:creationId xmlns="" xmlns:a16="http://schemas.microsoft.com/office/drawing/2014/main" id="{FEA4D39A-AD53-44BB-A6C3-46BCF7B1C476}"/>
              </a:ext>
            </a:extLst>
          </p:cNvPr>
          <p:cNvSpPr>
            <a:spLocks noGrp="1"/>
          </p:cNvSpPr>
          <p:nvPr>
            <p:ph idx="1"/>
          </p:nvPr>
        </p:nvSpPr>
        <p:spPr/>
        <p:txBody>
          <a:bodyPr/>
          <a:lstStyle/>
          <a:p>
            <a:r>
              <a:rPr lang="en-GB" dirty="0"/>
              <a:t>Contraception should be used for at least one month before sterilization and continued until the next menstrual cycle to decrease the occurrence of luteal phase pregnancies. Performance of the procedure postpartum or during the menstrual or proliferative phase of the cycle reduces the chance of pregnancy at the time of the procedure</a:t>
            </a:r>
          </a:p>
          <a:p>
            <a:r>
              <a:rPr lang="en-GB" dirty="0"/>
              <a:t>NB; BEST DONE WHEN CLINICIAN CAN ASCERTAIN ABSENCE OF PREGNANCY</a:t>
            </a:r>
            <a:endParaRPr lang="en-US" dirty="0"/>
          </a:p>
        </p:txBody>
      </p:sp>
    </p:spTree>
    <p:extLst>
      <p:ext uri="{BB962C8B-B14F-4D97-AF65-F5344CB8AC3E}">
        <p14:creationId xmlns:p14="http://schemas.microsoft.com/office/powerpoint/2010/main" val="277008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81A6DF-9F36-4E72-9FAB-6374D963AF29}"/>
              </a:ext>
            </a:extLst>
          </p:cNvPr>
          <p:cNvSpPr>
            <a:spLocks noGrp="1"/>
          </p:cNvSpPr>
          <p:nvPr>
            <p:ph type="title"/>
          </p:nvPr>
        </p:nvSpPr>
        <p:spPr/>
        <p:txBody>
          <a:bodyPr/>
          <a:lstStyle/>
          <a:p>
            <a:r>
              <a:rPr lang="en-US" dirty="0"/>
              <a:t>BTL- approach </a:t>
            </a:r>
          </a:p>
        </p:txBody>
      </p:sp>
      <p:sp>
        <p:nvSpPr>
          <p:cNvPr id="3" name="Content Placeholder 2">
            <a:extLst>
              <a:ext uri="{FF2B5EF4-FFF2-40B4-BE49-F238E27FC236}">
                <a16:creationId xmlns="" xmlns:a16="http://schemas.microsoft.com/office/drawing/2014/main" id="{9358B595-0520-422F-87B6-B5CE59972D71}"/>
              </a:ext>
            </a:extLst>
          </p:cNvPr>
          <p:cNvSpPr>
            <a:spLocks noGrp="1"/>
          </p:cNvSpPr>
          <p:nvPr>
            <p:ph idx="1"/>
          </p:nvPr>
        </p:nvSpPr>
        <p:spPr/>
        <p:txBody>
          <a:bodyPr>
            <a:normAutofit fontScale="92500"/>
          </a:bodyPr>
          <a:lstStyle/>
          <a:p>
            <a:r>
              <a:rPr lang="en-GB" dirty="0"/>
              <a:t>Interval sterilizations are typically performed by laparoscopy( </a:t>
            </a:r>
            <a:r>
              <a:rPr lang="en-GB" dirty="0" err="1"/>
              <a:t>minilapratomy</a:t>
            </a:r>
            <a:r>
              <a:rPr lang="en-GB" dirty="0"/>
              <a:t> is still the mainstay approach for interval sterilizations in our set up) and postpartum sterilizations are done by </a:t>
            </a:r>
            <a:r>
              <a:rPr lang="en-GB" dirty="0" err="1"/>
              <a:t>minilaparotomy</a:t>
            </a:r>
            <a:r>
              <a:rPr lang="en-GB" dirty="0"/>
              <a:t>. </a:t>
            </a:r>
          </a:p>
          <a:p>
            <a:r>
              <a:rPr lang="en-GB" dirty="0"/>
              <a:t>The advantages of the laparoscopic procedure include decreased operative time, less post-operative pain, shorter hospital stay, and more rapid return to normal functional activities.</a:t>
            </a:r>
          </a:p>
          <a:p>
            <a:r>
              <a:rPr lang="en-GB" dirty="0"/>
              <a:t> </a:t>
            </a:r>
            <a:r>
              <a:rPr lang="en-GB" dirty="0" err="1"/>
              <a:t>Minilaparotomy</a:t>
            </a:r>
            <a:r>
              <a:rPr lang="en-GB" dirty="0"/>
              <a:t> requires less technical expertise and, in postpartum women, does not lengthen hospital stay.</a:t>
            </a:r>
          </a:p>
          <a:p>
            <a:r>
              <a:rPr lang="en-GB" dirty="0"/>
              <a:t>Sterilization by Culdoscopy( </a:t>
            </a:r>
            <a:r>
              <a:rPr lang="en-GB" dirty="0" err="1"/>
              <a:t>Culpotomy</a:t>
            </a:r>
            <a:r>
              <a:rPr lang="en-GB" dirty="0"/>
              <a:t> sterilization) has also been utilized</a:t>
            </a:r>
          </a:p>
          <a:p>
            <a:r>
              <a:rPr lang="en-GB" dirty="0"/>
              <a:t>Hysteroscopic sterilization.</a:t>
            </a:r>
            <a:endParaRPr lang="en-US" dirty="0"/>
          </a:p>
        </p:txBody>
      </p:sp>
    </p:spTree>
    <p:extLst>
      <p:ext uri="{BB962C8B-B14F-4D97-AF65-F5344CB8AC3E}">
        <p14:creationId xmlns:p14="http://schemas.microsoft.com/office/powerpoint/2010/main" val="377081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8169AB-BF6B-4343-A0A1-7E18DB86ADA9}"/>
              </a:ext>
            </a:extLst>
          </p:cNvPr>
          <p:cNvSpPr>
            <a:spLocks noGrp="1"/>
          </p:cNvSpPr>
          <p:nvPr>
            <p:ph type="title"/>
          </p:nvPr>
        </p:nvSpPr>
        <p:spPr/>
        <p:txBody>
          <a:bodyPr/>
          <a:lstStyle/>
          <a:p>
            <a:r>
              <a:rPr lang="en-US" dirty="0"/>
              <a:t>MINILAPAROTOMY STERILIZATION </a:t>
            </a:r>
          </a:p>
        </p:txBody>
      </p:sp>
      <p:sp>
        <p:nvSpPr>
          <p:cNvPr id="3" name="Content Placeholder 2">
            <a:extLst>
              <a:ext uri="{FF2B5EF4-FFF2-40B4-BE49-F238E27FC236}">
                <a16:creationId xmlns="" xmlns:a16="http://schemas.microsoft.com/office/drawing/2014/main" id="{C5D14161-1E5D-4840-BD52-9C84A7A1AC45}"/>
              </a:ext>
            </a:extLst>
          </p:cNvPr>
          <p:cNvSpPr>
            <a:spLocks noGrp="1"/>
          </p:cNvSpPr>
          <p:nvPr>
            <p:ph idx="1"/>
          </p:nvPr>
        </p:nvSpPr>
        <p:spPr/>
        <p:txBody>
          <a:bodyPr/>
          <a:lstStyle/>
          <a:p>
            <a:r>
              <a:rPr lang="en-GB" dirty="0"/>
              <a:t> A </a:t>
            </a:r>
            <a:r>
              <a:rPr lang="en-GB" dirty="0" err="1"/>
              <a:t>minilaparotomy</a:t>
            </a:r>
            <a:r>
              <a:rPr lang="en-GB" dirty="0"/>
              <a:t> can be used for interval sterilization, but is more commonly employed for postpartum sterilization. </a:t>
            </a:r>
          </a:p>
          <a:p>
            <a:r>
              <a:rPr lang="en-GB" dirty="0"/>
              <a:t>The enlarged uterus and thinned </a:t>
            </a:r>
            <a:r>
              <a:rPr lang="en-GB" dirty="0" err="1"/>
              <a:t>subumbilical</a:t>
            </a:r>
            <a:r>
              <a:rPr lang="en-GB" dirty="0"/>
              <a:t> area facilitate exposure through a </a:t>
            </a:r>
            <a:r>
              <a:rPr lang="en-GB" dirty="0" err="1"/>
              <a:t>minilaparotomy</a:t>
            </a:r>
            <a:r>
              <a:rPr lang="en-GB" dirty="0"/>
              <a:t> incision, while the laparoscopic approach is much less feasible. </a:t>
            </a:r>
          </a:p>
          <a:p>
            <a:r>
              <a:rPr lang="en-GB" dirty="0"/>
              <a:t>General, regional, or local </a:t>
            </a:r>
            <a:r>
              <a:rPr lang="en-GB" dirty="0" err="1"/>
              <a:t>anesthesia</a:t>
            </a:r>
            <a:r>
              <a:rPr lang="en-GB" dirty="0"/>
              <a:t> all provide adequate </a:t>
            </a:r>
            <a:r>
              <a:rPr lang="en-GB" dirty="0" err="1"/>
              <a:t>anesthesia</a:t>
            </a:r>
            <a:r>
              <a:rPr lang="en-GB" dirty="0"/>
              <a:t> </a:t>
            </a:r>
            <a:endParaRPr lang="en-US" dirty="0"/>
          </a:p>
        </p:txBody>
      </p:sp>
    </p:spTree>
    <p:extLst>
      <p:ext uri="{BB962C8B-B14F-4D97-AF65-F5344CB8AC3E}">
        <p14:creationId xmlns:p14="http://schemas.microsoft.com/office/powerpoint/2010/main" val="3495037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710ACAF-7804-4919-9CE8-0EC6F900540D}"/>
              </a:ext>
            </a:extLst>
          </p:cNvPr>
          <p:cNvSpPr>
            <a:spLocks noGrp="1"/>
          </p:cNvSpPr>
          <p:nvPr>
            <p:ph type="title"/>
          </p:nvPr>
        </p:nvSpPr>
        <p:spPr/>
        <p:txBody>
          <a:bodyPr/>
          <a:lstStyle/>
          <a:p>
            <a:r>
              <a:rPr lang="en-GB" b="1" dirty="0"/>
              <a:t>The suprapubic </a:t>
            </a:r>
            <a:r>
              <a:rPr lang="en-GB" b="1" dirty="0" err="1"/>
              <a:t>minilaparotomy</a:t>
            </a:r>
            <a:r>
              <a:rPr lang="en-GB" b="1" dirty="0"/>
              <a:t> incision site</a:t>
            </a:r>
            <a:endParaRPr lang="en-US" dirty="0"/>
          </a:p>
        </p:txBody>
      </p:sp>
      <p:pic>
        <p:nvPicPr>
          <p:cNvPr id="4" name="Content Placeholder 3">
            <a:extLst>
              <a:ext uri="{FF2B5EF4-FFF2-40B4-BE49-F238E27FC236}">
                <a16:creationId xmlns="" xmlns:a16="http://schemas.microsoft.com/office/drawing/2014/main" id="{3FA4A054-C869-4033-9BC6-77732A4BCFEA}"/>
              </a:ext>
            </a:extLst>
          </p:cNvPr>
          <p:cNvPicPr>
            <a:picLocks noGrp="1" noChangeAspect="1"/>
          </p:cNvPicPr>
          <p:nvPr>
            <p:ph idx="1"/>
          </p:nvPr>
        </p:nvPicPr>
        <p:blipFill>
          <a:blip r:embed="rId2"/>
          <a:stretch>
            <a:fillRect/>
          </a:stretch>
        </p:blipFill>
        <p:spPr>
          <a:xfrm>
            <a:off x="949406" y="2379511"/>
            <a:ext cx="11878697" cy="2351516"/>
          </a:xfrm>
          <a:prstGeom prst="rect">
            <a:avLst/>
          </a:prstGeom>
        </p:spPr>
      </p:pic>
      <p:sp>
        <p:nvSpPr>
          <p:cNvPr id="5" name="TextBox 4">
            <a:extLst>
              <a:ext uri="{FF2B5EF4-FFF2-40B4-BE49-F238E27FC236}">
                <a16:creationId xmlns="" xmlns:a16="http://schemas.microsoft.com/office/drawing/2014/main" id="{57FEF685-CB25-44B5-98CD-60A64EC6C362}"/>
              </a:ext>
            </a:extLst>
          </p:cNvPr>
          <p:cNvSpPr txBox="1"/>
          <p:nvPr/>
        </p:nvSpPr>
        <p:spPr>
          <a:xfrm>
            <a:off x="3207026" y="3247647"/>
            <a:ext cx="6414052" cy="646331"/>
          </a:xfrm>
          <a:prstGeom prst="rect">
            <a:avLst/>
          </a:prstGeom>
          <a:noFill/>
        </p:spPr>
        <p:txBody>
          <a:bodyPr wrap="square">
            <a:spAutoFit/>
          </a:bodyPr>
          <a:lstStyle/>
          <a:p>
            <a:r>
              <a:rPr lang="en-GB" dirty="0"/>
              <a:t>a small horizontal incision (2–5 </a:t>
            </a:r>
            <a:r>
              <a:rPr lang="en-GB" dirty="0" err="1"/>
              <a:t>centimeters</a:t>
            </a:r>
            <a:r>
              <a:rPr lang="en-GB" dirty="0"/>
              <a:t>) about a finger breadth above the pubic symphysis </a:t>
            </a:r>
            <a:endParaRPr lang="en-US" dirty="0"/>
          </a:p>
        </p:txBody>
      </p:sp>
    </p:spTree>
    <p:extLst>
      <p:ext uri="{BB962C8B-B14F-4D97-AF65-F5344CB8AC3E}">
        <p14:creationId xmlns:p14="http://schemas.microsoft.com/office/powerpoint/2010/main" val="643960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24AE9D-5393-4931-AB9C-0A6988941501}"/>
              </a:ext>
            </a:extLst>
          </p:cNvPr>
          <p:cNvSpPr>
            <a:spLocks noGrp="1"/>
          </p:cNvSpPr>
          <p:nvPr>
            <p:ph type="title"/>
          </p:nvPr>
        </p:nvSpPr>
        <p:spPr/>
        <p:txBody>
          <a:bodyPr/>
          <a:lstStyle/>
          <a:p>
            <a:r>
              <a:rPr lang="en-GB" dirty="0" err="1"/>
              <a:t>Subumbilical</a:t>
            </a:r>
            <a:r>
              <a:rPr lang="en-GB" dirty="0"/>
              <a:t> </a:t>
            </a:r>
            <a:r>
              <a:rPr lang="en-GB" dirty="0" err="1"/>
              <a:t>minilaparatomy</a:t>
            </a:r>
            <a:r>
              <a:rPr lang="en-GB" dirty="0"/>
              <a:t> incision site</a:t>
            </a:r>
            <a:endParaRPr lang="en-US" dirty="0"/>
          </a:p>
        </p:txBody>
      </p:sp>
      <p:sp>
        <p:nvSpPr>
          <p:cNvPr id="3" name="Content Placeholder 2">
            <a:extLst>
              <a:ext uri="{FF2B5EF4-FFF2-40B4-BE49-F238E27FC236}">
                <a16:creationId xmlns="" xmlns:a16="http://schemas.microsoft.com/office/drawing/2014/main" id="{FF961847-A2BA-49EA-A386-6A89A2F7DFEC}"/>
              </a:ext>
            </a:extLst>
          </p:cNvPr>
          <p:cNvSpPr>
            <a:spLocks noGrp="1"/>
          </p:cNvSpPr>
          <p:nvPr>
            <p:ph idx="1"/>
          </p:nvPr>
        </p:nvSpPr>
        <p:spPr>
          <a:xfrm>
            <a:off x="838200" y="1825625"/>
            <a:ext cx="10515600" cy="4919732"/>
          </a:xfrm>
        </p:spPr>
        <p:txBody>
          <a:bodyPr/>
          <a:lstStyle/>
          <a:p>
            <a:r>
              <a:rPr lang="en-GB" dirty="0"/>
              <a:t>The best area for a sub-umbilical incision is just beneath the umbilicus, as during the immediate postpartum period the umbilicus is not deep and lies just on top of the enlarged postpartum uterine fundus. Additionally, the abdominal wall in this area is thin and flexible.</a:t>
            </a:r>
          </a:p>
          <a:p>
            <a:endParaRPr lang="en-US" dirty="0"/>
          </a:p>
        </p:txBody>
      </p:sp>
      <p:pic>
        <p:nvPicPr>
          <p:cNvPr id="4" name="Picture 3">
            <a:extLst>
              <a:ext uri="{FF2B5EF4-FFF2-40B4-BE49-F238E27FC236}">
                <a16:creationId xmlns="" xmlns:a16="http://schemas.microsoft.com/office/drawing/2014/main" id="{2AD4A24D-9EC6-4159-814D-D489C5A2A2C3}"/>
              </a:ext>
            </a:extLst>
          </p:cNvPr>
          <p:cNvPicPr>
            <a:picLocks noChangeAspect="1"/>
          </p:cNvPicPr>
          <p:nvPr/>
        </p:nvPicPr>
        <p:blipFill>
          <a:blip r:embed="rId2"/>
          <a:stretch>
            <a:fillRect/>
          </a:stretch>
        </p:blipFill>
        <p:spPr>
          <a:xfrm>
            <a:off x="3114261" y="3326296"/>
            <a:ext cx="4518991" cy="3260034"/>
          </a:xfrm>
          <a:prstGeom prst="rect">
            <a:avLst/>
          </a:prstGeom>
        </p:spPr>
      </p:pic>
    </p:spTree>
    <p:extLst>
      <p:ext uri="{BB962C8B-B14F-4D97-AF65-F5344CB8AC3E}">
        <p14:creationId xmlns:p14="http://schemas.microsoft.com/office/powerpoint/2010/main" val="578466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66B2BC0-20F9-489C-91A1-8D6A57656353}"/>
              </a:ext>
            </a:extLst>
          </p:cNvPr>
          <p:cNvSpPr>
            <a:spLocks noGrp="1"/>
          </p:cNvSpPr>
          <p:nvPr>
            <p:ph type="title"/>
          </p:nvPr>
        </p:nvSpPr>
        <p:spPr/>
        <p:txBody>
          <a:bodyPr/>
          <a:lstStyle/>
          <a:p>
            <a:r>
              <a:rPr lang="en-GB" dirty="0"/>
              <a:t>Disadvantages of </a:t>
            </a:r>
            <a:r>
              <a:rPr lang="en-GB" dirty="0" err="1"/>
              <a:t>minilaparotomy</a:t>
            </a:r>
            <a:endParaRPr lang="en-US" dirty="0"/>
          </a:p>
        </p:txBody>
      </p:sp>
      <p:sp>
        <p:nvSpPr>
          <p:cNvPr id="3" name="Content Placeholder 2">
            <a:extLst>
              <a:ext uri="{FF2B5EF4-FFF2-40B4-BE49-F238E27FC236}">
                <a16:creationId xmlns="" xmlns:a16="http://schemas.microsoft.com/office/drawing/2014/main" id="{710AD775-AC73-49DC-9EDC-DF007FD53477}"/>
              </a:ext>
            </a:extLst>
          </p:cNvPr>
          <p:cNvSpPr>
            <a:spLocks noGrp="1"/>
          </p:cNvSpPr>
          <p:nvPr>
            <p:ph idx="1"/>
          </p:nvPr>
        </p:nvSpPr>
        <p:spPr/>
        <p:txBody>
          <a:bodyPr/>
          <a:lstStyle/>
          <a:p>
            <a:r>
              <a:rPr lang="en-GB" dirty="0"/>
              <a:t>include a higher complication rate, greater need for postoperative analgesia, longer recovery time, and a larger surgical incision.</a:t>
            </a:r>
            <a:endParaRPr lang="en-US" dirty="0"/>
          </a:p>
        </p:txBody>
      </p:sp>
    </p:spTree>
    <p:extLst>
      <p:ext uri="{BB962C8B-B14F-4D97-AF65-F5344CB8AC3E}">
        <p14:creationId xmlns:p14="http://schemas.microsoft.com/office/powerpoint/2010/main" val="2711825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207D387-87D3-44FF-8236-E95112CB5C15}"/>
              </a:ext>
            </a:extLst>
          </p:cNvPr>
          <p:cNvSpPr>
            <a:spLocks noGrp="1"/>
          </p:cNvSpPr>
          <p:nvPr>
            <p:ph type="title"/>
          </p:nvPr>
        </p:nvSpPr>
        <p:spPr>
          <a:xfrm>
            <a:off x="838200" y="404881"/>
            <a:ext cx="10515600" cy="1325563"/>
          </a:xfrm>
        </p:spPr>
        <p:txBody>
          <a:bodyPr/>
          <a:lstStyle/>
          <a:p>
            <a:r>
              <a:rPr lang="en-US" dirty="0"/>
              <a:t>Pomeroy method </a:t>
            </a:r>
          </a:p>
        </p:txBody>
      </p:sp>
      <p:sp>
        <p:nvSpPr>
          <p:cNvPr id="3" name="Content Placeholder 2">
            <a:extLst>
              <a:ext uri="{FF2B5EF4-FFF2-40B4-BE49-F238E27FC236}">
                <a16:creationId xmlns="" xmlns:a16="http://schemas.microsoft.com/office/drawing/2014/main" id="{1775545E-1653-42B6-B81E-DF48BB21AC0C}"/>
              </a:ext>
            </a:extLst>
          </p:cNvPr>
          <p:cNvSpPr>
            <a:spLocks noGrp="1"/>
          </p:cNvSpPr>
          <p:nvPr>
            <p:ph idx="1"/>
          </p:nvPr>
        </p:nvSpPr>
        <p:spPr/>
        <p:txBody>
          <a:bodyPr/>
          <a:lstStyle/>
          <a:p>
            <a:r>
              <a:rPr lang="en-GB" dirty="0"/>
              <a:t>The Pomeroy technique can be completed through a suprapubic incision, a colpotomy incision, or a </a:t>
            </a:r>
            <a:r>
              <a:rPr lang="en-GB" dirty="0" err="1"/>
              <a:t>subumbilical</a:t>
            </a:r>
            <a:r>
              <a:rPr lang="en-GB" dirty="0"/>
              <a:t> incision (in the immediate postpartum period). </a:t>
            </a:r>
          </a:p>
          <a:p>
            <a:r>
              <a:rPr lang="en-GB" dirty="0"/>
              <a:t>The incision is placed approximately one </a:t>
            </a:r>
            <a:r>
              <a:rPr lang="en-GB" dirty="0" err="1"/>
              <a:t>centimeter</a:t>
            </a:r>
            <a:r>
              <a:rPr lang="en-GB" dirty="0"/>
              <a:t> below the site at which the elevated uterine fundus hits the anterior abdominal wall in nonpregnant women.</a:t>
            </a:r>
            <a:endParaRPr lang="en-US" dirty="0"/>
          </a:p>
        </p:txBody>
      </p:sp>
    </p:spTree>
    <p:extLst>
      <p:ext uri="{BB962C8B-B14F-4D97-AF65-F5344CB8AC3E}">
        <p14:creationId xmlns:p14="http://schemas.microsoft.com/office/powerpoint/2010/main" val="4198406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A1E8CA7-0161-4220-802E-8F1029B2E32A}"/>
              </a:ext>
            </a:extLst>
          </p:cNvPr>
          <p:cNvSpPr>
            <a:spLocks noGrp="1"/>
          </p:cNvSpPr>
          <p:nvPr>
            <p:ph type="title"/>
          </p:nvPr>
        </p:nvSpPr>
        <p:spPr/>
        <p:txBody>
          <a:bodyPr/>
          <a:lstStyle/>
          <a:p>
            <a:r>
              <a:rPr lang="en-US" dirty="0"/>
              <a:t>Pomeroy method</a:t>
            </a:r>
          </a:p>
        </p:txBody>
      </p:sp>
      <p:sp>
        <p:nvSpPr>
          <p:cNvPr id="3" name="Content Placeholder 2">
            <a:extLst>
              <a:ext uri="{FF2B5EF4-FFF2-40B4-BE49-F238E27FC236}">
                <a16:creationId xmlns="" xmlns:a16="http://schemas.microsoft.com/office/drawing/2014/main" id="{FC5E6B22-4D0C-4788-AFE2-643566A93D77}"/>
              </a:ext>
            </a:extLst>
          </p:cNvPr>
          <p:cNvSpPr>
            <a:spLocks noGrp="1"/>
          </p:cNvSpPr>
          <p:nvPr>
            <p:ph idx="1"/>
          </p:nvPr>
        </p:nvSpPr>
        <p:spPr/>
        <p:txBody>
          <a:bodyPr>
            <a:normAutofit fontScale="77500" lnSpcReduction="20000"/>
          </a:bodyPr>
          <a:lstStyle/>
          <a:p>
            <a:r>
              <a:rPr lang="en-GB" dirty="0"/>
              <a:t>The fallopian tube is identified and grasped in the isthmic portion with a Babcock clamp.</a:t>
            </a:r>
          </a:p>
          <a:p>
            <a:r>
              <a:rPr lang="en-GB" dirty="0"/>
              <a:t> The "knuckle" of tube is then double ligated with 0 or 2-0 plain catgut suture.</a:t>
            </a:r>
          </a:p>
          <a:p>
            <a:r>
              <a:rPr lang="en-GB" dirty="0"/>
              <a:t>The open blade of a Metzenbaum scissors is used to puncture the mesosalpinx within the knuckle. </a:t>
            </a:r>
          </a:p>
          <a:p>
            <a:r>
              <a:rPr lang="en-GB" dirty="0"/>
              <a:t>The ligated segment of the fallopian tube is then excised after which the muscularis retracts, causing protrusion of the tubal lumen. </a:t>
            </a:r>
          </a:p>
          <a:p>
            <a:r>
              <a:rPr lang="en-GB" dirty="0"/>
              <a:t>The ligated ends should be inspected for </a:t>
            </a:r>
            <a:r>
              <a:rPr lang="en-GB" dirty="0" err="1"/>
              <a:t>hemostasis</a:t>
            </a:r>
            <a:r>
              <a:rPr lang="en-GB" dirty="0"/>
              <a:t> and the presence of the tubal lumen confirmed. The same procedure is completed on the contralateral side.</a:t>
            </a:r>
          </a:p>
          <a:p>
            <a:r>
              <a:rPr lang="en-GB" dirty="0"/>
              <a:t>The absorbable suture resorbs in three to four days, allowing the tubal </a:t>
            </a:r>
            <a:r>
              <a:rPr lang="en-GB" dirty="0" err="1"/>
              <a:t>lumina</a:t>
            </a:r>
            <a:r>
              <a:rPr lang="en-GB" dirty="0"/>
              <a:t> to separate. Using a suture material that takes longer to resorb or one that is permanent increases the chance of fistula formation and sterilization failure.</a:t>
            </a:r>
          </a:p>
          <a:p>
            <a:r>
              <a:rPr lang="en-GB" dirty="0"/>
              <a:t>The tubal segments from the right and left tubes are labelled and sent in separate containers for histologic analysis</a:t>
            </a:r>
          </a:p>
          <a:p>
            <a:endParaRPr lang="en-US" dirty="0"/>
          </a:p>
        </p:txBody>
      </p:sp>
    </p:spTree>
    <p:extLst>
      <p:ext uri="{BB962C8B-B14F-4D97-AF65-F5344CB8AC3E}">
        <p14:creationId xmlns:p14="http://schemas.microsoft.com/office/powerpoint/2010/main" val="1558347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AFFF0A-F75D-4810-AFB4-08877BB87D22}"/>
              </a:ext>
            </a:extLst>
          </p:cNvPr>
          <p:cNvSpPr>
            <a:spLocks noGrp="1"/>
          </p:cNvSpPr>
          <p:nvPr>
            <p:ph type="title"/>
          </p:nvPr>
        </p:nvSpPr>
        <p:spPr/>
        <p:txBody>
          <a:bodyPr/>
          <a:lstStyle/>
          <a:p>
            <a:r>
              <a:rPr lang="en-US" dirty="0"/>
              <a:t>Pomeroy method</a:t>
            </a:r>
          </a:p>
        </p:txBody>
      </p:sp>
      <p:pic>
        <p:nvPicPr>
          <p:cNvPr id="4" name="Content Placeholder 3">
            <a:extLst>
              <a:ext uri="{FF2B5EF4-FFF2-40B4-BE49-F238E27FC236}">
                <a16:creationId xmlns="" xmlns:a16="http://schemas.microsoft.com/office/drawing/2014/main" id="{CCF7E383-A735-480A-B0E5-66FE9B6655C3}"/>
              </a:ext>
            </a:extLst>
          </p:cNvPr>
          <p:cNvPicPr>
            <a:picLocks noGrp="1" noChangeAspect="1"/>
          </p:cNvPicPr>
          <p:nvPr>
            <p:ph idx="1"/>
          </p:nvPr>
        </p:nvPicPr>
        <p:blipFill>
          <a:blip r:embed="rId2"/>
          <a:stretch>
            <a:fillRect/>
          </a:stretch>
        </p:blipFill>
        <p:spPr>
          <a:xfrm>
            <a:off x="838200" y="1766578"/>
            <a:ext cx="3322542" cy="3324844"/>
          </a:xfrm>
          <a:prstGeom prst="rect">
            <a:avLst/>
          </a:prstGeom>
        </p:spPr>
      </p:pic>
      <p:pic>
        <p:nvPicPr>
          <p:cNvPr id="5" name="Picture 4">
            <a:extLst>
              <a:ext uri="{FF2B5EF4-FFF2-40B4-BE49-F238E27FC236}">
                <a16:creationId xmlns="" xmlns:a16="http://schemas.microsoft.com/office/drawing/2014/main" id="{23DF3F62-ACC9-4C72-B9A6-06FFAC14AB27}"/>
              </a:ext>
            </a:extLst>
          </p:cNvPr>
          <p:cNvPicPr>
            <a:picLocks noChangeAspect="1"/>
          </p:cNvPicPr>
          <p:nvPr/>
        </p:nvPicPr>
        <p:blipFill>
          <a:blip r:embed="rId3"/>
          <a:stretch>
            <a:fillRect/>
          </a:stretch>
        </p:blipFill>
        <p:spPr>
          <a:xfrm>
            <a:off x="5808807" y="1766578"/>
            <a:ext cx="3224820" cy="2822063"/>
          </a:xfrm>
          <a:prstGeom prst="rect">
            <a:avLst/>
          </a:prstGeom>
        </p:spPr>
      </p:pic>
      <p:sp>
        <p:nvSpPr>
          <p:cNvPr id="7" name="Rectangle 6">
            <a:extLst>
              <a:ext uri="{FF2B5EF4-FFF2-40B4-BE49-F238E27FC236}">
                <a16:creationId xmlns="" xmlns:a16="http://schemas.microsoft.com/office/drawing/2014/main" id="{D588FE0E-81BC-4E1F-A360-A7E67D00CDC1}"/>
              </a:ext>
            </a:extLst>
          </p:cNvPr>
          <p:cNvSpPr/>
          <p:nvPr/>
        </p:nvSpPr>
        <p:spPr>
          <a:xfrm>
            <a:off x="541856" y="5167312"/>
            <a:ext cx="2600392" cy="369332"/>
          </a:xfrm>
          <a:prstGeom prst="rect">
            <a:avLst/>
          </a:prstGeom>
        </p:spPr>
        <p:txBody>
          <a:bodyPr wrap="none">
            <a:spAutoFit/>
          </a:bodyPr>
          <a:lstStyle/>
          <a:p>
            <a:r>
              <a:rPr lang="en-US" b="1" dirty="0">
                <a:latin typeface="Gill Sans MT,Bold"/>
              </a:rPr>
              <a:t>Holding the tubal loop</a:t>
            </a:r>
            <a:endParaRPr lang="en-US" dirty="0"/>
          </a:p>
        </p:txBody>
      </p:sp>
      <p:sp>
        <p:nvSpPr>
          <p:cNvPr id="8" name="Rectangle 7">
            <a:extLst>
              <a:ext uri="{FF2B5EF4-FFF2-40B4-BE49-F238E27FC236}">
                <a16:creationId xmlns="" xmlns:a16="http://schemas.microsoft.com/office/drawing/2014/main" id="{90B9D71C-AA95-4913-880D-D5E84DF32A5B}"/>
              </a:ext>
            </a:extLst>
          </p:cNvPr>
          <p:cNvSpPr/>
          <p:nvPr/>
        </p:nvSpPr>
        <p:spPr>
          <a:xfrm>
            <a:off x="6096000" y="4906756"/>
            <a:ext cx="2535309" cy="369332"/>
          </a:xfrm>
          <a:prstGeom prst="rect">
            <a:avLst/>
          </a:prstGeom>
        </p:spPr>
        <p:txBody>
          <a:bodyPr wrap="none">
            <a:spAutoFit/>
          </a:bodyPr>
          <a:lstStyle/>
          <a:p>
            <a:r>
              <a:rPr lang="en-GB" b="1" dirty="0">
                <a:latin typeface="Gill Sans MT,Bold"/>
              </a:rPr>
              <a:t>Tying the loop of tube</a:t>
            </a:r>
            <a:endParaRPr lang="en-US" dirty="0"/>
          </a:p>
        </p:txBody>
      </p:sp>
    </p:spTree>
    <p:extLst>
      <p:ext uri="{BB962C8B-B14F-4D97-AF65-F5344CB8AC3E}">
        <p14:creationId xmlns:p14="http://schemas.microsoft.com/office/powerpoint/2010/main" val="602074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A9DF12-4209-4415-AF25-198D67299354}"/>
              </a:ext>
            </a:extLst>
          </p:cNvPr>
          <p:cNvSpPr>
            <a:spLocks noGrp="1"/>
          </p:cNvSpPr>
          <p:nvPr>
            <p:ph type="title"/>
          </p:nvPr>
        </p:nvSpPr>
        <p:spPr/>
        <p:txBody>
          <a:bodyPr/>
          <a:lstStyle/>
          <a:p>
            <a:r>
              <a:rPr lang="en-US" dirty="0"/>
              <a:t>Pomeroy method</a:t>
            </a:r>
          </a:p>
        </p:txBody>
      </p:sp>
      <p:pic>
        <p:nvPicPr>
          <p:cNvPr id="5" name="Content Placeholder 4">
            <a:extLst>
              <a:ext uri="{FF2B5EF4-FFF2-40B4-BE49-F238E27FC236}">
                <a16:creationId xmlns="" xmlns:a16="http://schemas.microsoft.com/office/drawing/2014/main" id="{79DDEABA-FB62-4EED-87E7-3A6AD2B6A8CF}"/>
              </a:ext>
            </a:extLst>
          </p:cNvPr>
          <p:cNvPicPr>
            <a:picLocks noGrp="1" noChangeAspect="1"/>
          </p:cNvPicPr>
          <p:nvPr>
            <p:ph idx="1"/>
          </p:nvPr>
        </p:nvPicPr>
        <p:blipFill>
          <a:blip r:embed="rId2"/>
          <a:stretch>
            <a:fillRect/>
          </a:stretch>
        </p:blipFill>
        <p:spPr>
          <a:xfrm>
            <a:off x="616989" y="1690688"/>
            <a:ext cx="3192247" cy="2805844"/>
          </a:xfrm>
          <a:prstGeom prst="rect">
            <a:avLst/>
          </a:prstGeom>
        </p:spPr>
      </p:pic>
      <p:pic>
        <p:nvPicPr>
          <p:cNvPr id="6" name="Picture 5">
            <a:extLst>
              <a:ext uri="{FF2B5EF4-FFF2-40B4-BE49-F238E27FC236}">
                <a16:creationId xmlns="" xmlns:a16="http://schemas.microsoft.com/office/drawing/2014/main" id="{36560326-AA0D-4FF4-8BFD-0A1D932EE518}"/>
              </a:ext>
            </a:extLst>
          </p:cNvPr>
          <p:cNvPicPr>
            <a:picLocks noChangeAspect="1"/>
          </p:cNvPicPr>
          <p:nvPr/>
        </p:nvPicPr>
        <p:blipFill>
          <a:blip r:embed="rId3"/>
          <a:stretch>
            <a:fillRect/>
          </a:stretch>
        </p:blipFill>
        <p:spPr>
          <a:xfrm>
            <a:off x="6096000" y="1786851"/>
            <a:ext cx="3322542" cy="3284297"/>
          </a:xfrm>
          <a:prstGeom prst="rect">
            <a:avLst/>
          </a:prstGeom>
        </p:spPr>
      </p:pic>
      <p:sp>
        <p:nvSpPr>
          <p:cNvPr id="7" name="Rectangle 6">
            <a:extLst>
              <a:ext uri="{FF2B5EF4-FFF2-40B4-BE49-F238E27FC236}">
                <a16:creationId xmlns="" xmlns:a16="http://schemas.microsoft.com/office/drawing/2014/main" id="{303B7D7D-3129-47F3-A235-32CAAA2D2EE7}"/>
              </a:ext>
            </a:extLst>
          </p:cNvPr>
          <p:cNvSpPr/>
          <p:nvPr/>
        </p:nvSpPr>
        <p:spPr>
          <a:xfrm>
            <a:off x="169522" y="4496532"/>
            <a:ext cx="3639714" cy="369332"/>
          </a:xfrm>
          <a:prstGeom prst="rect">
            <a:avLst/>
          </a:prstGeom>
        </p:spPr>
        <p:txBody>
          <a:bodyPr wrap="none">
            <a:spAutoFit/>
          </a:bodyPr>
          <a:lstStyle/>
          <a:p>
            <a:r>
              <a:rPr lang="en-GB" b="1" dirty="0">
                <a:latin typeface="Gill Sans MT,Bold"/>
              </a:rPr>
              <a:t>Cutting the tube above the knot</a:t>
            </a:r>
            <a:endParaRPr lang="en-US" dirty="0"/>
          </a:p>
        </p:txBody>
      </p:sp>
      <p:sp>
        <p:nvSpPr>
          <p:cNvPr id="8" name="Rectangle 7">
            <a:extLst>
              <a:ext uri="{FF2B5EF4-FFF2-40B4-BE49-F238E27FC236}">
                <a16:creationId xmlns="" xmlns:a16="http://schemas.microsoft.com/office/drawing/2014/main" id="{7CC51345-3488-486F-8943-9017423AD499}"/>
              </a:ext>
            </a:extLst>
          </p:cNvPr>
          <p:cNvSpPr/>
          <p:nvPr/>
        </p:nvSpPr>
        <p:spPr>
          <a:xfrm>
            <a:off x="5547733" y="5071148"/>
            <a:ext cx="3693960" cy="369332"/>
          </a:xfrm>
          <a:prstGeom prst="rect">
            <a:avLst/>
          </a:prstGeom>
        </p:spPr>
        <p:txBody>
          <a:bodyPr wrap="none">
            <a:spAutoFit/>
          </a:bodyPr>
          <a:lstStyle/>
          <a:p>
            <a:r>
              <a:rPr lang="en-GB" b="1" dirty="0">
                <a:latin typeface="Gill Sans MT,Bold"/>
              </a:rPr>
              <a:t>Checking the stump for bleeding</a:t>
            </a:r>
            <a:endParaRPr lang="en-US" dirty="0"/>
          </a:p>
        </p:txBody>
      </p:sp>
    </p:spTree>
    <p:extLst>
      <p:ext uri="{BB962C8B-B14F-4D97-AF65-F5344CB8AC3E}">
        <p14:creationId xmlns:p14="http://schemas.microsoft.com/office/powerpoint/2010/main" val="3985172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5A695E-8608-4CF2-8C97-143856B3FF70}"/>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 xmlns:a16="http://schemas.microsoft.com/office/drawing/2014/main" id="{EECAB546-B725-45A4-BEBF-642F6B7390DD}"/>
              </a:ext>
            </a:extLst>
          </p:cNvPr>
          <p:cNvSpPr>
            <a:spLocks noGrp="1"/>
          </p:cNvSpPr>
          <p:nvPr>
            <p:ph idx="1"/>
          </p:nvPr>
        </p:nvSpPr>
        <p:spPr/>
        <p:txBody>
          <a:bodyPr/>
          <a:lstStyle/>
          <a:p>
            <a:r>
              <a:rPr lang="en-US" dirty="0"/>
              <a:t>Bilateral tubal ligation</a:t>
            </a:r>
          </a:p>
          <a:p>
            <a:r>
              <a:rPr lang="en-US" dirty="0"/>
              <a:t>Vasectomy</a:t>
            </a:r>
          </a:p>
          <a:p>
            <a:r>
              <a:rPr lang="en-US" dirty="0"/>
              <a:t>Others</a:t>
            </a:r>
          </a:p>
        </p:txBody>
      </p:sp>
    </p:spTree>
    <p:extLst>
      <p:ext uri="{BB962C8B-B14F-4D97-AF65-F5344CB8AC3E}">
        <p14:creationId xmlns:p14="http://schemas.microsoft.com/office/powerpoint/2010/main" val="36026307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4629404-F4B3-4961-BC86-4C39BDEFE5D3}"/>
              </a:ext>
            </a:extLst>
          </p:cNvPr>
          <p:cNvSpPr>
            <a:spLocks noGrp="1"/>
          </p:cNvSpPr>
          <p:nvPr>
            <p:ph type="title"/>
          </p:nvPr>
        </p:nvSpPr>
        <p:spPr/>
        <p:txBody>
          <a:bodyPr/>
          <a:lstStyle/>
          <a:p>
            <a:r>
              <a:rPr lang="en-US" dirty="0"/>
              <a:t>Disadvantages of BTL</a:t>
            </a:r>
          </a:p>
        </p:txBody>
      </p:sp>
      <p:sp>
        <p:nvSpPr>
          <p:cNvPr id="3" name="Content Placeholder 2">
            <a:extLst>
              <a:ext uri="{FF2B5EF4-FFF2-40B4-BE49-F238E27FC236}">
                <a16:creationId xmlns="" xmlns:a16="http://schemas.microsoft.com/office/drawing/2014/main" id="{34701944-E09F-4D76-8550-79BFF03E8FE9}"/>
              </a:ext>
            </a:extLst>
          </p:cNvPr>
          <p:cNvSpPr>
            <a:spLocks noGrp="1"/>
          </p:cNvSpPr>
          <p:nvPr>
            <p:ph idx="1"/>
          </p:nvPr>
        </p:nvSpPr>
        <p:spPr/>
        <p:txBody>
          <a:bodyPr/>
          <a:lstStyle/>
          <a:p>
            <a:r>
              <a:rPr lang="en-US" dirty="0"/>
              <a:t>Requires minor </a:t>
            </a:r>
            <a:r>
              <a:rPr lang="en-US" dirty="0" smtClean="0"/>
              <a:t>surgery </a:t>
            </a:r>
            <a:r>
              <a:rPr lang="en-US" i="1" dirty="0" smtClean="0"/>
              <a:t>so comes with risks associated with surgery</a:t>
            </a:r>
            <a:endParaRPr lang="en-US" dirty="0"/>
          </a:p>
          <a:p>
            <a:r>
              <a:rPr lang="en-GB" dirty="0"/>
              <a:t>Considered to be permanent as reversal surgery is difficult, expensive and success cannot be </a:t>
            </a:r>
            <a:r>
              <a:rPr lang="en-US" dirty="0"/>
              <a:t>guaranteed</a:t>
            </a:r>
          </a:p>
          <a:p>
            <a:r>
              <a:rPr lang="en-GB" dirty="0"/>
              <a:t>If pregnancy happens (very rare), there is a greater risk for ectopic pregnancy compared to women who have not undergone the procedure</a:t>
            </a:r>
          </a:p>
          <a:p>
            <a:r>
              <a:rPr lang="en-GB" dirty="0"/>
              <a:t>Does not protect against sexually transmitted infections including HIV/AIDs</a:t>
            </a:r>
            <a:endParaRPr lang="en-US" dirty="0"/>
          </a:p>
        </p:txBody>
      </p:sp>
    </p:spTree>
    <p:extLst>
      <p:ext uri="{BB962C8B-B14F-4D97-AF65-F5344CB8AC3E}">
        <p14:creationId xmlns:p14="http://schemas.microsoft.com/office/powerpoint/2010/main" val="1323570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75C826-4B39-4CBB-A293-0BBFEFCDD69D}"/>
              </a:ext>
            </a:extLst>
          </p:cNvPr>
          <p:cNvSpPr>
            <a:spLocks noGrp="1"/>
          </p:cNvSpPr>
          <p:nvPr>
            <p:ph type="title"/>
          </p:nvPr>
        </p:nvSpPr>
        <p:spPr/>
        <p:txBody>
          <a:bodyPr>
            <a:normAutofit/>
          </a:bodyPr>
          <a:lstStyle/>
          <a:p>
            <a:r>
              <a:rPr lang="en-GB" dirty="0"/>
              <a:t>Parkland (modified Pomeroy) method</a:t>
            </a:r>
            <a:endParaRPr lang="en-US" dirty="0"/>
          </a:p>
        </p:txBody>
      </p:sp>
      <p:sp>
        <p:nvSpPr>
          <p:cNvPr id="3" name="Content Placeholder 2">
            <a:extLst>
              <a:ext uri="{FF2B5EF4-FFF2-40B4-BE49-F238E27FC236}">
                <a16:creationId xmlns="" xmlns:a16="http://schemas.microsoft.com/office/drawing/2014/main" id="{6AE4C9F9-C084-4F24-BD18-4BDDE3CA7DA7}"/>
              </a:ext>
            </a:extLst>
          </p:cNvPr>
          <p:cNvSpPr>
            <a:spLocks noGrp="1"/>
          </p:cNvSpPr>
          <p:nvPr>
            <p:ph idx="1"/>
          </p:nvPr>
        </p:nvSpPr>
        <p:spPr/>
        <p:txBody>
          <a:bodyPr>
            <a:normAutofit fontScale="85000" lnSpcReduction="20000"/>
          </a:bodyPr>
          <a:lstStyle/>
          <a:p>
            <a:r>
              <a:rPr lang="en-GB" dirty="0"/>
              <a:t>The Parkland method is similar to the Pomeroy, but the segment of tube is ligated at two points, instead of jointly as a "knuckle“</a:t>
            </a:r>
          </a:p>
          <a:p>
            <a:r>
              <a:rPr lang="en-GB" dirty="0"/>
              <a:t>The fallopian tube is identified and elevated in the isthmic portion with a Babcock clamp.</a:t>
            </a:r>
          </a:p>
          <a:p>
            <a:r>
              <a:rPr lang="en-GB" dirty="0"/>
              <a:t>An opening is made in an avascular portion of the mesosalpinx; 0 or 2-0 plain absorbable sutures are passed through the opening. </a:t>
            </a:r>
          </a:p>
          <a:p>
            <a:r>
              <a:rPr lang="en-GB" dirty="0"/>
              <a:t>The proximal and distal portions of the tube are ligated; many surgeons doubly ligate the proximal portion. Care is taken not to put unnecessary traction on the tubal stumps, as this may lead to bleeding in the mesosalpinx. </a:t>
            </a:r>
          </a:p>
          <a:p>
            <a:r>
              <a:rPr lang="en-GB" dirty="0"/>
              <a:t>The intervening segment of tube is excised. </a:t>
            </a:r>
          </a:p>
          <a:p>
            <a:r>
              <a:rPr lang="en-GB" dirty="0"/>
              <a:t>The ligated ends are inspected for </a:t>
            </a:r>
            <a:r>
              <a:rPr lang="en-GB" dirty="0" err="1"/>
              <a:t>hemostasis</a:t>
            </a:r>
            <a:r>
              <a:rPr lang="en-GB" dirty="0"/>
              <a:t> and the presence of the tubal lumen is confirmed. </a:t>
            </a:r>
          </a:p>
          <a:p>
            <a:r>
              <a:rPr lang="en-GB" dirty="0"/>
              <a:t>The same procedure is completed on the contralateral side.</a:t>
            </a:r>
            <a:endParaRPr lang="en-US" dirty="0"/>
          </a:p>
        </p:txBody>
      </p:sp>
    </p:spTree>
    <p:extLst>
      <p:ext uri="{BB962C8B-B14F-4D97-AF65-F5344CB8AC3E}">
        <p14:creationId xmlns:p14="http://schemas.microsoft.com/office/powerpoint/2010/main" val="34353063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A6ED8C-3AA0-4D29-A59F-DCA80597B99F}"/>
              </a:ext>
            </a:extLst>
          </p:cNvPr>
          <p:cNvSpPr>
            <a:spLocks noGrp="1"/>
          </p:cNvSpPr>
          <p:nvPr>
            <p:ph type="title"/>
          </p:nvPr>
        </p:nvSpPr>
        <p:spPr/>
        <p:txBody>
          <a:bodyPr>
            <a:normAutofit/>
          </a:bodyPr>
          <a:lstStyle/>
          <a:p>
            <a:r>
              <a:rPr lang="en-GB" dirty="0"/>
              <a:t>Irving method</a:t>
            </a:r>
            <a:endParaRPr lang="en-US" dirty="0"/>
          </a:p>
        </p:txBody>
      </p:sp>
      <p:sp>
        <p:nvSpPr>
          <p:cNvPr id="3" name="Content Placeholder 2">
            <a:extLst>
              <a:ext uri="{FF2B5EF4-FFF2-40B4-BE49-F238E27FC236}">
                <a16:creationId xmlns="" xmlns:a16="http://schemas.microsoft.com/office/drawing/2014/main" id="{D1002696-72BD-48F2-B2C2-7E48B992E81D}"/>
              </a:ext>
            </a:extLst>
          </p:cNvPr>
          <p:cNvSpPr>
            <a:spLocks noGrp="1"/>
          </p:cNvSpPr>
          <p:nvPr>
            <p:ph idx="1"/>
          </p:nvPr>
        </p:nvSpPr>
        <p:spPr/>
        <p:txBody>
          <a:bodyPr/>
          <a:lstStyle/>
          <a:p>
            <a:r>
              <a:rPr lang="en-GB" dirty="0"/>
              <a:t>The Irving technique was developed for sterilization at the time of </a:t>
            </a:r>
            <a:r>
              <a:rPr lang="en-GB" dirty="0" err="1"/>
              <a:t>cesarean</a:t>
            </a:r>
            <a:r>
              <a:rPr lang="en-GB" dirty="0"/>
              <a:t> section. </a:t>
            </a:r>
          </a:p>
          <a:p>
            <a:r>
              <a:rPr lang="en-GB" dirty="0"/>
              <a:t>It has an extremely low failure rate of less than 1 per 1000 cases, but is generally associated with greater intraoperative blood loss</a:t>
            </a:r>
          </a:p>
          <a:p>
            <a:r>
              <a:rPr lang="en-GB" dirty="0"/>
              <a:t>Following completion of the </a:t>
            </a:r>
            <a:r>
              <a:rPr lang="en-GB" dirty="0" err="1"/>
              <a:t>cesarean</a:t>
            </a:r>
            <a:r>
              <a:rPr lang="en-GB" dirty="0"/>
              <a:t> section, the fallopian tube is grasped with a Babcock clamp</a:t>
            </a:r>
            <a:endParaRPr lang="en-US" dirty="0"/>
          </a:p>
        </p:txBody>
      </p:sp>
    </p:spTree>
    <p:extLst>
      <p:ext uri="{BB962C8B-B14F-4D97-AF65-F5344CB8AC3E}">
        <p14:creationId xmlns:p14="http://schemas.microsoft.com/office/powerpoint/2010/main" val="620642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BA2318-B8D4-476F-B3B9-AB8BFC93FD66}"/>
              </a:ext>
            </a:extLst>
          </p:cNvPr>
          <p:cNvSpPr>
            <a:spLocks noGrp="1"/>
          </p:cNvSpPr>
          <p:nvPr>
            <p:ph type="title"/>
          </p:nvPr>
        </p:nvSpPr>
        <p:spPr/>
        <p:txBody>
          <a:bodyPr/>
          <a:lstStyle/>
          <a:p>
            <a:r>
              <a:rPr lang="en-US" dirty="0"/>
              <a:t>Irving method</a:t>
            </a:r>
          </a:p>
        </p:txBody>
      </p:sp>
      <p:sp>
        <p:nvSpPr>
          <p:cNvPr id="3" name="Content Placeholder 2">
            <a:extLst>
              <a:ext uri="{FF2B5EF4-FFF2-40B4-BE49-F238E27FC236}">
                <a16:creationId xmlns="" xmlns:a16="http://schemas.microsoft.com/office/drawing/2014/main" id="{F899B227-7FEB-4823-BFFE-368FE1BAE785}"/>
              </a:ext>
            </a:extLst>
          </p:cNvPr>
          <p:cNvSpPr>
            <a:spLocks noGrp="1"/>
          </p:cNvSpPr>
          <p:nvPr>
            <p:ph idx="1"/>
          </p:nvPr>
        </p:nvSpPr>
        <p:spPr/>
        <p:txBody>
          <a:bodyPr>
            <a:normAutofit fontScale="77500" lnSpcReduction="20000"/>
          </a:bodyPr>
          <a:lstStyle/>
          <a:p>
            <a:r>
              <a:rPr lang="en-GB" dirty="0"/>
              <a:t>A </a:t>
            </a:r>
            <a:r>
              <a:rPr lang="en-GB" dirty="0" err="1"/>
              <a:t>hemostat</a:t>
            </a:r>
            <a:r>
              <a:rPr lang="en-GB" dirty="0"/>
              <a:t> is passed through an avascular portion of the mesosalpinx near the ampullary-isthmic junction </a:t>
            </a:r>
          </a:p>
          <a:p>
            <a:r>
              <a:rPr lang="en-GB" dirty="0"/>
              <a:t>Two 0 synthetic absorbable sutures are passed through this opening and the tube is doubly ligated</a:t>
            </a:r>
          </a:p>
          <a:p>
            <a:r>
              <a:rPr lang="en-GB" dirty="0"/>
              <a:t>A portion of the tube can be removed and sent for histologic confirmation, if desired</a:t>
            </a:r>
          </a:p>
          <a:p>
            <a:r>
              <a:rPr lang="en-GB" dirty="0"/>
              <a:t>A </a:t>
            </a:r>
            <a:r>
              <a:rPr lang="en-GB" dirty="0" err="1"/>
              <a:t>hemostat</a:t>
            </a:r>
            <a:r>
              <a:rPr lang="en-GB" dirty="0"/>
              <a:t> is then used to pierce a hole approximately 1 cm deep in the posterior myometrium </a:t>
            </a:r>
          </a:p>
          <a:p>
            <a:r>
              <a:rPr lang="en-GB" dirty="0"/>
              <a:t>The sutures attached to the proximal tubal segment are threaded into a curved needle and passed via a grooved needle guide through the base of the myometrial hole to exit the uterine surface 1 to 2 cm apart </a:t>
            </a:r>
          </a:p>
          <a:p>
            <a:r>
              <a:rPr lang="en-GB" dirty="0"/>
              <a:t>These two sutures are tied together and the tubal stump is buried in the uterine muscularis. </a:t>
            </a:r>
          </a:p>
          <a:p>
            <a:r>
              <a:rPr lang="en-GB" dirty="0"/>
              <a:t>An absorbable suture can be used to reapproximate the uterine serosa</a:t>
            </a:r>
          </a:p>
          <a:p>
            <a:endParaRPr lang="en-US" dirty="0"/>
          </a:p>
        </p:txBody>
      </p:sp>
    </p:spTree>
    <p:extLst>
      <p:ext uri="{BB962C8B-B14F-4D97-AF65-F5344CB8AC3E}">
        <p14:creationId xmlns:p14="http://schemas.microsoft.com/office/powerpoint/2010/main" val="3877040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D477F5-2739-46F3-AE78-0745A659FA14}"/>
              </a:ext>
            </a:extLst>
          </p:cNvPr>
          <p:cNvSpPr>
            <a:spLocks noGrp="1"/>
          </p:cNvSpPr>
          <p:nvPr>
            <p:ph type="title"/>
          </p:nvPr>
        </p:nvSpPr>
        <p:spPr/>
        <p:txBody>
          <a:bodyPr/>
          <a:lstStyle/>
          <a:p>
            <a:r>
              <a:rPr lang="en-US" dirty="0"/>
              <a:t>Uchida method </a:t>
            </a:r>
          </a:p>
        </p:txBody>
      </p:sp>
      <p:sp>
        <p:nvSpPr>
          <p:cNvPr id="3" name="Content Placeholder 2">
            <a:extLst>
              <a:ext uri="{FF2B5EF4-FFF2-40B4-BE49-F238E27FC236}">
                <a16:creationId xmlns="" xmlns:a16="http://schemas.microsoft.com/office/drawing/2014/main" id="{ECCBDDAE-0C63-4921-B447-EB19052300B6}"/>
              </a:ext>
            </a:extLst>
          </p:cNvPr>
          <p:cNvSpPr>
            <a:spLocks noGrp="1"/>
          </p:cNvSpPr>
          <p:nvPr>
            <p:ph idx="1"/>
          </p:nvPr>
        </p:nvSpPr>
        <p:spPr/>
        <p:txBody>
          <a:bodyPr>
            <a:normAutofit fontScale="70000" lnSpcReduction="20000"/>
          </a:bodyPr>
          <a:lstStyle/>
          <a:p>
            <a:r>
              <a:rPr lang="en-GB" dirty="0"/>
              <a:t>It has an extremely low failure rate</a:t>
            </a:r>
          </a:p>
          <a:p>
            <a:r>
              <a:rPr lang="en-GB" dirty="0"/>
              <a:t>A suprapubic incision is made (</a:t>
            </a:r>
            <a:r>
              <a:rPr lang="en-GB" dirty="0" err="1"/>
              <a:t>subumbilical</a:t>
            </a:r>
            <a:r>
              <a:rPr lang="en-GB" dirty="0"/>
              <a:t> if postpartum) and the fallopian tube is grasped with a Babcock clamp and brought into the operative field. A 25-gauge needle is used to inject saline into the </a:t>
            </a:r>
            <a:r>
              <a:rPr lang="en-GB" dirty="0" err="1"/>
              <a:t>subserosal</a:t>
            </a:r>
            <a:r>
              <a:rPr lang="en-GB" dirty="0"/>
              <a:t> layer in an area approximately 2 cm distal to the uterine </a:t>
            </a:r>
            <a:r>
              <a:rPr lang="en-GB" dirty="0" err="1"/>
              <a:t>cornu</a:t>
            </a:r>
            <a:r>
              <a:rPr lang="en-GB" dirty="0"/>
              <a:t>. The saline functions to balloon the serosa away from the muscularis </a:t>
            </a:r>
          </a:p>
          <a:p>
            <a:r>
              <a:rPr lang="en-GB" dirty="0"/>
              <a:t>The tubal serosa is then incised longitudinally to free a 2 to 3 cm segment of serosa. Two pieces of plain 0 or 2-0 absorbable suture are passed under the freed segment of tube and tied at both ends of the isolated tubal segment. Both sutures are held with </a:t>
            </a:r>
            <a:r>
              <a:rPr lang="en-GB" dirty="0" err="1"/>
              <a:t>hemostats</a:t>
            </a:r>
            <a:r>
              <a:rPr lang="en-GB" dirty="0"/>
              <a:t> while the isolated tubal segment is excised and inspected to make certain that the tubal lumen has been interrupted </a:t>
            </a:r>
          </a:p>
          <a:p>
            <a:r>
              <a:rPr lang="en-GB" dirty="0"/>
              <a:t>The specimen is sent for histologic confirmation.</a:t>
            </a:r>
          </a:p>
          <a:p>
            <a:r>
              <a:rPr lang="en-GB" dirty="0"/>
              <a:t>The proximal suture is then cut to allow the tube to retract into the mesosalpinx and tension is placed on the distal segment to elevate it above the mesosalpinx. </a:t>
            </a:r>
          </a:p>
          <a:p>
            <a:r>
              <a:rPr lang="en-GB" dirty="0"/>
              <a:t>A 3-0 synthetic absorbable suture is used to reapproximate the serosa so that the proximal stump is buried within the mesosalpinx and the distal stump is exteriorized. </a:t>
            </a:r>
          </a:p>
          <a:p>
            <a:r>
              <a:rPr lang="en-GB" dirty="0"/>
              <a:t>The distal tube and fimbria can also be excised, if desired</a:t>
            </a:r>
          </a:p>
          <a:p>
            <a:endParaRPr lang="en-US" dirty="0"/>
          </a:p>
        </p:txBody>
      </p:sp>
    </p:spTree>
    <p:extLst>
      <p:ext uri="{BB962C8B-B14F-4D97-AF65-F5344CB8AC3E}">
        <p14:creationId xmlns:p14="http://schemas.microsoft.com/office/powerpoint/2010/main" val="34746301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CB75AEB-B90A-41C3-A924-43154D17E17A}"/>
              </a:ext>
            </a:extLst>
          </p:cNvPr>
          <p:cNvSpPr>
            <a:spLocks noGrp="1"/>
          </p:cNvSpPr>
          <p:nvPr>
            <p:ph type="title"/>
          </p:nvPr>
        </p:nvSpPr>
        <p:spPr/>
        <p:txBody>
          <a:bodyPr/>
          <a:lstStyle/>
          <a:p>
            <a:r>
              <a:rPr lang="en-US" dirty="0"/>
              <a:t>LAPAROSCOPIC STERILIZATION </a:t>
            </a:r>
          </a:p>
        </p:txBody>
      </p:sp>
      <p:sp>
        <p:nvSpPr>
          <p:cNvPr id="3" name="Content Placeholder 2">
            <a:extLst>
              <a:ext uri="{FF2B5EF4-FFF2-40B4-BE49-F238E27FC236}">
                <a16:creationId xmlns="" xmlns:a16="http://schemas.microsoft.com/office/drawing/2014/main" id="{522F1587-53D4-4539-B7C0-34B8BACAA10E}"/>
              </a:ext>
            </a:extLst>
          </p:cNvPr>
          <p:cNvSpPr>
            <a:spLocks noGrp="1"/>
          </p:cNvSpPr>
          <p:nvPr>
            <p:ph idx="1"/>
          </p:nvPr>
        </p:nvSpPr>
        <p:spPr/>
        <p:txBody>
          <a:bodyPr/>
          <a:lstStyle/>
          <a:p>
            <a:r>
              <a:rPr lang="en-GB" dirty="0"/>
              <a:t>Advantages include the opportunity to visually explore the abdomen for occult disease, a small incision, and rapid recovery</a:t>
            </a:r>
          </a:p>
          <a:p>
            <a:r>
              <a:rPr lang="en-GB" dirty="0"/>
              <a:t>Commonly used methods of laparoscopic tubal occlusion are </a:t>
            </a:r>
          </a:p>
          <a:p>
            <a:pPr lvl="1"/>
            <a:r>
              <a:rPr lang="en-GB" dirty="0"/>
              <a:t>Banding procedures such as </a:t>
            </a:r>
            <a:r>
              <a:rPr lang="en-GB" dirty="0" err="1"/>
              <a:t>Falope</a:t>
            </a:r>
            <a:r>
              <a:rPr lang="en-GB" dirty="0"/>
              <a:t> ring</a:t>
            </a:r>
          </a:p>
          <a:p>
            <a:pPr lvl="1"/>
            <a:r>
              <a:rPr lang="en-GB" dirty="0"/>
              <a:t>Clips such as  </a:t>
            </a:r>
            <a:r>
              <a:rPr lang="en-GB" dirty="0" err="1"/>
              <a:t>Hulka</a:t>
            </a:r>
            <a:r>
              <a:rPr lang="en-GB" dirty="0"/>
              <a:t> clip application</a:t>
            </a:r>
          </a:p>
          <a:p>
            <a:pPr lvl="1"/>
            <a:r>
              <a:rPr lang="en-GB" dirty="0"/>
              <a:t>and electrocoagulation</a:t>
            </a:r>
            <a:r>
              <a:rPr lang="en-US" dirty="0"/>
              <a:t> -Bipolar electrocoagulation </a:t>
            </a:r>
          </a:p>
        </p:txBody>
      </p:sp>
    </p:spTree>
    <p:extLst>
      <p:ext uri="{BB962C8B-B14F-4D97-AF65-F5344CB8AC3E}">
        <p14:creationId xmlns:p14="http://schemas.microsoft.com/office/powerpoint/2010/main" val="2676846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06550AE-F275-4966-BD9F-2A9D54D583B9}"/>
              </a:ext>
            </a:extLst>
          </p:cNvPr>
          <p:cNvSpPr>
            <a:spLocks noGrp="1"/>
          </p:cNvSpPr>
          <p:nvPr>
            <p:ph type="title"/>
          </p:nvPr>
        </p:nvSpPr>
        <p:spPr/>
        <p:txBody>
          <a:bodyPr/>
          <a:lstStyle/>
          <a:p>
            <a:r>
              <a:rPr lang="en-US" dirty="0"/>
              <a:t>COLPOTOMY STERILIZATION </a:t>
            </a:r>
          </a:p>
        </p:txBody>
      </p:sp>
      <p:sp>
        <p:nvSpPr>
          <p:cNvPr id="3" name="Content Placeholder 2">
            <a:extLst>
              <a:ext uri="{FF2B5EF4-FFF2-40B4-BE49-F238E27FC236}">
                <a16:creationId xmlns="" xmlns:a16="http://schemas.microsoft.com/office/drawing/2014/main" id="{83C21433-B69E-46AE-B0C2-DDB19396E8BC}"/>
              </a:ext>
            </a:extLst>
          </p:cNvPr>
          <p:cNvSpPr>
            <a:spLocks noGrp="1"/>
          </p:cNvSpPr>
          <p:nvPr>
            <p:ph idx="1"/>
          </p:nvPr>
        </p:nvSpPr>
        <p:spPr/>
        <p:txBody>
          <a:bodyPr/>
          <a:lstStyle/>
          <a:p>
            <a:r>
              <a:rPr lang="en-GB" dirty="0"/>
              <a:t>The vaginal approach is particularly useful in very obese patients, women with an umbilical hernia, or those with a previous umbilical hernia repair. Relative contraindications include multiple pelvic surgical procedures, endometriosis, known pelvic adhesive disease, or uterine immobility on examination.</a:t>
            </a:r>
            <a:endParaRPr lang="en-US" dirty="0"/>
          </a:p>
        </p:txBody>
      </p:sp>
    </p:spTree>
    <p:extLst>
      <p:ext uri="{BB962C8B-B14F-4D97-AF65-F5344CB8AC3E}">
        <p14:creationId xmlns:p14="http://schemas.microsoft.com/office/powerpoint/2010/main" val="1515117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40F387-143B-4D2B-9C9E-15C53630CD6A}"/>
              </a:ext>
            </a:extLst>
          </p:cNvPr>
          <p:cNvSpPr>
            <a:spLocks noGrp="1"/>
          </p:cNvSpPr>
          <p:nvPr>
            <p:ph type="title"/>
          </p:nvPr>
        </p:nvSpPr>
        <p:spPr/>
        <p:txBody>
          <a:bodyPr/>
          <a:lstStyle/>
          <a:p>
            <a:r>
              <a:rPr lang="en-US" dirty="0"/>
              <a:t>Hysteroscopic sterilization</a:t>
            </a:r>
          </a:p>
        </p:txBody>
      </p:sp>
      <p:sp>
        <p:nvSpPr>
          <p:cNvPr id="3" name="Content Placeholder 2">
            <a:extLst>
              <a:ext uri="{FF2B5EF4-FFF2-40B4-BE49-F238E27FC236}">
                <a16:creationId xmlns="" xmlns:a16="http://schemas.microsoft.com/office/drawing/2014/main" id="{6FA97EB7-5FB5-4766-A767-9FF291415172}"/>
              </a:ext>
            </a:extLst>
          </p:cNvPr>
          <p:cNvSpPr>
            <a:spLocks noGrp="1"/>
          </p:cNvSpPr>
          <p:nvPr>
            <p:ph idx="1"/>
          </p:nvPr>
        </p:nvSpPr>
        <p:spPr/>
        <p:txBody>
          <a:bodyPr/>
          <a:lstStyle/>
          <a:p>
            <a:r>
              <a:rPr lang="en-GB" dirty="0"/>
              <a:t>Hysteroscopic sterilization can easily be performed in an outpatient setting and is the least invasive approach to non-reversible contraception.</a:t>
            </a:r>
          </a:p>
          <a:p>
            <a:r>
              <a:rPr lang="en-GB" dirty="0"/>
              <a:t>Numerous techniques and technologies have been applied to transcervical sterilization, with varying degrees of success. However, until recently, no method had become established due to high failure and complication rates. Some methods require visualization of the tubal ostia with hysteroscopy, while others do not. Methods that have been attempted include</a:t>
            </a:r>
            <a:endParaRPr lang="en-US" dirty="0"/>
          </a:p>
        </p:txBody>
      </p:sp>
    </p:spTree>
    <p:extLst>
      <p:ext uri="{BB962C8B-B14F-4D97-AF65-F5344CB8AC3E}">
        <p14:creationId xmlns:p14="http://schemas.microsoft.com/office/powerpoint/2010/main" val="41821612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A562E6-0299-4046-B01E-3E052D0F07FD}"/>
              </a:ext>
            </a:extLst>
          </p:cNvPr>
          <p:cNvSpPr>
            <a:spLocks noGrp="1"/>
          </p:cNvSpPr>
          <p:nvPr>
            <p:ph type="title"/>
          </p:nvPr>
        </p:nvSpPr>
        <p:spPr/>
        <p:txBody>
          <a:bodyPr/>
          <a:lstStyle/>
          <a:p>
            <a:r>
              <a:rPr lang="en-US" dirty="0"/>
              <a:t>Hysteroscopic sterilization</a:t>
            </a:r>
          </a:p>
        </p:txBody>
      </p:sp>
      <p:sp>
        <p:nvSpPr>
          <p:cNvPr id="3" name="Content Placeholder 2">
            <a:extLst>
              <a:ext uri="{FF2B5EF4-FFF2-40B4-BE49-F238E27FC236}">
                <a16:creationId xmlns="" xmlns:a16="http://schemas.microsoft.com/office/drawing/2014/main" id="{622474D1-C19C-4228-9805-5CB8FB7E1BD3}"/>
              </a:ext>
            </a:extLst>
          </p:cNvPr>
          <p:cNvSpPr>
            <a:spLocks noGrp="1"/>
          </p:cNvSpPr>
          <p:nvPr>
            <p:ph idx="1"/>
          </p:nvPr>
        </p:nvSpPr>
        <p:spPr/>
        <p:txBody>
          <a:bodyPr>
            <a:normAutofit fontScale="92500" lnSpcReduction="10000"/>
          </a:bodyPr>
          <a:lstStyle/>
          <a:p>
            <a:r>
              <a:rPr lang="en-GB" dirty="0"/>
              <a:t>Methods that have been attempted include: </a:t>
            </a:r>
          </a:p>
          <a:p>
            <a:pPr lvl="2"/>
            <a:r>
              <a:rPr lang="en-US" dirty="0"/>
              <a:t>Corrosive agents — nitric acid, phenol, quinacrine</a:t>
            </a:r>
          </a:p>
          <a:p>
            <a:pPr lvl="2"/>
            <a:r>
              <a:rPr lang="en-US" dirty="0"/>
              <a:t>Mechanical obstruction devices — silicone, polyethylene, nylon,</a:t>
            </a:r>
          </a:p>
          <a:p>
            <a:pPr lvl="2"/>
            <a:r>
              <a:rPr lang="en-US" dirty="0"/>
              <a:t>Destruction using thermal energy — electrosurgery, YAG laser</a:t>
            </a:r>
          </a:p>
          <a:p>
            <a:pPr lvl="1"/>
            <a:endParaRPr lang="en-US" dirty="0"/>
          </a:p>
          <a:p>
            <a:pPr lvl="1"/>
            <a:r>
              <a:rPr lang="en-GB" dirty="0"/>
              <a:t>The majority of these methods are not in use</a:t>
            </a:r>
          </a:p>
          <a:p>
            <a:pPr lvl="1"/>
            <a:r>
              <a:rPr lang="en-GB" dirty="0"/>
              <a:t>One hysteroscopic sterilization device is available in the United States: the micro-insert system (</a:t>
            </a:r>
            <a:r>
              <a:rPr lang="en-GB" dirty="0" err="1"/>
              <a:t>Essure</a:t>
            </a:r>
            <a:r>
              <a:rPr lang="en-GB" dirty="0"/>
              <a:t>),</a:t>
            </a:r>
          </a:p>
          <a:p>
            <a:pPr lvl="1"/>
            <a:r>
              <a:rPr lang="en-GB" dirty="0"/>
              <a:t>The device is a metal and polymer micro-insert 4 cm long and 1 to 2 mm wide when deployed. It consists of an inner coil of stainless steel and polyethylene terephthalate (PET) </a:t>
            </a:r>
            <a:r>
              <a:rPr lang="en-GB" dirty="0" err="1"/>
              <a:t>fibers</a:t>
            </a:r>
            <a:r>
              <a:rPr lang="en-GB" dirty="0"/>
              <a:t> and an outer coil of nickel-titanium (nitinol). It comes loaded in a single-use delivery system. </a:t>
            </a:r>
          </a:p>
          <a:p>
            <a:pPr lvl="1"/>
            <a:r>
              <a:rPr lang="en-GB" dirty="0"/>
              <a:t>The device is placed under hysteroscopic guidance in the proximal fallopian tube</a:t>
            </a:r>
            <a:endParaRPr lang="en-US" dirty="0"/>
          </a:p>
        </p:txBody>
      </p:sp>
    </p:spTree>
    <p:extLst>
      <p:ext uri="{BB962C8B-B14F-4D97-AF65-F5344CB8AC3E}">
        <p14:creationId xmlns:p14="http://schemas.microsoft.com/office/powerpoint/2010/main" val="33310836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4DB8061-FCEF-49AD-A659-E7F3152B6BA1}"/>
              </a:ext>
            </a:extLst>
          </p:cNvPr>
          <p:cNvSpPr>
            <a:spLocks noGrp="1"/>
          </p:cNvSpPr>
          <p:nvPr>
            <p:ph type="title"/>
          </p:nvPr>
        </p:nvSpPr>
        <p:spPr/>
        <p:txBody>
          <a:bodyPr/>
          <a:lstStyle/>
          <a:p>
            <a:r>
              <a:rPr lang="en-US" dirty="0"/>
              <a:t>Advantages and disadvantages of hysteroscopic sterilization</a:t>
            </a:r>
          </a:p>
        </p:txBody>
      </p:sp>
      <p:sp>
        <p:nvSpPr>
          <p:cNvPr id="3" name="Content Placeholder 2">
            <a:extLst>
              <a:ext uri="{FF2B5EF4-FFF2-40B4-BE49-F238E27FC236}">
                <a16:creationId xmlns="" xmlns:a16="http://schemas.microsoft.com/office/drawing/2014/main" id="{4472C850-3BD8-4627-9955-AEA69B430115}"/>
              </a:ext>
            </a:extLst>
          </p:cNvPr>
          <p:cNvSpPr>
            <a:spLocks noGrp="1"/>
          </p:cNvSpPr>
          <p:nvPr>
            <p:ph idx="1"/>
          </p:nvPr>
        </p:nvSpPr>
        <p:spPr/>
        <p:txBody>
          <a:bodyPr>
            <a:normAutofit fontScale="92500" lnSpcReduction="20000"/>
          </a:bodyPr>
          <a:lstStyle/>
          <a:p>
            <a:r>
              <a:rPr lang="en-GB" dirty="0"/>
              <a:t>Advantages of hysteroscopic sterilization over sterilization via laparoscopy or laparotomy are:</a:t>
            </a:r>
          </a:p>
          <a:p>
            <a:pPr lvl="1"/>
            <a:r>
              <a:rPr lang="en-GB" dirty="0"/>
              <a:t>No incision</a:t>
            </a:r>
          </a:p>
          <a:p>
            <a:pPr lvl="1"/>
            <a:r>
              <a:rPr lang="en-GB" dirty="0"/>
              <a:t>Less postoperative pain </a:t>
            </a:r>
          </a:p>
          <a:p>
            <a:pPr lvl="1"/>
            <a:r>
              <a:rPr lang="en-GB" dirty="0"/>
              <a:t>Can be performed in women with extensive pelvic adhesions</a:t>
            </a:r>
          </a:p>
          <a:p>
            <a:pPr lvl="1"/>
            <a:r>
              <a:rPr lang="en-GB" dirty="0"/>
              <a:t>Can be performed in women with comorbidities that preclude laparoscopy or laparotomy</a:t>
            </a:r>
          </a:p>
          <a:p>
            <a:r>
              <a:rPr lang="en-GB" dirty="0"/>
              <a:t>The micro-insert (</a:t>
            </a:r>
            <a:r>
              <a:rPr lang="en-GB" dirty="0" err="1"/>
              <a:t>Essure</a:t>
            </a:r>
            <a:r>
              <a:rPr lang="en-GB" dirty="0"/>
              <a:t>) can be placed under minimal or no </a:t>
            </a:r>
            <a:r>
              <a:rPr lang="en-GB" dirty="0" err="1"/>
              <a:t>anesthesia</a:t>
            </a:r>
            <a:r>
              <a:rPr lang="en-GB" dirty="0"/>
              <a:t> in an office setting, and is therefore cost-effective and time-efficient.</a:t>
            </a:r>
          </a:p>
          <a:p>
            <a:r>
              <a:rPr lang="en-GB" dirty="0"/>
              <a:t>Disadvantages are:</a:t>
            </a:r>
          </a:p>
          <a:p>
            <a:pPr lvl="1"/>
            <a:r>
              <a:rPr lang="en-GB" dirty="0"/>
              <a:t>Need for contraception for three months post-procedure (until tubal occlusion is confirmed)</a:t>
            </a:r>
          </a:p>
          <a:p>
            <a:pPr lvl="1"/>
            <a:r>
              <a:rPr lang="en-GB" dirty="0"/>
              <a:t>Need for imaging study to confirm tubal occlusion</a:t>
            </a:r>
          </a:p>
          <a:p>
            <a:pPr lvl="1"/>
            <a:r>
              <a:rPr lang="en-GB" dirty="0"/>
              <a:t>Higher risk of unilateral tubal occlusion</a:t>
            </a:r>
          </a:p>
          <a:p>
            <a:endParaRPr lang="en-US" dirty="0"/>
          </a:p>
        </p:txBody>
      </p:sp>
    </p:spTree>
    <p:extLst>
      <p:ext uri="{BB962C8B-B14F-4D97-AF65-F5344CB8AC3E}">
        <p14:creationId xmlns:p14="http://schemas.microsoft.com/office/powerpoint/2010/main" val="1055518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D346EC-C629-43CB-B7A6-9BBB1A52C1A1}"/>
              </a:ext>
            </a:extLst>
          </p:cNvPr>
          <p:cNvSpPr>
            <a:spLocks noGrp="1"/>
          </p:cNvSpPr>
          <p:nvPr>
            <p:ph type="title"/>
          </p:nvPr>
        </p:nvSpPr>
        <p:spPr/>
        <p:txBody>
          <a:bodyPr/>
          <a:lstStyle/>
          <a:p>
            <a:r>
              <a:rPr lang="en-US" dirty="0"/>
              <a:t>BILATERAL TUBAL LIGATION</a:t>
            </a:r>
          </a:p>
        </p:txBody>
      </p:sp>
      <p:sp>
        <p:nvSpPr>
          <p:cNvPr id="3" name="Content Placeholder 2">
            <a:extLst>
              <a:ext uri="{FF2B5EF4-FFF2-40B4-BE49-F238E27FC236}">
                <a16:creationId xmlns="" xmlns:a16="http://schemas.microsoft.com/office/drawing/2014/main" id="{560285BD-6EC1-4250-8652-16B84AF88775}"/>
              </a:ext>
            </a:extLst>
          </p:cNvPr>
          <p:cNvSpPr>
            <a:spLocks noGrp="1"/>
          </p:cNvSpPr>
          <p:nvPr>
            <p:ph idx="1"/>
          </p:nvPr>
        </p:nvSpPr>
        <p:spPr/>
        <p:txBody>
          <a:bodyPr/>
          <a:lstStyle/>
          <a:p>
            <a:r>
              <a:rPr lang="en-GB" dirty="0"/>
              <a:t>BTL is known as female sterilization as it provides </a:t>
            </a:r>
            <a:r>
              <a:rPr lang="en-GB" u="sng" dirty="0"/>
              <a:t>permanent </a:t>
            </a:r>
            <a:r>
              <a:rPr lang="en-GB" dirty="0"/>
              <a:t>contraception for women who do not want any more children.</a:t>
            </a:r>
          </a:p>
          <a:p>
            <a:r>
              <a:rPr lang="en-GB" dirty="0"/>
              <a:t>It is a safe and simple surgical procedure to tie and cut the two fallopian </a:t>
            </a:r>
            <a:r>
              <a:rPr lang="en-GB" dirty="0" smtClean="0"/>
              <a:t>tubes </a:t>
            </a:r>
            <a:r>
              <a:rPr lang="en-GB" i="1" dirty="0" smtClean="0"/>
              <a:t>cut and tied</a:t>
            </a:r>
            <a:endParaRPr lang="en-GB" dirty="0"/>
          </a:p>
          <a:p>
            <a:r>
              <a:rPr lang="en-GB" dirty="0"/>
              <a:t>The fallopian tubes carry eggs/ova from the ovaries to the uterus. </a:t>
            </a:r>
          </a:p>
          <a:p>
            <a:r>
              <a:rPr lang="en-GB" dirty="0"/>
              <a:t>With the fallopian tubes blocked, the ova cannot meet the sperms and therefore pregnancy cannot occur</a:t>
            </a:r>
            <a:endParaRPr lang="en-US" dirty="0"/>
          </a:p>
        </p:txBody>
      </p:sp>
    </p:spTree>
    <p:extLst>
      <p:ext uri="{BB962C8B-B14F-4D97-AF65-F5344CB8AC3E}">
        <p14:creationId xmlns:p14="http://schemas.microsoft.com/office/powerpoint/2010/main" val="18990524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18F61E-EDE2-44F6-A5E4-14C9B185304A}"/>
              </a:ext>
            </a:extLst>
          </p:cNvPr>
          <p:cNvSpPr>
            <a:spLocks noGrp="1"/>
          </p:cNvSpPr>
          <p:nvPr>
            <p:ph type="title"/>
          </p:nvPr>
        </p:nvSpPr>
        <p:spPr/>
        <p:txBody>
          <a:bodyPr/>
          <a:lstStyle/>
          <a:p>
            <a:r>
              <a:rPr lang="en-US" dirty="0"/>
              <a:t>COMPLICATIONS OF BTL</a:t>
            </a:r>
          </a:p>
        </p:txBody>
      </p:sp>
      <p:sp>
        <p:nvSpPr>
          <p:cNvPr id="3" name="Content Placeholder 2">
            <a:extLst>
              <a:ext uri="{FF2B5EF4-FFF2-40B4-BE49-F238E27FC236}">
                <a16:creationId xmlns="" xmlns:a16="http://schemas.microsoft.com/office/drawing/2014/main" id="{4CB4E5FF-1513-41BF-9882-BC365B94BFC1}"/>
              </a:ext>
            </a:extLst>
          </p:cNvPr>
          <p:cNvSpPr>
            <a:spLocks noGrp="1"/>
          </p:cNvSpPr>
          <p:nvPr>
            <p:ph idx="1"/>
          </p:nvPr>
        </p:nvSpPr>
        <p:spPr/>
        <p:txBody>
          <a:bodyPr/>
          <a:lstStyle/>
          <a:p>
            <a:r>
              <a:rPr lang="en-GB" b="1" dirty="0"/>
              <a:t>Complications Related to the </a:t>
            </a:r>
            <a:r>
              <a:rPr lang="en-GB" b="1" dirty="0" err="1"/>
              <a:t>Anesthesia</a:t>
            </a:r>
            <a:r>
              <a:rPr lang="en-GB" b="1" dirty="0"/>
              <a:t> Regimen-local vs general</a:t>
            </a:r>
          </a:p>
          <a:p>
            <a:r>
              <a:rPr lang="en-US" dirty="0"/>
              <a:t>Respiratory depression or arrest</a:t>
            </a:r>
          </a:p>
          <a:p>
            <a:r>
              <a:rPr lang="en-GB" dirty="0"/>
              <a:t>Cardiovascular changes, including arrhythmia, hypotension, or hypertension</a:t>
            </a:r>
          </a:p>
          <a:p>
            <a:r>
              <a:rPr lang="en-US" dirty="0"/>
              <a:t>Cardiac arrest</a:t>
            </a:r>
          </a:p>
          <a:p>
            <a:r>
              <a:rPr lang="en-US" dirty="0"/>
              <a:t>Convulsions</a:t>
            </a:r>
          </a:p>
          <a:p>
            <a:r>
              <a:rPr lang="en-US" dirty="0"/>
              <a:t>Aspiration of vomitus</a:t>
            </a:r>
          </a:p>
        </p:txBody>
      </p:sp>
    </p:spTree>
    <p:extLst>
      <p:ext uri="{BB962C8B-B14F-4D97-AF65-F5344CB8AC3E}">
        <p14:creationId xmlns:p14="http://schemas.microsoft.com/office/powerpoint/2010/main" val="9279860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A9CC07-16A3-4D50-B58E-7CD34C06FF78}"/>
              </a:ext>
            </a:extLst>
          </p:cNvPr>
          <p:cNvSpPr>
            <a:spLocks noGrp="1"/>
          </p:cNvSpPr>
          <p:nvPr>
            <p:ph type="title"/>
          </p:nvPr>
        </p:nvSpPr>
        <p:spPr/>
        <p:txBody>
          <a:bodyPr/>
          <a:lstStyle/>
          <a:p>
            <a:r>
              <a:rPr lang="en-US" dirty="0"/>
              <a:t>COMPLICATIONS OF BTL</a:t>
            </a:r>
          </a:p>
        </p:txBody>
      </p:sp>
      <p:sp>
        <p:nvSpPr>
          <p:cNvPr id="3" name="Content Placeholder 2">
            <a:extLst>
              <a:ext uri="{FF2B5EF4-FFF2-40B4-BE49-F238E27FC236}">
                <a16:creationId xmlns="" xmlns:a16="http://schemas.microsoft.com/office/drawing/2014/main" id="{99218449-1834-4428-81B5-FD4824D33251}"/>
              </a:ext>
            </a:extLst>
          </p:cNvPr>
          <p:cNvSpPr>
            <a:spLocks noGrp="1"/>
          </p:cNvSpPr>
          <p:nvPr>
            <p:ph idx="1"/>
          </p:nvPr>
        </p:nvSpPr>
        <p:spPr/>
        <p:txBody>
          <a:bodyPr/>
          <a:lstStyle/>
          <a:p>
            <a:r>
              <a:rPr lang="en-GB" b="1" i="1" dirty="0"/>
              <a:t>Complications Related to the Surgical Procedure</a:t>
            </a:r>
          </a:p>
          <a:p>
            <a:r>
              <a:rPr lang="en-US" dirty="0"/>
              <a:t>Injury to the bladder</a:t>
            </a:r>
          </a:p>
          <a:p>
            <a:r>
              <a:rPr lang="en-US" dirty="0"/>
              <a:t>Injury to the bowel</a:t>
            </a:r>
          </a:p>
          <a:p>
            <a:r>
              <a:rPr lang="en-US" dirty="0"/>
              <a:t>Injury to the uterus</a:t>
            </a:r>
          </a:p>
          <a:p>
            <a:r>
              <a:rPr lang="en-US" dirty="0"/>
              <a:t>Uterine perforation</a:t>
            </a:r>
          </a:p>
          <a:p>
            <a:r>
              <a:rPr lang="en-GB" dirty="0"/>
              <a:t>Injury to the fallopian tube</a:t>
            </a:r>
          </a:p>
          <a:p>
            <a:r>
              <a:rPr lang="en-GB" dirty="0"/>
              <a:t>Injury to blood vessels causing bleeding</a:t>
            </a:r>
            <a:endParaRPr lang="en-US" dirty="0"/>
          </a:p>
        </p:txBody>
      </p:sp>
    </p:spTree>
    <p:extLst>
      <p:ext uri="{BB962C8B-B14F-4D97-AF65-F5344CB8AC3E}">
        <p14:creationId xmlns:p14="http://schemas.microsoft.com/office/powerpoint/2010/main" val="38060967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6ABA54-41DD-493A-8554-4F023889F1EE}"/>
              </a:ext>
            </a:extLst>
          </p:cNvPr>
          <p:cNvSpPr>
            <a:spLocks noGrp="1"/>
          </p:cNvSpPr>
          <p:nvPr>
            <p:ph type="title"/>
          </p:nvPr>
        </p:nvSpPr>
        <p:spPr/>
        <p:txBody>
          <a:bodyPr/>
          <a:lstStyle/>
          <a:p>
            <a:r>
              <a:rPr lang="en-US" dirty="0"/>
              <a:t>VASECTOMY</a:t>
            </a:r>
          </a:p>
        </p:txBody>
      </p:sp>
      <p:sp>
        <p:nvSpPr>
          <p:cNvPr id="3" name="Content Placeholder 2">
            <a:extLst>
              <a:ext uri="{FF2B5EF4-FFF2-40B4-BE49-F238E27FC236}">
                <a16:creationId xmlns="" xmlns:a16="http://schemas.microsoft.com/office/drawing/2014/main" id="{FB372F76-2E8C-44D4-A3B5-3DF06EE9917B}"/>
              </a:ext>
            </a:extLst>
          </p:cNvPr>
          <p:cNvSpPr>
            <a:spLocks noGrp="1"/>
          </p:cNvSpPr>
          <p:nvPr>
            <p:ph idx="1"/>
          </p:nvPr>
        </p:nvSpPr>
        <p:spPr/>
        <p:txBody>
          <a:bodyPr/>
          <a:lstStyle/>
          <a:p>
            <a:r>
              <a:rPr lang="en-GB" dirty="0"/>
              <a:t>Vasectomy is the most effective available mode of male contraception. The procedure involves interruption or occlusion of the vas deferens, and is typically performed in an outpatient setting under local </a:t>
            </a:r>
            <a:r>
              <a:rPr lang="en-GB" dirty="0" err="1"/>
              <a:t>anesthesia</a:t>
            </a:r>
            <a:r>
              <a:rPr lang="en-GB" dirty="0"/>
              <a:t>.</a:t>
            </a:r>
          </a:p>
          <a:p>
            <a:r>
              <a:rPr lang="en-GB" dirty="0"/>
              <a:t>rates of successful infertility for vasectomy exceed 98 percent </a:t>
            </a:r>
            <a:endParaRPr lang="en-US" dirty="0"/>
          </a:p>
        </p:txBody>
      </p:sp>
    </p:spTree>
    <p:extLst>
      <p:ext uri="{BB962C8B-B14F-4D97-AF65-F5344CB8AC3E}">
        <p14:creationId xmlns:p14="http://schemas.microsoft.com/office/powerpoint/2010/main" val="8321323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BF71EE-A1FE-4057-B4DB-9D7A9BEEF0AB}"/>
              </a:ext>
            </a:extLst>
          </p:cNvPr>
          <p:cNvSpPr>
            <a:spLocks noGrp="1"/>
          </p:cNvSpPr>
          <p:nvPr>
            <p:ph type="title"/>
          </p:nvPr>
        </p:nvSpPr>
        <p:spPr/>
        <p:txBody>
          <a:bodyPr/>
          <a:lstStyle/>
          <a:p>
            <a:r>
              <a:rPr lang="en-GB" dirty="0"/>
              <a:t>Reaching the Vas; </a:t>
            </a:r>
            <a:r>
              <a:rPr lang="en-GB" b="1" dirty="0"/>
              <a:t>No-Scalpel Vasectomy </a:t>
            </a:r>
            <a:br>
              <a:rPr lang="en-GB" b="1" dirty="0"/>
            </a:br>
            <a:endParaRPr lang="en-US" dirty="0"/>
          </a:p>
        </p:txBody>
      </p:sp>
      <p:sp>
        <p:nvSpPr>
          <p:cNvPr id="3" name="Content Placeholder 2">
            <a:extLst>
              <a:ext uri="{FF2B5EF4-FFF2-40B4-BE49-F238E27FC236}">
                <a16:creationId xmlns="" xmlns:a16="http://schemas.microsoft.com/office/drawing/2014/main" id="{43F1CFE4-05AA-40BF-88DC-4B58F42A1A1B}"/>
              </a:ext>
            </a:extLst>
          </p:cNvPr>
          <p:cNvSpPr>
            <a:spLocks noGrp="1"/>
          </p:cNvSpPr>
          <p:nvPr>
            <p:ph idx="1"/>
          </p:nvPr>
        </p:nvSpPr>
        <p:spPr/>
        <p:txBody>
          <a:bodyPr>
            <a:normAutofit/>
          </a:bodyPr>
          <a:lstStyle/>
          <a:p>
            <a:r>
              <a:rPr lang="en-GB" b="1" dirty="0"/>
              <a:t>No-Scalpel Vasectomy </a:t>
            </a:r>
          </a:p>
          <a:p>
            <a:r>
              <a:rPr lang="en-GB" dirty="0"/>
              <a:t>No-scalpel vasectomy is the recommended technique for reaching each of the 2 tubes in the scrotum (vas deferens) that carries sperm to the penis. It is becoming the standard around the world. </a:t>
            </a:r>
          </a:p>
          <a:p>
            <a:r>
              <a:rPr lang="en-GB" dirty="0"/>
              <a:t>Differences from conventional procedure using incisions:</a:t>
            </a:r>
          </a:p>
          <a:p>
            <a:pPr lvl="1"/>
            <a:r>
              <a:rPr lang="en-GB" dirty="0"/>
              <a:t>Uses one small puncture instead of 1 or 2 incisions in the scrotum.</a:t>
            </a:r>
          </a:p>
          <a:p>
            <a:pPr lvl="1"/>
            <a:r>
              <a:rPr lang="en-GB" dirty="0"/>
              <a:t>No stitches required to close the skin.</a:t>
            </a:r>
          </a:p>
          <a:p>
            <a:pPr lvl="1"/>
            <a:r>
              <a:rPr lang="en-GB" dirty="0"/>
              <a:t>Special </a:t>
            </a:r>
            <a:r>
              <a:rPr lang="en-GB" dirty="0" err="1"/>
              <a:t>anesthesia</a:t>
            </a:r>
            <a:r>
              <a:rPr lang="en-GB" dirty="0"/>
              <a:t> technique needs only one needle puncture instead of 2 or more. </a:t>
            </a:r>
          </a:p>
        </p:txBody>
      </p:sp>
    </p:spTree>
    <p:extLst>
      <p:ext uri="{BB962C8B-B14F-4D97-AF65-F5344CB8AC3E}">
        <p14:creationId xmlns:p14="http://schemas.microsoft.com/office/powerpoint/2010/main" val="17706902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242B4A-57A0-4CAC-B5EC-88FC3F81BCE5}"/>
              </a:ext>
            </a:extLst>
          </p:cNvPr>
          <p:cNvSpPr>
            <a:spLocks noGrp="1"/>
          </p:cNvSpPr>
          <p:nvPr>
            <p:ph type="title"/>
          </p:nvPr>
        </p:nvSpPr>
        <p:spPr/>
        <p:txBody>
          <a:bodyPr/>
          <a:lstStyle/>
          <a:p>
            <a:r>
              <a:rPr lang="en-GB" b="1" dirty="0"/>
              <a:t>No-Scalpel Vasectomy </a:t>
            </a:r>
            <a:br>
              <a:rPr lang="en-GB" b="1" dirty="0"/>
            </a:br>
            <a:endParaRPr lang="en-US" dirty="0"/>
          </a:p>
        </p:txBody>
      </p:sp>
      <p:sp>
        <p:nvSpPr>
          <p:cNvPr id="3" name="Content Placeholder 2">
            <a:extLst>
              <a:ext uri="{FF2B5EF4-FFF2-40B4-BE49-F238E27FC236}">
                <a16:creationId xmlns="" xmlns:a16="http://schemas.microsoft.com/office/drawing/2014/main" id="{69B3FFE9-5C58-4DDA-929B-11D54E35B0B9}"/>
              </a:ext>
            </a:extLst>
          </p:cNvPr>
          <p:cNvSpPr>
            <a:spLocks noGrp="1"/>
          </p:cNvSpPr>
          <p:nvPr>
            <p:ph idx="1"/>
          </p:nvPr>
        </p:nvSpPr>
        <p:spPr/>
        <p:txBody>
          <a:bodyPr/>
          <a:lstStyle/>
          <a:p>
            <a:r>
              <a:rPr lang="en-GB" dirty="0"/>
              <a:t>Advantages: </a:t>
            </a:r>
          </a:p>
          <a:p>
            <a:pPr lvl="1"/>
            <a:r>
              <a:rPr lang="en-GB" dirty="0"/>
              <a:t>Less pain and bruising and quicker recovery.</a:t>
            </a:r>
          </a:p>
          <a:p>
            <a:pPr lvl="1"/>
            <a:r>
              <a:rPr lang="en-GB" dirty="0"/>
              <a:t>Fewer infections and less collection of blood in the tissue (hematoma). </a:t>
            </a:r>
          </a:p>
          <a:p>
            <a:pPr lvl="1"/>
            <a:r>
              <a:rPr lang="en-GB" dirty="0"/>
              <a:t>Total time for the vasectomy has been shorter when skilled providers use the no-scalpel approach. </a:t>
            </a:r>
          </a:p>
          <a:p>
            <a:endParaRPr lang="en-GB" dirty="0"/>
          </a:p>
          <a:p>
            <a:pPr marL="0" indent="0">
              <a:buNone/>
            </a:pPr>
            <a:endParaRPr lang="en-US" dirty="0"/>
          </a:p>
          <a:p>
            <a:endParaRPr lang="en-US" dirty="0"/>
          </a:p>
        </p:txBody>
      </p:sp>
    </p:spTree>
    <p:extLst>
      <p:ext uri="{BB962C8B-B14F-4D97-AF65-F5344CB8AC3E}">
        <p14:creationId xmlns:p14="http://schemas.microsoft.com/office/powerpoint/2010/main" val="10297849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0343A0D-EA40-4D33-9548-D7AB639D0B47}"/>
              </a:ext>
            </a:extLst>
          </p:cNvPr>
          <p:cNvSpPr>
            <a:spLocks noGrp="1"/>
          </p:cNvSpPr>
          <p:nvPr>
            <p:ph type="title"/>
          </p:nvPr>
        </p:nvSpPr>
        <p:spPr/>
        <p:txBody>
          <a:bodyPr/>
          <a:lstStyle/>
          <a:p>
            <a:r>
              <a:rPr lang="en-GB" dirty="0"/>
              <a:t>Conventional vasectomy </a:t>
            </a:r>
            <a:endParaRPr lang="en-US" dirty="0"/>
          </a:p>
        </p:txBody>
      </p:sp>
      <p:sp>
        <p:nvSpPr>
          <p:cNvPr id="3" name="Content Placeholder 2">
            <a:extLst>
              <a:ext uri="{FF2B5EF4-FFF2-40B4-BE49-F238E27FC236}">
                <a16:creationId xmlns="" xmlns:a16="http://schemas.microsoft.com/office/drawing/2014/main" id="{39DDE036-3B33-4879-98C7-F18FA00ECE9E}"/>
              </a:ext>
            </a:extLst>
          </p:cNvPr>
          <p:cNvSpPr>
            <a:spLocks noGrp="1"/>
          </p:cNvSpPr>
          <p:nvPr>
            <p:ph idx="1"/>
          </p:nvPr>
        </p:nvSpPr>
        <p:spPr/>
        <p:txBody>
          <a:bodyPr/>
          <a:lstStyle/>
          <a:p>
            <a:r>
              <a:rPr lang="en-GB" dirty="0"/>
              <a:t>The traditional vasectomy approach involves bilateral small scrotal incisions to visualize and mobilize the vas deferens. </a:t>
            </a:r>
          </a:p>
          <a:p>
            <a:r>
              <a:rPr lang="en-GB" dirty="0"/>
              <a:t>A portion of the vas is removed and the resulting end or ends are occluded by electrocautery fulguration and sutures/clips</a:t>
            </a:r>
          </a:p>
          <a:p>
            <a:endParaRPr lang="en-GB" dirty="0"/>
          </a:p>
          <a:p>
            <a:endParaRPr lang="en-GB" dirty="0"/>
          </a:p>
          <a:p>
            <a:r>
              <a:rPr lang="en-GB" dirty="0"/>
              <a:t>Both no-scalpel and conventional incision procedures are quick, safe, and effective</a:t>
            </a:r>
          </a:p>
          <a:p>
            <a:endParaRPr lang="en-US" dirty="0"/>
          </a:p>
        </p:txBody>
      </p:sp>
    </p:spTree>
    <p:extLst>
      <p:ext uri="{BB962C8B-B14F-4D97-AF65-F5344CB8AC3E}">
        <p14:creationId xmlns:p14="http://schemas.microsoft.com/office/powerpoint/2010/main" val="38965644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476ABF-027D-436E-993E-4142B328B5DA}"/>
              </a:ext>
            </a:extLst>
          </p:cNvPr>
          <p:cNvSpPr>
            <a:spLocks noGrp="1"/>
          </p:cNvSpPr>
          <p:nvPr>
            <p:ph type="title"/>
          </p:nvPr>
        </p:nvSpPr>
        <p:spPr/>
        <p:txBody>
          <a:bodyPr/>
          <a:lstStyle/>
          <a:p>
            <a:r>
              <a:rPr lang="en-GB" dirty="0"/>
              <a:t>Percutaneous vasal occlusion </a:t>
            </a:r>
            <a:endParaRPr lang="en-US" dirty="0"/>
          </a:p>
        </p:txBody>
      </p:sp>
      <p:sp>
        <p:nvSpPr>
          <p:cNvPr id="3" name="Content Placeholder 2">
            <a:extLst>
              <a:ext uri="{FF2B5EF4-FFF2-40B4-BE49-F238E27FC236}">
                <a16:creationId xmlns="" xmlns:a16="http://schemas.microsoft.com/office/drawing/2014/main" id="{6B26361C-08D0-44A9-B160-7B97F00127E0}"/>
              </a:ext>
            </a:extLst>
          </p:cNvPr>
          <p:cNvSpPr>
            <a:spLocks noGrp="1"/>
          </p:cNvSpPr>
          <p:nvPr>
            <p:ph idx="1"/>
          </p:nvPr>
        </p:nvSpPr>
        <p:spPr/>
        <p:txBody>
          <a:bodyPr/>
          <a:lstStyle/>
          <a:p>
            <a:r>
              <a:rPr lang="en-GB" dirty="0"/>
              <a:t>Percutaneous methods can be used for injecting chemicals directly into the vas deferens to effect temporary (polymer) or permanent (sclerosing agents) occlusion. Vasal occlusion and vasal injection techniques have been described, but are not in general use.</a:t>
            </a:r>
            <a:endParaRPr lang="en-US" dirty="0"/>
          </a:p>
          <a:p>
            <a:endParaRPr lang="en-US" dirty="0"/>
          </a:p>
        </p:txBody>
      </p:sp>
    </p:spTree>
    <p:extLst>
      <p:ext uri="{BB962C8B-B14F-4D97-AF65-F5344CB8AC3E}">
        <p14:creationId xmlns:p14="http://schemas.microsoft.com/office/powerpoint/2010/main" val="3821826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DA1CD0E-048A-4968-9DD0-B83712F29536}"/>
              </a:ext>
            </a:extLst>
          </p:cNvPr>
          <p:cNvSpPr>
            <a:spLocks noGrp="1"/>
          </p:cNvSpPr>
          <p:nvPr>
            <p:ph type="title"/>
          </p:nvPr>
        </p:nvSpPr>
        <p:spPr/>
        <p:txBody>
          <a:bodyPr/>
          <a:lstStyle/>
          <a:p>
            <a:r>
              <a:rPr lang="en-US" dirty="0"/>
              <a:t>Complications OF VASECTOMY</a:t>
            </a:r>
          </a:p>
        </p:txBody>
      </p:sp>
      <p:sp>
        <p:nvSpPr>
          <p:cNvPr id="3" name="Content Placeholder 2">
            <a:extLst>
              <a:ext uri="{FF2B5EF4-FFF2-40B4-BE49-F238E27FC236}">
                <a16:creationId xmlns="" xmlns:a16="http://schemas.microsoft.com/office/drawing/2014/main" id="{D116FC60-DC09-40AA-A3A4-C10E7EF177F4}"/>
              </a:ext>
            </a:extLst>
          </p:cNvPr>
          <p:cNvSpPr>
            <a:spLocks noGrp="1"/>
          </p:cNvSpPr>
          <p:nvPr>
            <p:ph idx="1"/>
          </p:nvPr>
        </p:nvSpPr>
        <p:spPr/>
        <p:txBody>
          <a:bodyPr/>
          <a:lstStyle/>
          <a:p>
            <a:r>
              <a:rPr lang="en-GB" dirty="0"/>
              <a:t>The most important determinant of postoperative complications is operator experience</a:t>
            </a:r>
          </a:p>
          <a:p>
            <a:r>
              <a:rPr lang="en-GB" dirty="0"/>
              <a:t>Scrotal bruising and pain- minor</a:t>
            </a:r>
          </a:p>
          <a:p>
            <a:r>
              <a:rPr lang="en-US" dirty="0"/>
              <a:t>Bleeding and/or hematoma formation</a:t>
            </a:r>
          </a:p>
          <a:p>
            <a:r>
              <a:rPr lang="en-US" dirty="0"/>
              <a:t>Infection</a:t>
            </a:r>
          </a:p>
          <a:p>
            <a:r>
              <a:rPr lang="en-US" dirty="0"/>
              <a:t>Post-vasectomy pain syndrome (</a:t>
            </a:r>
            <a:r>
              <a:rPr lang="en-US" dirty="0" err="1"/>
              <a:t>eg</a:t>
            </a:r>
            <a:r>
              <a:rPr lang="en-US" dirty="0"/>
              <a:t>, chronic congestive epididymitis, sperm granuloma, nerve entrapment</a:t>
            </a:r>
          </a:p>
          <a:p>
            <a:pPr marL="0" indent="0">
              <a:buNone/>
            </a:pPr>
            <a:endParaRPr lang="en-US" dirty="0"/>
          </a:p>
        </p:txBody>
      </p:sp>
    </p:spTree>
    <p:extLst>
      <p:ext uri="{BB962C8B-B14F-4D97-AF65-F5344CB8AC3E}">
        <p14:creationId xmlns:p14="http://schemas.microsoft.com/office/powerpoint/2010/main" val="21453841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35A8A9-A3A1-4603-9290-A18AB9EF9FE0}"/>
              </a:ext>
            </a:extLst>
          </p:cNvPr>
          <p:cNvSpPr>
            <a:spLocks noGrp="1"/>
          </p:cNvSpPr>
          <p:nvPr>
            <p:ph type="title"/>
          </p:nvPr>
        </p:nvSpPr>
        <p:spPr/>
        <p:txBody>
          <a:bodyPr/>
          <a:lstStyle/>
          <a:p>
            <a:r>
              <a:rPr lang="en-GB" dirty="0"/>
              <a:t>Follow-up to confirm sterility after vasectomy</a:t>
            </a:r>
            <a:endParaRPr lang="en-US" dirty="0"/>
          </a:p>
        </p:txBody>
      </p:sp>
      <p:sp>
        <p:nvSpPr>
          <p:cNvPr id="3" name="Content Placeholder 2">
            <a:extLst>
              <a:ext uri="{FF2B5EF4-FFF2-40B4-BE49-F238E27FC236}">
                <a16:creationId xmlns="" xmlns:a16="http://schemas.microsoft.com/office/drawing/2014/main" id="{9AD9F436-A852-4706-BE90-A1C17C466547}"/>
              </a:ext>
            </a:extLst>
          </p:cNvPr>
          <p:cNvSpPr>
            <a:spLocks noGrp="1"/>
          </p:cNvSpPr>
          <p:nvPr>
            <p:ph idx="1"/>
          </p:nvPr>
        </p:nvSpPr>
        <p:spPr/>
        <p:txBody>
          <a:bodyPr>
            <a:normAutofit/>
          </a:bodyPr>
          <a:lstStyle/>
          <a:p>
            <a:r>
              <a:rPr lang="en-GB" dirty="0"/>
              <a:t>Follow up </a:t>
            </a:r>
            <a:r>
              <a:rPr lang="en-GB" dirty="0" err="1"/>
              <a:t>semenalysis</a:t>
            </a:r>
            <a:r>
              <a:rPr lang="en-GB" dirty="0"/>
              <a:t> three months following vasectomy is required to confirm sterility </a:t>
            </a:r>
          </a:p>
          <a:p>
            <a:r>
              <a:rPr lang="en-GB" dirty="0"/>
              <a:t>The patient should have had at least 20 ejaculates since the time of vasectomy- No longer recommended as a confirmation of sterility. </a:t>
            </a:r>
          </a:p>
          <a:p>
            <a:r>
              <a:rPr lang="en-GB" dirty="0"/>
              <a:t>Vasectomy failure — If motile sperm are confirmed on two samples one month apart, it is likely the vasectomy has failed. The patient should be advised to have a second procedure and use alternative contraception</a:t>
            </a:r>
          </a:p>
          <a:p>
            <a:endParaRPr lang="en-US" dirty="0"/>
          </a:p>
        </p:txBody>
      </p:sp>
    </p:spTree>
    <p:extLst>
      <p:ext uri="{BB962C8B-B14F-4D97-AF65-F5344CB8AC3E}">
        <p14:creationId xmlns:p14="http://schemas.microsoft.com/office/powerpoint/2010/main" val="1010378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6D8C339-EE41-4C6B-9D7A-6556AD8960A0}"/>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4481C8B4-9772-418C-8296-35731AF557BD}"/>
              </a:ext>
            </a:extLst>
          </p:cNvPr>
          <p:cNvSpPr>
            <a:spLocks noGrp="1"/>
          </p:cNvSpPr>
          <p:nvPr>
            <p:ph idx="1"/>
          </p:nvPr>
        </p:nvSpPr>
        <p:spPr/>
        <p:txBody>
          <a:bodyPr/>
          <a:lstStyle/>
          <a:p>
            <a:r>
              <a:rPr lang="en-GB" dirty="0"/>
              <a:t>The effectiveness of BTL depends partly on how the tubes are blocked but pregnancy rates are very low. </a:t>
            </a:r>
          </a:p>
          <a:p>
            <a:r>
              <a:rPr lang="en-GB" dirty="0"/>
              <a:t>The procedure is 99.5% effective in preventing </a:t>
            </a:r>
            <a:r>
              <a:rPr lang="en-US" dirty="0"/>
              <a:t>pregnancy.</a:t>
            </a:r>
          </a:p>
        </p:txBody>
      </p:sp>
    </p:spTree>
    <p:extLst>
      <p:ext uri="{BB962C8B-B14F-4D97-AF65-F5344CB8AC3E}">
        <p14:creationId xmlns:p14="http://schemas.microsoft.com/office/powerpoint/2010/main" val="110044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912296-D40F-47E0-9A6C-D8A46A399915}"/>
              </a:ext>
            </a:extLst>
          </p:cNvPr>
          <p:cNvSpPr>
            <a:spLocks noGrp="1"/>
          </p:cNvSpPr>
          <p:nvPr>
            <p:ph type="title"/>
          </p:nvPr>
        </p:nvSpPr>
        <p:spPr/>
        <p:txBody>
          <a:bodyPr/>
          <a:lstStyle/>
          <a:p>
            <a:r>
              <a:rPr lang="en-US" dirty="0"/>
              <a:t>Advantages of BTL</a:t>
            </a:r>
          </a:p>
        </p:txBody>
      </p:sp>
      <p:sp>
        <p:nvSpPr>
          <p:cNvPr id="3" name="Content Placeholder 2">
            <a:extLst>
              <a:ext uri="{FF2B5EF4-FFF2-40B4-BE49-F238E27FC236}">
                <a16:creationId xmlns="" xmlns:a16="http://schemas.microsoft.com/office/drawing/2014/main" id="{0962B21D-FD04-48DF-B517-26F26A8EB91D}"/>
              </a:ext>
            </a:extLst>
          </p:cNvPr>
          <p:cNvSpPr>
            <a:spLocks noGrp="1"/>
          </p:cNvSpPr>
          <p:nvPr>
            <p:ph idx="1"/>
          </p:nvPr>
        </p:nvSpPr>
        <p:spPr/>
        <p:txBody>
          <a:bodyPr>
            <a:normAutofit fontScale="77500" lnSpcReduction="20000"/>
          </a:bodyPr>
          <a:lstStyle/>
          <a:p>
            <a:r>
              <a:rPr lang="en-GB" dirty="0"/>
              <a:t>Permanent; a single decision leads to lifelong, safe prevention of </a:t>
            </a:r>
            <a:r>
              <a:rPr lang="en-GB" dirty="0" smtClean="0"/>
              <a:t>pregnancy </a:t>
            </a:r>
            <a:r>
              <a:rPr lang="en-GB" i="1" dirty="0" smtClean="0">
                <a:solidFill>
                  <a:srgbClr val="00B0F0"/>
                </a:solidFill>
              </a:rPr>
              <a:t>reversal is possible but hardly offered</a:t>
            </a:r>
            <a:endParaRPr lang="en-GB" dirty="0">
              <a:solidFill>
                <a:srgbClr val="00B0F0"/>
              </a:solidFill>
            </a:endParaRPr>
          </a:p>
          <a:p>
            <a:r>
              <a:rPr lang="en-GB" dirty="0"/>
              <a:t>Nothing to remember, no supplies needed, and no repeated clinic visits required</a:t>
            </a:r>
          </a:p>
          <a:p>
            <a:r>
              <a:rPr lang="en-GB" dirty="0"/>
              <a:t>No interference with sex; does not affect the woman’s ability to have sex</a:t>
            </a:r>
          </a:p>
          <a:p>
            <a:r>
              <a:rPr lang="en-GB" dirty="0"/>
              <a:t>Increased sexual enjoyment because no need to worry about pregnancy</a:t>
            </a:r>
          </a:p>
          <a:p>
            <a:r>
              <a:rPr lang="en-GB" dirty="0"/>
              <a:t>Has no hormonal side effects</a:t>
            </a:r>
          </a:p>
          <a:p>
            <a:r>
              <a:rPr lang="en-GB" dirty="0"/>
              <a:t>No effect on breast milk</a:t>
            </a:r>
          </a:p>
          <a:p>
            <a:r>
              <a:rPr lang="en-GB" dirty="0"/>
              <a:t>No known long-term side effects or health risks</a:t>
            </a:r>
          </a:p>
          <a:p>
            <a:r>
              <a:rPr lang="en-GB" dirty="0"/>
              <a:t>Can be performed just after a woman gives birth (immediately and within seven days after </a:t>
            </a:r>
            <a:r>
              <a:rPr lang="en-US" dirty="0"/>
              <a:t>childbirth)</a:t>
            </a:r>
          </a:p>
          <a:p>
            <a:r>
              <a:rPr lang="en-GB" dirty="0"/>
              <a:t>For interval cases, can be done six weeks after delivery</a:t>
            </a:r>
          </a:p>
          <a:p>
            <a:r>
              <a:rPr lang="en-GB" dirty="0"/>
              <a:t>Can be performed at any day of the menstrual cycle provided you are reasonably sure that the woman is not pregnant</a:t>
            </a:r>
          </a:p>
        </p:txBody>
      </p:sp>
    </p:spTree>
    <p:extLst>
      <p:ext uri="{BB962C8B-B14F-4D97-AF65-F5344CB8AC3E}">
        <p14:creationId xmlns:p14="http://schemas.microsoft.com/office/powerpoint/2010/main" val="1474910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26896D1-9D41-4A98-9B7A-B90EFF28BD17}"/>
              </a:ext>
            </a:extLst>
          </p:cNvPr>
          <p:cNvSpPr>
            <a:spLocks noGrp="1"/>
          </p:cNvSpPr>
          <p:nvPr>
            <p:ph type="title"/>
          </p:nvPr>
        </p:nvSpPr>
        <p:spPr/>
        <p:txBody>
          <a:bodyPr/>
          <a:lstStyle/>
          <a:p>
            <a:r>
              <a:rPr lang="en-US" dirty="0"/>
              <a:t>SURGICAL MALE STRILIZATION</a:t>
            </a:r>
          </a:p>
        </p:txBody>
      </p:sp>
      <p:sp>
        <p:nvSpPr>
          <p:cNvPr id="3" name="Content Placeholder 2">
            <a:extLst>
              <a:ext uri="{FF2B5EF4-FFF2-40B4-BE49-F238E27FC236}">
                <a16:creationId xmlns="" xmlns:a16="http://schemas.microsoft.com/office/drawing/2014/main" id="{88A97C92-5E32-4158-BAA3-CF7BC8B0A5A9}"/>
              </a:ext>
            </a:extLst>
          </p:cNvPr>
          <p:cNvSpPr>
            <a:spLocks noGrp="1"/>
          </p:cNvSpPr>
          <p:nvPr>
            <p:ph idx="1"/>
          </p:nvPr>
        </p:nvSpPr>
        <p:spPr/>
        <p:txBody>
          <a:bodyPr/>
          <a:lstStyle/>
          <a:p>
            <a:r>
              <a:rPr lang="en-GB" dirty="0"/>
              <a:t>Surgical sterilization is a safe, highly effective, permanent, and convenient form of contraception. Numerous methods for achieving permanent sterilization have been described, and subsequently modified to improve success rates, simplify surgical technique and reduce postoperative pain and length of hospital stay.</a:t>
            </a:r>
            <a:endParaRPr lang="en-US" dirty="0"/>
          </a:p>
        </p:txBody>
      </p:sp>
    </p:spTree>
    <p:extLst>
      <p:ext uri="{BB962C8B-B14F-4D97-AF65-F5344CB8AC3E}">
        <p14:creationId xmlns:p14="http://schemas.microsoft.com/office/powerpoint/2010/main" val="812878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D4BC29-7687-4FDB-9036-468BDC2ED19B}"/>
              </a:ext>
            </a:extLst>
          </p:cNvPr>
          <p:cNvSpPr>
            <a:spLocks noGrp="1"/>
          </p:cNvSpPr>
          <p:nvPr>
            <p:ph type="title"/>
          </p:nvPr>
        </p:nvSpPr>
        <p:spPr/>
        <p:txBody>
          <a:bodyPr/>
          <a:lstStyle/>
          <a:p>
            <a:r>
              <a:rPr lang="en-US" dirty="0"/>
              <a:t>Informed consent </a:t>
            </a:r>
          </a:p>
        </p:txBody>
      </p:sp>
      <p:sp>
        <p:nvSpPr>
          <p:cNvPr id="3" name="Content Placeholder 2">
            <a:extLst>
              <a:ext uri="{FF2B5EF4-FFF2-40B4-BE49-F238E27FC236}">
                <a16:creationId xmlns="" xmlns:a16="http://schemas.microsoft.com/office/drawing/2014/main" id="{9BF7F8B0-9D75-4D32-A8FE-3BC10D302B9D}"/>
              </a:ext>
            </a:extLst>
          </p:cNvPr>
          <p:cNvSpPr>
            <a:spLocks noGrp="1"/>
          </p:cNvSpPr>
          <p:nvPr>
            <p:ph idx="1"/>
          </p:nvPr>
        </p:nvSpPr>
        <p:spPr/>
        <p:txBody>
          <a:bodyPr>
            <a:normAutofit fontScale="70000" lnSpcReduction="20000"/>
          </a:bodyPr>
          <a:lstStyle/>
          <a:p>
            <a:r>
              <a:rPr lang="en-GB" dirty="0"/>
              <a:t>A review of the risks and benefits of reversible and permanent methods of contraception, as well as information about male sterilization. </a:t>
            </a:r>
          </a:p>
          <a:p>
            <a:r>
              <a:rPr lang="en-GB" dirty="0"/>
              <a:t>The woman's reasons for choosing sterilization.</a:t>
            </a:r>
          </a:p>
          <a:p>
            <a:r>
              <a:rPr lang="en-GB" dirty="0"/>
              <a:t>Screening for risk indicators of regret.</a:t>
            </a:r>
          </a:p>
          <a:p>
            <a:r>
              <a:rPr lang="en-GB" dirty="0"/>
              <a:t>An explanation of the details of the procedure, including </a:t>
            </a:r>
            <a:r>
              <a:rPr lang="en-GB" dirty="0" err="1"/>
              <a:t>anesthesia</a:t>
            </a:r>
            <a:r>
              <a:rPr lang="en-GB" dirty="0"/>
              <a:t>.</a:t>
            </a:r>
          </a:p>
          <a:p>
            <a:r>
              <a:rPr lang="en-GB" dirty="0"/>
              <a:t>The permanence of the procedure and information on reversal.</a:t>
            </a:r>
          </a:p>
          <a:p>
            <a:r>
              <a:rPr lang="en-GB" dirty="0"/>
              <a:t>The causes and probability of sterilization failure, including the chance of ectopic pregnancy.</a:t>
            </a:r>
          </a:p>
          <a:p>
            <a:r>
              <a:rPr lang="en-GB" dirty="0"/>
              <a:t>The need to use condoms for protection against sexually transmitted diseases (</a:t>
            </a:r>
            <a:r>
              <a:rPr lang="en-GB" dirty="0" err="1"/>
              <a:t>eg</a:t>
            </a:r>
            <a:r>
              <a:rPr lang="en-GB" dirty="0"/>
              <a:t>, HIV) if she has multiple sex partners or a partner with other partners</a:t>
            </a:r>
            <a:r>
              <a:rPr lang="en-GB" dirty="0" smtClean="0"/>
              <a:t>.</a:t>
            </a:r>
          </a:p>
          <a:p>
            <a:r>
              <a:rPr lang="en-GB" i="1" dirty="0" smtClean="0">
                <a:solidFill>
                  <a:srgbClr val="00B0F0"/>
                </a:solidFill>
              </a:rPr>
              <a:t>Clear myths that she will have a low libido and become post menopausal</a:t>
            </a:r>
            <a:endParaRPr lang="en-GB" i="1" dirty="0">
              <a:solidFill>
                <a:srgbClr val="00B0F0"/>
              </a:solidFill>
            </a:endParaRPr>
          </a:p>
          <a:p>
            <a:r>
              <a:rPr lang="en-GB" dirty="0"/>
              <a:t>A reduction in the risk of ovarian cancer and pelvic inflammatory disease.</a:t>
            </a:r>
          </a:p>
          <a:p>
            <a:r>
              <a:rPr lang="en-GB" dirty="0"/>
              <a:t>No consistent differences in menstrual cycle characteristics occur as a result of tubal sterilization.</a:t>
            </a:r>
          </a:p>
          <a:p>
            <a:endParaRPr lang="en-US" dirty="0"/>
          </a:p>
        </p:txBody>
      </p:sp>
    </p:spTree>
    <p:extLst>
      <p:ext uri="{BB962C8B-B14F-4D97-AF65-F5344CB8AC3E}">
        <p14:creationId xmlns:p14="http://schemas.microsoft.com/office/powerpoint/2010/main" val="1093452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6EB0E2-A3F8-4A6A-8800-CA7E9B173EBA}"/>
              </a:ext>
            </a:extLst>
          </p:cNvPr>
          <p:cNvSpPr>
            <a:spLocks noGrp="1"/>
          </p:cNvSpPr>
          <p:nvPr>
            <p:ph type="title"/>
          </p:nvPr>
        </p:nvSpPr>
        <p:spPr/>
        <p:txBody>
          <a:bodyPr/>
          <a:lstStyle/>
          <a:p>
            <a:r>
              <a:rPr lang="en-US" dirty="0"/>
              <a:t>Regret after sterilization </a:t>
            </a:r>
          </a:p>
        </p:txBody>
      </p:sp>
      <p:sp>
        <p:nvSpPr>
          <p:cNvPr id="3" name="Content Placeholder 2">
            <a:extLst>
              <a:ext uri="{FF2B5EF4-FFF2-40B4-BE49-F238E27FC236}">
                <a16:creationId xmlns="" xmlns:a16="http://schemas.microsoft.com/office/drawing/2014/main" id="{4C09CD7E-8169-49AE-8EF0-451C1D6BDE22}"/>
              </a:ext>
            </a:extLst>
          </p:cNvPr>
          <p:cNvSpPr>
            <a:spLocks noGrp="1"/>
          </p:cNvSpPr>
          <p:nvPr>
            <p:ph idx="1"/>
          </p:nvPr>
        </p:nvSpPr>
        <p:spPr/>
        <p:txBody>
          <a:bodyPr/>
          <a:lstStyle/>
          <a:p>
            <a:r>
              <a:rPr lang="en-GB" dirty="0"/>
              <a:t>Complete, nonbiased information about the procedure and alternatives to surgery helps to reduce post-sterilization regret</a:t>
            </a:r>
            <a:r>
              <a:rPr lang="en-GB" dirty="0" smtClean="0"/>
              <a:t>.</a:t>
            </a:r>
          </a:p>
          <a:p>
            <a:r>
              <a:rPr lang="en-GB" i="1" dirty="0" smtClean="0">
                <a:solidFill>
                  <a:srgbClr val="00B0F0"/>
                </a:solidFill>
              </a:rPr>
              <a:t>Hardly offered </a:t>
            </a:r>
            <a:r>
              <a:rPr lang="en-GB" i="1" dirty="0" err="1" smtClean="0">
                <a:solidFill>
                  <a:srgbClr val="00B0F0"/>
                </a:solidFill>
              </a:rPr>
              <a:t>cz</a:t>
            </a:r>
            <a:r>
              <a:rPr lang="en-GB" i="1" dirty="0" smtClean="0">
                <a:solidFill>
                  <a:srgbClr val="00B0F0"/>
                </a:solidFill>
              </a:rPr>
              <a:t> of this regret… 19 year old nulliparous would you offer???? </a:t>
            </a:r>
            <a:endParaRPr lang="en-US" i="1" dirty="0">
              <a:solidFill>
                <a:srgbClr val="00B0F0"/>
              </a:solidFill>
            </a:endParaRPr>
          </a:p>
        </p:txBody>
      </p:sp>
    </p:spTree>
    <p:extLst>
      <p:ext uri="{BB962C8B-B14F-4D97-AF65-F5344CB8AC3E}">
        <p14:creationId xmlns:p14="http://schemas.microsoft.com/office/powerpoint/2010/main" val="3613730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2298E8-8578-459E-A5FC-EC7E654D3777}"/>
              </a:ext>
            </a:extLst>
          </p:cNvPr>
          <p:cNvSpPr>
            <a:spLocks noGrp="1"/>
          </p:cNvSpPr>
          <p:nvPr>
            <p:ph type="title"/>
          </p:nvPr>
        </p:nvSpPr>
        <p:spPr/>
        <p:txBody>
          <a:bodyPr/>
          <a:lstStyle/>
          <a:p>
            <a:r>
              <a:rPr lang="en-US" dirty="0"/>
              <a:t>Timing of sterilization </a:t>
            </a:r>
          </a:p>
        </p:txBody>
      </p:sp>
      <p:sp>
        <p:nvSpPr>
          <p:cNvPr id="3" name="Content Placeholder 2">
            <a:extLst>
              <a:ext uri="{FF2B5EF4-FFF2-40B4-BE49-F238E27FC236}">
                <a16:creationId xmlns="" xmlns:a16="http://schemas.microsoft.com/office/drawing/2014/main" id="{DEB6C3B4-FE4F-4E94-8E07-072D7DF005C2}"/>
              </a:ext>
            </a:extLst>
          </p:cNvPr>
          <p:cNvSpPr>
            <a:spLocks noGrp="1"/>
          </p:cNvSpPr>
          <p:nvPr>
            <p:ph idx="1"/>
          </p:nvPr>
        </p:nvSpPr>
        <p:spPr/>
        <p:txBody>
          <a:bodyPr>
            <a:normAutofit lnSpcReduction="10000"/>
          </a:bodyPr>
          <a:lstStyle/>
          <a:p>
            <a:r>
              <a:rPr lang="en-GB" dirty="0"/>
              <a:t>Sterilization can be performed </a:t>
            </a:r>
          </a:p>
          <a:p>
            <a:pPr lvl="1"/>
            <a:r>
              <a:rPr lang="en-GB" sz="2800" dirty="0" smtClean="0"/>
              <a:t>Post-partum-</a:t>
            </a:r>
            <a:r>
              <a:rPr lang="en-GB" sz="2800" i="1" dirty="0" smtClean="0">
                <a:solidFill>
                  <a:srgbClr val="00B0F0"/>
                </a:solidFill>
              </a:rPr>
              <a:t> within 24 hours to 7 days from delivery.. </a:t>
            </a:r>
            <a:r>
              <a:rPr lang="en-GB" sz="2800" dirty="0" smtClean="0"/>
              <a:t> </a:t>
            </a:r>
            <a:r>
              <a:rPr lang="en-GB" sz="2800" dirty="0"/>
              <a:t>Ideally, postpartum procedures are performed immediately after delivery or within 24 hours, but may be done </a:t>
            </a:r>
            <a:r>
              <a:rPr lang="en-GB" sz="2800" b="1" dirty="0"/>
              <a:t>up to seven days later</a:t>
            </a:r>
            <a:r>
              <a:rPr lang="en-GB" sz="2800" dirty="0"/>
              <a:t>. Further delay increases the risk of infection and difficulty due to uterine </a:t>
            </a:r>
            <a:r>
              <a:rPr lang="en-GB" sz="2800" dirty="0" smtClean="0"/>
              <a:t>involution </a:t>
            </a:r>
            <a:r>
              <a:rPr lang="en-GB" sz="2800" i="1" dirty="0" smtClean="0">
                <a:solidFill>
                  <a:srgbClr val="00B0F0"/>
                </a:solidFill>
              </a:rPr>
              <a:t>7days to 42 days cant offer BTL</a:t>
            </a:r>
            <a:endParaRPr lang="en-GB" sz="2800" i="1" dirty="0">
              <a:solidFill>
                <a:srgbClr val="00B0F0"/>
              </a:solidFill>
            </a:endParaRPr>
          </a:p>
          <a:p>
            <a:pPr lvl="1"/>
            <a:r>
              <a:rPr lang="en-GB" sz="2800" dirty="0"/>
              <a:t>Post-abortion</a:t>
            </a:r>
          </a:p>
          <a:p>
            <a:pPr lvl="1"/>
            <a:r>
              <a:rPr lang="en-GB" sz="2800" dirty="0" smtClean="0"/>
              <a:t>As an interval procedure (unrelated to pregnancy)</a:t>
            </a:r>
          </a:p>
          <a:p>
            <a:pPr lvl="1"/>
            <a:r>
              <a:rPr lang="en-GB" sz="2800" dirty="0" smtClean="0"/>
              <a:t>Or in conjunction with another surgical procedure (</a:t>
            </a:r>
            <a:r>
              <a:rPr lang="en-GB" sz="2800" dirty="0" err="1" smtClean="0"/>
              <a:t>eg</a:t>
            </a:r>
            <a:r>
              <a:rPr lang="en-GB" sz="2800" dirty="0" smtClean="0"/>
              <a:t>, cholecystectomy).</a:t>
            </a:r>
          </a:p>
          <a:p>
            <a:pPr marL="457200" lvl="1" indent="0">
              <a:buNone/>
            </a:pPr>
            <a:r>
              <a:rPr lang="en-GB" sz="2800" dirty="0" smtClean="0"/>
              <a:t> </a:t>
            </a:r>
            <a:endParaRPr lang="en-US" sz="2800" dirty="0"/>
          </a:p>
        </p:txBody>
      </p:sp>
    </p:spTree>
    <p:extLst>
      <p:ext uri="{BB962C8B-B14F-4D97-AF65-F5344CB8AC3E}">
        <p14:creationId xmlns:p14="http://schemas.microsoft.com/office/powerpoint/2010/main" val="1636819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2759</TotalTime>
  <Words>2498</Words>
  <Application>Microsoft Office PowerPoint</Application>
  <PresentationFormat>Widescreen</PresentationFormat>
  <Paragraphs>197</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Gill Sans MT,Bold</vt:lpstr>
      <vt:lpstr>Office Theme</vt:lpstr>
      <vt:lpstr>SURGICAL CONTRACEPTION</vt:lpstr>
      <vt:lpstr>OUTLINE</vt:lpstr>
      <vt:lpstr>BILATERAL TUBAL LIGATION</vt:lpstr>
      <vt:lpstr>PowerPoint Presentation</vt:lpstr>
      <vt:lpstr>Advantages of BTL</vt:lpstr>
      <vt:lpstr>SURGICAL MALE STRILIZATION</vt:lpstr>
      <vt:lpstr>Informed consent </vt:lpstr>
      <vt:lpstr>Regret after sterilization </vt:lpstr>
      <vt:lpstr>Timing of sterilization </vt:lpstr>
      <vt:lpstr>Luteal phase pregnancy /interval BTL</vt:lpstr>
      <vt:lpstr>BTL- approach </vt:lpstr>
      <vt:lpstr>MINILAPAROTOMY STERILIZATION </vt:lpstr>
      <vt:lpstr>The suprapubic minilaparotomy incision site</vt:lpstr>
      <vt:lpstr>Subumbilical minilaparatomy incision site</vt:lpstr>
      <vt:lpstr>Disadvantages of minilaparotomy</vt:lpstr>
      <vt:lpstr>Pomeroy method </vt:lpstr>
      <vt:lpstr>Pomeroy method</vt:lpstr>
      <vt:lpstr>Pomeroy method</vt:lpstr>
      <vt:lpstr>Pomeroy method</vt:lpstr>
      <vt:lpstr>Disadvantages of BTL</vt:lpstr>
      <vt:lpstr>Parkland (modified Pomeroy) method</vt:lpstr>
      <vt:lpstr>Irving method</vt:lpstr>
      <vt:lpstr>Irving method</vt:lpstr>
      <vt:lpstr>Uchida method </vt:lpstr>
      <vt:lpstr>LAPAROSCOPIC STERILIZATION </vt:lpstr>
      <vt:lpstr>COLPOTOMY STERILIZATION </vt:lpstr>
      <vt:lpstr>Hysteroscopic sterilization</vt:lpstr>
      <vt:lpstr>Hysteroscopic sterilization</vt:lpstr>
      <vt:lpstr>Advantages and disadvantages of hysteroscopic sterilization</vt:lpstr>
      <vt:lpstr>COMPLICATIONS OF BTL</vt:lpstr>
      <vt:lpstr>COMPLICATIONS OF BTL</vt:lpstr>
      <vt:lpstr>VASECTOMY</vt:lpstr>
      <vt:lpstr>Reaching the Vas; No-Scalpel Vasectomy  </vt:lpstr>
      <vt:lpstr>No-Scalpel Vasectomy  </vt:lpstr>
      <vt:lpstr>Conventional vasectomy </vt:lpstr>
      <vt:lpstr>Percutaneous vasal occlusion </vt:lpstr>
      <vt:lpstr>Complications OF VASECTOMY</vt:lpstr>
      <vt:lpstr>Follow-up to confirm sterility after vasectomy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SURGICAL CONTRACEPTIVES</dc:title>
  <dc:creator>margaret kilonzo</dc:creator>
  <cp:lastModifiedBy>harvirsinghsehmi@gmail.com</cp:lastModifiedBy>
  <cp:revision>45</cp:revision>
  <dcterms:created xsi:type="dcterms:W3CDTF">2020-02-03T13:23:52Z</dcterms:created>
  <dcterms:modified xsi:type="dcterms:W3CDTF">2020-06-22T11:50:30Z</dcterms:modified>
</cp:coreProperties>
</file>