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62" r:id="rId3"/>
    <p:sldId id="263" r:id="rId4"/>
    <p:sldId id="261" r:id="rId5"/>
    <p:sldId id="259" r:id="rId6"/>
    <p:sldId id="264" r:id="rId7"/>
    <p:sldId id="276" r:id="rId8"/>
    <p:sldId id="307" r:id="rId9"/>
    <p:sldId id="309" r:id="rId10"/>
    <p:sldId id="310" r:id="rId11"/>
    <p:sldId id="278" r:id="rId12"/>
    <p:sldId id="311" r:id="rId13"/>
    <p:sldId id="312" r:id="rId14"/>
    <p:sldId id="343" r:id="rId15"/>
    <p:sldId id="313" r:id="rId16"/>
    <p:sldId id="314" r:id="rId17"/>
    <p:sldId id="315" r:id="rId18"/>
    <p:sldId id="316" r:id="rId19"/>
    <p:sldId id="279" r:id="rId20"/>
    <p:sldId id="348" r:id="rId21"/>
    <p:sldId id="349" r:id="rId22"/>
    <p:sldId id="350" r:id="rId23"/>
    <p:sldId id="286" r:id="rId24"/>
    <p:sldId id="317" r:id="rId25"/>
    <p:sldId id="318" r:id="rId26"/>
    <p:sldId id="319" r:id="rId27"/>
    <p:sldId id="280" r:id="rId28"/>
    <p:sldId id="344" r:id="rId29"/>
    <p:sldId id="293" r:id="rId30"/>
    <p:sldId id="351" r:id="rId31"/>
    <p:sldId id="352" r:id="rId32"/>
    <p:sldId id="353" r:id="rId33"/>
    <p:sldId id="354" r:id="rId34"/>
    <p:sldId id="322" r:id="rId35"/>
    <p:sldId id="324" r:id="rId36"/>
    <p:sldId id="325" r:id="rId37"/>
    <p:sldId id="327" r:id="rId38"/>
    <p:sldId id="326" r:id="rId39"/>
    <p:sldId id="345" r:id="rId40"/>
    <p:sldId id="346" r:id="rId41"/>
    <p:sldId id="347" r:id="rId42"/>
    <p:sldId id="281" r:id="rId43"/>
    <p:sldId id="282" r:id="rId44"/>
    <p:sldId id="284" r:id="rId45"/>
    <p:sldId id="332" r:id="rId46"/>
    <p:sldId id="329" r:id="rId47"/>
    <p:sldId id="333" r:id="rId48"/>
    <p:sldId id="356" r:id="rId49"/>
    <p:sldId id="335" r:id="rId50"/>
    <p:sldId id="337" r:id="rId51"/>
    <p:sldId id="285" r:id="rId52"/>
    <p:sldId id="355" r:id="rId53"/>
    <p:sldId id="339" r:id="rId54"/>
    <p:sldId id="341" r:id="rId55"/>
    <p:sldId id="340" r:id="rId56"/>
    <p:sldId id="342" r:id="rId57"/>
    <p:sldId id="306" r:id="rId58"/>
    <p:sldId id="304" r:id="rId59"/>
    <p:sldId id="265" r:id="rId60"/>
    <p:sldId id="287" r:id="rId61"/>
    <p:sldId id="288" r:id="rId62"/>
    <p:sldId id="266" r:id="rId63"/>
    <p:sldId id="267" r:id="rId64"/>
    <p:sldId id="289" r:id="rId65"/>
    <p:sldId id="275" r:id="rId66"/>
    <p:sldId id="291" r:id="rId67"/>
    <p:sldId id="292" r:id="rId68"/>
    <p:sldId id="290" r:id="rId69"/>
    <p:sldId id="268" r:id="rId70"/>
    <p:sldId id="295" r:id="rId71"/>
    <p:sldId id="294" r:id="rId72"/>
    <p:sldId id="270" r:id="rId73"/>
    <p:sldId id="296" r:id="rId74"/>
    <p:sldId id="271" r:id="rId75"/>
    <p:sldId id="299" r:id="rId76"/>
    <p:sldId id="297" r:id="rId77"/>
    <p:sldId id="298" r:id="rId78"/>
    <p:sldId id="272" r:id="rId79"/>
    <p:sldId id="300" r:id="rId80"/>
    <p:sldId id="301" r:id="rId81"/>
    <p:sldId id="273" r:id="rId82"/>
    <p:sldId id="274" r:id="rId83"/>
    <p:sldId id="305" r:id="rId84"/>
    <p:sldId id="30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88909" autoAdjust="0"/>
  </p:normalViewPr>
  <p:slideViewPr>
    <p:cSldViewPr snapToGrid="0">
      <p:cViewPr varScale="1">
        <p:scale>
          <a:sx n="84" d="100"/>
          <a:sy n="84" d="100"/>
        </p:scale>
        <p:origin x="44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8A5B2-A7B5-45CC-BCAA-B6730B742554}" type="datetimeFigureOut">
              <a:rPr lang="en-US" smtClean="0"/>
              <a:t>12/19/16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E136C-9445-492E-8A9E-CE952881B0C5}" type="slidenum">
              <a:rPr lang="en-US" smtClean="0"/>
              <a:t>‹#›</a:t>
            </a:fld>
            <a:endParaRPr lang="en-US"/>
          </a:p>
        </p:txBody>
      </p:sp>
    </p:spTree>
    <p:extLst>
      <p:ext uri="{BB962C8B-B14F-4D97-AF65-F5344CB8AC3E}">
        <p14:creationId xmlns:p14="http://schemas.microsoft.com/office/powerpoint/2010/main" val="287851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728A3-9B35-BD49-AB86-2DBA6046F2DD}" type="slidenum">
              <a:rPr lang="en-US" smtClean="0"/>
              <a:t>9</a:t>
            </a:fld>
            <a:endParaRPr lang="en-US"/>
          </a:p>
        </p:txBody>
      </p:sp>
    </p:spTree>
    <p:extLst>
      <p:ext uri="{BB962C8B-B14F-4D97-AF65-F5344CB8AC3E}">
        <p14:creationId xmlns:p14="http://schemas.microsoft.com/office/powerpoint/2010/main" val="375407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E136C-9445-492E-8A9E-CE952881B0C5}" type="slidenum">
              <a:rPr lang="en-US" smtClean="0"/>
              <a:t>12</a:t>
            </a:fld>
            <a:endParaRPr lang="en-US"/>
          </a:p>
        </p:txBody>
      </p:sp>
    </p:spTree>
    <p:extLst>
      <p:ext uri="{BB962C8B-B14F-4D97-AF65-F5344CB8AC3E}">
        <p14:creationId xmlns:p14="http://schemas.microsoft.com/office/powerpoint/2010/main" val="8953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Abandon: a)Fetal head does not advance with each pull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 No descend to pelvic floor after 3 contractions/pulls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Cup slips off the head 3 times at proper direction of pull with maximum negative pressure</a:t>
            </a:r>
          </a:p>
          <a:p>
            <a:r>
              <a:rPr lang="en-US" sz="1200" b="1" kern="1200" dirty="0" smtClean="0">
                <a:solidFill>
                  <a:schemeClr val="tx1"/>
                </a:solidFill>
                <a:effectLst/>
                <a:latin typeface="+mn-lt"/>
                <a:ea typeface="+mn-ea"/>
                <a:cs typeface="+mn-cs"/>
              </a:rPr>
              <a:t>Fetal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Cephalo-haematoma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localized scalp </a:t>
            </a:r>
            <a:r>
              <a:rPr lang="en-US" sz="1200" kern="1200" dirty="0" err="1" smtClean="0">
                <a:solidFill>
                  <a:schemeClr val="tx1"/>
                </a:solidFill>
                <a:effectLst/>
                <a:latin typeface="+mn-lt"/>
                <a:ea typeface="+mn-ea"/>
                <a:cs typeface="+mn-cs"/>
              </a:rPr>
              <a:t>oedema</a:t>
            </a:r>
            <a:r>
              <a:rPr lang="en-US" sz="1200" kern="1200" dirty="0" smtClean="0">
                <a:solidFill>
                  <a:schemeClr val="tx1"/>
                </a:solidFill>
                <a:effectLst/>
                <a:latin typeface="+mn-lt"/>
                <a:ea typeface="+mn-ea"/>
                <a:cs typeface="+mn-cs"/>
              </a:rPr>
              <a:t> scalp abrasions and lacerations Neonatal jaundice,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Intracranial haemorrhage</a:t>
            </a:r>
          </a:p>
          <a:p>
            <a:r>
              <a:rPr lang="en-US" sz="1200" b="1" kern="1200" dirty="0" smtClean="0">
                <a:solidFill>
                  <a:schemeClr val="tx1"/>
                </a:solidFill>
                <a:effectLst/>
                <a:latin typeface="+mn-lt"/>
                <a:ea typeface="+mn-ea"/>
                <a:cs typeface="+mn-cs"/>
              </a:rPr>
              <a:t>Maternal </a:t>
            </a:r>
            <a:r>
              <a:rPr lang="en-US" sz="1200" kern="1200" dirty="0" smtClean="0">
                <a:solidFill>
                  <a:schemeClr val="tx1"/>
                </a:solidFill>
                <a:effectLst/>
                <a:latin typeface="+mn-lt"/>
                <a:ea typeface="+mn-ea"/>
                <a:cs typeface="+mn-cs"/>
              </a:rPr>
              <a:t>– lower genital tract injuries </a:t>
            </a:r>
          </a:p>
          <a:p>
            <a:endParaRPr lang="en-US" dirty="0"/>
          </a:p>
        </p:txBody>
      </p:sp>
      <p:sp>
        <p:nvSpPr>
          <p:cNvPr id="4" name="Slide Number Placeholder 3"/>
          <p:cNvSpPr>
            <a:spLocks noGrp="1"/>
          </p:cNvSpPr>
          <p:nvPr>
            <p:ph type="sldNum" sz="quarter" idx="10"/>
          </p:nvPr>
        </p:nvSpPr>
        <p:spPr/>
        <p:txBody>
          <a:bodyPr/>
          <a:lstStyle/>
          <a:p>
            <a:fld id="{CFEE136C-9445-492E-8A9E-CE952881B0C5}" type="slidenum">
              <a:rPr lang="en-US" smtClean="0"/>
              <a:t>27</a:t>
            </a:fld>
            <a:endParaRPr lang="en-US"/>
          </a:p>
        </p:txBody>
      </p:sp>
    </p:spTree>
    <p:extLst>
      <p:ext uri="{BB962C8B-B14F-4D97-AF65-F5344CB8AC3E}">
        <p14:creationId xmlns:p14="http://schemas.microsoft.com/office/powerpoint/2010/main" val="704203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E136C-9445-492E-8A9E-CE952881B0C5}" type="slidenum">
              <a:rPr lang="en-US" smtClean="0"/>
              <a:t>51</a:t>
            </a:fld>
            <a:endParaRPr lang="en-US"/>
          </a:p>
        </p:txBody>
      </p:sp>
    </p:spTree>
    <p:extLst>
      <p:ext uri="{BB962C8B-B14F-4D97-AF65-F5344CB8AC3E}">
        <p14:creationId xmlns:p14="http://schemas.microsoft.com/office/powerpoint/2010/main" val="29874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E136C-9445-492E-8A9E-CE952881B0C5}" type="slidenum">
              <a:rPr lang="en-US" smtClean="0"/>
              <a:t>52</a:t>
            </a:fld>
            <a:endParaRPr lang="en-US"/>
          </a:p>
        </p:txBody>
      </p:sp>
    </p:spTree>
    <p:extLst>
      <p:ext uri="{BB962C8B-B14F-4D97-AF65-F5344CB8AC3E}">
        <p14:creationId xmlns:p14="http://schemas.microsoft.com/office/powerpoint/2010/main" val="106139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71E388B-7123-498B-8BB7-435FD2EC428C}" type="slidenum">
              <a:rPr lang="en-US">
                <a:solidFill>
                  <a:prstClr val="black"/>
                </a:solidFill>
              </a:rPr>
              <a:pPr eaLnBrk="1" hangingPunct="1"/>
              <a:t>58</a:t>
            </a:fld>
            <a:endParaRPr lang="en-US">
              <a:solidFill>
                <a:prstClr val="black"/>
              </a:solidFill>
            </a:endParaRPr>
          </a:p>
        </p:txBody>
      </p:sp>
      <p:sp>
        <p:nvSpPr>
          <p:cNvPr id="4116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481857D-6153-40E6-80E5-8CAACCBB4AA1}" type="slidenum">
              <a:rPr lang="fr-CH" sz="1200" smtClean="0">
                <a:solidFill>
                  <a:prstClr val="black"/>
                </a:solidFill>
                <a:latin typeface="Times New Roman" pitchFamily="18" charset="0"/>
              </a:rPr>
              <a:pPr algn="r" eaLnBrk="1" fontAlgn="base" hangingPunct="1">
                <a:spcBef>
                  <a:spcPct val="0"/>
                </a:spcBef>
                <a:spcAft>
                  <a:spcPct val="0"/>
                </a:spcAft>
              </a:pPr>
              <a:t>58</a:t>
            </a:fld>
            <a:endParaRPr lang="fr-CH" sz="1200" smtClean="0">
              <a:solidFill>
                <a:prstClr val="black"/>
              </a:solidFill>
              <a:latin typeface="Times New Roman" pitchFamily="18" charset="0"/>
            </a:endParaRPr>
          </a:p>
        </p:txBody>
      </p:sp>
      <p:sp>
        <p:nvSpPr>
          <p:cNvPr id="411652" name="Rectangle 2"/>
          <p:cNvSpPr>
            <a:spLocks noGrp="1" noRot="1" noChangeAspect="1" noChangeArrowheads="1" noTextEdit="1"/>
          </p:cNvSpPr>
          <p:nvPr>
            <p:ph type="sldImg"/>
          </p:nvPr>
        </p:nvSpPr>
        <p:spPr>
          <a:xfrm>
            <a:off x="382588" y="685800"/>
            <a:ext cx="6096000" cy="3429000"/>
          </a:xfrm>
          <a:ln/>
        </p:spPr>
      </p:sp>
      <p:sp>
        <p:nvSpPr>
          <p:cNvPr id="41165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cs typeface="Arial" pitchFamily="34" charset="0"/>
            </a:endParaRPr>
          </a:p>
        </p:txBody>
      </p:sp>
    </p:spTree>
    <p:extLst>
      <p:ext uri="{BB962C8B-B14F-4D97-AF65-F5344CB8AC3E}">
        <p14:creationId xmlns:p14="http://schemas.microsoft.com/office/powerpoint/2010/main" val="152433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71E388B-7123-498B-8BB7-435FD2EC428C}" type="slidenum">
              <a:rPr lang="en-US">
                <a:solidFill>
                  <a:prstClr val="black"/>
                </a:solidFill>
              </a:rPr>
              <a:pPr eaLnBrk="1" hangingPunct="1"/>
              <a:t>84</a:t>
            </a:fld>
            <a:endParaRPr lang="en-US">
              <a:solidFill>
                <a:prstClr val="black"/>
              </a:solidFill>
            </a:endParaRPr>
          </a:p>
        </p:txBody>
      </p:sp>
      <p:sp>
        <p:nvSpPr>
          <p:cNvPr id="4116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481857D-6153-40E6-80E5-8CAACCBB4AA1}" type="slidenum">
              <a:rPr lang="fr-CH" sz="1200" smtClean="0">
                <a:solidFill>
                  <a:prstClr val="black"/>
                </a:solidFill>
                <a:latin typeface="Times New Roman" pitchFamily="18" charset="0"/>
              </a:rPr>
              <a:pPr algn="r" eaLnBrk="1" fontAlgn="base" hangingPunct="1">
                <a:spcBef>
                  <a:spcPct val="0"/>
                </a:spcBef>
                <a:spcAft>
                  <a:spcPct val="0"/>
                </a:spcAft>
              </a:pPr>
              <a:t>84</a:t>
            </a:fld>
            <a:endParaRPr lang="fr-CH" sz="1200" smtClean="0">
              <a:solidFill>
                <a:prstClr val="black"/>
              </a:solidFill>
              <a:latin typeface="Times New Roman" pitchFamily="18" charset="0"/>
            </a:endParaRPr>
          </a:p>
        </p:txBody>
      </p:sp>
      <p:sp>
        <p:nvSpPr>
          <p:cNvPr id="411652" name="Rectangle 2"/>
          <p:cNvSpPr>
            <a:spLocks noGrp="1" noRot="1" noChangeAspect="1" noChangeArrowheads="1" noTextEdit="1"/>
          </p:cNvSpPr>
          <p:nvPr>
            <p:ph type="sldImg"/>
          </p:nvPr>
        </p:nvSpPr>
        <p:spPr>
          <a:xfrm>
            <a:off x="382588" y="685800"/>
            <a:ext cx="6096000" cy="3429000"/>
          </a:xfrm>
          <a:ln/>
        </p:spPr>
      </p:sp>
      <p:sp>
        <p:nvSpPr>
          <p:cNvPr id="41165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cs typeface="Arial" pitchFamily="34" charset="0"/>
            </a:endParaRPr>
          </a:p>
        </p:txBody>
      </p:sp>
    </p:spTree>
    <p:extLst>
      <p:ext uri="{BB962C8B-B14F-4D97-AF65-F5344CB8AC3E}">
        <p14:creationId xmlns:p14="http://schemas.microsoft.com/office/powerpoint/2010/main" val="3798988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E7BDC8-DCCB-46BE-9DF9-9DF4E3764A98}" type="datetimeFigureOut">
              <a:rPr lang="en-US" smtClean="0"/>
              <a:t>12/19/16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382742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7BDC8-DCCB-46BE-9DF9-9DF4E3764A98}" type="datetimeFigureOut">
              <a:rPr lang="en-US" smtClean="0"/>
              <a:t>12/19/16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364879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7BDC8-DCCB-46BE-9DF9-9DF4E3764A98}" type="datetimeFigureOut">
              <a:rPr lang="en-US" smtClean="0"/>
              <a:t>12/19/16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205204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E7BDC8-DCCB-46BE-9DF9-9DF4E3764A98}" type="datetimeFigureOut">
              <a:rPr lang="en-US" smtClean="0"/>
              <a:t>12/19/16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282944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E7BDC8-DCCB-46BE-9DF9-9DF4E3764A98}" type="datetimeFigureOut">
              <a:rPr lang="en-US" smtClean="0"/>
              <a:t>12/19/16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215426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E7BDC8-DCCB-46BE-9DF9-9DF4E3764A98}" type="datetimeFigureOut">
              <a:rPr lang="en-US" smtClean="0"/>
              <a:t>12/19/16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374514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E7BDC8-DCCB-46BE-9DF9-9DF4E3764A98}" type="datetimeFigureOut">
              <a:rPr lang="en-US" smtClean="0"/>
              <a:t>12/19/16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69871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E7BDC8-DCCB-46BE-9DF9-9DF4E3764A98}" type="datetimeFigureOut">
              <a:rPr lang="en-US" smtClean="0"/>
              <a:t>12/19/16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117441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7BDC8-DCCB-46BE-9DF9-9DF4E3764A98}" type="datetimeFigureOut">
              <a:rPr lang="en-US" smtClean="0"/>
              <a:t>12/19/16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96523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7BDC8-DCCB-46BE-9DF9-9DF4E3764A98}" type="datetimeFigureOut">
              <a:rPr lang="en-US" smtClean="0"/>
              <a:t>12/19/16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125507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7BDC8-DCCB-46BE-9DF9-9DF4E3764A98}" type="datetimeFigureOut">
              <a:rPr lang="en-US" smtClean="0"/>
              <a:t>12/19/16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D4544-3918-4194-85A8-DB5C2D0CA08A}" type="slidenum">
              <a:rPr lang="en-US" smtClean="0"/>
              <a:t>‹#›</a:t>
            </a:fld>
            <a:endParaRPr lang="en-US"/>
          </a:p>
        </p:txBody>
      </p:sp>
    </p:spTree>
    <p:extLst>
      <p:ext uri="{BB962C8B-B14F-4D97-AF65-F5344CB8AC3E}">
        <p14:creationId xmlns:p14="http://schemas.microsoft.com/office/powerpoint/2010/main" val="15731485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7BDC8-DCCB-46BE-9DF9-9DF4E3764A98}" type="datetimeFigureOut">
              <a:rPr lang="en-US" smtClean="0"/>
              <a:t>12/19/16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D4544-3918-4194-85A8-DB5C2D0CA08A}" type="slidenum">
              <a:rPr lang="en-US" smtClean="0"/>
              <a:t>‹#›</a:t>
            </a:fld>
            <a:endParaRPr lang="en-US"/>
          </a:p>
        </p:txBody>
      </p:sp>
    </p:spTree>
    <p:extLst>
      <p:ext uri="{BB962C8B-B14F-4D97-AF65-F5344CB8AC3E}">
        <p14:creationId xmlns:p14="http://schemas.microsoft.com/office/powerpoint/2010/main" val="3821396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emf"/><Relationship Id="rId3" Type="http://schemas.openxmlformats.org/officeDocument/2006/relationships/image" Target="../media/image1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emf"/><Relationship Id="rId3" Type="http://schemas.openxmlformats.org/officeDocument/2006/relationships/image" Target="../media/image1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emf"/><Relationship Id="rId3" Type="http://schemas.openxmlformats.org/officeDocument/2006/relationships/image" Target="../media/image2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image" Target="../media/image2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gif"/></Relationships>
</file>

<file path=ppt/slides/_rels/slide52.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4.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image" Target="../media/image36.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gif"/></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 Id="rId3" Type="http://schemas.openxmlformats.org/officeDocument/2006/relationships/image" Target="../media/image62.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0"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4.xml"/><Relationship Id="rId2" Type="http://schemas.openxmlformats.org/officeDocument/2006/relationships/image" Target="../media/image8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uptodate.com.offcampus.lib.washington.edu/contents/choosing-the-route-of-delivery-after-cesarean-birth/abstract/35,42,48" TargetMode="External"/><Relationship Id="rId3" Type="http://schemas.openxmlformats.org/officeDocument/2006/relationships/image" Target="../media/image5.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jpeg"/><Relationship Id="rId3" Type="http://schemas.openxmlformats.org/officeDocument/2006/relationships/image" Target="../media/image62.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01146"/>
            <a:ext cx="9144000" cy="2387600"/>
          </a:xfrm>
        </p:spPr>
        <p:txBody>
          <a:bodyPr>
            <a:normAutofit fontScale="90000"/>
          </a:bodyPr>
          <a:lstStyle/>
          <a:p>
            <a:r>
              <a:rPr lang="en-US" b="1" dirty="0" smtClean="0">
                <a:solidFill>
                  <a:srgbClr val="FF0000"/>
                </a:solidFill>
              </a:rPr>
              <a:t>BASIC OBSTETRICS &amp; GYNECOLOGY SKILLS </a:t>
            </a:r>
            <a:br>
              <a:rPr lang="en-US" b="1" dirty="0" smtClean="0">
                <a:solidFill>
                  <a:srgbClr val="FF0000"/>
                </a:solidFill>
              </a:rPr>
            </a:br>
            <a:r>
              <a:rPr lang="en-US" b="1" dirty="0" smtClean="0">
                <a:solidFill>
                  <a:srgbClr val="FF0000"/>
                </a:solidFill>
              </a:rPr>
              <a:t>MBChB V</a:t>
            </a:r>
            <a:endParaRPr lang="en-US" b="1" dirty="0">
              <a:solidFill>
                <a:srgbClr val="FF0000"/>
              </a:solidFill>
            </a:endParaRPr>
          </a:p>
        </p:txBody>
      </p:sp>
      <p:sp>
        <p:nvSpPr>
          <p:cNvPr id="3" name="Subtitle 2"/>
          <p:cNvSpPr>
            <a:spLocks noGrp="1"/>
          </p:cNvSpPr>
          <p:nvPr>
            <p:ph type="subTitle" idx="1"/>
          </p:nvPr>
        </p:nvSpPr>
        <p:spPr>
          <a:xfrm>
            <a:off x="1524000" y="3602038"/>
            <a:ext cx="9144000" cy="2412396"/>
          </a:xfrm>
        </p:spPr>
        <p:txBody>
          <a:bodyPr>
            <a:normAutofit/>
          </a:bodyPr>
          <a:lstStyle/>
          <a:p>
            <a:r>
              <a:rPr lang="en-US" dirty="0" smtClean="0"/>
              <a:t>Prof Eunice </a:t>
            </a:r>
            <a:r>
              <a:rPr lang="en-US" dirty="0" err="1" smtClean="0"/>
              <a:t>Cheserem</a:t>
            </a:r>
            <a:r>
              <a:rPr lang="en-US" dirty="0" smtClean="0"/>
              <a:t> </a:t>
            </a:r>
          </a:p>
          <a:p>
            <a:r>
              <a:rPr lang="en-US" dirty="0" smtClean="0"/>
              <a:t>&amp;</a:t>
            </a:r>
          </a:p>
          <a:p>
            <a:r>
              <a:rPr lang="en-US" dirty="0" err="1" smtClean="0"/>
              <a:t>Dr</a:t>
            </a:r>
            <a:r>
              <a:rPr lang="en-US" dirty="0" smtClean="0"/>
              <a:t> Alfred </a:t>
            </a:r>
            <a:r>
              <a:rPr lang="en-US" dirty="0" err="1" smtClean="0"/>
              <a:t>Osoti</a:t>
            </a:r>
            <a:r>
              <a:rPr lang="en-US" dirty="0" smtClean="0"/>
              <a:t> </a:t>
            </a:r>
          </a:p>
          <a:p>
            <a:r>
              <a:rPr lang="en-US" dirty="0"/>
              <a:t>&amp;</a:t>
            </a:r>
            <a:r>
              <a:rPr lang="en-US" dirty="0" smtClean="0"/>
              <a:t> </a:t>
            </a:r>
          </a:p>
          <a:p>
            <a:r>
              <a:rPr lang="en-US" dirty="0" err="1" smtClean="0"/>
              <a:t>Dr</a:t>
            </a:r>
            <a:r>
              <a:rPr lang="en-US" dirty="0" smtClean="0"/>
              <a:t> Rose J. Kosgei </a:t>
            </a:r>
            <a:endParaRPr lang="en-US" dirty="0"/>
          </a:p>
        </p:txBody>
      </p:sp>
    </p:spTree>
    <p:extLst>
      <p:ext uri="{BB962C8B-B14F-4D97-AF65-F5344CB8AC3E}">
        <p14:creationId xmlns:p14="http://schemas.microsoft.com/office/powerpoint/2010/main" val="540019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Appropriate candidates for TOLAC</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One prior low transverse uterine incision </a:t>
            </a:r>
          </a:p>
          <a:p>
            <a:pPr lvl="1"/>
            <a:r>
              <a:rPr lang="en-US" dirty="0"/>
              <a:t>success rate of </a:t>
            </a:r>
            <a:r>
              <a:rPr lang="en-US" dirty="0" smtClean="0"/>
              <a:t>TOLAC </a:t>
            </a:r>
            <a:r>
              <a:rPr lang="en-US" dirty="0"/>
              <a:t>60 - 70 %</a:t>
            </a:r>
          </a:p>
          <a:p>
            <a:pPr lvl="1"/>
            <a:r>
              <a:rPr lang="en-US" dirty="0"/>
              <a:t>uterine rupture rate of about 0.7 %</a:t>
            </a:r>
          </a:p>
          <a:p>
            <a:pPr lvl="1"/>
            <a:r>
              <a:rPr lang="en-US" dirty="0"/>
              <a:t>Success rates are higher if prior vaginal delivery</a:t>
            </a:r>
          </a:p>
          <a:p>
            <a:r>
              <a:rPr lang="en-US" dirty="0"/>
              <a:t>Clinically adequate </a:t>
            </a:r>
            <a:r>
              <a:rPr lang="en-US" dirty="0" smtClean="0"/>
              <a:t>pelvis</a:t>
            </a:r>
          </a:p>
          <a:p>
            <a:r>
              <a:rPr lang="en-US" dirty="0" smtClean="0"/>
              <a:t>Appropriate fetal weight &lt; 3.5 kg</a:t>
            </a:r>
            <a:endParaRPr lang="en-US" dirty="0"/>
          </a:p>
          <a:p>
            <a:r>
              <a:rPr lang="en-US" dirty="0"/>
              <a:t>No other uterine scars or previous </a:t>
            </a:r>
            <a:r>
              <a:rPr lang="en-US" dirty="0" smtClean="0"/>
              <a:t>rupture</a:t>
            </a:r>
          </a:p>
          <a:p>
            <a:r>
              <a:rPr lang="en-US" dirty="0" smtClean="0"/>
              <a:t>Interpregnancy interval of &gt;18 months</a:t>
            </a:r>
            <a:endParaRPr lang="en-US" dirty="0"/>
          </a:p>
          <a:p>
            <a:r>
              <a:rPr lang="en-US" dirty="0" smtClean="0"/>
              <a:t>Physicians and facility </a:t>
            </a:r>
            <a:r>
              <a:rPr lang="en-US" dirty="0"/>
              <a:t>immediately available throughout active labor capable of monitoring labor and performing an emergency cesarean delivery</a:t>
            </a:r>
          </a:p>
          <a:p>
            <a:endParaRPr lang="en-US" dirty="0"/>
          </a:p>
        </p:txBody>
      </p:sp>
      <p:sp>
        <p:nvSpPr>
          <p:cNvPr id="5" name="Text Placeholder 4"/>
          <p:cNvSpPr>
            <a:spLocks noGrp="1"/>
          </p:cNvSpPr>
          <p:nvPr>
            <p:ph type="body" sz="quarter" idx="3"/>
          </p:nvPr>
        </p:nvSpPr>
        <p:spPr/>
        <p:txBody>
          <a:bodyPr/>
          <a:lstStyle/>
          <a:p>
            <a:r>
              <a:rPr lang="en-US" dirty="0" smtClean="0"/>
              <a:t>Contraindications to TOLAC </a:t>
            </a:r>
            <a:endParaRPr lang="en-US" dirty="0"/>
          </a:p>
        </p:txBody>
      </p:sp>
      <p:sp>
        <p:nvSpPr>
          <p:cNvPr id="6" name="Content Placeholder 5"/>
          <p:cNvSpPr>
            <a:spLocks noGrp="1"/>
          </p:cNvSpPr>
          <p:nvPr>
            <p:ph sz="quarter" idx="4"/>
          </p:nvPr>
        </p:nvSpPr>
        <p:spPr/>
        <p:txBody>
          <a:bodyPr>
            <a:normAutofit fontScale="70000" lnSpcReduction="20000"/>
          </a:bodyPr>
          <a:lstStyle/>
          <a:p>
            <a:r>
              <a:rPr lang="en-US" dirty="0"/>
              <a:t>High risk for uterine rupture</a:t>
            </a:r>
          </a:p>
          <a:p>
            <a:pPr lvl="1"/>
            <a:r>
              <a:rPr lang="en-US" dirty="0"/>
              <a:t>Previous classical or J or T-shaped incision, or extensive transfundal uterine surgery or myoma resections </a:t>
            </a:r>
          </a:p>
          <a:p>
            <a:pPr lvl="1"/>
            <a:r>
              <a:rPr lang="en-US" dirty="0"/>
              <a:t>Previous uterine </a:t>
            </a:r>
            <a:r>
              <a:rPr lang="en-US" dirty="0" smtClean="0"/>
              <a:t>rupture</a:t>
            </a:r>
          </a:p>
          <a:p>
            <a:pPr lvl="1"/>
            <a:r>
              <a:rPr lang="en-US" dirty="0" smtClean="0"/>
              <a:t>≥2 previous scars</a:t>
            </a:r>
            <a:endParaRPr lang="en-US" dirty="0"/>
          </a:p>
          <a:p>
            <a:r>
              <a:rPr lang="en-US" dirty="0"/>
              <a:t>Medical complications that preclude vaginal delivery </a:t>
            </a:r>
          </a:p>
          <a:p>
            <a:r>
              <a:rPr lang="en-US" dirty="0"/>
              <a:t>Obstetric indications of </a:t>
            </a:r>
            <a:r>
              <a:rPr lang="en-US" dirty="0" smtClean="0"/>
              <a:t>cesarean delivery </a:t>
            </a:r>
            <a:r>
              <a:rPr lang="en-US" dirty="0"/>
              <a:t>e.g. placenta previa, footling breech presentation</a:t>
            </a:r>
          </a:p>
          <a:p>
            <a:r>
              <a:rPr lang="en-US" dirty="0"/>
              <a:t>Lack of an appropriate facility — surgical, anesthesia, nursing, pediatric staff and laboratory  resources to provide multiple transfusions</a:t>
            </a:r>
          </a:p>
          <a:p>
            <a:endParaRPr lang="en-US" dirty="0"/>
          </a:p>
        </p:txBody>
      </p:sp>
    </p:spTree>
    <p:extLst>
      <p:ext uri="{BB962C8B-B14F-4D97-AF65-F5344CB8AC3E}">
        <p14:creationId xmlns:p14="http://schemas.microsoft.com/office/powerpoint/2010/main" val="1239136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86" y="178694"/>
            <a:ext cx="9306059" cy="928889"/>
          </a:xfrm>
        </p:spPr>
        <p:txBody>
          <a:bodyPr/>
          <a:lstStyle/>
          <a:p>
            <a:r>
              <a:rPr lang="en-US" b="1" dirty="0">
                <a:solidFill>
                  <a:srgbClr val="FF0000"/>
                </a:solidFill>
              </a:rPr>
              <a:t>Fetal </a:t>
            </a:r>
            <a:r>
              <a:rPr lang="en-US" b="1" dirty="0" smtClean="0">
                <a:solidFill>
                  <a:srgbClr val="FF0000"/>
                </a:solidFill>
              </a:rPr>
              <a:t>Heart Rate Tracing Interpretation</a:t>
            </a:r>
            <a:endParaRPr lang="en-US" b="1" dirty="0">
              <a:solidFill>
                <a:srgbClr val="FF0000"/>
              </a:solidFill>
            </a:endParaRPr>
          </a:p>
        </p:txBody>
      </p:sp>
      <p:sp>
        <p:nvSpPr>
          <p:cNvPr id="3" name="Content Placeholder 2"/>
          <p:cNvSpPr>
            <a:spLocks noGrp="1"/>
          </p:cNvSpPr>
          <p:nvPr>
            <p:ph idx="1"/>
          </p:nvPr>
        </p:nvSpPr>
        <p:spPr>
          <a:xfrm>
            <a:off x="838200" y="1107583"/>
            <a:ext cx="10515600" cy="5069380"/>
          </a:xfrm>
        </p:spPr>
        <p:txBody>
          <a:bodyPr>
            <a:normAutofit fontScale="70000" lnSpcReduction="20000"/>
          </a:bodyPr>
          <a:lstStyle/>
          <a:p>
            <a:r>
              <a:rPr lang="en-US" dirty="0" smtClean="0"/>
              <a:t>Goal of fetal heart rate </a:t>
            </a:r>
            <a:r>
              <a:rPr lang="en-US" dirty="0"/>
              <a:t>monitoring is to improve perinatal outcome, specifically by decreasing stillbirth and </a:t>
            </a:r>
            <a:r>
              <a:rPr lang="en-US" dirty="0" smtClean="0"/>
              <a:t>long </a:t>
            </a:r>
            <a:r>
              <a:rPr lang="en-US" dirty="0"/>
              <a:t>term neurologic impairments such as injury to the fetal </a:t>
            </a:r>
            <a:r>
              <a:rPr lang="en-US" dirty="0" smtClean="0"/>
              <a:t>CNS</a:t>
            </a:r>
          </a:p>
          <a:p>
            <a:r>
              <a:rPr lang="en-US" dirty="0" smtClean="0"/>
              <a:t>Fetal </a:t>
            </a:r>
            <a:r>
              <a:rPr lang="en-US" dirty="0"/>
              <a:t>hypoxia and acidosis </a:t>
            </a:r>
            <a:r>
              <a:rPr lang="en-US" dirty="0" smtClean="0"/>
              <a:t>precedes fetal </a:t>
            </a:r>
            <a:r>
              <a:rPr lang="en-US" dirty="0"/>
              <a:t>injury and death </a:t>
            </a:r>
            <a:endParaRPr lang="en-US" dirty="0" smtClean="0"/>
          </a:p>
          <a:p>
            <a:r>
              <a:rPr lang="en-US" dirty="0" smtClean="0"/>
              <a:t>Principle:  </a:t>
            </a:r>
            <a:r>
              <a:rPr lang="en-US" dirty="0"/>
              <a:t>fetus whose oxygenation in utero is challenged will respond with a series of detectable physiologic adaptive or decompensatory signs as hypoxemia or frank metabolic </a:t>
            </a:r>
            <a:r>
              <a:rPr lang="en-US" dirty="0" smtClean="0"/>
              <a:t>acidemia. </a:t>
            </a:r>
          </a:p>
          <a:p>
            <a:r>
              <a:rPr lang="en-US" dirty="0"/>
              <a:t>CTG- Cardiotocograph, </a:t>
            </a:r>
            <a:endParaRPr lang="en-US" dirty="0" smtClean="0"/>
          </a:p>
          <a:p>
            <a:pPr lvl="1"/>
            <a:r>
              <a:rPr lang="en-US" dirty="0" smtClean="0"/>
              <a:t>graphical </a:t>
            </a:r>
            <a:r>
              <a:rPr lang="en-US" dirty="0"/>
              <a:t>display of FHR with or without contractions</a:t>
            </a:r>
          </a:p>
          <a:p>
            <a:pPr lvl="1"/>
            <a:r>
              <a:rPr lang="en-US" dirty="0"/>
              <a:t>NST- Non stress test, CTG without </a:t>
            </a:r>
            <a:r>
              <a:rPr lang="en-US" dirty="0" smtClean="0"/>
              <a:t>contractions</a:t>
            </a:r>
          </a:p>
          <a:p>
            <a:pPr lvl="1"/>
            <a:r>
              <a:rPr lang="en-US" dirty="0" smtClean="0"/>
              <a:t>CST-contraction stress test, CTG </a:t>
            </a:r>
            <a:r>
              <a:rPr lang="en-US" dirty="0"/>
              <a:t>with contractions  </a:t>
            </a:r>
            <a:endParaRPr lang="en-US" dirty="0" smtClean="0"/>
          </a:p>
          <a:p>
            <a:pPr lvl="1"/>
            <a:r>
              <a:rPr lang="en-US" dirty="0" smtClean="0"/>
              <a:t>FHR interpretation: Baseline rate, Variability, Acceleration, Deceleration, Sinusoidal pattern</a:t>
            </a:r>
          </a:p>
          <a:p>
            <a:r>
              <a:rPr lang="en-US" dirty="0" smtClean="0"/>
              <a:t>NST</a:t>
            </a:r>
            <a:endParaRPr lang="en-US" dirty="0"/>
          </a:p>
          <a:p>
            <a:pPr lvl="1"/>
            <a:r>
              <a:rPr lang="en-US" dirty="0" smtClean="0"/>
              <a:t>Reactive/Reassuring </a:t>
            </a:r>
          </a:p>
          <a:p>
            <a:pPr lvl="1"/>
            <a:r>
              <a:rPr lang="en-US" dirty="0" smtClean="0"/>
              <a:t>Non-reactive/Non-reassuring</a:t>
            </a:r>
          </a:p>
          <a:p>
            <a:r>
              <a:rPr lang="en-US" dirty="0" smtClean="0"/>
              <a:t>CST</a:t>
            </a:r>
            <a:endParaRPr lang="en-US" dirty="0"/>
          </a:p>
          <a:p>
            <a:pPr lvl="1"/>
            <a:r>
              <a:rPr lang="en-US" dirty="0" smtClean="0"/>
              <a:t>Negative/Positive/Equivocal/Unsatisfactory</a:t>
            </a:r>
          </a:p>
          <a:p>
            <a:r>
              <a:rPr lang="en-US" dirty="0" smtClean="0"/>
              <a:t>Intrapartum FHR monitoring: </a:t>
            </a:r>
          </a:p>
          <a:p>
            <a:pPr lvl="1"/>
            <a:r>
              <a:rPr lang="en-US" dirty="0" smtClean="0"/>
              <a:t>Grade I/II/III</a:t>
            </a:r>
          </a:p>
          <a:p>
            <a:endParaRPr lang="en-US" dirty="0"/>
          </a:p>
          <a:p>
            <a:endParaRPr lang="en-US" dirty="0"/>
          </a:p>
        </p:txBody>
      </p:sp>
      <p:pic>
        <p:nvPicPr>
          <p:cNvPr id="5" name="Picture 2" descr="http://www.riomovies.com/media/img/content/home/fgLayer-monkeys@2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29" y="76383"/>
            <a:ext cx="618543" cy="12655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7287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CTG PATTERNS-USE PAGE 48 TO EXPLAIN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5239456"/>
              </p:ext>
            </p:extLst>
          </p:nvPr>
        </p:nvGraphicFramePr>
        <p:xfrm>
          <a:off x="838200" y="1825625"/>
          <a:ext cx="10515600" cy="4272280"/>
        </p:xfrm>
        <a:graphic>
          <a:graphicData uri="http://schemas.openxmlformats.org/drawingml/2006/table">
            <a:tbl>
              <a:tblPr firstRow="1" bandRow="1">
                <a:tableStyleId>{5C22544A-7EE6-4342-B048-85BDC9FD1C3A}</a:tableStyleId>
              </a:tblPr>
              <a:tblGrid>
                <a:gridCol w="2448859"/>
                <a:gridCol w="8066741"/>
              </a:tblGrid>
              <a:tr h="370840">
                <a:tc>
                  <a:txBody>
                    <a:bodyPr/>
                    <a:lstStyle/>
                    <a:p>
                      <a:pPr marL="0" marR="0">
                        <a:spcBef>
                          <a:spcPts val="0"/>
                        </a:spcBef>
                        <a:spcAft>
                          <a:spcPts val="0"/>
                        </a:spcAft>
                      </a:pPr>
                      <a:r>
                        <a:rPr lang="en-US" sz="1600" dirty="0">
                          <a:effectLst/>
                          <a:latin typeface="Cambria"/>
                          <a:ea typeface="ＭＳ 明朝"/>
                          <a:cs typeface="Times New Roman"/>
                        </a:rPr>
                        <a:t>Pattern</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Definition</a:t>
                      </a:r>
                    </a:p>
                  </a:txBody>
                  <a:tcPr marL="68580" marR="68580" marT="0" marB="0"/>
                </a:tc>
              </a:tr>
              <a:tr h="370840">
                <a:tc>
                  <a:txBody>
                    <a:bodyPr/>
                    <a:lstStyle/>
                    <a:p>
                      <a:pPr marL="0" marR="0">
                        <a:spcBef>
                          <a:spcPts val="0"/>
                        </a:spcBef>
                        <a:spcAft>
                          <a:spcPts val="0"/>
                        </a:spcAft>
                      </a:pPr>
                      <a:r>
                        <a:rPr lang="en-US" sz="1600" dirty="0">
                          <a:effectLst/>
                          <a:latin typeface="Cambria"/>
                          <a:ea typeface="ＭＳ 明朝"/>
                          <a:cs typeface="Times New Roman"/>
                        </a:rPr>
                        <a:t>Baseline </a:t>
                      </a:r>
                      <a:r>
                        <a:rPr lang="en-US" sz="1600" dirty="0" smtClean="0">
                          <a:effectLst/>
                          <a:latin typeface="Cambria"/>
                          <a:ea typeface="ＭＳ 明朝"/>
                          <a:cs typeface="Times New Roman"/>
                        </a:rPr>
                        <a:t>FHR</a:t>
                      </a:r>
                      <a:endParaRPr lang="en-US" sz="16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Mean FHR rounded to increments of 5 beats/min during a 10-min segment</a:t>
                      </a:r>
                    </a:p>
                    <a:p>
                      <a:pPr marL="0" marR="0">
                        <a:spcBef>
                          <a:spcPts val="0"/>
                        </a:spcBef>
                        <a:spcAft>
                          <a:spcPts val="0"/>
                        </a:spcAft>
                      </a:pPr>
                      <a:r>
                        <a:rPr lang="en-US" sz="1600" dirty="0">
                          <a:effectLst/>
                          <a:latin typeface="Cambria"/>
                          <a:ea typeface="ＭＳ 明朝"/>
                          <a:cs typeface="Times New Roman"/>
                        </a:rPr>
                        <a:t>Must be for a minimum of 2 minutes in any 10-minute segment</a:t>
                      </a:r>
                    </a:p>
                    <a:p>
                      <a:pPr marL="0" marR="0">
                        <a:spcBef>
                          <a:spcPts val="0"/>
                        </a:spcBef>
                        <a:spcAft>
                          <a:spcPts val="0"/>
                        </a:spcAft>
                      </a:pPr>
                      <a:r>
                        <a:rPr lang="en-US" sz="1600" dirty="0">
                          <a:effectLst/>
                          <a:latin typeface="Cambria"/>
                          <a:ea typeface="ＭＳ 明朝"/>
                          <a:cs typeface="Times New Roman"/>
                        </a:rPr>
                        <a:t>Normal: 110–160 beats per minute </a:t>
                      </a:r>
                    </a:p>
                    <a:p>
                      <a:pPr marL="0" marR="0">
                        <a:spcBef>
                          <a:spcPts val="0"/>
                        </a:spcBef>
                        <a:spcAft>
                          <a:spcPts val="0"/>
                        </a:spcAft>
                      </a:pPr>
                      <a:r>
                        <a:rPr lang="en-US" sz="1600" dirty="0">
                          <a:effectLst/>
                          <a:latin typeface="Cambria"/>
                          <a:ea typeface="ＭＳ 明朝"/>
                          <a:cs typeface="Times New Roman"/>
                        </a:rPr>
                        <a:t>Tachycardia: &gt; 160 beats/min </a:t>
                      </a:r>
                    </a:p>
                    <a:p>
                      <a:pPr marL="0" marR="0">
                        <a:spcBef>
                          <a:spcPts val="0"/>
                        </a:spcBef>
                        <a:spcAft>
                          <a:spcPts val="0"/>
                        </a:spcAft>
                      </a:pPr>
                      <a:r>
                        <a:rPr lang="en-US" sz="1600" dirty="0">
                          <a:effectLst/>
                          <a:latin typeface="Cambria"/>
                          <a:ea typeface="ＭＳ 明朝"/>
                          <a:cs typeface="Times New Roman"/>
                        </a:rPr>
                        <a:t>Bradycardia: &lt; 110 beats/min </a:t>
                      </a:r>
                      <a:endParaRPr lang="en-US" sz="1600" dirty="0" smtClean="0">
                        <a:effectLst/>
                        <a:latin typeface="Cambria"/>
                        <a:ea typeface="ＭＳ 明朝"/>
                        <a:cs typeface="Times New Roman"/>
                      </a:endParaRPr>
                    </a:p>
                    <a:p>
                      <a:pPr marL="0" marR="0">
                        <a:spcBef>
                          <a:spcPts val="0"/>
                        </a:spcBef>
                        <a:spcAft>
                          <a:spcPts val="0"/>
                        </a:spcAft>
                      </a:pPr>
                      <a:endParaRPr lang="en-US" sz="1600" dirty="0" smtClean="0">
                        <a:effectLst/>
                        <a:latin typeface="Cambria"/>
                        <a:ea typeface="ＭＳ 明朝"/>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Cambria"/>
                          <a:ea typeface="ＭＳ 明朝"/>
                          <a:cs typeface="Times New Roman"/>
                        </a:rPr>
                        <a:t>The decrease or increase in heart rate that</a:t>
                      </a:r>
                      <a:r>
                        <a:rPr lang="en-US" sz="1600" baseline="0" dirty="0" smtClean="0">
                          <a:effectLst/>
                          <a:latin typeface="Cambria"/>
                          <a:ea typeface="ＭＳ 明朝"/>
                          <a:cs typeface="Times New Roman"/>
                        </a:rPr>
                        <a:t> </a:t>
                      </a:r>
                      <a:r>
                        <a:rPr lang="en-US" sz="1600" dirty="0" smtClean="0">
                          <a:effectLst/>
                          <a:latin typeface="Cambria"/>
                          <a:ea typeface="ＭＳ 明朝"/>
                          <a:cs typeface="Times New Roman"/>
                        </a:rPr>
                        <a:t>lasts for longer than 10 minutes</a:t>
                      </a:r>
                      <a:r>
                        <a:rPr lang="en-US" sz="1600" baseline="0" dirty="0" smtClean="0">
                          <a:effectLst/>
                          <a:latin typeface="Cambria"/>
                          <a:ea typeface="ＭＳ 明朝"/>
                          <a:cs typeface="Times New Roman"/>
                        </a:rPr>
                        <a:t> is a </a:t>
                      </a:r>
                      <a:r>
                        <a:rPr lang="en-US" sz="1600" b="1" baseline="0" dirty="0" smtClean="0">
                          <a:effectLst/>
                          <a:latin typeface="Cambria"/>
                          <a:ea typeface="ＭＳ 明朝"/>
                          <a:cs typeface="Times New Roman"/>
                        </a:rPr>
                        <a:t>baseline change </a:t>
                      </a:r>
                      <a:endParaRPr lang="en-US" sz="1600" b="1" dirty="0">
                        <a:effectLst/>
                        <a:latin typeface="Cambria"/>
                        <a:ea typeface="ＭＳ 明朝"/>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effectLst/>
                        <a:latin typeface="Cambria"/>
                        <a:ea typeface="ＭＳ 明朝"/>
                        <a:cs typeface="Times New Roman"/>
                      </a:endParaRPr>
                    </a:p>
                  </a:txBody>
                  <a:tcPr marL="68580" marR="68580" marT="0" marB="0"/>
                </a:tc>
              </a:tr>
              <a:tr h="370840">
                <a:tc>
                  <a:txBody>
                    <a:bodyPr/>
                    <a:lstStyle/>
                    <a:p>
                      <a:pPr marL="0" marR="0">
                        <a:spcBef>
                          <a:spcPts val="0"/>
                        </a:spcBef>
                        <a:spcAft>
                          <a:spcPts val="0"/>
                        </a:spcAft>
                      </a:pPr>
                      <a:r>
                        <a:rPr lang="en-US" sz="1600" dirty="0">
                          <a:effectLst/>
                          <a:latin typeface="Cambria"/>
                          <a:ea typeface="ＭＳ 明朝"/>
                          <a:cs typeface="Times New Roman"/>
                        </a:rPr>
                        <a:t>Baseline variability</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Fluctuations in the baseline FHR that are irregular in amplitude and frequency</a:t>
                      </a:r>
                    </a:p>
                    <a:p>
                      <a:pPr marL="0" marR="0">
                        <a:spcBef>
                          <a:spcPts val="0"/>
                        </a:spcBef>
                        <a:spcAft>
                          <a:spcPts val="0"/>
                        </a:spcAft>
                      </a:pPr>
                      <a:r>
                        <a:rPr lang="en-US" sz="1600" dirty="0">
                          <a:effectLst/>
                          <a:latin typeface="Cambria"/>
                          <a:ea typeface="ＭＳ 明朝"/>
                          <a:cs typeface="Times New Roman"/>
                        </a:rPr>
                        <a:t>Variability is visually quantitated as the amplitude of peak-to-trough in beats per minute</a:t>
                      </a:r>
                      <a:r>
                        <a:rPr lang="en-US" sz="1600" dirty="0" smtClean="0">
                          <a:effectLst/>
                          <a:latin typeface="Cambria"/>
                          <a:ea typeface="ＭＳ 明朝"/>
                          <a:cs typeface="Times New Roman"/>
                        </a:rPr>
                        <a:t>.</a:t>
                      </a:r>
                    </a:p>
                    <a:p>
                      <a:pPr marL="0" marR="0">
                        <a:spcBef>
                          <a:spcPts val="0"/>
                        </a:spcBef>
                        <a:spcAft>
                          <a:spcPts val="0"/>
                        </a:spcAft>
                      </a:pPr>
                      <a:endParaRPr lang="en-US" sz="1600" dirty="0">
                        <a:effectLst/>
                        <a:latin typeface="Cambria"/>
                        <a:ea typeface="ＭＳ 明朝"/>
                        <a:cs typeface="Times New Roman"/>
                      </a:endParaRPr>
                    </a:p>
                    <a:p>
                      <a:pPr marL="0" marR="0">
                        <a:spcBef>
                          <a:spcPts val="0"/>
                        </a:spcBef>
                        <a:spcAft>
                          <a:spcPts val="0"/>
                        </a:spcAft>
                      </a:pPr>
                      <a:r>
                        <a:rPr lang="en-US" sz="1600" dirty="0" smtClean="0">
                          <a:effectLst/>
                          <a:latin typeface="Cambria"/>
                          <a:ea typeface="ＭＳ 明朝"/>
                          <a:cs typeface="Times New Roman"/>
                        </a:rPr>
                        <a:t>Absent</a:t>
                      </a:r>
                      <a:r>
                        <a:rPr lang="en-US" sz="1600" dirty="0">
                          <a:effectLst/>
                          <a:latin typeface="Cambria"/>
                          <a:ea typeface="ＭＳ 明朝"/>
                          <a:cs typeface="Times New Roman"/>
                        </a:rPr>
                        <a:t>—no amplitude range </a:t>
                      </a:r>
                    </a:p>
                    <a:p>
                      <a:pPr marL="0" marR="0">
                        <a:spcBef>
                          <a:spcPts val="0"/>
                        </a:spcBef>
                        <a:spcAft>
                          <a:spcPts val="0"/>
                        </a:spcAft>
                      </a:pPr>
                      <a:r>
                        <a:rPr lang="en-US" sz="1600" dirty="0">
                          <a:effectLst/>
                          <a:latin typeface="Cambria"/>
                          <a:ea typeface="ＭＳ 明朝"/>
                          <a:cs typeface="Times New Roman"/>
                        </a:rPr>
                        <a:t>Minimal—amplitude range ≤ 5 beats/min</a:t>
                      </a:r>
                    </a:p>
                    <a:p>
                      <a:pPr marL="0" marR="0">
                        <a:spcBef>
                          <a:spcPts val="0"/>
                        </a:spcBef>
                        <a:spcAft>
                          <a:spcPts val="0"/>
                        </a:spcAft>
                      </a:pPr>
                      <a:r>
                        <a:rPr lang="en-US" sz="1600" dirty="0">
                          <a:effectLst/>
                          <a:latin typeface="Cambria"/>
                          <a:ea typeface="ＭＳ 明朝"/>
                          <a:cs typeface="Times New Roman"/>
                        </a:rPr>
                        <a:t>Moderate (normal)—amplitude range 6–25 beats/min</a:t>
                      </a:r>
                    </a:p>
                    <a:p>
                      <a:pPr marL="0" marR="0">
                        <a:spcBef>
                          <a:spcPts val="0"/>
                        </a:spcBef>
                        <a:spcAft>
                          <a:spcPts val="0"/>
                        </a:spcAft>
                      </a:pPr>
                      <a:r>
                        <a:rPr lang="en-US" sz="1600" dirty="0">
                          <a:effectLst/>
                          <a:latin typeface="Cambria"/>
                          <a:ea typeface="ＭＳ 明朝"/>
                          <a:cs typeface="Times New Roman"/>
                        </a:rPr>
                        <a:t>Marked—amplitude range &gt; 25 beats/min</a:t>
                      </a:r>
                    </a:p>
                  </a:txBody>
                  <a:tcPr marL="68580" marR="68580" marT="0" marB="0"/>
                </a:tc>
              </a:tr>
            </a:tbl>
          </a:graphicData>
        </a:graphic>
      </p:graphicFrame>
    </p:spTree>
    <p:extLst>
      <p:ext uri="{BB962C8B-B14F-4D97-AF65-F5344CB8AC3E}">
        <p14:creationId xmlns:p14="http://schemas.microsoft.com/office/powerpoint/2010/main" val="1307236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Acceleration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972768"/>
              </p:ext>
            </p:extLst>
          </p:nvPr>
        </p:nvGraphicFramePr>
        <p:xfrm>
          <a:off x="838200" y="1825625"/>
          <a:ext cx="10515870" cy="4638040"/>
        </p:xfrm>
        <a:graphic>
          <a:graphicData uri="http://schemas.openxmlformats.org/drawingml/2006/table">
            <a:tbl>
              <a:tblPr firstRow="1" bandRow="1">
                <a:tableStyleId>{5C22544A-7EE6-4342-B048-85BDC9FD1C3A}</a:tableStyleId>
              </a:tblPr>
              <a:tblGrid>
                <a:gridCol w="10515870"/>
              </a:tblGrid>
              <a:tr h="370840">
                <a:tc>
                  <a:txBody>
                    <a:bodyPr/>
                    <a:lstStyle/>
                    <a:p>
                      <a:pPr marL="0" marR="0">
                        <a:spcBef>
                          <a:spcPts val="0"/>
                        </a:spcBef>
                        <a:spcAft>
                          <a:spcPts val="0"/>
                        </a:spcAft>
                      </a:pPr>
                      <a:r>
                        <a:rPr lang="en-US" sz="2000" dirty="0">
                          <a:effectLst/>
                          <a:latin typeface="Cambria"/>
                          <a:ea typeface="ＭＳ 明朝"/>
                          <a:cs typeface="Times New Roman"/>
                        </a:rPr>
                        <a:t>Definition</a:t>
                      </a:r>
                    </a:p>
                  </a:txBody>
                  <a:tcPr marL="81689" marR="81689" marT="0" marB="0"/>
                </a:tc>
              </a:tr>
              <a:tr h="370840">
                <a:tc>
                  <a:txBody>
                    <a:bodyPr/>
                    <a:lstStyle/>
                    <a:p>
                      <a:pPr marL="342900" marR="0" indent="-342900">
                        <a:spcBef>
                          <a:spcPts val="0"/>
                        </a:spcBef>
                        <a:spcAft>
                          <a:spcPts val="0"/>
                        </a:spcAft>
                        <a:buFont typeface="Arial" charset="0"/>
                        <a:buChar char="•"/>
                      </a:pPr>
                      <a:r>
                        <a:rPr lang="en-US" sz="2000" dirty="0">
                          <a:effectLst/>
                          <a:latin typeface="Cambria"/>
                          <a:ea typeface="ＭＳ 明朝"/>
                          <a:cs typeface="Times New Roman"/>
                        </a:rPr>
                        <a:t>Definition: Abrupt increase in FHR (onset to peak &lt; 30 sec) </a:t>
                      </a:r>
                      <a:endParaRPr lang="en-US" sz="2000" dirty="0" smtClean="0">
                        <a:effectLst/>
                        <a:latin typeface="Cambria"/>
                        <a:ea typeface="ＭＳ 明朝"/>
                        <a:cs typeface="Times New Roman"/>
                      </a:endParaRPr>
                    </a:p>
                    <a:p>
                      <a:pPr marL="342900" marR="0" indent="-342900">
                        <a:spcBef>
                          <a:spcPts val="0"/>
                        </a:spcBef>
                        <a:spcAft>
                          <a:spcPts val="0"/>
                        </a:spcAft>
                        <a:buFont typeface="Arial" charset="0"/>
                        <a:buChar char="•"/>
                      </a:pPr>
                      <a:endParaRPr lang="en-US" sz="2000" dirty="0" smtClean="0">
                        <a:effectLst/>
                        <a:latin typeface="Cambria"/>
                        <a:ea typeface="ＭＳ 明朝"/>
                        <a:cs typeface="Times New Roman"/>
                      </a:endParaRPr>
                    </a:p>
                    <a:p>
                      <a:pPr marL="342900" marR="0" indent="-342900">
                        <a:spcBef>
                          <a:spcPts val="0"/>
                        </a:spcBef>
                        <a:spcAft>
                          <a:spcPts val="0"/>
                        </a:spcAft>
                        <a:buFont typeface="Arial" charset="0"/>
                        <a:buChar char="•"/>
                      </a:pPr>
                      <a:endParaRPr lang="en-US" sz="2000" dirty="0">
                        <a:effectLst/>
                        <a:latin typeface="Cambria"/>
                        <a:ea typeface="ＭＳ 明朝"/>
                        <a:cs typeface="Times New Roman"/>
                      </a:endParaRPr>
                    </a:p>
                    <a:p>
                      <a:pPr marL="342900" marR="0" indent="-342900">
                        <a:spcBef>
                          <a:spcPts val="0"/>
                        </a:spcBef>
                        <a:spcAft>
                          <a:spcPts val="0"/>
                        </a:spcAft>
                        <a:buFont typeface="Arial" charset="0"/>
                        <a:buChar char="•"/>
                      </a:pPr>
                      <a:r>
                        <a:rPr lang="en-US" sz="2000" dirty="0">
                          <a:effectLst/>
                          <a:latin typeface="Cambria"/>
                          <a:ea typeface="ＭＳ 明朝"/>
                          <a:cs typeface="Times New Roman"/>
                        </a:rPr>
                        <a:t>≥ 32 Weeks </a:t>
                      </a:r>
                      <a:r>
                        <a:rPr lang="en-US" sz="2000" dirty="0" smtClean="0">
                          <a:effectLst/>
                          <a:latin typeface="Cambria"/>
                          <a:ea typeface="ＭＳ 明朝"/>
                          <a:cs typeface="Times New Roman"/>
                        </a:rPr>
                        <a:t>GA:</a:t>
                      </a:r>
                      <a:r>
                        <a:rPr lang="en-US" sz="2000" baseline="0" dirty="0" smtClean="0">
                          <a:effectLst/>
                          <a:latin typeface="Cambria"/>
                          <a:ea typeface="ＭＳ 明朝"/>
                          <a:cs typeface="Times New Roman"/>
                        </a:rPr>
                        <a:t> </a:t>
                      </a:r>
                    </a:p>
                    <a:p>
                      <a:pPr marL="342900" marR="0" indent="-342900">
                        <a:spcBef>
                          <a:spcPts val="0"/>
                        </a:spcBef>
                        <a:spcAft>
                          <a:spcPts val="0"/>
                        </a:spcAft>
                        <a:buFont typeface="Wingdings" charset="2"/>
                        <a:buChar char="ü"/>
                      </a:pPr>
                      <a:r>
                        <a:rPr lang="en-US" sz="2000" dirty="0" smtClean="0">
                          <a:effectLst/>
                          <a:latin typeface="Cambria"/>
                          <a:ea typeface="ＭＳ 明朝"/>
                          <a:cs typeface="Times New Roman"/>
                        </a:rPr>
                        <a:t>Peak </a:t>
                      </a:r>
                      <a:r>
                        <a:rPr lang="en-US" sz="2000" dirty="0">
                          <a:effectLst/>
                          <a:latin typeface="Cambria"/>
                          <a:ea typeface="ＭＳ 明朝"/>
                          <a:cs typeface="Times New Roman"/>
                        </a:rPr>
                        <a:t>of 15 beats/min or more above </a:t>
                      </a:r>
                      <a:r>
                        <a:rPr lang="en-US" sz="2000" dirty="0" smtClean="0">
                          <a:effectLst/>
                          <a:latin typeface="Cambria"/>
                          <a:ea typeface="ＭＳ 明朝"/>
                          <a:cs typeface="Times New Roman"/>
                        </a:rPr>
                        <a:t>baseline</a:t>
                      </a:r>
                    </a:p>
                    <a:p>
                      <a:pPr marL="342900" marR="0" indent="-342900">
                        <a:spcBef>
                          <a:spcPts val="0"/>
                        </a:spcBef>
                        <a:spcAft>
                          <a:spcPts val="0"/>
                        </a:spcAft>
                        <a:buFont typeface="Wingdings" charset="2"/>
                        <a:buChar char="ü"/>
                      </a:pPr>
                      <a:r>
                        <a:rPr lang="en-US" sz="2000" dirty="0" smtClean="0">
                          <a:effectLst/>
                          <a:latin typeface="Cambria"/>
                          <a:ea typeface="ＭＳ 明朝"/>
                          <a:cs typeface="Times New Roman"/>
                        </a:rPr>
                        <a:t>Duration </a:t>
                      </a:r>
                      <a:r>
                        <a:rPr lang="en-US" sz="2000" dirty="0">
                          <a:effectLst/>
                          <a:latin typeface="Cambria"/>
                          <a:ea typeface="ＭＳ 明朝"/>
                          <a:cs typeface="Times New Roman"/>
                        </a:rPr>
                        <a:t>≥15 sec but  &lt; 2 minutes from onset to return</a:t>
                      </a:r>
                      <a:r>
                        <a:rPr lang="en-US" sz="2000" dirty="0" smtClean="0">
                          <a:effectLst/>
                          <a:latin typeface="Cambria"/>
                          <a:ea typeface="ＭＳ 明朝"/>
                          <a:cs typeface="Times New Roman"/>
                        </a:rPr>
                        <a:t>.</a:t>
                      </a:r>
                    </a:p>
                    <a:p>
                      <a:pPr marL="342900" marR="0" lvl="0" indent="-342900">
                        <a:spcBef>
                          <a:spcPts val="0"/>
                        </a:spcBef>
                        <a:spcAft>
                          <a:spcPts val="0"/>
                        </a:spcAft>
                        <a:buFont typeface="Arial" charset="0"/>
                        <a:buChar char="•"/>
                      </a:pPr>
                      <a:endParaRPr lang="en-US" sz="2000" dirty="0">
                        <a:effectLst/>
                        <a:latin typeface="Cambria"/>
                        <a:ea typeface="ＭＳ 明朝"/>
                        <a:cs typeface="Times New Roman"/>
                      </a:endParaRPr>
                    </a:p>
                    <a:p>
                      <a:pPr marL="342900" marR="0" indent="-342900">
                        <a:spcBef>
                          <a:spcPts val="0"/>
                        </a:spcBef>
                        <a:spcAft>
                          <a:spcPts val="0"/>
                        </a:spcAft>
                        <a:buFont typeface="Arial" charset="0"/>
                        <a:buChar char="•"/>
                      </a:pPr>
                      <a:r>
                        <a:rPr lang="en-US" sz="2000" dirty="0">
                          <a:effectLst/>
                          <a:latin typeface="Cambria"/>
                          <a:ea typeface="ＭＳ 明朝"/>
                          <a:cs typeface="Times New Roman"/>
                        </a:rPr>
                        <a:t>&lt; 32 weeks GA</a:t>
                      </a:r>
                    </a:p>
                    <a:p>
                      <a:pPr marL="342900" marR="0" lvl="0" indent="-342900">
                        <a:spcBef>
                          <a:spcPts val="0"/>
                        </a:spcBef>
                        <a:spcAft>
                          <a:spcPts val="0"/>
                        </a:spcAft>
                        <a:buFont typeface="Wingdings" charset="2"/>
                        <a:buChar char="ü"/>
                      </a:pPr>
                      <a:r>
                        <a:rPr lang="en-US" sz="2000" dirty="0">
                          <a:effectLst/>
                          <a:latin typeface="Cambria"/>
                          <a:ea typeface="ＭＳ 明朝"/>
                          <a:cs typeface="Times New Roman"/>
                        </a:rPr>
                        <a:t>Peak of ≥ 10 beats/min above </a:t>
                      </a:r>
                      <a:r>
                        <a:rPr lang="en-US" sz="2000" dirty="0" smtClean="0">
                          <a:effectLst/>
                          <a:latin typeface="Cambria"/>
                          <a:ea typeface="ＭＳ 明朝"/>
                          <a:cs typeface="Times New Roman"/>
                        </a:rPr>
                        <a:t>baseline</a:t>
                      </a:r>
                    </a:p>
                    <a:p>
                      <a:pPr marL="342900" marR="0" lvl="0" indent="-342900">
                        <a:spcBef>
                          <a:spcPts val="0"/>
                        </a:spcBef>
                        <a:spcAft>
                          <a:spcPts val="0"/>
                        </a:spcAft>
                        <a:buFont typeface="Wingdings" charset="2"/>
                        <a:buChar char="ü"/>
                      </a:pPr>
                      <a:r>
                        <a:rPr lang="en-US" sz="2000" dirty="0" smtClean="0">
                          <a:effectLst/>
                          <a:latin typeface="Cambria"/>
                          <a:ea typeface="ＭＳ 明朝"/>
                          <a:cs typeface="Times New Roman"/>
                        </a:rPr>
                        <a:t>Duration </a:t>
                      </a:r>
                      <a:r>
                        <a:rPr lang="en-US" sz="2000" dirty="0">
                          <a:effectLst/>
                          <a:latin typeface="Cambria"/>
                          <a:ea typeface="ＭＳ 明朝"/>
                          <a:cs typeface="Times New Roman"/>
                        </a:rPr>
                        <a:t>≥ 10 sec but &lt; 2 minutes from onset to return. </a:t>
                      </a:r>
                      <a:endParaRPr lang="en-US" sz="2000" dirty="0" smtClean="0">
                        <a:effectLst/>
                        <a:latin typeface="Cambria"/>
                        <a:ea typeface="ＭＳ 明朝"/>
                        <a:cs typeface="Times New Roman"/>
                      </a:endParaRPr>
                    </a:p>
                    <a:p>
                      <a:pPr marL="342900" marR="0" lvl="0" indent="-342900">
                        <a:spcBef>
                          <a:spcPts val="0"/>
                        </a:spcBef>
                        <a:spcAft>
                          <a:spcPts val="0"/>
                        </a:spcAft>
                        <a:buFont typeface="Arial" charset="0"/>
                        <a:buChar char="•"/>
                      </a:pPr>
                      <a:endParaRPr lang="en-US" sz="2000" dirty="0">
                        <a:effectLst/>
                        <a:latin typeface="Cambria"/>
                        <a:ea typeface="ＭＳ 明朝"/>
                        <a:cs typeface="Times New Roman"/>
                      </a:endParaRPr>
                    </a:p>
                    <a:p>
                      <a:pPr marL="342900" marR="0" indent="-342900">
                        <a:spcBef>
                          <a:spcPts val="0"/>
                        </a:spcBef>
                        <a:spcAft>
                          <a:spcPts val="0"/>
                        </a:spcAft>
                        <a:buFont typeface="Arial" charset="0"/>
                        <a:buChar char="•"/>
                      </a:pPr>
                      <a:r>
                        <a:rPr lang="en-US" sz="2000" dirty="0" smtClean="0">
                          <a:effectLst/>
                          <a:latin typeface="Cambria"/>
                          <a:ea typeface="ＭＳ 明朝"/>
                          <a:cs typeface="Times New Roman"/>
                        </a:rPr>
                        <a:t> </a:t>
                      </a:r>
                      <a:r>
                        <a:rPr lang="en-US" sz="2000" dirty="0">
                          <a:effectLst/>
                          <a:latin typeface="Cambria"/>
                          <a:ea typeface="ＭＳ 明朝"/>
                          <a:cs typeface="Times New Roman"/>
                        </a:rPr>
                        <a:t>Prolonged acceleration: lasts ≥ 2 minutes but &lt; 10 minutes in </a:t>
                      </a:r>
                      <a:r>
                        <a:rPr lang="en-US" sz="2000" dirty="0" smtClean="0">
                          <a:effectLst/>
                          <a:latin typeface="Cambria"/>
                          <a:ea typeface="ＭＳ 明朝"/>
                          <a:cs typeface="Times New Roman"/>
                        </a:rPr>
                        <a:t>duration</a:t>
                      </a:r>
                    </a:p>
                    <a:p>
                      <a:pPr marL="342900" marR="0" indent="-342900">
                        <a:spcBef>
                          <a:spcPts val="0"/>
                        </a:spcBef>
                        <a:spcAft>
                          <a:spcPts val="0"/>
                        </a:spcAft>
                        <a:buFont typeface="Arial" charset="0"/>
                        <a:buChar char="•"/>
                      </a:pPr>
                      <a:endParaRPr lang="en-US" sz="2000" dirty="0">
                        <a:effectLst/>
                        <a:latin typeface="Cambria"/>
                        <a:ea typeface="ＭＳ 明朝"/>
                        <a:cs typeface="Times New Roman"/>
                      </a:endParaRPr>
                    </a:p>
                    <a:p>
                      <a:pPr marL="342900" marR="0" indent="-342900">
                        <a:spcBef>
                          <a:spcPts val="0"/>
                        </a:spcBef>
                        <a:spcAft>
                          <a:spcPts val="0"/>
                        </a:spcAft>
                        <a:buFont typeface="Arial"/>
                        <a:buChar char="•"/>
                      </a:pPr>
                      <a:r>
                        <a:rPr lang="en-US" sz="2000" dirty="0">
                          <a:effectLst/>
                          <a:latin typeface="Cambria"/>
                          <a:ea typeface="ＭＳ 明朝"/>
                          <a:cs typeface="Times New Roman"/>
                        </a:rPr>
                        <a:t>Baseline change: an acceleration lasting ≥10 minutes </a:t>
                      </a:r>
                      <a:endParaRPr lang="en-US" sz="2000" dirty="0" smtClean="0">
                        <a:effectLst/>
                        <a:latin typeface="Cambria"/>
                        <a:ea typeface="ＭＳ 明朝"/>
                        <a:cs typeface="Times New Roman"/>
                      </a:endParaRPr>
                    </a:p>
                  </a:txBody>
                  <a:tcPr marL="81689" marR="81689" marT="0" marB="0"/>
                </a:tc>
              </a:tr>
            </a:tbl>
          </a:graphicData>
        </a:graphic>
      </p:graphicFrame>
    </p:spTree>
    <p:extLst>
      <p:ext uri="{BB962C8B-B14F-4D97-AF65-F5344CB8AC3E}">
        <p14:creationId xmlns:p14="http://schemas.microsoft.com/office/powerpoint/2010/main" val="3830094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CTG- INTERPRETATION PAGES 124, 142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9319664"/>
              </p:ext>
            </p:extLst>
          </p:nvPr>
        </p:nvGraphicFramePr>
        <p:xfrm>
          <a:off x="838200" y="1825625"/>
          <a:ext cx="10515218" cy="4333240"/>
        </p:xfrm>
        <a:graphic>
          <a:graphicData uri="http://schemas.openxmlformats.org/drawingml/2006/table">
            <a:tbl>
              <a:tblPr firstRow="1" bandRow="1">
                <a:tableStyleId>{5C22544A-7EE6-4342-B048-85BDC9FD1C3A}</a:tableStyleId>
              </a:tblPr>
              <a:tblGrid>
                <a:gridCol w="2166709"/>
                <a:gridCol w="8348509"/>
              </a:tblGrid>
              <a:tr h="370840">
                <a:tc>
                  <a:txBody>
                    <a:bodyPr/>
                    <a:lstStyle/>
                    <a:p>
                      <a:pPr marL="0" marR="0">
                        <a:spcBef>
                          <a:spcPts val="0"/>
                        </a:spcBef>
                        <a:spcAft>
                          <a:spcPts val="0"/>
                        </a:spcAft>
                      </a:pPr>
                      <a:r>
                        <a:rPr lang="en-US" sz="2000" dirty="0">
                          <a:effectLst/>
                          <a:latin typeface="Cambria"/>
                          <a:ea typeface="ＭＳ 明朝"/>
                          <a:cs typeface="Times New Roman"/>
                        </a:rPr>
                        <a:t>Pattern</a:t>
                      </a:r>
                    </a:p>
                  </a:txBody>
                  <a:tcPr marL="70061" marR="70061" marT="0" marB="0"/>
                </a:tc>
                <a:tc>
                  <a:txBody>
                    <a:bodyPr/>
                    <a:lstStyle/>
                    <a:p>
                      <a:pPr marL="0" marR="0">
                        <a:spcBef>
                          <a:spcPts val="0"/>
                        </a:spcBef>
                        <a:spcAft>
                          <a:spcPts val="0"/>
                        </a:spcAft>
                      </a:pPr>
                      <a:r>
                        <a:rPr lang="en-US" sz="2000">
                          <a:effectLst/>
                          <a:latin typeface="Cambria"/>
                          <a:ea typeface="ＭＳ 明朝"/>
                          <a:cs typeface="Times New Roman"/>
                        </a:rPr>
                        <a:t>Definition</a:t>
                      </a:r>
                    </a:p>
                  </a:txBody>
                  <a:tcPr marL="70061" marR="70061" marT="0" marB="0"/>
                </a:tc>
              </a:tr>
              <a:tr h="370840">
                <a:tc>
                  <a:txBody>
                    <a:bodyPr/>
                    <a:lstStyle/>
                    <a:p>
                      <a:pPr marL="0" marR="0">
                        <a:spcBef>
                          <a:spcPts val="0"/>
                        </a:spcBef>
                        <a:spcAft>
                          <a:spcPts val="0"/>
                        </a:spcAft>
                      </a:pPr>
                      <a:r>
                        <a:rPr lang="en-US" sz="2000" dirty="0">
                          <a:effectLst/>
                          <a:latin typeface="Cambria"/>
                          <a:ea typeface="ＭＳ 明朝"/>
                          <a:cs typeface="Times New Roman"/>
                        </a:rPr>
                        <a:t>Early deceleration </a:t>
                      </a:r>
                    </a:p>
                  </a:txBody>
                  <a:tcPr marL="70061" marR="70061" marT="0" marB="0"/>
                </a:tc>
                <a:tc>
                  <a:txBody>
                    <a:bodyPr/>
                    <a:lstStyle/>
                    <a:p>
                      <a:pPr marL="342900" marR="0" indent="-342900">
                        <a:spcBef>
                          <a:spcPts val="0"/>
                        </a:spcBef>
                        <a:spcAft>
                          <a:spcPts val="0"/>
                        </a:spcAft>
                        <a:buFont typeface="Wingdings" charset="2"/>
                        <a:buChar char="Ø"/>
                      </a:pPr>
                      <a:r>
                        <a:rPr lang="en-US" sz="2000" dirty="0">
                          <a:effectLst/>
                          <a:latin typeface="Cambria"/>
                          <a:ea typeface="ＭＳ 明朝"/>
                          <a:cs typeface="Times New Roman"/>
                        </a:rPr>
                        <a:t>Symmetrical </a:t>
                      </a:r>
                      <a:r>
                        <a:rPr lang="en-US" sz="2000" i="1" dirty="0">
                          <a:effectLst/>
                          <a:latin typeface="Cambria"/>
                          <a:ea typeface="ＭＳ 明朝"/>
                          <a:cs typeface="Times New Roman"/>
                        </a:rPr>
                        <a:t>gradual decrease and return of the FHR</a:t>
                      </a:r>
                      <a:r>
                        <a:rPr lang="en-US" sz="2000" dirty="0">
                          <a:effectLst/>
                          <a:latin typeface="Cambria"/>
                          <a:ea typeface="ＭＳ 明朝"/>
                          <a:cs typeface="Times New Roman"/>
                        </a:rPr>
                        <a:t> associated with a uterine contraction </a:t>
                      </a:r>
                    </a:p>
                    <a:p>
                      <a:pPr marL="342900" marR="0" indent="-342900">
                        <a:spcBef>
                          <a:spcPts val="0"/>
                        </a:spcBef>
                        <a:spcAft>
                          <a:spcPts val="0"/>
                        </a:spcAft>
                        <a:buFont typeface="Wingdings" charset="2"/>
                        <a:buChar char="Ø"/>
                      </a:pPr>
                      <a:r>
                        <a:rPr lang="en-US" sz="2000" dirty="0" smtClean="0">
                          <a:effectLst/>
                          <a:latin typeface="Cambria"/>
                          <a:ea typeface="ＭＳ 明朝"/>
                          <a:cs typeface="Times New Roman"/>
                        </a:rPr>
                        <a:t>Onset</a:t>
                      </a:r>
                      <a:r>
                        <a:rPr lang="en-US" sz="2000" dirty="0">
                          <a:effectLst/>
                          <a:latin typeface="Cambria"/>
                          <a:ea typeface="ＭＳ 明朝"/>
                          <a:cs typeface="Times New Roman"/>
                        </a:rPr>
                        <a:t>, nadir, and recovery coincident with beginning, peak, and end of contraction, </a:t>
                      </a:r>
                      <a:r>
                        <a:rPr lang="en-US" sz="2000" dirty="0" smtClean="0">
                          <a:effectLst/>
                          <a:latin typeface="Cambria"/>
                          <a:ea typeface="ＭＳ 明朝"/>
                          <a:cs typeface="Times New Roman"/>
                        </a:rPr>
                        <a:t>respectively</a:t>
                      </a:r>
                    </a:p>
                    <a:p>
                      <a:pPr marL="342900" marR="0"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000" dirty="0" smtClean="0">
                          <a:effectLst/>
                          <a:latin typeface="Cambria"/>
                          <a:ea typeface="ＭＳ 明朝"/>
                          <a:cs typeface="Times New Roman"/>
                        </a:rPr>
                        <a:t>Gradual FHR decrease from the onset to the FHR nadir of ≥30 sec</a:t>
                      </a:r>
                    </a:p>
                    <a:p>
                      <a:pPr marL="0" marR="0">
                        <a:spcBef>
                          <a:spcPts val="0"/>
                        </a:spcBef>
                        <a:spcAft>
                          <a:spcPts val="0"/>
                        </a:spcAft>
                      </a:pPr>
                      <a:endParaRPr lang="en-US" sz="2000" dirty="0" smtClean="0">
                        <a:effectLst/>
                        <a:latin typeface="Cambria"/>
                        <a:ea typeface="ＭＳ 明朝"/>
                        <a:cs typeface="Times New Roman"/>
                      </a:endParaRPr>
                    </a:p>
                  </a:txBody>
                  <a:tcPr marL="70061" marR="70061" marT="0" marB="0"/>
                </a:tc>
              </a:tr>
              <a:tr h="370840">
                <a:tc>
                  <a:txBody>
                    <a:bodyPr/>
                    <a:lstStyle/>
                    <a:p>
                      <a:pPr marL="0" marR="0">
                        <a:spcBef>
                          <a:spcPts val="0"/>
                        </a:spcBef>
                        <a:spcAft>
                          <a:spcPts val="0"/>
                        </a:spcAft>
                      </a:pPr>
                      <a:r>
                        <a:rPr lang="en-US" sz="2000" dirty="0">
                          <a:effectLst/>
                          <a:latin typeface="Cambria"/>
                          <a:ea typeface="ＭＳ 明朝"/>
                          <a:cs typeface="Times New Roman"/>
                        </a:rPr>
                        <a:t>Late deceleration </a:t>
                      </a:r>
                    </a:p>
                  </a:txBody>
                  <a:tcPr marL="70061" marR="70061" marT="0" marB="0"/>
                </a:tc>
                <a:tc>
                  <a:txBody>
                    <a:bodyPr/>
                    <a:lstStyle/>
                    <a:p>
                      <a:pPr marL="342900" marR="0" indent="-342900">
                        <a:spcBef>
                          <a:spcPts val="0"/>
                        </a:spcBef>
                        <a:spcAft>
                          <a:spcPts val="0"/>
                        </a:spcAft>
                        <a:buFont typeface="Wingdings" charset="2"/>
                        <a:buChar char="Ø"/>
                      </a:pPr>
                      <a:r>
                        <a:rPr lang="en-US" sz="2000" dirty="0">
                          <a:effectLst/>
                          <a:latin typeface="Cambria"/>
                          <a:ea typeface="ＭＳ 明朝"/>
                          <a:cs typeface="Times New Roman"/>
                        </a:rPr>
                        <a:t>Symmetrical </a:t>
                      </a:r>
                      <a:r>
                        <a:rPr lang="en-US" sz="2000" i="1" dirty="0">
                          <a:effectLst/>
                          <a:latin typeface="Cambria"/>
                          <a:ea typeface="ＭＳ 明朝"/>
                          <a:cs typeface="Times New Roman"/>
                        </a:rPr>
                        <a:t>gradual decrease and return of the FHR</a:t>
                      </a:r>
                      <a:r>
                        <a:rPr lang="en-US" sz="2000" dirty="0">
                          <a:effectLst/>
                          <a:latin typeface="Cambria"/>
                          <a:ea typeface="ＭＳ 明朝"/>
                          <a:cs typeface="Times New Roman"/>
                        </a:rPr>
                        <a:t> associated with a uterine contraction </a:t>
                      </a:r>
                    </a:p>
                    <a:p>
                      <a:pPr marL="342900" marR="0" indent="-342900">
                        <a:spcBef>
                          <a:spcPts val="0"/>
                        </a:spcBef>
                        <a:spcAft>
                          <a:spcPts val="0"/>
                        </a:spcAft>
                        <a:buFont typeface="Wingdings" charset="2"/>
                        <a:buChar char="Ø"/>
                      </a:pPr>
                      <a:r>
                        <a:rPr lang="en-US" sz="2000" dirty="0" smtClean="0">
                          <a:effectLst/>
                          <a:latin typeface="Cambria"/>
                          <a:ea typeface="ＭＳ 明朝"/>
                          <a:cs typeface="Times New Roman"/>
                        </a:rPr>
                        <a:t>Nadir </a:t>
                      </a:r>
                      <a:r>
                        <a:rPr lang="en-US" sz="2000" dirty="0">
                          <a:effectLst/>
                          <a:latin typeface="Cambria"/>
                          <a:ea typeface="ＭＳ 明朝"/>
                          <a:cs typeface="Times New Roman"/>
                        </a:rPr>
                        <a:t>after the peak of the contraction. </a:t>
                      </a:r>
                    </a:p>
                    <a:p>
                      <a:pPr marL="342900" marR="0" indent="-342900">
                        <a:spcBef>
                          <a:spcPts val="0"/>
                        </a:spcBef>
                        <a:spcAft>
                          <a:spcPts val="0"/>
                        </a:spcAft>
                        <a:buFont typeface="Wingdings" charset="2"/>
                        <a:buChar char="Ø"/>
                      </a:pPr>
                      <a:r>
                        <a:rPr lang="en-US" sz="2000" dirty="0">
                          <a:effectLst/>
                          <a:latin typeface="Cambria"/>
                          <a:ea typeface="ＭＳ 明朝"/>
                          <a:cs typeface="Times New Roman"/>
                        </a:rPr>
                        <a:t>Onset, nadir, and recovery occur after beginning, peak, and end of contraction </a:t>
                      </a:r>
                      <a:r>
                        <a:rPr lang="en-US" sz="2000" dirty="0" smtClean="0">
                          <a:effectLst/>
                          <a:latin typeface="Cambria"/>
                          <a:ea typeface="ＭＳ 明朝"/>
                          <a:cs typeface="Times New Roman"/>
                        </a:rPr>
                        <a:t>respectively</a:t>
                      </a:r>
                    </a:p>
                    <a:p>
                      <a:pPr marL="342900" marR="0"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000" dirty="0" smtClean="0">
                          <a:effectLst/>
                          <a:latin typeface="Cambria"/>
                          <a:ea typeface="ＭＳ 明朝"/>
                          <a:cs typeface="Times New Roman"/>
                        </a:rPr>
                        <a:t>Gradual FHR decrease from the onset to the FHR nadir of ≥30 sec</a:t>
                      </a:r>
                    </a:p>
                    <a:p>
                      <a:pPr marL="342900" marR="0" indent="-342900" algn="l" defTabSz="914400" rtl="0" eaLnBrk="1" fontAlgn="auto" latinLnBrk="0" hangingPunct="1">
                        <a:lnSpc>
                          <a:spcPct val="100000"/>
                        </a:lnSpc>
                        <a:spcBef>
                          <a:spcPts val="0"/>
                        </a:spcBef>
                        <a:spcAft>
                          <a:spcPts val="0"/>
                        </a:spcAft>
                        <a:buClrTx/>
                        <a:buSzTx/>
                        <a:buFont typeface="Wingdings" charset="2"/>
                        <a:buChar char="Ø"/>
                        <a:tabLst/>
                        <a:defRPr/>
                      </a:pPr>
                      <a:endParaRPr lang="en-US" sz="2000" dirty="0" smtClean="0">
                        <a:effectLst/>
                        <a:latin typeface="Cambria"/>
                        <a:ea typeface="ＭＳ 明朝"/>
                        <a:cs typeface="Times New Roman"/>
                      </a:endParaRPr>
                    </a:p>
                  </a:txBody>
                  <a:tcPr marL="70061" marR="70061" marT="0" marB="0"/>
                </a:tc>
              </a:tr>
            </a:tbl>
          </a:graphicData>
        </a:graphic>
      </p:graphicFrame>
    </p:spTree>
    <p:extLst>
      <p:ext uri="{BB962C8B-B14F-4D97-AF65-F5344CB8AC3E}">
        <p14:creationId xmlns:p14="http://schemas.microsoft.com/office/powerpoint/2010/main" val="3649522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CTG PAGE 160, 182, 102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7981009"/>
              </p:ext>
            </p:extLst>
          </p:nvPr>
        </p:nvGraphicFramePr>
        <p:xfrm>
          <a:off x="838200" y="1825625"/>
          <a:ext cx="11062970" cy="5125720"/>
        </p:xfrm>
        <a:graphic>
          <a:graphicData uri="http://schemas.openxmlformats.org/drawingml/2006/table">
            <a:tbl>
              <a:tblPr firstRow="1" bandRow="1">
                <a:tableStyleId>{5C22544A-7EE6-4342-B048-85BDC9FD1C3A}</a:tableStyleId>
              </a:tblPr>
              <a:tblGrid>
                <a:gridCol w="3232982"/>
                <a:gridCol w="7829988"/>
              </a:tblGrid>
              <a:tr h="370840">
                <a:tc>
                  <a:txBody>
                    <a:bodyPr/>
                    <a:lstStyle/>
                    <a:p>
                      <a:pPr marL="0" marR="0">
                        <a:spcBef>
                          <a:spcPts val="0"/>
                        </a:spcBef>
                        <a:spcAft>
                          <a:spcPts val="0"/>
                        </a:spcAft>
                      </a:pPr>
                      <a:r>
                        <a:rPr lang="en-US" sz="2400" dirty="0">
                          <a:effectLst/>
                          <a:latin typeface="Cambria"/>
                          <a:ea typeface="ＭＳ 明朝"/>
                          <a:cs typeface="Times New Roman"/>
                        </a:rPr>
                        <a:t>Pattern</a:t>
                      </a:r>
                    </a:p>
                  </a:txBody>
                  <a:tcPr marL="67853" marR="67853" marT="0" marB="0"/>
                </a:tc>
                <a:tc>
                  <a:txBody>
                    <a:bodyPr/>
                    <a:lstStyle/>
                    <a:p>
                      <a:pPr marL="0" marR="0">
                        <a:spcBef>
                          <a:spcPts val="0"/>
                        </a:spcBef>
                        <a:spcAft>
                          <a:spcPts val="0"/>
                        </a:spcAft>
                      </a:pPr>
                      <a:r>
                        <a:rPr lang="en-US" sz="2400">
                          <a:effectLst/>
                          <a:latin typeface="Cambria"/>
                          <a:ea typeface="ＭＳ 明朝"/>
                          <a:cs typeface="Times New Roman"/>
                        </a:rPr>
                        <a:t>Definition</a:t>
                      </a:r>
                    </a:p>
                  </a:txBody>
                  <a:tcPr marL="67853" marR="67853" marT="0" marB="0"/>
                </a:tc>
              </a:tr>
              <a:tr h="370840">
                <a:tc>
                  <a:txBody>
                    <a:bodyPr/>
                    <a:lstStyle/>
                    <a:p>
                      <a:pPr marL="0" marR="0">
                        <a:spcBef>
                          <a:spcPts val="0"/>
                        </a:spcBef>
                        <a:spcAft>
                          <a:spcPts val="0"/>
                        </a:spcAft>
                      </a:pPr>
                      <a:r>
                        <a:rPr lang="en-US" sz="2400" dirty="0">
                          <a:effectLst/>
                          <a:latin typeface="Cambria"/>
                          <a:ea typeface="ＭＳ 明朝"/>
                          <a:cs typeface="Times New Roman"/>
                        </a:rPr>
                        <a:t>Variable deceleration </a:t>
                      </a:r>
                    </a:p>
                  </a:txBody>
                  <a:tcPr marL="67853" marR="67853" marT="0" marB="0"/>
                </a:tc>
                <a:tc>
                  <a:txBody>
                    <a:bodyPr/>
                    <a:lstStyle/>
                    <a:p>
                      <a:pPr marL="342900" marR="0" indent="-342900">
                        <a:spcBef>
                          <a:spcPts val="0"/>
                        </a:spcBef>
                        <a:spcAft>
                          <a:spcPts val="0"/>
                        </a:spcAft>
                        <a:buFont typeface="Wingdings" charset="2"/>
                        <a:buChar char="Ø"/>
                      </a:pPr>
                      <a:r>
                        <a:rPr lang="en-US" sz="2400" i="1" dirty="0">
                          <a:effectLst/>
                          <a:latin typeface="Cambria"/>
                          <a:ea typeface="ＭＳ 明朝"/>
                          <a:cs typeface="Times New Roman"/>
                        </a:rPr>
                        <a:t>Abrupt decrease</a:t>
                      </a:r>
                      <a:r>
                        <a:rPr lang="en-US" sz="2400" dirty="0">
                          <a:effectLst/>
                          <a:latin typeface="Cambria"/>
                          <a:ea typeface="ＭＳ 明朝"/>
                          <a:cs typeface="Times New Roman"/>
                        </a:rPr>
                        <a:t> in FHR </a:t>
                      </a:r>
                    </a:p>
                    <a:p>
                      <a:pPr marL="342900" marR="0" indent="-342900">
                        <a:spcBef>
                          <a:spcPts val="0"/>
                        </a:spcBef>
                        <a:spcAft>
                          <a:spcPts val="0"/>
                        </a:spcAft>
                        <a:buFont typeface="Wingdings" charset="2"/>
                        <a:buChar char="Ø"/>
                      </a:pPr>
                      <a:r>
                        <a:rPr lang="en-US" sz="2400" dirty="0">
                          <a:effectLst/>
                          <a:latin typeface="Cambria"/>
                          <a:ea typeface="ＭＳ 明朝"/>
                          <a:cs typeface="Times New Roman"/>
                        </a:rPr>
                        <a:t>Abrupt FHR decrease from the onset to FHR nadir of ≤ 30 sec </a:t>
                      </a:r>
                    </a:p>
                    <a:p>
                      <a:pPr marL="342900" marR="0" indent="-342900">
                        <a:spcBef>
                          <a:spcPts val="0"/>
                        </a:spcBef>
                        <a:spcAft>
                          <a:spcPts val="0"/>
                        </a:spcAft>
                        <a:buFont typeface="Wingdings" charset="2"/>
                        <a:buChar char="Ø"/>
                      </a:pPr>
                      <a:r>
                        <a:rPr lang="en-US" sz="2400" dirty="0">
                          <a:effectLst/>
                          <a:latin typeface="Cambria"/>
                          <a:ea typeface="ＭＳ 明朝"/>
                          <a:cs typeface="Times New Roman"/>
                        </a:rPr>
                        <a:t>Decrease ≥ 15 beats per min, lasting ≥15 sec, </a:t>
                      </a:r>
                      <a:r>
                        <a:rPr lang="en-US" sz="2400" dirty="0" smtClean="0">
                          <a:effectLst/>
                          <a:latin typeface="Cambria"/>
                          <a:ea typeface="ＭＳ 明朝"/>
                          <a:cs typeface="Times New Roman"/>
                        </a:rPr>
                        <a:t>&lt;2 </a:t>
                      </a:r>
                      <a:r>
                        <a:rPr lang="en-US" sz="2400" dirty="0">
                          <a:effectLst/>
                          <a:latin typeface="Cambria"/>
                          <a:ea typeface="ＭＳ 明朝"/>
                          <a:cs typeface="Times New Roman"/>
                        </a:rPr>
                        <a:t>min in </a:t>
                      </a:r>
                      <a:r>
                        <a:rPr lang="en-US" sz="2400" dirty="0" smtClean="0">
                          <a:effectLst/>
                          <a:latin typeface="Cambria"/>
                          <a:ea typeface="ＭＳ 明朝"/>
                          <a:cs typeface="Times New Roman"/>
                        </a:rPr>
                        <a:t>duration</a:t>
                      </a:r>
                    </a:p>
                    <a:p>
                      <a:pPr marL="342900" marR="0" indent="-342900">
                        <a:spcBef>
                          <a:spcPts val="0"/>
                        </a:spcBef>
                        <a:spcAft>
                          <a:spcPts val="0"/>
                        </a:spcAft>
                        <a:buFont typeface="Wingdings" charset="2"/>
                        <a:buChar char="Ø"/>
                      </a:pPr>
                      <a:endParaRPr lang="en-US" sz="2400" dirty="0" smtClean="0">
                        <a:effectLst/>
                        <a:latin typeface="Cambria"/>
                        <a:ea typeface="ＭＳ 明朝"/>
                        <a:cs typeface="Times New Roman"/>
                      </a:endParaRPr>
                    </a:p>
                  </a:txBody>
                  <a:tcPr marL="67853" marR="67853" marT="0" marB="0"/>
                </a:tc>
              </a:tr>
              <a:tr h="370840">
                <a:tc>
                  <a:txBody>
                    <a:bodyPr/>
                    <a:lstStyle/>
                    <a:p>
                      <a:pPr marL="0" marR="0">
                        <a:spcBef>
                          <a:spcPts val="0"/>
                        </a:spcBef>
                        <a:spcAft>
                          <a:spcPts val="0"/>
                        </a:spcAft>
                      </a:pPr>
                      <a:r>
                        <a:rPr lang="en-US" sz="2400" dirty="0">
                          <a:effectLst/>
                          <a:latin typeface="Cambria"/>
                          <a:ea typeface="ＭＳ 明朝"/>
                          <a:cs typeface="Times New Roman"/>
                        </a:rPr>
                        <a:t>Prolonged deceleration</a:t>
                      </a:r>
                    </a:p>
                  </a:txBody>
                  <a:tcPr marL="67853" marR="67853" marT="0" marB="0"/>
                </a:tc>
                <a:tc>
                  <a:txBody>
                    <a:bodyPr/>
                    <a:lstStyle/>
                    <a:p>
                      <a:pPr marL="342900" marR="0" indent="-342900">
                        <a:spcBef>
                          <a:spcPts val="0"/>
                        </a:spcBef>
                        <a:spcAft>
                          <a:spcPts val="0"/>
                        </a:spcAft>
                        <a:buFont typeface="Wingdings" charset="2"/>
                        <a:buChar char="Ø"/>
                      </a:pPr>
                      <a:r>
                        <a:rPr lang="en-US" sz="2400" dirty="0">
                          <a:effectLst/>
                          <a:latin typeface="Cambria"/>
                          <a:ea typeface="ＭＳ 明朝"/>
                          <a:cs typeface="Times New Roman"/>
                        </a:rPr>
                        <a:t>Decrease  ≥15 beats per min, lasting ≥2 minutes &lt; 10 </a:t>
                      </a:r>
                      <a:r>
                        <a:rPr lang="en-US" sz="2400" dirty="0" smtClean="0">
                          <a:effectLst/>
                          <a:latin typeface="Cambria"/>
                          <a:ea typeface="ＭＳ 明朝"/>
                          <a:cs typeface="Times New Roman"/>
                        </a:rPr>
                        <a:t>min</a:t>
                      </a:r>
                      <a:endParaRPr lang="en-US" sz="2400" dirty="0">
                        <a:effectLst/>
                        <a:latin typeface="Cambria"/>
                        <a:ea typeface="ＭＳ 明朝"/>
                        <a:cs typeface="Times New Roman"/>
                      </a:endParaRPr>
                    </a:p>
                    <a:p>
                      <a:pPr marL="342900" marR="0" indent="-342900">
                        <a:spcBef>
                          <a:spcPts val="0"/>
                        </a:spcBef>
                        <a:spcAft>
                          <a:spcPts val="0"/>
                        </a:spcAft>
                        <a:buFont typeface="Wingdings" charset="2"/>
                        <a:buChar char="Ø"/>
                      </a:pPr>
                      <a:r>
                        <a:rPr lang="en-US" sz="2400" dirty="0">
                          <a:effectLst/>
                          <a:latin typeface="Cambria"/>
                          <a:ea typeface="ＭＳ 明朝"/>
                          <a:cs typeface="Times New Roman"/>
                        </a:rPr>
                        <a:t>Deceleration ≥10 min is a baseline change </a:t>
                      </a:r>
                      <a:endParaRPr lang="en-US" sz="2400" dirty="0" smtClean="0">
                        <a:effectLst/>
                        <a:latin typeface="Cambria"/>
                        <a:ea typeface="ＭＳ 明朝"/>
                        <a:cs typeface="Times New Roman"/>
                      </a:endParaRPr>
                    </a:p>
                    <a:p>
                      <a:pPr marL="0" marR="0">
                        <a:spcBef>
                          <a:spcPts val="0"/>
                        </a:spcBef>
                        <a:spcAft>
                          <a:spcPts val="0"/>
                        </a:spcAft>
                      </a:pPr>
                      <a:endParaRPr lang="en-US" sz="2400" dirty="0" smtClean="0">
                        <a:effectLst/>
                        <a:latin typeface="Cambria"/>
                        <a:ea typeface="ＭＳ 明朝"/>
                        <a:cs typeface="Times New Roman"/>
                      </a:endParaRPr>
                    </a:p>
                  </a:txBody>
                  <a:tcPr marL="67853" marR="67853" marT="0" marB="0"/>
                </a:tc>
              </a:tr>
              <a:tr h="370840">
                <a:tc>
                  <a:txBody>
                    <a:bodyPr/>
                    <a:lstStyle/>
                    <a:p>
                      <a:pPr marL="0" marR="0">
                        <a:spcBef>
                          <a:spcPts val="0"/>
                        </a:spcBef>
                        <a:spcAft>
                          <a:spcPts val="0"/>
                        </a:spcAft>
                      </a:pPr>
                      <a:r>
                        <a:rPr lang="en-US" sz="2400" dirty="0">
                          <a:effectLst/>
                          <a:latin typeface="Cambria"/>
                          <a:ea typeface="ＭＳ 明朝"/>
                          <a:cs typeface="Times New Roman"/>
                        </a:rPr>
                        <a:t>Sinusoidal </a:t>
                      </a:r>
                    </a:p>
                  </a:txBody>
                  <a:tcPr marL="67853" marR="67853" marT="0" marB="0"/>
                </a:tc>
                <a:tc>
                  <a:txBody>
                    <a:bodyPr/>
                    <a:lstStyle/>
                    <a:p>
                      <a:pPr marL="342900" marR="0" indent="-342900">
                        <a:spcBef>
                          <a:spcPts val="0"/>
                        </a:spcBef>
                        <a:spcAft>
                          <a:spcPts val="0"/>
                        </a:spcAft>
                        <a:buFont typeface="Wingdings" charset="2"/>
                        <a:buChar char="Ø"/>
                      </a:pPr>
                      <a:r>
                        <a:rPr lang="en-US" sz="2400" dirty="0">
                          <a:effectLst/>
                          <a:latin typeface="Cambria"/>
                          <a:ea typeface="ＭＳ 明朝"/>
                          <a:cs typeface="Times New Roman"/>
                        </a:rPr>
                        <a:t>Smooth, sine wave-like undulating pattern, a cycle frequency of 3–5 per minute persists for ≥ 20 </a:t>
                      </a:r>
                      <a:r>
                        <a:rPr lang="en-US" sz="2400" dirty="0" smtClean="0">
                          <a:effectLst/>
                          <a:latin typeface="Cambria"/>
                          <a:ea typeface="ＭＳ 明朝"/>
                          <a:cs typeface="Times New Roman"/>
                        </a:rPr>
                        <a:t>minutes</a:t>
                      </a:r>
                    </a:p>
                    <a:p>
                      <a:pPr marL="0" marR="0">
                        <a:spcBef>
                          <a:spcPts val="0"/>
                        </a:spcBef>
                        <a:spcAft>
                          <a:spcPts val="0"/>
                        </a:spcAft>
                      </a:pPr>
                      <a:endParaRPr lang="en-US" sz="2400" dirty="0" smtClean="0">
                        <a:effectLst/>
                        <a:latin typeface="Cambria"/>
                        <a:ea typeface="ＭＳ 明朝"/>
                        <a:cs typeface="Times New Roman"/>
                      </a:endParaRPr>
                    </a:p>
                  </a:txBody>
                  <a:tcPr marL="67853" marR="67853" marT="0" marB="0"/>
                </a:tc>
              </a:tr>
            </a:tbl>
          </a:graphicData>
        </a:graphic>
      </p:graphicFrame>
    </p:spTree>
    <p:extLst>
      <p:ext uri="{BB962C8B-B14F-4D97-AF65-F5344CB8AC3E}">
        <p14:creationId xmlns:p14="http://schemas.microsoft.com/office/powerpoint/2010/main" val="3710614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NST INTERPRETATION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6778793"/>
              </p:ext>
            </p:extLst>
          </p:nvPr>
        </p:nvGraphicFramePr>
        <p:xfrm>
          <a:off x="838200" y="1825625"/>
          <a:ext cx="10057569" cy="4638040"/>
        </p:xfrm>
        <a:graphic>
          <a:graphicData uri="http://schemas.openxmlformats.org/drawingml/2006/table">
            <a:tbl>
              <a:tblPr firstRow="1" bandRow="1">
                <a:tableStyleId>{5C22544A-7EE6-4342-B048-85BDC9FD1C3A}</a:tableStyleId>
              </a:tblPr>
              <a:tblGrid>
                <a:gridCol w="1734630"/>
                <a:gridCol w="4474129"/>
                <a:gridCol w="3848810"/>
              </a:tblGrid>
              <a:tr h="370840">
                <a:tc>
                  <a:txBody>
                    <a:bodyPr/>
                    <a:lstStyle/>
                    <a:p>
                      <a:pPr marL="0" marR="0">
                        <a:spcBef>
                          <a:spcPts val="0"/>
                        </a:spcBef>
                        <a:spcAft>
                          <a:spcPts val="0"/>
                        </a:spcAft>
                      </a:pPr>
                      <a:r>
                        <a:rPr lang="en-US" sz="20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2000" dirty="0">
                          <a:effectLst/>
                          <a:latin typeface="Cambria"/>
                          <a:ea typeface="ＭＳ 明朝"/>
                          <a:cs typeface="Times New Roman"/>
                        </a:rPr>
                        <a:t>Reactive </a:t>
                      </a:r>
                      <a:r>
                        <a:rPr lang="en-US" sz="2000" dirty="0" smtClean="0">
                          <a:effectLst/>
                          <a:latin typeface="Cambria"/>
                          <a:ea typeface="ＭＳ 明朝"/>
                          <a:cs typeface="Times New Roman"/>
                        </a:rPr>
                        <a:t> </a:t>
                      </a:r>
                      <a:endParaRPr lang="en-US" sz="20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2000">
                          <a:effectLst/>
                          <a:latin typeface="Cambria"/>
                          <a:ea typeface="ＭＳ 明朝"/>
                          <a:cs typeface="Times New Roman"/>
                        </a:rPr>
                        <a:t>Non-reactive</a:t>
                      </a:r>
                    </a:p>
                  </a:txBody>
                  <a:tcPr marL="68580" marR="68580" marT="0" marB="0"/>
                </a:tc>
              </a:tr>
              <a:tr h="370840">
                <a:tc>
                  <a:txBody>
                    <a:bodyPr/>
                    <a:lstStyle/>
                    <a:p>
                      <a:pPr marL="0" marR="0">
                        <a:spcBef>
                          <a:spcPts val="0"/>
                        </a:spcBef>
                        <a:spcAft>
                          <a:spcPts val="0"/>
                        </a:spcAft>
                      </a:pPr>
                      <a:r>
                        <a:rPr lang="en-US" sz="2000" dirty="0">
                          <a:effectLst/>
                          <a:latin typeface="Cambria"/>
                          <a:ea typeface="ＭＳ 明朝"/>
                          <a:cs typeface="Times New Roman"/>
                        </a:rPr>
                        <a:t>Baseline </a:t>
                      </a:r>
                    </a:p>
                  </a:txBody>
                  <a:tcPr marL="68580" marR="68580" marT="0" marB="0"/>
                </a:tc>
                <a:tc>
                  <a:txBody>
                    <a:bodyPr/>
                    <a:lstStyle/>
                    <a:p>
                      <a:pPr marL="0" marR="0">
                        <a:spcBef>
                          <a:spcPts val="0"/>
                        </a:spcBef>
                        <a:spcAft>
                          <a:spcPts val="1200"/>
                        </a:spcAft>
                      </a:pPr>
                      <a:r>
                        <a:rPr lang="en-US" sz="2000" dirty="0">
                          <a:effectLst/>
                          <a:latin typeface="Arial"/>
                          <a:ea typeface="ＭＳ 明朝"/>
                          <a:cs typeface="Times New Roman"/>
                        </a:rPr>
                        <a:t>110–160 bpm </a:t>
                      </a:r>
                      <a:endParaRPr lang="en-US" sz="2000" dirty="0">
                        <a:effectLst/>
                        <a:latin typeface="Cambria"/>
                        <a:ea typeface="ＭＳ 明朝"/>
                        <a:cs typeface="Times New Roman"/>
                      </a:endParaRPr>
                    </a:p>
                    <a:p>
                      <a:pPr marL="0" marR="0">
                        <a:spcBef>
                          <a:spcPts val="0"/>
                        </a:spcBef>
                        <a:spcAft>
                          <a:spcPts val="0"/>
                        </a:spcAft>
                      </a:pPr>
                      <a:r>
                        <a:rPr lang="en-US" sz="2000" dirty="0">
                          <a:effectLst/>
                          <a:latin typeface="Cambria"/>
                          <a:ea typeface="ＭＳ 明朝"/>
                          <a:cs typeface="Times New Roman"/>
                        </a:rPr>
                        <a:t> </a:t>
                      </a:r>
                    </a:p>
                  </a:txBody>
                  <a:tcPr marL="68580" marR="68580" marT="0" marB="0"/>
                </a:tc>
                <a:tc>
                  <a:txBody>
                    <a:bodyPr/>
                    <a:lstStyle/>
                    <a:p>
                      <a:pPr marL="0" marR="0">
                        <a:spcBef>
                          <a:spcPts val="0"/>
                        </a:spcBef>
                        <a:spcAft>
                          <a:spcPts val="1200"/>
                        </a:spcAft>
                      </a:pPr>
                      <a:r>
                        <a:rPr lang="en-US" sz="2000">
                          <a:effectLst/>
                          <a:latin typeface="Arial"/>
                          <a:ea typeface="ＭＳ 明朝"/>
                          <a:cs typeface="Times New Roman"/>
                        </a:rPr>
                        <a:t>Bradycardia &lt;110 bpm </a:t>
                      </a:r>
                      <a:endParaRPr lang="en-US" sz="2000">
                        <a:effectLst/>
                        <a:latin typeface="Cambria"/>
                        <a:ea typeface="ＭＳ 明朝"/>
                        <a:cs typeface="Times New Roman"/>
                      </a:endParaRPr>
                    </a:p>
                    <a:p>
                      <a:pPr marL="0" marR="0">
                        <a:spcBef>
                          <a:spcPts val="0"/>
                        </a:spcBef>
                        <a:spcAft>
                          <a:spcPts val="1200"/>
                        </a:spcAft>
                      </a:pPr>
                      <a:r>
                        <a:rPr lang="en-US" sz="2000">
                          <a:effectLst/>
                          <a:latin typeface="Arial"/>
                          <a:ea typeface="ＭＳ 明朝"/>
                          <a:cs typeface="Times New Roman"/>
                        </a:rPr>
                        <a:t>Tachycardia </a:t>
                      </a:r>
                      <a:r>
                        <a:rPr lang="en-US" sz="2000">
                          <a:effectLst/>
                          <a:latin typeface="Symbol"/>
                          <a:ea typeface="ＭＳ 明朝"/>
                          <a:cs typeface="Symbol"/>
                        </a:rPr>
                        <a:t>&gt; </a:t>
                      </a:r>
                      <a:r>
                        <a:rPr lang="en-US" sz="2000">
                          <a:effectLst/>
                          <a:latin typeface="Arial"/>
                          <a:ea typeface="ＭＳ 明朝"/>
                          <a:cs typeface="Times New Roman"/>
                        </a:rPr>
                        <a:t>160 bpm </a:t>
                      </a:r>
                      <a:endParaRPr lang="en-US" sz="2000">
                        <a:effectLst/>
                        <a:latin typeface="Cambria"/>
                        <a:ea typeface="ＭＳ 明朝"/>
                        <a:cs typeface="Times New Roman"/>
                      </a:endParaRPr>
                    </a:p>
                    <a:p>
                      <a:pPr marL="0" marR="0">
                        <a:spcBef>
                          <a:spcPts val="0"/>
                        </a:spcBef>
                        <a:spcAft>
                          <a:spcPts val="1200"/>
                        </a:spcAft>
                      </a:pPr>
                      <a:r>
                        <a:rPr lang="en-US" sz="2000">
                          <a:effectLst/>
                          <a:latin typeface="Arial"/>
                          <a:ea typeface="ＭＳ 明朝"/>
                          <a:cs typeface="Times New Roman"/>
                        </a:rPr>
                        <a:t>Erratic or rising baseline</a:t>
                      </a:r>
                      <a:endParaRPr lang="en-US" sz="2000">
                        <a:effectLst/>
                        <a:latin typeface="Cambria"/>
                        <a:ea typeface="ＭＳ 明朝"/>
                        <a:cs typeface="Times New Roman"/>
                      </a:endParaRPr>
                    </a:p>
                  </a:txBody>
                  <a:tcPr marL="68580" marR="68580" marT="0" marB="0"/>
                </a:tc>
              </a:tr>
              <a:tr h="370840">
                <a:tc>
                  <a:txBody>
                    <a:bodyPr/>
                    <a:lstStyle/>
                    <a:p>
                      <a:pPr marL="0" marR="0">
                        <a:spcBef>
                          <a:spcPts val="0"/>
                        </a:spcBef>
                        <a:spcAft>
                          <a:spcPts val="0"/>
                        </a:spcAft>
                      </a:pPr>
                      <a:r>
                        <a:rPr lang="en-US" sz="2000" dirty="0">
                          <a:effectLst/>
                          <a:latin typeface="Cambria"/>
                          <a:ea typeface="ＭＳ 明朝"/>
                          <a:cs typeface="Times New Roman"/>
                        </a:rPr>
                        <a:t>Variability </a:t>
                      </a:r>
                    </a:p>
                  </a:txBody>
                  <a:tcPr marL="68580" marR="68580" marT="0" marB="0"/>
                </a:tc>
                <a:tc>
                  <a:txBody>
                    <a:bodyPr/>
                    <a:lstStyle/>
                    <a:p>
                      <a:pPr marL="0" marR="0">
                        <a:spcBef>
                          <a:spcPts val="0"/>
                        </a:spcBef>
                        <a:spcAft>
                          <a:spcPts val="1200"/>
                        </a:spcAft>
                      </a:pPr>
                      <a:r>
                        <a:rPr lang="en-US" sz="2000" dirty="0">
                          <a:effectLst/>
                          <a:latin typeface="Arial"/>
                          <a:ea typeface="ＭＳ 明朝"/>
                          <a:cs typeface="Times New Roman"/>
                        </a:rPr>
                        <a:t>6–25 bpm</a:t>
                      </a:r>
                      <a:r>
                        <a:rPr lang="en-US" sz="2000" dirty="0" smtClean="0">
                          <a:effectLst/>
                          <a:latin typeface="Arial"/>
                          <a:ea typeface="ＭＳ 明朝"/>
                          <a:cs typeface="Times New Roman"/>
                        </a:rPr>
                        <a:t> </a:t>
                      </a:r>
                      <a:endParaRPr lang="en-US" sz="2000" dirty="0">
                        <a:effectLst/>
                        <a:latin typeface="Cambria"/>
                        <a:ea typeface="ＭＳ 明朝"/>
                        <a:cs typeface="Times New Roman"/>
                      </a:endParaRPr>
                    </a:p>
                  </a:txBody>
                  <a:tcPr marL="68580" marR="68580" marT="0" marB="0"/>
                </a:tc>
                <a:tc>
                  <a:txBody>
                    <a:bodyPr/>
                    <a:lstStyle/>
                    <a:p>
                      <a:pPr marL="0" marR="0">
                        <a:spcBef>
                          <a:spcPts val="0"/>
                        </a:spcBef>
                        <a:spcAft>
                          <a:spcPts val="1200"/>
                        </a:spcAft>
                      </a:pPr>
                      <a:r>
                        <a:rPr lang="en-US" sz="2000" dirty="0" smtClean="0">
                          <a:effectLst/>
                          <a:latin typeface="Symbol"/>
                          <a:ea typeface="ＭＳ 明朝"/>
                          <a:cs typeface="Symbol"/>
                        </a:rPr>
                        <a:t>&lt;</a:t>
                      </a:r>
                      <a:r>
                        <a:rPr lang="en-US" sz="2000" dirty="0" smtClean="0">
                          <a:effectLst/>
                          <a:latin typeface="Arial"/>
                          <a:ea typeface="ＭＳ 明朝"/>
                          <a:cs typeface="Times New Roman"/>
                        </a:rPr>
                        <a:t>5 </a:t>
                      </a:r>
                      <a:r>
                        <a:rPr lang="en-US" sz="2000" dirty="0">
                          <a:effectLst/>
                          <a:latin typeface="Arial"/>
                          <a:ea typeface="ＭＳ 明朝"/>
                          <a:cs typeface="Times New Roman"/>
                        </a:rPr>
                        <a:t>(absent or minimal)  </a:t>
                      </a:r>
                      <a:r>
                        <a:rPr lang="en-US" sz="2000" dirty="0" smtClean="0">
                          <a:effectLst/>
                          <a:latin typeface="Arial"/>
                          <a:ea typeface="ＭＳ 明朝"/>
                          <a:cs typeface="Times New Roman"/>
                        </a:rPr>
                        <a:t>in</a:t>
                      </a:r>
                      <a:r>
                        <a:rPr lang="en-US" sz="2000" baseline="0" dirty="0" smtClean="0">
                          <a:effectLst/>
                          <a:latin typeface="Arial"/>
                          <a:ea typeface="ＭＳ 明朝"/>
                          <a:cs typeface="Times New Roman"/>
                        </a:rPr>
                        <a:t> </a:t>
                      </a:r>
                      <a:r>
                        <a:rPr lang="en-US" sz="2000" dirty="0" smtClean="0">
                          <a:effectLst/>
                          <a:latin typeface="Arial"/>
                          <a:ea typeface="ＭＳ 明朝"/>
                          <a:cs typeface="Times New Roman"/>
                        </a:rPr>
                        <a:t>&gt;40 </a:t>
                      </a:r>
                      <a:r>
                        <a:rPr lang="en-US" sz="2000" dirty="0">
                          <a:effectLst/>
                          <a:latin typeface="Arial"/>
                          <a:ea typeface="ＭＳ 明朝"/>
                          <a:cs typeface="Times New Roman"/>
                        </a:rPr>
                        <a:t>min</a:t>
                      </a:r>
                      <a:endParaRPr lang="en-US" sz="2000" dirty="0">
                        <a:effectLst/>
                        <a:latin typeface="Cambria"/>
                        <a:ea typeface="ＭＳ 明朝"/>
                        <a:cs typeface="Times New Roman"/>
                      </a:endParaRPr>
                    </a:p>
                    <a:p>
                      <a:pPr marL="0" marR="0">
                        <a:spcBef>
                          <a:spcPts val="0"/>
                        </a:spcBef>
                        <a:spcAft>
                          <a:spcPts val="1200"/>
                        </a:spcAft>
                      </a:pPr>
                      <a:r>
                        <a:rPr lang="en-US" sz="2000" dirty="0">
                          <a:effectLst/>
                          <a:latin typeface="Times"/>
                          <a:ea typeface="ＭＳ 明朝"/>
                          <a:cs typeface="Times"/>
                        </a:rPr>
                        <a:t>&gt;</a:t>
                      </a:r>
                      <a:r>
                        <a:rPr lang="en-US" sz="2000" dirty="0">
                          <a:effectLst/>
                          <a:latin typeface="Arial"/>
                          <a:ea typeface="ＭＳ 明朝"/>
                          <a:cs typeface="Times New Roman"/>
                        </a:rPr>
                        <a:t>25bpm </a:t>
                      </a:r>
                      <a:r>
                        <a:rPr lang="en-US" sz="2000" dirty="0">
                          <a:effectLst/>
                          <a:latin typeface="Symbol"/>
                          <a:ea typeface="ＭＳ 明朝"/>
                          <a:cs typeface="Symbol"/>
                        </a:rPr>
                        <a:t>&gt;</a:t>
                      </a:r>
                      <a:r>
                        <a:rPr lang="en-US" sz="2000" dirty="0" smtClean="0">
                          <a:effectLst/>
                          <a:latin typeface="Arial"/>
                          <a:ea typeface="ＭＳ 明朝"/>
                          <a:cs typeface="Times New Roman"/>
                        </a:rPr>
                        <a:t>10min</a:t>
                      </a:r>
                      <a:endParaRPr lang="en-US" sz="2000" dirty="0">
                        <a:effectLst/>
                        <a:latin typeface="Cambria"/>
                        <a:ea typeface="ＭＳ 明朝"/>
                        <a:cs typeface="Times New Roman"/>
                      </a:endParaRPr>
                    </a:p>
                    <a:p>
                      <a:pPr marL="0" marR="0">
                        <a:spcBef>
                          <a:spcPts val="0"/>
                        </a:spcBef>
                        <a:spcAft>
                          <a:spcPts val="1200"/>
                        </a:spcAft>
                      </a:pPr>
                      <a:r>
                        <a:rPr lang="en-US" sz="2000" dirty="0">
                          <a:effectLst/>
                          <a:latin typeface="Arial"/>
                          <a:ea typeface="ＭＳ 明朝"/>
                          <a:cs typeface="Times New Roman"/>
                        </a:rPr>
                        <a:t>Sinusoidal </a:t>
                      </a:r>
                      <a:r>
                        <a:rPr lang="en-US" sz="2000" dirty="0">
                          <a:effectLst/>
                          <a:latin typeface="Times"/>
                          <a:ea typeface="ＭＳ 明朝"/>
                          <a:cs typeface="Times"/>
                        </a:rPr>
                        <a:t> </a:t>
                      </a:r>
                      <a:endParaRPr lang="en-US" sz="2000" dirty="0">
                        <a:effectLst/>
                        <a:latin typeface="Cambria"/>
                        <a:ea typeface="ＭＳ 明朝"/>
                        <a:cs typeface="Times New Roman"/>
                      </a:endParaRPr>
                    </a:p>
                  </a:txBody>
                  <a:tcPr marL="68580" marR="68580" marT="0" marB="0"/>
                </a:tc>
              </a:tr>
              <a:tr h="370840">
                <a:tc>
                  <a:txBody>
                    <a:bodyPr/>
                    <a:lstStyle/>
                    <a:p>
                      <a:pPr marL="0" marR="0">
                        <a:spcBef>
                          <a:spcPts val="0"/>
                        </a:spcBef>
                        <a:spcAft>
                          <a:spcPts val="0"/>
                        </a:spcAft>
                      </a:pPr>
                      <a:r>
                        <a:rPr lang="en-US" sz="2000">
                          <a:effectLst/>
                          <a:latin typeface="Cambria"/>
                          <a:ea typeface="ＭＳ 明朝"/>
                          <a:cs typeface="Times New Roman"/>
                        </a:rPr>
                        <a:t>Accelerations </a:t>
                      </a:r>
                    </a:p>
                  </a:txBody>
                  <a:tcPr marL="68580" marR="68580" marT="0" marB="0"/>
                </a:tc>
                <a:tc>
                  <a:txBody>
                    <a:bodyPr/>
                    <a:lstStyle/>
                    <a:p>
                      <a:pPr marL="0" marR="0">
                        <a:spcBef>
                          <a:spcPts val="0"/>
                        </a:spcBef>
                        <a:spcAft>
                          <a:spcPts val="1200"/>
                        </a:spcAft>
                      </a:pPr>
                      <a:r>
                        <a:rPr lang="en-US" sz="2000" dirty="0" smtClean="0">
                          <a:effectLst/>
                          <a:latin typeface="Arial"/>
                          <a:ea typeface="ＭＳ 明朝"/>
                          <a:cs typeface="Times New Roman"/>
                        </a:rPr>
                        <a:t>2 </a:t>
                      </a:r>
                      <a:r>
                        <a:rPr lang="en-US" sz="2000" dirty="0">
                          <a:effectLst/>
                          <a:latin typeface="Arial"/>
                          <a:ea typeface="ＭＳ 明朝"/>
                          <a:cs typeface="Times New Roman"/>
                        </a:rPr>
                        <a:t>accelerations in </a:t>
                      </a:r>
                      <a:r>
                        <a:rPr lang="en-US" sz="2000" dirty="0">
                          <a:effectLst/>
                          <a:latin typeface="Symbol"/>
                          <a:ea typeface="ＭＳ 明朝"/>
                          <a:cs typeface="Symbol"/>
                        </a:rPr>
                        <a:t>&lt; </a:t>
                      </a:r>
                      <a:r>
                        <a:rPr lang="en-US" sz="2000" dirty="0">
                          <a:effectLst/>
                          <a:latin typeface="Arial"/>
                          <a:ea typeface="ＭＳ 明朝"/>
                          <a:cs typeface="Times New Roman"/>
                        </a:rPr>
                        <a:t>40 min</a:t>
                      </a:r>
                      <a:endParaRPr lang="en-US" sz="2000" dirty="0">
                        <a:effectLst/>
                        <a:latin typeface="Cambria"/>
                        <a:ea typeface="ＭＳ 明朝"/>
                        <a:cs typeface="Times New Roman"/>
                      </a:endParaRPr>
                    </a:p>
                    <a:p>
                      <a:pPr marL="0" marR="0">
                        <a:spcBef>
                          <a:spcPts val="0"/>
                        </a:spcBef>
                        <a:spcAft>
                          <a:spcPts val="1200"/>
                        </a:spcAft>
                      </a:pPr>
                      <a:r>
                        <a:rPr lang="en-US" sz="2000" dirty="0">
                          <a:effectLst/>
                          <a:latin typeface="Arial"/>
                          <a:ea typeface="ＭＳ 明朝"/>
                          <a:cs typeface="Times New Roman"/>
                        </a:rPr>
                        <a:t> </a:t>
                      </a:r>
                      <a:endParaRPr lang="en-US" sz="2000" dirty="0">
                        <a:effectLst/>
                        <a:latin typeface="Cambria"/>
                        <a:ea typeface="ＭＳ 明朝"/>
                        <a:cs typeface="Times New Roman"/>
                      </a:endParaRPr>
                    </a:p>
                  </a:txBody>
                  <a:tcPr marL="68580" marR="68580" marT="0" marB="0"/>
                </a:tc>
                <a:tc>
                  <a:txBody>
                    <a:bodyPr/>
                    <a:lstStyle/>
                    <a:p>
                      <a:pPr marL="0" marR="0">
                        <a:spcBef>
                          <a:spcPts val="0"/>
                        </a:spcBef>
                        <a:spcAft>
                          <a:spcPts val="1200"/>
                        </a:spcAft>
                      </a:pPr>
                      <a:r>
                        <a:rPr lang="en-US" sz="2000" dirty="0">
                          <a:effectLst/>
                          <a:latin typeface="Arial"/>
                          <a:ea typeface="ＭＳ 明朝"/>
                          <a:cs typeface="Times New Roman"/>
                        </a:rPr>
                        <a:t>&lt;</a:t>
                      </a:r>
                      <a:r>
                        <a:rPr lang="en-US" sz="2000" dirty="0">
                          <a:effectLst/>
                          <a:latin typeface="Symbol"/>
                          <a:ea typeface="ＭＳ 明朝"/>
                          <a:cs typeface="Symbol"/>
                        </a:rPr>
                        <a:t> </a:t>
                      </a:r>
                      <a:r>
                        <a:rPr lang="en-US" sz="2000" dirty="0">
                          <a:effectLst/>
                          <a:latin typeface="Arial"/>
                          <a:ea typeface="ＭＳ 明朝"/>
                          <a:cs typeface="Times New Roman"/>
                        </a:rPr>
                        <a:t>2 accelerations in ≥40 min</a:t>
                      </a:r>
                      <a:endParaRPr lang="en-US" sz="2000" dirty="0">
                        <a:effectLst/>
                        <a:latin typeface="Cambria"/>
                        <a:ea typeface="ＭＳ 明朝"/>
                        <a:cs typeface="Times New Roman"/>
                      </a:endParaRPr>
                    </a:p>
                    <a:p>
                      <a:pPr marL="0" marR="0">
                        <a:spcBef>
                          <a:spcPts val="0"/>
                        </a:spcBef>
                        <a:spcAft>
                          <a:spcPts val="1200"/>
                        </a:spcAft>
                      </a:pPr>
                      <a:r>
                        <a:rPr lang="en-US" sz="2000" dirty="0">
                          <a:effectLst/>
                          <a:latin typeface="Arial"/>
                          <a:ea typeface="ＭＳ 明朝"/>
                          <a:cs typeface="Times New Roman"/>
                        </a:rPr>
                        <a:t> </a:t>
                      </a:r>
                      <a:endParaRPr lang="en-US" sz="2000" dirty="0">
                        <a:effectLst/>
                        <a:latin typeface="Cambria"/>
                        <a:ea typeface="ＭＳ 明朝"/>
                        <a:cs typeface="Times New Roman"/>
                      </a:endParaRPr>
                    </a:p>
                  </a:txBody>
                  <a:tcPr marL="68580" marR="68580" marT="0" marB="0"/>
                </a:tc>
              </a:tr>
              <a:tr h="370840">
                <a:tc>
                  <a:txBody>
                    <a:bodyPr/>
                    <a:lstStyle/>
                    <a:p>
                      <a:pPr marL="0" marR="0">
                        <a:spcBef>
                          <a:spcPts val="0"/>
                        </a:spcBef>
                        <a:spcAft>
                          <a:spcPts val="0"/>
                        </a:spcAft>
                      </a:pPr>
                      <a:r>
                        <a:rPr lang="en-US" sz="2000">
                          <a:effectLst/>
                          <a:latin typeface="Cambria"/>
                          <a:ea typeface="ＭＳ 明朝"/>
                          <a:cs typeface="Times New Roman"/>
                        </a:rPr>
                        <a:t>Decelerations </a:t>
                      </a:r>
                    </a:p>
                  </a:txBody>
                  <a:tcPr marL="68580" marR="68580" marT="0" marB="0"/>
                </a:tc>
                <a:tc>
                  <a:txBody>
                    <a:bodyPr/>
                    <a:lstStyle/>
                    <a:p>
                      <a:pPr marL="0" marR="0">
                        <a:spcBef>
                          <a:spcPts val="0"/>
                        </a:spcBef>
                        <a:spcAft>
                          <a:spcPts val="1200"/>
                        </a:spcAft>
                      </a:pPr>
                      <a:r>
                        <a:rPr lang="en-US" sz="2000">
                          <a:effectLst/>
                          <a:latin typeface="Arial"/>
                          <a:ea typeface="ＭＳ 明朝"/>
                          <a:cs typeface="Times New Roman"/>
                        </a:rPr>
                        <a:t>None or occasional variable </a:t>
                      </a:r>
                      <a:r>
                        <a:rPr lang="en-US" sz="2000">
                          <a:effectLst/>
                          <a:latin typeface="Symbol"/>
                          <a:ea typeface="ＭＳ 明朝"/>
                          <a:cs typeface="Symbol"/>
                        </a:rPr>
                        <a:t>&lt; </a:t>
                      </a:r>
                      <a:r>
                        <a:rPr lang="en-US" sz="2000">
                          <a:effectLst/>
                          <a:latin typeface="Arial"/>
                          <a:ea typeface="ＭＳ 明朝"/>
                          <a:cs typeface="Times New Roman"/>
                        </a:rPr>
                        <a:t>30 sec</a:t>
                      </a:r>
                      <a:endParaRPr lang="en-US" sz="2000">
                        <a:effectLst/>
                        <a:latin typeface="Cambria"/>
                        <a:ea typeface="ＭＳ 明朝"/>
                        <a:cs typeface="Times New Roman"/>
                      </a:endParaRPr>
                    </a:p>
                  </a:txBody>
                  <a:tcPr marL="68580" marR="68580" marT="0" marB="0"/>
                </a:tc>
                <a:tc>
                  <a:txBody>
                    <a:bodyPr/>
                    <a:lstStyle/>
                    <a:p>
                      <a:pPr marL="0" marR="0">
                        <a:spcBef>
                          <a:spcPts val="0"/>
                        </a:spcBef>
                        <a:spcAft>
                          <a:spcPts val="1200"/>
                        </a:spcAft>
                      </a:pPr>
                      <a:r>
                        <a:rPr lang="en-US" sz="2000" dirty="0">
                          <a:effectLst/>
                          <a:latin typeface="Arial"/>
                          <a:ea typeface="ＭＳ 明朝"/>
                          <a:cs typeface="Times New Roman"/>
                        </a:rPr>
                        <a:t>Variable decelerations ≥30 sec</a:t>
                      </a:r>
                      <a:endParaRPr lang="en-US" sz="2000" dirty="0">
                        <a:effectLst/>
                        <a:latin typeface="Cambria"/>
                        <a:ea typeface="ＭＳ 明朝"/>
                        <a:cs typeface="Times New Roman"/>
                      </a:endParaRPr>
                    </a:p>
                    <a:p>
                      <a:pPr marL="0" marR="0">
                        <a:spcBef>
                          <a:spcPts val="0"/>
                        </a:spcBef>
                        <a:spcAft>
                          <a:spcPts val="1200"/>
                        </a:spcAft>
                      </a:pPr>
                      <a:r>
                        <a:rPr lang="en-US" sz="2000" dirty="0">
                          <a:effectLst/>
                          <a:latin typeface="Arial"/>
                          <a:ea typeface="ＭＳ 明朝"/>
                          <a:cs typeface="Times New Roman"/>
                        </a:rPr>
                        <a:t>Prolonged </a:t>
                      </a:r>
                      <a:r>
                        <a:rPr lang="en-US" sz="2000" dirty="0" smtClean="0">
                          <a:effectLst/>
                          <a:latin typeface="Arial"/>
                          <a:ea typeface="ＭＳ 明朝"/>
                          <a:cs typeface="Times New Roman"/>
                        </a:rPr>
                        <a:t>decelerations</a:t>
                      </a:r>
                      <a:endParaRPr lang="en-US" sz="20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1500699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dk1"/>
                </a:solidFill>
              </a:rPr>
              <a:t>CST-INTERPRETATION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0689862"/>
              </p:ext>
            </p:extLst>
          </p:nvPr>
        </p:nvGraphicFramePr>
        <p:xfrm>
          <a:off x="1111316" y="1630624"/>
          <a:ext cx="9522817" cy="3816502"/>
        </p:xfrm>
        <a:graphic>
          <a:graphicData uri="http://schemas.openxmlformats.org/drawingml/2006/table">
            <a:tbl>
              <a:tblPr firstRow="1" bandRow="1">
                <a:tableStyleId>{5C22544A-7EE6-4342-B048-85BDC9FD1C3A}</a:tableStyleId>
              </a:tblPr>
              <a:tblGrid>
                <a:gridCol w="9522817"/>
              </a:tblGrid>
              <a:tr h="274405">
                <a:tc>
                  <a:txBody>
                    <a:bodyPr/>
                    <a:lstStyle/>
                    <a:p>
                      <a:endParaRPr lang="en-US" dirty="0"/>
                    </a:p>
                  </a:txBody>
                  <a:tcPr/>
                </a:tc>
              </a:tr>
              <a:tr h="3450742">
                <a:tc>
                  <a:txBody>
                    <a:bodyPr/>
                    <a:lstStyle/>
                    <a:p>
                      <a:pPr marL="285750" indent="-285750">
                        <a:buFont typeface="Wingdings" charset="2"/>
                        <a:buChar char="Ø"/>
                      </a:pPr>
                      <a:r>
                        <a:rPr lang="en-US" sz="1800" kern="1200" dirty="0" smtClean="0">
                          <a:solidFill>
                            <a:schemeClr val="dk1"/>
                          </a:solidFill>
                          <a:effectLst/>
                          <a:latin typeface="+mn-lt"/>
                          <a:ea typeface="+mn-ea"/>
                          <a:cs typeface="+mn-cs"/>
                        </a:rPr>
                        <a:t> </a:t>
                      </a:r>
                      <a:r>
                        <a:rPr lang="en-US" sz="2000" kern="1200" dirty="0" smtClean="0">
                          <a:solidFill>
                            <a:schemeClr val="dk1"/>
                          </a:solidFill>
                          <a:effectLst/>
                          <a:latin typeface="+mn-lt"/>
                          <a:ea typeface="+mn-ea"/>
                          <a:cs typeface="+mn-cs"/>
                        </a:rPr>
                        <a:t>Negative: no late or significant variable decelerations  </a:t>
                      </a:r>
                    </a:p>
                    <a:p>
                      <a:pPr marL="285750" indent="-285750">
                        <a:buFont typeface="Wingdings" charset="2"/>
                        <a:buChar char="Ø"/>
                      </a:pPr>
                      <a:endParaRPr lang="en-US" sz="2000" kern="1200" dirty="0" smtClean="0">
                        <a:solidFill>
                          <a:schemeClr val="dk1"/>
                        </a:solidFill>
                        <a:effectLst/>
                        <a:latin typeface="+mn-lt"/>
                        <a:ea typeface="+mn-ea"/>
                        <a:cs typeface="+mn-cs"/>
                      </a:endParaRPr>
                    </a:p>
                    <a:p>
                      <a:pPr marL="342900" lvl="0" indent="-342900">
                        <a:buFont typeface="Wingdings" charset="2"/>
                        <a:buChar char="Ø"/>
                      </a:pPr>
                      <a:r>
                        <a:rPr lang="en-US" sz="2000" kern="1200" dirty="0" smtClean="0">
                          <a:solidFill>
                            <a:schemeClr val="dk1"/>
                          </a:solidFill>
                          <a:effectLst/>
                          <a:latin typeface="+mn-lt"/>
                          <a:ea typeface="+mn-ea"/>
                          <a:cs typeface="+mn-cs"/>
                        </a:rPr>
                        <a:t>Positive: late decelerations after ≥50% of contractions </a:t>
                      </a:r>
                    </a:p>
                    <a:p>
                      <a:pPr marL="342900" lvl="0" indent="-342900">
                        <a:buFont typeface="Wingdings" charset="2"/>
                        <a:buChar char="Ø"/>
                      </a:pPr>
                      <a:endParaRPr lang="en-US" sz="2000" kern="1200" dirty="0" smtClean="0">
                        <a:solidFill>
                          <a:schemeClr val="dk1"/>
                        </a:solidFill>
                        <a:effectLst/>
                        <a:latin typeface="+mn-lt"/>
                        <a:ea typeface="+mn-ea"/>
                        <a:cs typeface="+mn-cs"/>
                      </a:endParaRPr>
                    </a:p>
                    <a:p>
                      <a:pPr marL="342900" lvl="0" indent="-342900">
                        <a:buFont typeface="Wingdings" charset="2"/>
                        <a:buChar char="Ø"/>
                      </a:pPr>
                      <a:r>
                        <a:rPr lang="en-US" sz="2000" kern="1200" dirty="0" smtClean="0">
                          <a:solidFill>
                            <a:schemeClr val="dk1"/>
                          </a:solidFill>
                          <a:effectLst/>
                          <a:latin typeface="+mn-lt"/>
                          <a:ea typeface="+mn-ea"/>
                          <a:cs typeface="+mn-cs"/>
                        </a:rPr>
                        <a:t>Equivocal</a:t>
                      </a:r>
                    </a:p>
                    <a:p>
                      <a:pPr marL="342900" lvl="0" indent="-342900">
                        <a:buFont typeface="Courier New" charset="0"/>
                        <a:buChar char="o"/>
                      </a:pPr>
                      <a:r>
                        <a:rPr lang="en-US" sz="2000" kern="1200" dirty="0" smtClean="0">
                          <a:solidFill>
                            <a:schemeClr val="dk1"/>
                          </a:solidFill>
                          <a:effectLst/>
                          <a:latin typeface="+mn-lt"/>
                          <a:ea typeface="+mn-ea"/>
                          <a:cs typeface="+mn-cs"/>
                        </a:rPr>
                        <a:t>suspicious: intermittent late decelerations or significant variable decelerations </a:t>
                      </a:r>
                    </a:p>
                    <a:p>
                      <a:pPr marL="342900" lvl="0" indent="-342900">
                        <a:buFont typeface="Courier New" charset="0"/>
                        <a:buChar char="o"/>
                      </a:pPr>
                      <a:r>
                        <a:rPr lang="en-US" sz="2000" kern="1200" dirty="0" smtClean="0">
                          <a:solidFill>
                            <a:schemeClr val="dk1"/>
                          </a:solidFill>
                          <a:effectLst/>
                          <a:latin typeface="+mn-lt"/>
                          <a:ea typeface="+mn-ea"/>
                          <a:cs typeface="+mn-cs"/>
                        </a:rPr>
                        <a:t>FHR decelerations in the presence  of contractions more frequent than every 2 minutes or lasting longer than 90 seconds </a:t>
                      </a:r>
                    </a:p>
                    <a:p>
                      <a:pPr marL="0" lvl="0" indent="0">
                        <a:buFontTx/>
                        <a:buNone/>
                      </a:pPr>
                      <a:r>
                        <a:rPr lang="en-US" sz="2000" kern="1200" dirty="0" smtClean="0">
                          <a:solidFill>
                            <a:schemeClr val="dk1"/>
                          </a:solidFill>
                          <a:effectLst/>
                          <a:latin typeface="+mn-lt"/>
                          <a:ea typeface="+mn-ea"/>
                          <a:cs typeface="+mn-cs"/>
                        </a:rPr>
                        <a:t> </a:t>
                      </a:r>
                    </a:p>
                    <a:p>
                      <a:pPr marL="342900" lvl="0" indent="-342900">
                        <a:buFont typeface="Wingdings" charset="2"/>
                        <a:buChar char="Ø"/>
                      </a:pPr>
                      <a:r>
                        <a:rPr lang="en-US" sz="2000" kern="1200" dirty="0" smtClean="0">
                          <a:solidFill>
                            <a:schemeClr val="dk1"/>
                          </a:solidFill>
                          <a:effectLst/>
                          <a:latin typeface="+mn-lt"/>
                          <a:ea typeface="+mn-ea"/>
                          <a:cs typeface="+mn-cs"/>
                        </a:rPr>
                        <a:t>Unsatisfactory: fewer than three contractions in 10 minutes or an uninterpretable tracing  </a:t>
                      </a:r>
                    </a:p>
                  </a:txBody>
                  <a:tcPr/>
                </a:tc>
              </a:tr>
            </a:tbl>
          </a:graphicData>
        </a:graphic>
      </p:graphicFrame>
    </p:spTree>
    <p:extLst>
      <p:ext uri="{BB962C8B-B14F-4D97-AF65-F5344CB8AC3E}">
        <p14:creationId xmlns:p14="http://schemas.microsoft.com/office/powerpoint/2010/main" val="1310025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dk1"/>
                </a:solidFill>
              </a:rPr>
              <a:t>INTRAPARTUM FHR MONITORING </a:t>
            </a:r>
            <a:r>
              <a:rPr lang="en-US" dirty="0" smtClean="0">
                <a:solidFill>
                  <a:schemeClr val="dk1"/>
                </a:solidFill>
              </a:rPr>
              <a:t/>
            </a:r>
            <a:br>
              <a:rPr lang="en-US" dirty="0" smtClean="0">
                <a:solidFill>
                  <a:schemeClr val="dk1"/>
                </a:solidFill>
              </a:rPr>
            </a:br>
            <a:endParaRPr lang="en-US" dirty="0"/>
          </a:p>
        </p:txBody>
      </p:sp>
      <p:sp>
        <p:nvSpPr>
          <p:cNvPr id="3" name="Content Placeholder 2"/>
          <p:cNvSpPr>
            <a:spLocks noGrp="1"/>
          </p:cNvSpPr>
          <p:nvPr>
            <p:ph idx="1"/>
          </p:nvPr>
        </p:nvSpPr>
        <p:spPr>
          <a:xfrm>
            <a:off x="838200" y="1291772"/>
            <a:ext cx="10515600" cy="5413828"/>
          </a:xfrm>
        </p:spPr>
        <p:txBody>
          <a:bodyPr>
            <a:normAutofit fontScale="25000" lnSpcReduction="20000"/>
          </a:bodyPr>
          <a:lstStyle/>
          <a:p>
            <a:pPr marL="0" indent="0">
              <a:buNone/>
            </a:pPr>
            <a:r>
              <a:rPr lang="en-US" sz="11200" b="1" dirty="0" smtClean="0"/>
              <a:t>Three</a:t>
            </a:r>
            <a:r>
              <a:rPr lang="en-US" sz="11200" b="1" dirty="0"/>
              <a:t>-Tiered Intrapartum Fetal Heart Rate Interpretation System </a:t>
            </a:r>
            <a:endParaRPr lang="en-US" sz="11200" dirty="0"/>
          </a:p>
          <a:p>
            <a:r>
              <a:rPr lang="en-US" sz="9600" b="1" i="1" dirty="0"/>
              <a:t>Category I </a:t>
            </a:r>
            <a:endParaRPr lang="en-US" sz="9600" b="1" dirty="0"/>
          </a:p>
          <a:p>
            <a:pPr>
              <a:buFont typeface="Courier New" charset="0"/>
              <a:buChar char="o"/>
            </a:pPr>
            <a:r>
              <a:rPr lang="en-US" sz="8000" dirty="0"/>
              <a:t>Baseline rate: 110–160 bpm</a:t>
            </a:r>
          </a:p>
          <a:p>
            <a:pPr>
              <a:buFont typeface="Courier New" charset="0"/>
              <a:buChar char="o"/>
            </a:pPr>
            <a:r>
              <a:rPr lang="en-US" sz="8000" dirty="0"/>
              <a:t>Baseline FHR variability: </a:t>
            </a:r>
            <a:r>
              <a:rPr lang="en-US" sz="8000" dirty="0" smtClean="0"/>
              <a:t>moderate</a:t>
            </a:r>
            <a:endParaRPr lang="en-US" sz="8000" dirty="0"/>
          </a:p>
          <a:p>
            <a:pPr>
              <a:buFont typeface="Courier New" charset="0"/>
              <a:buChar char="o"/>
            </a:pPr>
            <a:r>
              <a:rPr lang="en-US" sz="8000" dirty="0" smtClean="0"/>
              <a:t>No </a:t>
            </a:r>
            <a:r>
              <a:rPr lang="en-US" sz="8000" dirty="0"/>
              <a:t>Late or variable </a:t>
            </a:r>
            <a:r>
              <a:rPr lang="en-US" sz="8000" dirty="0" smtClean="0"/>
              <a:t>decelerations</a:t>
            </a:r>
          </a:p>
          <a:p>
            <a:pPr>
              <a:buFont typeface="Courier New" charset="0"/>
              <a:buChar char="o"/>
            </a:pPr>
            <a:r>
              <a:rPr lang="en-US" sz="8000" dirty="0" smtClean="0"/>
              <a:t>Early </a:t>
            </a:r>
            <a:r>
              <a:rPr lang="en-US" sz="8000" dirty="0"/>
              <a:t>decelerations present or absent </a:t>
            </a:r>
          </a:p>
          <a:p>
            <a:pPr>
              <a:buFont typeface="Courier New" charset="0"/>
              <a:buChar char="o"/>
            </a:pPr>
            <a:r>
              <a:rPr lang="en-US" sz="8000" dirty="0"/>
              <a:t>Accelerations: present or absent </a:t>
            </a:r>
            <a:endParaRPr lang="en-US" sz="8000" dirty="0" smtClean="0"/>
          </a:p>
          <a:p>
            <a:pPr>
              <a:buFont typeface="Courier New" charset="0"/>
              <a:buChar char="o"/>
            </a:pPr>
            <a:endParaRPr lang="en-US" sz="8000" dirty="0"/>
          </a:p>
          <a:p>
            <a:r>
              <a:rPr lang="en-US" sz="9600" b="1" i="1" dirty="0"/>
              <a:t>Category II:</a:t>
            </a:r>
            <a:r>
              <a:rPr lang="en-US" sz="9600" b="1" dirty="0"/>
              <a:t>  FHR tracings not categorized as Category I or Category </a:t>
            </a:r>
            <a:r>
              <a:rPr lang="en-US" sz="9600" b="1" dirty="0" smtClean="0"/>
              <a:t>III</a:t>
            </a:r>
          </a:p>
          <a:p>
            <a:endParaRPr lang="en-US" sz="9600" dirty="0"/>
          </a:p>
          <a:p>
            <a:r>
              <a:rPr lang="en-US" sz="9600" b="1" i="1" dirty="0"/>
              <a:t>Category III:</a:t>
            </a:r>
            <a:r>
              <a:rPr lang="en-US" sz="9600" b="1" dirty="0"/>
              <a:t> </a:t>
            </a:r>
            <a:r>
              <a:rPr lang="en-US" sz="9600" dirty="0" smtClean="0"/>
              <a:t>Absent </a:t>
            </a:r>
            <a:r>
              <a:rPr lang="en-US" sz="9600" dirty="0"/>
              <a:t>baseline FHR variability and any of: </a:t>
            </a:r>
          </a:p>
          <a:p>
            <a:pPr>
              <a:buFont typeface="Courier New" charset="0"/>
              <a:buChar char="o"/>
            </a:pPr>
            <a:r>
              <a:rPr lang="en-US" sz="8000" dirty="0" smtClean="0"/>
              <a:t>Recurrent </a:t>
            </a:r>
            <a:r>
              <a:rPr lang="en-US" sz="8000" dirty="0"/>
              <a:t>late decelerations</a:t>
            </a:r>
          </a:p>
          <a:p>
            <a:pPr>
              <a:buFont typeface="Courier New" charset="0"/>
              <a:buChar char="o"/>
            </a:pPr>
            <a:r>
              <a:rPr lang="en-US" sz="8000" dirty="0" smtClean="0"/>
              <a:t>Recurrent </a:t>
            </a:r>
            <a:r>
              <a:rPr lang="en-US" sz="8000" dirty="0"/>
              <a:t>variable decelerations</a:t>
            </a:r>
          </a:p>
          <a:p>
            <a:pPr>
              <a:buFont typeface="Courier New" charset="0"/>
              <a:buChar char="o"/>
            </a:pPr>
            <a:r>
              <a:rPr lang="en-US" sz="8000" dirty="0" smtClean="0"/>
              <a:t>Bradycardia </a:t>
            </a:r>
          </a:p>
          <a:p>
            <a:pPr>
              <a:buFont typeface="Courier New" charset="0"/>
              <a:buChar char="o"/>
            </a:pPr>
            <a:r>
              <a:rPr lang="en-US" sz="8000" dirty="0" smtClean="0"/>
              <a:t>Sinusoidal </a:t>
            </a:r>
            <a:r>
              <a:rPr lang="en-US" sz="8000" dirty="0"/>
              <a:t>pattern  </a:t>
            </a:r>
          </a:p>
          <a:p>
            <a:endParaRPr lang="en-US" dirty="0"/>
          </a:p>
        </p:txBody>
      </p:sp>
    </p:spTree>
    <p:extLst>
      <p:ext uri="{BB962C8B-B14F-4D97-AF65-F5344CB8AC3E}">
        <p14:creationId xmlns:p14="http://schemas.microsoft.com/office/powerpoint/2010/main" val="1698339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358" y="184819"/>
            <a:ext cx="9180095" cy="845489"/>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Normal Vaginal Delivery</a:t>
            </a:r>
            <a:r>
              <a:rPr lang="en-US" dirty="0"/>
              <a:t/>
            </a:r>
            <a:br>
              <a:rPr lang="en-US" dirty="0"/>
            </a:br>
            <a:endParaRPr lang="en-US" dirty="0"/>
          </a:p>
        </p:txBody>
      </p:sp>
      <p:sp>
        <p:nvSpPr>
          <p:cNvPr id="3" name="Content Placeholder 2"/>
          <p:cNvSpPr>
            <a:spLocks noGrp="1"/>
          </p:cNvSpPr>
          <p:nvPr>
            <p:ph idx="1"/>
          </p:nvPr>
        </p:nvSpPr>
        <p:spPr>
          <a:xfrm>
            <a:off x="838200" y="1347537"/>
            <a:ext cx="10515600" cy="4829426"/>
          </a:xfrm>
        </p:spPr>
        <p:txBody>
          <a:bodyPr>
            <a:normAutofit fontScale="92500" lnSpcReduction="20000"/>
          </a:bodyPr>
          <a:lstStyle/>
          <a:p>
            <a:r>
              <a:rPr lang="en-US" dirty="0"/>
              <a:t>Describe the </a:t>
            </a:r>
            <a:r>
              <a:rPr lang="en-US" dirty="0" smtClean="0"/>
              <a:t>three/four </a:t>
            </a:r>
            <a:r>
              <a:rPr lang="en-US" dirty="0"/>
              <a:t>stages of labor </a:t>
            </a:r>
            <a:endParaRPr lang="en-US" dirty="0" smtClean="0"/>
          </a:p>
          <a:p>
            <a:r>
              <a:rPr lang="en-US" dirty="0"/>
              <a:t>Describe the steps of a normal vaginal delivery </a:t>
            </a:r>
          </a:p>
          <a:p>
            <a:r>
              <a:rPr lang="en-US" dirty="0"/>
              <a:t>Describe the cardinal movements of labor </a:t>
            </a:r>
          </a:p>
          <a:p>
            <a:r>
              <a:rPr lang="en-US" dirty="0"/>
              <a:t>Describe the various types of fetal position </a:t>
            </a:r>
          </a:p>
          <a:p>
            <a:r>
              <a:rPr lang="en-US" dirty="0" smtClean="0"/>
              <a:t>Properly </a:t>
            </a:r>
            <a:r>
              <a:rPr lang="en-US" dirty="0"/>
              <a:t>assess fetal station and position </a:t>
            </a:r>
          </a:p>
          <a:p>
            <a:r>
              <a:rPr lang="en-US" dirty="0"/>
              <a:t>Deliver the fetal head utilizing appropriate attention to the pelvic curve </a:t>
            </a:r>
          </a:p>
          <a:p>
            <a:r>
              <a:rPr lang="en-US" dirty="0"/>
              <a:t>Assess for nuchal cord </a:t>
            </a:r>
          </a:p>
          <a:p>
            <a:r>
              <a:rPr lang="en-US" dirty="0"/>
              <a:t>Deliver the remainder of the body </a:t>
            </a:r>
          </a:p>
          <a:p>
            <a:r>
              <a:rPr lang="en-US" dirty="0"/>
              <a:t>Deliver the placenta </a:t>
            </a:r>
          </a:p>
          <a:p>
            <a:r>
              <a:rPr lang="en-US" dirty="0"/>
              <a:t>Identify cervical and/or perineal lacerations </a:t>
            </a:r>
          </a:p>
          <a:p>
            <a:r>
              <a:rPr lang="en-US" dirty="0"/>
              <a:t>Properly document the delivery procedure </a:t>
            </a:r>
          </a:p>
          <a:p>
            <a:pPr marL="0" indent="0">
              <a:buNone/>
            </a:pPr>
            <a:endParaRPr lang="en-US" dirty="0"/>
          </a:p>
        </p:txBody>
      </p:sp>
      <p:pic>
        <p:nvPicPr>
          <p:cNvPr id="5" name="Picture 6" descr="http://www.halhigdon.com/assets/_legacy/art/Paintings/3runn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37" y="267055"/>
            <a:ext cx="860325" cy="6810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86542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Two days of just skills </a:t>
            </a:r>
            <a:endParaRPr lang="en-US" b="1" dirty="0">
              <a:solidFill>
                <a:srgbClr val="FF0000"/>
              </a:solidFill>
            </a:endParaRPr>
          </a:p>
        </p:txBody>
      </p:sp>
      <p:sp>
        <p:nvSpPr>
          <p:cNvPr id="3" name="Content Placeholder 2"/>
          <p:cNvSpPr>
            <a:spLocks noGrp="1"/>
          </p:cNvSpPr>
          <p:nvPr>
            <p:ph idx="1"/>
          </p:nvPr>
        </p:nvSpPr>
        <p:spPr>
          <a:xfrm>
            <a:off x="838200" y="1825624"/>
            <a:ext cx="7339885" cy="4459265"/>
          </a:xfrm>
        </p:spPr>
        <p:txBody>
          <a:bodyPr>
            <a:normAutofit/>
          </a:bodyPr>
          <a:lstStyle/>
          <a:p>
            <a:pPr marL="0" indent="0">
              <a:buNone/>
            </a:pPr>
            <a:r>
              <a:rPr lang="en-US" b="1" dirty="0" smtClean="0"/>
              <a:t>The following are objectives of the two day skills day</a:t>
            </a:r>
          </a:p>
          <a:p>
            <a:pPr marL="514350" indent="-514350">
              <a:buFont typeface="+mj-lt"/>
              <a:buAutoNum type="arabicParenR"/>
            </a:pPr>
            <a:r>
              <a:rPr lang="en-US" dirty="0" smtClean="0"/>
              <a:t>Impact skills and competencies for selected obstetric and gynecology procedures </a:t>
            </a:r>
          </a:p>
          <a:p>
            <a:pPr marL="514350" indent="-514350">
              <a:buFont typeface="+mj-lt"/>
              <a:buAutoNum type="arabicParenR"/>
            </a:pPr>
            <a:r>
              <a:rPr lang="en-US" dirty="0" smtClean="0"/>
              <a:t>Prepare students for clinical procedures in the clinical areas</a:t>
            </a:r>
          </a:p>
          <a:p>
            <a:pPr marL="514350" indent="-514350">
              <a:buFont typeface="+mj-lt"/>
              <a:buAutoNum type="arabicParenR"/>
            </a:pPr>
            <a:r>
              <a:rPr lang="en-US" dirty="0" smtClean="0"/>
              <a:t>Prepare students for the end of year clinical exam </a:t>
            </a:r>
          </a:p>
          <a:p>
            <a:pPr lvl="1">
              <a:buFont typeface="Wingdings" panose="05000000000000000000" pitchFamily="2" charset="2"/>
              <a:buChar char="ü"/>
            </a:pPr>
            <a:r>
              <a:rPr lang="en-US" dirty="0" smtClean="0"/>
              <a:t>Objective Structured Clinical Exam (OSCE)</a:t>
            </a:r>
          </a:p>
        </p:txBody>
      </p:sp>
      <p:pic>
        <p:nvPicPr>
          <p:cNvPr id="1026" name="Picture 2" descr="http://s.twistynoodle.com/img/r/number-two/terrific-two/terrific-two_coloring_page.png?ctok=20120303224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451" y="1690688"/>
            <a:ext cx="2959259" cy="3827597"/>
          </a:xfrm>
          <a:prstGeom prst="rect">
            <a:avLst/>
          </a:prstGeom>
          <a:solidFill>
            <a:srgbClr val="FFFF00"/>
          </a:solidFill>
          <a:extLst/>
        </p:spPr>
      </p:pic>
    </p:spTree>
    <p:extLst>
      <p:ext uri="{BB962C8B-B14F-4D97-AF65-F5344CB8AC3E}">
        <p14:creationId xmlns:p14="http://schemas.microsoft.com/office/powerpoint/2010/main" val="1700448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358" y="184819"/>
            <a:ext cx="9180095" cy="845489"/>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Normal Vaginal Delivery</a:t>
            </a:r>
            <a:r>
              <a:rPr lang="en-US" dirty="0"/>
              <a:t/>
            </a:r>
            <a:br>
              <a:rPr lang="en-US" dirty="0"/>
            </a:br>
            <a:endParaRPr lang="en-US" dirty="0"/>
          </a:p>
        </p:txBody>
      </p:sp>
      <p:sp>
        <p:nvSpPr>
          <p:cNvPr id="3" name="Content Placeholder 2"/>
          <p:cNvSpPr>
            <a:spLocks noGrp="1"/>
          </p:cNvSpPr>
          <p:nvPr>
            <p:ph idx="1"/>
          </p:nvPr>
        </p:nvSpPr>
        <p:spPr>
          <a:xfrm>
            <a:off x="838200" y="1347537"/>
            <a:ext cx="10515600" cy="4829426"/>
          </a:xfrm>
        </p:spPr>
        <p:txBody>
          <a:bodyPr>
            <a:normAutofit fontScale="85000" lnSpcReduction="10000"/>
          </a:bodyPr>
          <a:lstStyle/>
          <a:p>
            <a:r>
              <a:rPr lang="en-US" b="1" i="1" dirty="0" smtClean="0"/>
              <a:t>Assess</a:t>
            </a:r>
          </a:p>
          <a:p>
            <a:pPr lvl="1"/>
            <a:r>
              <a:rPr lang="en-US" b="1" i="1" dirty="0" smtClean="0"/>
              <a:t>Fetal </a:t>
            </a:r>
            <a:r>
              <a:rPr lang="en-US" b="1" i="1" dirty="0"/>
              <a:t>lie – longitudinal axis of the fetus in relation to the long axis of the maternal </a:t>
            </a:r>
            <a:r>
              <a:rPr lang="en-US" b="1" i="1" dirty="0" smtClean="0"/>
              <a:t>uterus</a:t>
            </a:r>
            <a:r>
              <a:rPr lang="en-US" dirty="0"/>
              <a:t>-</a:t>
            </a:r>
            <a:r>
              <a:rPr lang="en-US" dirty="0" smtClean="0"/>
              <a:t>longitudinal</a:t>
            </a:r>
            <a:r>
              <a:rPr lang="en-US" dirty="0"/>
              <a:t>, oblique and </a:t>
            </a:r>
            <a:r>
              <a:rPr lang="en-US" dirty="0" smtClean="0"/>
              <a:t>transverse</a:t>
            </a:r>
          </a:p>
          <a:p>
            <a:pPr lvl="1"/>
            <a:r>
              <a:rPr lang="en-US" b="1" i="1" dirty="0"/>
              <a:t>Fetal presentation – </a:t>
            </a:r>
            <a:r>
              <a:rPr lang="en-US" b="1" i="1" dirty="0" smtClean="0"/>
              <a:t>fetal </a:t>
            </a:r>
            <a:r>
              <a:rPr lang="en-US" b="1" i="1" dirty="0"/>
              <a:t>body part </a:t>
            </a:r>
            <a:r>
              <a:rPr lang="en-US" b="1" i="1" dirty="0" smtClean="0"/>
              <a:t>presenting </a:t>
            </a:r>
            <a:r>
              <a:rPr lang="en-US" b="1" i="1" dirty="0"/>
              <a:t>at the maternal pelvic </a:t>
            </a:r>
            <a:r>
              <a:rPr lang="en-US" b="1" i="1" dirty="0" smtClean="0"/>
              <a:t>inlet</a:t>
            </a:r>
            <a:endParaRPr lang="en-US" dirty="0" smtClean="0"/>
          </a:p>
          <a:p>
            <a:pPr lvl="2"/>
            <a:r>
              <a:rPr lang="en-US" dirty="0" smtClean="0"/>
              <a:t>e.g.</a:t>
            </a:r>
            <a:r>
              <a:rPr lang="en-US" dirty="0"/>
              <a:t> </a:t>
            </a:r>
            <a:r>
              <a:rPr lang="en-US" dirty="0" smtClean="0"/>
              <a:t>in </a:t>
            </a:r>
            <a:r>
              <a:rPr lang="en-US" i="1" dirty="0" smtClean="0"/>
              <a:t>LONGITUDINAL lie</a:t>
            </a:r>
            <a:r>
              <a:rPr lang="en-US" i="1" dirty="0"/>
              <a:t> </a:t>
            </a:r>
            <a:r>
              <a:rPr lang="en-US" i="1" dirty="0" smtClean="0"/>
              <a:t>can be  </a:t>
            </a:r>
            <a:r>
              <a:rPr lang="en-US" i="1" dirty="0"/>
              <a:t>CEPHALIC or BREECH presentation</a:t>
            </a:r>
            <a:r>
              <a:rPr lang="en-US" dirty="0"/>
              <a:t>. </a:t>
            </a:r>
            <a:endParaRPr lang="en-US" dirty="0" smtClean="0"/>
          </a:p>
          <a:p>
            <a:pPr lvl="2"/>
            <a:r>
              <a:rPr lang="en-US" dirty="0" smtClean="0"/>
              <a:t>In</a:t>
            </a:r>
            <a:r>
              <a:rPr lang="en-US" dirty="0"/>
              <a:t> </a:t>
            </a:r>
            <a:r>
              <a:rPr lang="en-US" i="1" dirty="0"/>
              <a:t>CEPHALIC presentation, </a:t>
            </a:r>
            <a:r>
              <a:rPr lang="en-US" i="1" dirty="0" smtClean="0"/>
              <a:t>the </a:t>
            </a:r>
            <a:r>
              <a:rPr lang="en-US" i="1" dirty="0"/>
              <a:t>VERTEX, or occipital area of the fetal skull is presenting. </a:t>
            </a:r>
          </a:p>
          <a:p>
            <a:pPr lvl="2"/>
            <a:r>
              <a:rPr lang="en-US" i="1" dirty="0" smtClean="0"/>
              <a:t>Any </a:t>
            </a:r>
            <a:r>
              <a:rPr lang="en-US" i="1" dirty="0"/>
              <a:t>other presentations</a:t>
            </a:r>
            <a:r>
              <a:rPr lang="en-US" dirty="0"/>
              <a:t> </a:t>
            </a:r>
            <a:r>
              <a:rPr lang="en-US" dirty="0" smtClean="0"/>
              <a:t>are </a:t>
            </a:r>
            <a:r>
              <a:rPr lang="en-US" i="1" dirty="0" smtClean="0"/>
              <a:t>MALPRESENTATIONS</a:t>
            </a:r>
            <a:r>
              <a:rPr lang="en-US" dirty="0"/>
              <a:t> </a:t>
            </a:r>
            <a:r>
              <a:rPr lang="en-US" dirty="0" smtClean="0"/>
              <a:t>e.g. </a:t>
            </a:r>
            <a:r>
              <a:rPr lang="en-US" i="1" dirty="0" smtClean="0"/>
              <a:t>fetal </a:t>
            </a:r>
            <a:r>
              <a:rPr lang="en-US" i="1" dirty="0"/>
              <a:t>face, brow, breech, and compound presentations</a:t>
            </a:r>
            <a:r>
              <a:rPr lang="en-US" dirty="0" smtClean="0"/>
              <a:t>.</a:t>
            </a:r>
          </a:p>
          <a:p>
            <a:pPr lvl="1"/>
            <a:r>
              <a:rPr lang="en-US" b="1" i="1" dirty="0"/>
              <a:t>Position </a:t>
            </a:r>
            <a:r>
              <a:rPr lang="en-US" b="1" i="1" dirty="0" smtClean="0"/>
              <a:t>–relationship </a:t>
            </a:r>
            <a:r>
              <a:rPr lang="en-US" b="1" i="1" dirty="0"/>
              <a:t>of the fetal head to the maternal pelvis</a:t>
            </a:r>
            <a:r>
              <a:rPr lang="en-US" dirty="0"/>
              <a:t> </a:t>
            </a:r>
            <a:endParaRPr lang="en-US" dirty="0" smtClean="0"/>
          </a:p>
          <a:p>
            <a:pPr lvl="2"/>
            <a:r>
              <a:rPr lang="en-US" i="1" dirty="0" smtClean="0"/>
              <a:t>assessed </a:t>
            </a:r>
            <a:r>
              <a:rPr lang="en-US" i="1" dirty="0"/>
              <a:t>by digital vaginal </a:t>
            </a:r>
            <a:r>
              <a:rPr lang="en-US" i="1" dirty="0" smtClean="0"/>
              <a:t>examination  when the cervix is </a:t>
            </a:r>
            <a:r>
              <a:rPr lang="en-US" dirty="0" smtClean="0"/>
              <a:t>dilated</a:t>
            </a:r>
            <a:r>
              <a:rPr lang="en-US" dirty="0"/>
              <a:t>. </a:t>
            </a:r>
            <a:endParaRPr lang="en-US" dirty="0" smtClean="0"/>
          </a:p>
          <a:p>
            <a:pPr lvl="2"/>
            <a:r>
              <a:rPr lang="en-US" i="1" dirty="0" smtClean="0"/>
              <a:t>The </a:t>
            </a:r>
            <a:r>
              <a:rPr lang="en-US" i="1" dirty="0"/>
              <a:t>fetal occiput is </a:t>
            </a:r>
            <a:r>
              <a:rPr lang="en-US" i="1" dirty="0" smtClean="0"/>
              <a:t>the </a:t>
            </a:r>
            <a:r>
              <a:rPr lang="en-US" i="1" dirty="0"/>
              <a:t>reference </a:t>
            </a:r>
            <a:r>
              <a:rPr lang="en-US" i="1" dirty="0" smtClean="0"/>
              <a:t>point</a:t>
            </a:r>
            <a:endParaRPr lang="en-US" dirty="0"/>
          </a:p>
          <a:p>
            <a:pPr lvl="2"/>
            <a:r>
              <a:rPr lang="en-US" dirty="0" smtClean="0"/>
              <a:t>The </a:t>
            </a:r>
            <a:r>
              <a:rPr lang="en-US" i="1" dirty="0" smtClean="0"/>
              <a:t>most </a:t>
            </a:r>
            <a:r>
              <a:rPr lang="en-US" i="1" dirty="0"/>
              <a:t>common </a:t>
            </a:r>
            <a:r>
              <a:rPr lang="en-US" i="1" dirty="0" smtClean="0"/>
              <a:t>is OA (occiput anterior)</a:t>
            </a:r>
            <a:r>
              <a:rPr lang="en-US" dirty="0" smtClean="0"/>
              <a:t>. Others are OP </a:t>
            </a:r>
            <a:r>
              <a:rPr lang="en-US" dirty="0"/>
              <a:t>(occiput posterior), and OT (occiput transverse), </a:t>
            </a:r>
            <a:r>
              <a:rPr lang="en-US" dirty="0" smtClean="0"/>
              <a:t>and can be ROP-right OP,  </a:t>
            </a:r>
            <a:r>
              <a:rPr lang="en-US" dirty="0"/>
              <a:t>LOA – left </a:t>
            </a:r>
            <a:r>
              <a:rPr lang="en-US" dirty="0" smtClean="0"/>
              <a:t>OP </a:t>
            </a:r>
            <a:r>
              <a:rPr lang="en-US" dirty="0" err="1" smtClean="0"/>
              <a:t>etc</a:t>
            </a:r>
            <a:endParaRPr lang="en-US" dirty="0" smtClean="0"/>
          </a:p>
          <a:p>
            <a:pPr lvl="1"/>
            <a:r>
              <a:rPr lang="en-US" b="1" i="1" dirty="0"/>
              <a:t>Station – </a:t>
            </a:r>
            <a:r>
              <a:rPr lang="en-US" b="1" i="1" dirty="0" smtClean="0"/>
              <a:t>how </a:t>
            </a:r>
            <a:r>
              <a:rPr lang="en-US" b="1" i="1" dirty="0"/>
              <a:t>far </a:t>
            </a:r>
            <a:r>
              <a:rPr lang="en-US" b="1" i="1" dirty="0" smtClean="0"/>
              <a:t>bony presenting part of the fetus </a:t>
            </a:r>
            <a:r>
              <a:rPr lang="en-US" b="1" i="1" dirty="0"/>
              <a:t>has descended into the maternal </a:t>
            </a:r>
            <a:r>
              <a:rPr lang="en-US" b="1" i="1" dirty="0" smtClean="0"/>
              <a:t>pelvis</a:t>
            </a:r>
            <a:endParaRPr lang="en-US" dirty="0"/>
          </a:p>
          <a:p>
            <a:pPr lvl="2"/>
            <a:r>
              <a:rPr lang="en-US" dirty="0" smtClean="0"/>
              <a:t>estimated </a:t>
            </a:r>
            <a:r>
              <a:rPr lang="en-US" dirty="0"/>
              <a:t>in centimeters (cm), ranging from -5 through 0 to +5. </a:t>
            </a:r>
            <a:endParaRPr lang="en-US" dirty="0" smtClean="0"/>
          </a:p>
          <a:p>
            <a:pPr lvl="2"/>
            <a:r>
              <a:rPr lang="en-US" i="1" dirty="0" smtClean="0"/>
              <a:t>0 is </a:t>
            </a:r>
            <a:r>
              <a:rPr lang="en-US" i="1" dirty="0"/>
              <a:t>at the ischial spines</a:t>
            </a:r>
            <a:r>
              <a:rPr lang="en-US" i="1" dirty="0" smtClean="0"/>
              <a:t>, </a:t>
            </a:r>
            <a:r>
              <a:rPr lang="en-US" i="1" dirty="0"/>
              <a:t>(-) </a:t>
            </a:r>
            <a:r>
              <a:rPr lang="en-US" i="1" dirty="0" smtClean="0"/>
              <a:t>above  and (+) below </a:t>
            </a:r>
            <a:r>
              <a:rPr lang="en-US" i="1" dirty="0"/>
              <a:t>the ischial spines</a:t>
            </a:r>
            <a:r>
              <a:rPr lang="en-US" i="1" dirty="0" smtClean="0"/>
              <a:t>, </a:t>
            </a:r>
            <a:r>
              <a:rPr lang="en-US" i="1" dirty="0"/>
              <a:t>+5 being </a:t>
            </a:r>
            <a:r>
              <a:rPr lang="en-US" i="1" dirty="0" smtClean="0"/>
              <a:t>at introitus.</a:t>
            </a:r>
          </a:p>
          <a:p>
            <a:pPr lvl="2"/>
            <a:r>
              <a:rPr lang="en-US" i="1" dirty="0" smtClean="0"/>
              <a:t>Equivalent is descent, how may fifths above the pelvic brim </a:t>
            </a:r>
            <a:endParaRPr lang="en-US" dirty="0"/>
          </a:p>
        </p:txBody>
      </p:sp>
      <p:pic>
        <p:nvPicPr>
          <p:cNvPr id="5" name="Picture 6" descr="http://www.halhigdon.com/assets/_legacy/art/Paintings/3runn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037" y="267055"/>
            <a:ext cx="860325" cy="6810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39168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lnSpcReduction="10000"/>
          </a:bodyPr>
          <a:lstStyle/>
          <a:p>
            <a:r>
              <a:rPr lang="en-US" dirty="0"/>
              <a:t>Engagement </a:t>
            </a:r>
          </a:p>
          <a:p>
            <a:pPr lvl="1"/>
            <a:r>
              <a:rPr lang="en-US" dirty="0" smtClean="0"/>
              <a:t>widest </a:t>
            </a:r>
            <a:r>
              <a:rPr lang="en-US" dirty="0"/>
              <a:t>diameter of the fetal presenting part (usually </a:t>
            </a:r>
            <a:r>
              <a:rPr lang="en-US" dirty="0" smtClean="0"/>
              <a:t>BPD</a:t>
            </a:r>
            <a:r>
              <a:rPr lang="en-US" dirty="0"/>
              <a:t>) passes below the plane of the maternal pelvic inlet. </a:t>
            </a:r>
            <a:endParaRPr lang="en-US" dirty="0" smtClean="0"/>
          </a:p>
          <a:p>
            <a:pPr lvl="1"/>
            <a:r>
              <a:rPr lang="en-US" dirty="0" smtClean="0"/>
              <a:t>Generally </a:t>
            </a:r>
            <a:r>
              <a:rPr lang="en-US" dirty="0"/>
              <a:t>occurs at 0 station, when the BPD is at the </a:t>
            </a:r>
            <a:r>
              <a:rPr lang="en-US" dirty="0" smtClean="0"/>
              <a:t>ischial spines</a:t>
            </a:r>
            <a:endParaRPr lang="en-US" dirty="0"/>
          </a:p>
          <a:p>
            <a:r>
              <a:rPr lang="en-US" dirty="0"/>
              <a:t>Descent </a:t>
            </a:r>
            <a:endParaRPr lang="en-US" dirty="0" smtClean="0"/>
          </a:p>
          <a:p>
            <a:pPr lvl="1"/>
            <a:r>
              <a:rPr lang="en-US" dirty="0" smtClean="0"/>
              <a:t>fetal </a:t>
            </a:r>
            <a:r>
              <a:rPr lang="en-US" dirty="0"/>
              <a:t>presenting part descends through the maternal pelvis.</a:t>
            </a:r>
          </a:p>
          <a:p>
            <a:r>
              <a:rPr lang="en-US" dirty="0"/>
              <a:t>Flexion </a:t>
            </a:r>
            <a:endParaRPr lang="en-US" dirty="0" smtClean="0"/>
          </a:p>
          <a:p>
            <a:pPr lvl="1"/>
            <a:r>
              <a:rPr lang="en-US" dirty="0" smtClean="0"/>
              <a:t>Of fetal </a:t>
            </a:r>
            <a:r>
              <a:rPr lang="en-US" dirty="0"/>
              <a:t>head onto the fetal chest </a:t>
            </a:r>
            <a:r>
              <a:rPr lang="en-US" dirty="0" smtClean="0"/>
              <a:t>when the head </a:t>
            </a:r>
            <a:r>
              <a:rPr lang="en-US" dirty="0"/>
              <a:t>meets resistance from maternal pelvic soft tissues. </a:t>
            </a:r>
            <a:endParaRPr lang="en-US" dirty="0" smtClean="0"/>
          </a:p>
          <a:p>
            <a:pPr lvl="1"/>
            <a:r>
              <a:rPr lang="en-US" dirty="0" smtClean="0"/>
              <a:t>Allows </a:t>
            </a:r>
            <a:r>
              <a:rPr lang="en-US" dirty="0"/>
              <a:t>for the smallest diameter of the fetal head (</a:t>
            </a:r>
            <a:r>
              <a:rPr lang="en-US" dirty="0" err="1"/>
              <a:t>suboccipitobregmatic</a:t>
            </a:r>
            <a:r>
              <a:rPr lang="en-US" dirty="0"/>
              <a:t>) to pass through the pelvis rather than the largest diameter (BPD) </a:t>
            </a:r>
          </a:p>
          <a:p>
            <a:endParaRPr lang="en-US" dirty="0"/>
          </a:p>
        </p:txBody>
      </p:sp>
    </p:spTree>
    <p:extLst>
      <p:ext uri="{BB962C8B-B14F-4D97-AF65-F5344CB8AC3E}">
        <p14:creationId xmlns:p14="http://schemas.microsoft.com/office/powerpoint/2010/main" val="1407874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Internal rotation </a:t>
            </a:r>
            <a:r>
              <a:rPr lang="en-US" dirty="0" smtClean="0"/>
              <a:t>–</a:t>
            </a:r>
          </a:p>
          <a:p>
            <a:pPr lvl="1"/>
            <a:r>
              <a:rPr lang="en-US" dirty="0" smtClean="0"/>
              <a:t>fetal </a:t>
            </a:r>
            <a:r>
              <a:rPr lang="en-US" dirty="0"/>
              <a:t>head rotates from transverse position </a:t>
            </a:r>
            <a:r>
              <a:rPr lang="en-US" dirty="0" smtClean="0"/>
              <a:t>when it entered </a:t>
            </a:r>
            <a:r>
              <a:rPr lang="en-US" dirty="0"/>
              <a:t>the pelvis to </a:t>
            </a:r>
            <a:r>
              <a:rPr lang="en-US" dirty="0" smtClean="0"/>
              <a:t>OA/OP</a:t>
            </a:r>
          </a:p>
          <a:p>
            <a:r>
              <a:rPr lang="en-US" dirty="0"/>
              <a:t>Extension </a:t>
            </a:r>
          </a:p>
          <a:p>
            <a:pPr lvl="1"/>
            <a:r>
              <a:rPr lang="en-US" dirty="0" smtClean="0"/>
              <a:t>Once </a:t>
            </a:r>
            <a:r>
              <a:rPr lang="en-US" dirty="0"/>
              <a:t>the fetal head is at the maternal introitus, it is rotated upward, extending around the maternal symphysis pubis. </a:t>
            </a:r>
            <a:endParaRPr lang="en-US" dirty="0" smtClean="0"/>
          </a:p>
          <a:p>
            <a:r>
              <a:rPr lang="en-US" dirty="0" smtClean="0"/>
              <a:t>External rotation/restitution</a:t>
            </a:r>
          </a:p>
          <a:p>
            <a:pPr lvl="1"/>
            <a:r>
              <a:rPr lang="en-US" dirty="0" smtClean="0"/>
              <a:t>the </a:t>
            </a:r>
            <a:r>
              <a:rPr lang="en-US" dirty="0"/>
              <a:t>fetal head returns to its transverse position in relation to the fetal body. </a:t>
            </a:r>
            <a:endParaRPr lang="en-US" dirty="0" smtClean="0"/>
          </a:p>
          <a:p>
            <a:pPr lvl="1"/>
            <a:r>
              <a:rPr lang="en-US" dirty="0" err="1" smtClean="0"/>
              <a:t>Eg</a:t>
            </a:r>
            <a:r>
              <a:rPr lang="en-US" dirty="0" smtClean="0"/>
              <a:t> fetal </a:t>
            </a:r>
            <a:r>
              <a:rPr lang="en-US" dirty="0"/>
              <a:t>torso is directed toward the maternal left </a:t>
            </a:r>
            <a:r>
              <a:rPr lang="en-US" dirty="0" smtClean="0"/>
              <a:t>thigh and the </a:t>
            </a:r>
            <a:r>
              <a:rPr lang="en-US" dirty="0"/>
              <a:t>fetal head turns toward the maternal left thigh.</a:t>
            </a:r>
          </a:p>
          <a:p>
            <a:pPr lvl="1"/>
            <a:endParaRPr lang="en-US" dirty="0"/>
          </a:p>
        </p:txBody>
      </p:sp>
    </p:spTree>
    <p:extLst>
      <p:ext uri="{BB962C8B-B14F-4D97-AF65-F5344CB8AC3E}">
        <p14:creationId xmlns:p14="http://schemas.microsoft.com/office/powerpoint/2010/main" val="621402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020" y="365126"/>
            <a:ext cx="8289759" cy="585370"/>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Breech Vaginal Delivery</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a:xfrm>
            <a:off x="179566" y="1094874"/>
            <a:ext cx="11370750" cy="5654269"/>
          </a:xfrm>
        </p:spPr>
        <p:txBody>
          <a:bodyPr>
            <a:normAutofit fontScale="62500" lnSpcReduction="20000"/>
          </a:bodyPr>
          <a:lstStyle/>
          <a:p>
            <a:pPr lvl="0"/>
            <a:r>
              <a:rPr lang="en-US" dirty="0"/>
              <a:t>TERM BREECH TRIAL (Lancet, 2000) </a:t>
            </a:r>
            <a:r>
              <a:rPr lang="en-US" dirty="0" smtClean="0"/>
              <a:t>planned </a:t>
            </a:r>
            <a:r>
              <a:rPr lang="en-US" dirty="0"/>
              <a:t>CS is associated with improved neonatal outcomes compared to planned </a:t>
            </a:r>
            <a:r>
              <a:rPr lang="en-US" dirty="0" smtClean="0"/>
              <a:t>vaginal </a:t>
            </a:r>
            <a:r>
              <a:rPr lang="en-US" dirty="0"/>
              <a:t>birth (poor neonatal outcomes of 1.6% -v- .5.0%</a:t>
            </a:r>
            <a:r>
              <a:rPr lang="en-US" dirty="0" smtClean="0"/>
              <a:t>). However patients may present in second stage necessitating vaginal breech delivery </a:t>
            </a:r>
          </a:p>
          <a:p>
            <a:pPr lvl="0"/>
            <a:r>
              <a:rPr lang="en-US" dirty="0" smtClean="0"/>
              <a:t>Procedure</a:t>
            </a:r>
          </a:p>
          <a:p>
            <a:pPr marL="914400" lvl="1" indent="-457200">
              <a:buFont typeface="+mj-lt"/>
              <a:buAutoNum type="arabicParenR"/>
            </a:pPr>
            <a:r>
              <a:rPr lang="en-US" dirty="0" smtClean="0"/>
              <a:t>Confirm diagnosis and no contraindications to vaginal delivery</a:t>
            </a:r>
          </a:p>
          <a:p>
            <a:pPr marL="914400" lvl="1" indent="-457200">
              <a:buFont typeface="+mj-lt"/>
              <a:buAutoNum type="arabicParenR"/>
            </a:pPr>
            <a:r>
              <a:rPr lang="en-US" dirty="0" smtClean="0"/>
              <a:t>Call consultant/staff </a:t>
            </a:r>
            <a:r>
              <a:rPr lang="en-US" dirty="0"/>
              <a:t>experienced in </a:t>
            </a:r>
            <a:r>
              <a:rPr lang="en-US" dirty="0" smtClean="0"/>
              <a:t>breech </a:t>
            </a:r>
            <a:r>
              <a:rPr lang="en-US" dirty="0"/>
              <a:t>d</a:t>
            </a:r>
            <a:r>
              <a:rPr lang="en-US" dirty="0" smtClean="0"/>
              <a:t>elivery</a:t>
            </a:r>
            <a:endParaRPr lang="en-US" dirty="0"/>
          </a:p>
          <a:p>
            <a:pPr marL="914400" lvl="1" indent="-457200">
              <a:buFont typeface="+mj-lt"/>
              <a:buAutoNum type="arabicParenR"/>
            </a:pPr>
            <a:r>
              <a:rPr lang="en-US" dirty="0"/>
              <a:t>Consider episiotomy</a:t>
            </a:r>
          </a:p>
          <a:p>
            <a:pPr marL="914400" lvl="1" indent="-457200">
              <a:buFont typeface="+mj-lt"/>
              <a:buAutoNum type="arabicParenR"/>
            </a:pPr>
            <a:r>
              <a:rPr lang="en-US" dirty="0"/>
              <a:t>“Hands off” – do not assist in the delivery of the baby until maternal efforts have resulted in </a:t>
            </a:r>
            <a:r>
              <a:rPr lang="en-US" dirty="0" smtClean="0"/>
              <a:t>expulsion </a:t>
            </a:r>
            <a:r>
              <a:rPr lang="en-US" dirty="0"/>
              <a:t>of the fetus at least to the </a:t>
            </a:r>
            <a:r>
              <a:rPr lang="en-US" dirty="0" smtClean="0"/>
              <a:t>scapulae</a:t>
            </a:r>
            <a:endParaRPr lang="en-US" dirty="0"/>
          </a:p>
          <a:p>
            <a:pPr marL="914400" lvl="1" indent="-457200">
              <a:buFont typeface="+mj-lt"/>
              <a:buAutoNum type="arabicParenR"/>
            </a:pPr>
            <a:r>
              <a:rPr lang="en-US" dirty="0"/>
              <a:t>Pull down a small loop of cord to prevent traction on the </a:t>
            </a:r>
            <a:r>
              <a:rPr lang="en-US" dirty="0" smtClean="0"/>
              <a:t>cord</a:t>
            </a:r>
            <a:endParaRPr lang="en-US" dirty="0"/>
          </a:p>
          <a:p>
            <a:pPr marL="914400" lvl="1" indent="-457200">
              <a:buFont typeface="+mj-lt"/>
              <a:buAutoNum type="arabicParenR"/>
            </a:pPr>
            <a:r>
              <a:rPr lang="en-US" dirty="0"/>
              <a:t>Wrap body in a towel to allow for support and grip</a:t>
            </a:r>
          </a:p>
          <a:p>
            <a:pPr marL="914400" lvl="1" indent="-457200">
              <a:buFont typeface="+mj-lt"/>
              <a:buAutoNum type="arabicParenR"/>
            </a:pPr>
            <a:r>
              <a:rPr lang="en-US" dirty="0"/>
              <a:t>Gentle rotation will </a:t>
            </a:r>
            <a:r>
              <a:rPr lang="en-US" dirty="0" smtClean="0"/>
              <a:t>allow </a:t>
            </a:r>
            <a:r>
              <a:rPr lang="en-US" dirty="0"/>
              <a:t>delivery of arms.  If not use the </a:t>
            </a:r>
            <a:r>
              <a:rPr lang="en-US" i="1" dirty="0" smtClean="0"/>
              <a:t>Lovsett’s maneuver</a:t>
            </a:r>
            <a:r>
              <a:rPr lang="en-US" dirty="0"/>
              <a:t>. Follow humerus down and </a:t>
            </a:r>
            <a:r>
              <a:rPr lang="en-US" dirty="0" smtClean="0"/>
              <a:t>rotate </a:t>
            </a:r>
            <a:r>
              <a:rPr lang="en-US" dirty="0"/>
              <a:t>each arm </a:t>
            </a:r>
            <a:r>
              <a:rPr lang="en-US" dirty="0" smtClean="0"/>
              <a:t> </a:t>
            </a:r>
            <a:r>
              <a:rPr lang="en-US" dirty="0"/>
              <a:t>across the chest and out.</a:t>
            </a:r>
          </a:p>
          <a:p>
            <a:pPr marL="914400" lvl="1" indent="-457200">
              <a:buFont typeface="+mj-lt"/>
              <a:buAutoNum type="arabicParenR"/>
            </a:pPr>
            <a:r>
              <a:rPr lang="en-US" dirty="0"/>
              <a:t>The aftercoming head may deliver spontaneously.  If not, use the </a:t>
            </a:r>
            <a:r>
              <a:rPr lang="en-US" i="1" dirty="0" err="1"/>
              <a:t>Mariceau-smellie-veit</a:t>
            </a:r>
            <a:r>
              <a:rPr lang="en-US" i="1" dirty="0"/>
              <a:t> maneuver.  </a:t>
            </a:r>
            <a:r>
              <a:rPr lang="en-US" dirty="0"/>
              <a:t>The trunk of the baby lies on the operator’s right forearm.  The head is flexed by applying pressure to the cheek bones and upper lip </a:t>
            </a:r>
            <a:r>
              <a:rPr lang="en-US" dirty="0" smtClean="0"/>
              <a:t>while </a:t>
            </a:r>
            <a:r>
              <a:rPr lang="en-US" dirty="0"/>
              <a:t>gentle traction </a:t>
            </a:r>
            <a:r>
              <a:rPr lang="en-US" dirty="0" smtClean="0"/>
              <a:t>is applied </a:t>
            </a:r>
            <a:r>
              <a:rPr lang="en-US" dirty="0"/>
              <a:t>on the shoulders with the left hand.</a:t>
            </a:r>
          </a:p>
          <a:p>
            <a:pPr marL="914400" lvl="1" indent="-457200">
              <a:buFont typeface="+mj-lt"/>
              <a:buAutoNum type="arabicParenR"/>
            </a:pPr>
            <a:r>
              <a:rPr lang="en-US" dirty="0"/>
              <a:t>If the head is entrapped, uterine relaxation in theatre with GA (halothane) may allow delivery.</a:t>
            </a:r>
          </a:p>
          <a:p>
            <a:r>
              <a:rPr lang="en-US" dirty="0" smtClean="0"/>
              <a:t>Complications</a:t>
            </a:r>
          </a:p>
          <a:p>
            <a:pPr lvl="1"/>
            <a:r>
              <a:rPr lang="en-US" dirty="0" smtClean="0"/>
              <a:t>Cord prolapse</a:t>
            </a:r>
          </a:p>
          <a:p>
            <a:pPr lvl="1"/>
            <a:r>
              <a:rPr lang="en-US" dirty="0"/>
              <a:t> Birth trauma as a result of extended arm or head, incomplete dilatation of the cervix or CPD </a:t>
            </a:r>
            <a:endParaRPr lang="en-US" dirty="0" smtClean="0"/>
          </a:p>
          <a:p>
            <a:pPr lvl="1"/>
            <a:r>
              <a:rPr lang="en-US" dirty="0" smtClean="0"/>
              <a:t>Asphyxia </a:t>
            </a:r>
            <a:r>
              <a:rPr lang="en-US" dirty="0"/>
              <a:t>from cord prolapse, cord compression, placental detachment or arrested head </a:t>
            </a:r>
            <a:endParaRPr lang="en-US" dirty="0" smtClean="0"/>
          </a:p>
          <a:p>
            <a:pPr lvl="1"/>
            <a:r>
              <a:rPr lang="en-US" dirty="0" smtClean="0"/>
              <a:t>Damage </a:t>
            </a:r>
            <a:r>
              <a:rPr lang="en-US" dirty="0"/>
              <a:t>to abdominal organs </a:t>
            </a:r>
            <a:endParaRPr lang="en-US" dirty="0" smtClean="0"/>
          </a:p>
          <a:p>
            <a:pPr lvl="1"/>
            <a:r>
              <a:rPr lang="en-US" dirty="0" smtClean="0"/>
              <a:t>Broken neck</a:t>
            </a:r>
          </a:p>
          <a:p>
            <a:r>
              <a:rPr lang="en-US" dirty="0" smtClean="0"/>
              <a:t>Documentation: detailed, clear, comprehensive include counseling </a:t>
            </a:r>
            <a:r>
              <a:rPr lang="en-US" dirty="0"/>
              <a:t>and the identity of </a:t>
            </a:r>
            <a:r>
              <a:rPr lang="en-US" dirty="0" smtClean="0"/>
              <a:t>caretakers involved in the procedures</a:t>
            </a:r>
            <a:r>
              <a:rPr lang="en-US" dirty="0"/>
              <a:t>. </a:t>
            </a:r>
          </a:p>
        </p:txBody>
      </p:sp>
      <p:pic>
        <p:nvPicPr>
          <p:cNvPr id="5" name="Picture 4" descr="http://upload.wikimedia.org/wikipedia/en/5/51/Four_bongo_calves_with_nann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66" y="177201"/>
            <a:ext cx="1031048" cy="676315"/>
          </a:xfrm>
          <a:prstGeom prst="rect">
            <a:avLst/>
          </a:prstGeom>
          <a:noFill/>
          <a:ln>
            <a:noFill/>
          </a:ln>
        </p:spPr>
      </p:pic>
    </p:spTree>
    <p:extLst>
      <p:ext uri="{BB962C8B-B14F-4D97-AF65-F5344CB8AC3E}">
        <p14:creationId xmlns:p14="http://schemas.microsoft.com/office/powerpoint/2010/main" val="1174729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BREECH DELIVERY</a:t>
            </a:r>
            <a:br>
              <a:rPr lang="en-US" dirty="0"/>
            </a:br>
            <a:endParaRPr lang="en-US" dirty="0"/>
          </a:p>
        </p:txBody>
      </p:sp>
      <p:sp>
        <p:nvSpPr>
          <p:cNvPr id="3" name="Content Placeholder 2"/>
          <p:cNvSpPr>
            <a:spLocks noGrp="1"/>
          </p:cNvSpPr>
          <p:nvPr>
            <p:ph idx="1"/>
          </p:nvPr>
        </p:nvSpPr>
        <p:spPr>
          <a:xfrm>
            <a:off x="232229" y="1825625"/>
            <a:ext cx="11121571" cy="4351338"/>
          </a:xfrm>
        </p:spPr>
        <p:txBody>
          <a:bodyPr>
            <a:normAutofit/>
          </a:bodyPr>
          <a:lstStyle/>
          <a:p>
            <a:r>
              <a:rPr lang="en-US" dirty="0"/>
              <a:t> </a:t>
            </a:r>
            <a:r>
              <a:rPr lang="en-US" dirty="0" smtClean="0"/>
              <a:t>Basic </a:t>
            </a:r>
            <a:r>
              <a:rPr lang="en-US" dirty="0"/>
              <a:t>skills in physical examination </a:t>
            </a:r>
            <a:r>
              <a:rPr lang="en-US" dirty="0" smtClean="0"/>
              <a:t>essential for diagnosis </a:t>
            </a:r>
          </a:p>
          <a:p>
            <a:r>
              <a:rPr lang="en-US" dirty="0" smtClean="0"/>
              <a:t>The </a:t>
            </a:r>
            <a:r>
              <a:rPr lang="en-US" dirty="0"/>
              <a:t>Leopold maneuvers are the backbone of the physical </a:t>
            </a:r>
            <a:r>
              <a:rPr lang="en-US" dirty="0" smtClean="0"/>
              <a:t>exam</a:t>
            </a:r>
            <a:endParaRPr lang="en-US" dirty="0"/>
          </a:p>
          <a:p>
            <a:r>
              <a:rPr lang="en-US" dirty="0"/>
              <a:t>Leopold maneuvers</a:t>
            </a:r>
          </a:p>
          <a:p>
            <a:pPr lvl="1"/>
            <a:r>
              <a:rPr lang="en-US" dirty="0"/>
              <a:t>Identify fetal pole in the fundus.  Breech gives sensation of large nodular mass.</a:t>
            </a:r>
          </a:p>
          <a:p>
            <a:pPr lvl="1"/>
            <a:r>
              <a:rPr lang="en-US" dirty="0"/>
              <a:t>Palms on the sides of abdomen. Identify (</a:t>
            </a:r>
            <a:r>
              <a:rPr lang="en-US" dirty="0" smtClean="0"/>
              <a:t>hard smooth</a:t>
            </a:r>
            <a:r>
              <a:rPr lang="en-US" dirty="0"/>
              <a:t>) back on one side and irregular mobile parts on the other side</a:t>
            </a:r>
          </a:p>
          <a:p>
            <a:pPr lvl="1"/>
            <a:r>
              <a:rPr lang="en-US" dirty="0"/>
              <a:t>Using thumb and fingers grasp presenting part (diagnose whether engagement has occurred)</a:t>
            </a:r>
          </a:p>
          <a:p>
            <a:pPr lvl="1"/>
            <a:r>
              <a:rPr lang="en-US" dirty="0"/>
              <a:t>Facing mothers feet, use fingertips to palpate presenting parts.</a:t>
            </a:r>
          </a:p>
          <a:p>
            <a:pPr marL="457200" lvl="1" indent="0">
              <a:buNone/>
            </a:pPr>
            <a:endParaRPr lang="en-US" dirty="0"/>
          </a:p>
          <a:p>
            <a:endParaRPr lang="en-US" dirty="0"/>
          </a:p>
        </p:txBody>
      </p:sp>
    </p:spTree>
    <p:extLst>
      <p:ext uri="{BB962C8B-B14F-4D97-AF65-F5344CB8AC3E}">
        <p14:creationId xmlns:p14="http://schemas.microsoft.com/office/powerpoint/2010/main" val="1411490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l="-21554" r="-21554"/>
          <a:stretch>
            <a:fillRect/>
          </a:stretch>
        </p:blipFill>
        <p:spPr bwMode="auto">
          <a:prstGeom prst="rect">
            <a:avLst/>
          </a:prstGeom>
          <a:noFill/>
          <a:ln>
            <a:noFill/>
          </a:ln>
        </p:spPr>
      </p:pic>
      <p:pic>
        <p:nvPicPr>
          <p:cNvPr id="8" name="Content Placeholder 7"/>
          <p:cNvPicPr>
            <a:picLocks noGrp="1"/>
          </p:cNvPicPr>
          <p:nvPr>
            <p:ph sz="half" idx="2"/>
          </p:nvPr>
        </p:nvPicPr>
        <p:blipFill>
          <a:blip r:embed="rId3">
            <a:extLst>
              <a:ext uri="{28A0092B-C50C-407E-A947-70E740481C1C}">
                <a14:useLocalDpi xmlns:a14="http://schemas.microsoft.com/office/drawing/2010/main" val="0"/>
              </a:ext>
            </a:extLst>
          </a:blip>
          <a:srcRect t="-2485" b="-2485"/>
          <a:stretch>
            <a:fillRect/>
          </a:stretch>
        </p:blipFill>
        <p:spPr bwMode="auto">
          <a:xfrm>
            <a:off x="6172200" y="1840566"/>
            <a:ext cx="5181600" cy="4351338"/>
          </a:xfrm>
          <a:prstGeom prst="rect">
            <a:avLst/>
          </a:prstGeom>
          <a:noFill/>
          <a:ln>
            <a:noFill/>
          </a:ln>
        </p:spPr>
      </p:pic>
    </p:spTree>
    <p:extLst>
      <p:ext uri="{BB962C8B-B14F-4D97-AF65-F5344CB8AC3E}">
        <p14:creationId xmlns:p14="http://schemas.microsoft.com/office/powerpoint/2010/main" val="505451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Mariceau-smellie-veit</a:t>
            </a:r>
            <a:r>
              <a:rPr lang="en-US" i="1" dirty="0"/>
              <a:t> maneuver</a:t>
            </a:r>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l="-32620" r="-32620"/>
          <a:stretch>
            <a:fillRect/>
          </a:stretch>
        </p:blipFill>
        <p:spPr bwMode="auto">
          <a:prstGeom prst="rect">
            <a:avLst/>
          </a:prstGeom>
          <a:noFill/>
          <a:ln>
            <a:noFill/>
          </a:ln>
        </p:spPr>
      </p:pic>
      <p:sp>
        <p:nvSpPr>
          <p:cNvPr id="3" name="TextBox 2"/>
          <p:cNvSpPr txBox="1"/>
          <p:nvPr/>
        </p:nvSpPr>
        <p:spPr>
          <a:xfrm>
            <a:off x="7126941" y="6260353"/>
            <a:ext cx="4840941" cy="646331"/>
          </a:xfrm>
          <a:prstGeom prst="rect">
            <a:avLst/>
          </a:prstGeom>
          <a:noFill/>
        </p:spPr>
        <p:txBody>
          <a:bodyPr wrap="square" rtlCol="0">
            <a:spAutoFit/>
          </a:bodyPr>
          <a:lstStyle/>
          <a:p>
            <a:r>
              <a:rPr lang="en-US" dirty="0" smtClean="0"/>
              <a:t>Correct position of the hand on the cheek and not the mouth</a:t>
            </a:r>
            <a:endParaRPr lang="en-US" dirty="0"/>
          </a:p>
        </p:txBody>
      </p:sp>
    </p:spTree>
    <p:extLst>
      <p:ext uri="{BB962C8B-B14F-4D97-AF65-F5344CB8AC3E}">
        <p14:creationId xmlns:p14="http://schemas.microsoft.com/office/powerpoint/2010/main" val="534280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530" y="365125"/>
            <a:ext cx="9937124" cy="920663"/>
          </a:xfrm>
        </p:spPr>
        <p:txBody>
          <a:bodyPr>
            <a:normAutofit fontScale="90000"/>
          </a:bodyPr>
          <a:lstStyle/>
          <a:p>
            <a:r>
              <a:rPr lang="en-US" b="1" dirty="0">
                <a:solidFill>
                  <a:srgbClr val="FF0000"/>
                </a:solidFill>
              </a:rPr>
              <a:t>Assisted </a:t>
            </a:r>
            <a:r>
              <a:rPr lang="en-US" b="1" dirty="0" smtClean="0">
                <a:solidFill>
                  <a:srgbClr val="FF0000"/>
                </a:solidFill>
              </a:rPr>
              <a:t>Vaginal Delivery-Vacuum Extraction</a:t>
            </a:r>
            <a:r>
              <a:rPr lang="en-US" dirty="0"/>
              <a:t/>
            </a:r>
            <a:br>
              <a:rPr lang="en-US" dirty="0"/>
            </a:br>
            <a:endParaRPr lang="en-US" dirty="0"/>
          </a:p>
        </p:txBody>
      </p:sp>
      <p:sp>
        <p:nvSpPr>
          <p:cNvPr id="3" name="Content Placeholder 2"/>
          <p:cNvSpPr>
            <a:spLocks noGrp="1"/>
          </p:cNvSpPr>
          <p:nvPr>
            <p:ph idx="1"/>
          </p:nvPr>
        </p:nvSpPr>
        <p:spPr>
          <a:xfrm>
            <a:off x="115911" y="1517610"/>
            <a:ext cx="11572743" cy="5340390"/>
          </a:xfrm>
        </p:spPr>
        <p:txBody>
          <a:bodyPr>
            <a:normAutofit lnSpcReduction="10000"/>
          </a:bodyPr>
          <a:lstStyle/>
          <a:p>
            <a:r>
              <a:rPr lang="en-US" dirty="0" smtClean="0"/>
              <a:t>Prerequisites:</a:t>
            </a:r>
            <a:r>
              <a:rPr lang="en-US" dirty="0"/>
              <a:t> ≥ 36 </a:t>
            </a:r>
            <a:r>
              <a:rPr lang="en-US" dirty="0" smtClean="0"/>
              <a:t>weeks, cephalic, vertex, full </a:t>
            </a:r>
            <a:r>
              <a:rPr lang="en-US" dirty="0"/>
              <a:t>cervical </a:t>
            </a:r>
            <a:r>
              <a:rPr lang="en-US" dirty="0" smtClean="0"/>
              <a:t>dilation, station 0, descent not </a:t>
            </a:r>
            <a:r>
              <a:rPr lang="en-US" dirty="0"/>
              <a:t>more </a:t>
            </a:r>
            <a:r>
              <a:rPr lang="en-US" dirty="0" smtClean="0"/>
              <a:t>than 1</a:t>
            </a:r>
            <a:r>
              <a:rPr lang="en-US" dirty="0"/>
              <a:t>/</a:t>
            </a:r>
            <a:r>
              <a:rPr lang="en-US" dirty="0" smtClean="0"/>
              <a:t>5, mother conscious &amp; cooperative</a:t>
            </a:r>
            <a:r>
              <a:rPr lang="en-US" b="1" dirty="0" smtClean="0"/>
              <a:t> </a:t>
            </a:r>
          </a:p>
          <a:p>
            <a:r>
              <a:rPr lang="en-US" dirty="0" smtClean="0"/>
              <a:t>Procedure: </a:t>
            </a:r>
          </a:p>
          <a:p>
            <a:pPr lvl="1"/>
            <a:r>
              <a:rPr lang="en-US" dirty="0" smtClean="0"/>
              <a:t>verbal informed consent, sterile gown and sterile gloves, test if equipment is working</a:t>
            </a:r>
            <a:endParaRPr lang="en-US" dirty="0"/>
          </a:p>
          <a:p>
            <a:pPr lvl="1"/>
            <a:r>
              <a:rPr lang="en-US" dirty="0" smtClean="0"/>
              <a:t>mother </a:t>
            </a:r>
            <a:r>
              <a:rPr lang="en-US" dirty="0"/>
              <a:t>in semi-</a:t>
            </a:r>
            <a:r>
              <a:rPr lang="en-US" dirty="0" smtClean="0"/>
              <a:t>lithotomy</a:t>
            </a:r>
            <a:r>
              <a:rPr lang="en-US" b="1" dirty="0" smtClean="0"/>
              <a:t>, </a:t>
            </a:r>
            <a:r>
              <a:rPr lang="en-US" dirty="0"/>
              <a:t>e</a:t>
            </a:r>
            <a:r>
              <a:rPr lang="en-US" dirty="0" smtClean="0"/>
              <a:t>mpty bladder</a:t>
            </a:r>
            <a:r>
              <a:rPr lang="en-US" b="1" dirty="0" smtClean="0"/>
              <a:t>, </a:t>
            </a:r>
            <a:r>
              <a:rPr lang="en-US" dirty="0"/>
              <a:t>c</a:t>
            </a:r>
            <a:r>
              <a:rPr lang="en-US" dirty="0" smtClean="0"/>
              <a:t>onfirm full cervical dilation</a:t>
            </a:r>
            <a:r>
              <a:rPr lang="en-US" b="1" dirty="0" smtClean="0"/>
              <a:t>, </a:t>
            </a:r>
            <a:r>
              <a:rPr lang="en-US" dirty="0"/>
              <a:t>i</a:t>
            </a:r>
            <a:r>
              <a:rPr lang="en-US" dirty="0" smtClean="0"/>
              <a:t>dentify </a:t>
            </a:r>
            <a:r>
              <a:rPr lang="en-US" dirty="0"/>
              <a:t>posterior </a:t>
            </a:r>
            <a:r>
              <a:rPr lang="en-US" dirty="0" smtClean="0"/>
              <a:t>fontanel</a:t>
            </a:r>
            <a:r>
              <a:rPr lang="en-US" b="1" dirty="0" smtClean="0"/>
              <a:t>, </a:t>
            </a:r>
            <a:r>
              <a:rPr lang="en-US" dirty="0"/>
              <a:t>i</a:t>
            </a:r>
            <a:r>
              <a:rPr lang="en-US" dirty="0" smtClean="0"/>
              <a:t>dentify </a:t>
            </a:r>
            <a:r>
              <a:rPr lang="en-US" dirty="0"/>
              <a:t>sagittal </a:t>
            </a:r>
            <a:r>
              <a:rPr lang="en-US" dirty="0" smtClean="0"/>
              <a:t>suture,  </a:t>
            </a:r>
            <a:r>
              <a:rPr lang="en-US" dirty="0"/>
              <a:t>a</a:t>
            </a:r>
            <a:r>
              <a:rPr lang="en-US" dirty="0" smtClean="0"/>
              <a:t>ssess </a:t>
            </a:r>
            <a:r>
              <a:rPr lang="en-US" dirty="0"/>
              <a:t>for </a:t>
            </a:r>
            <a:r>
              <a:rPr lang="en-US" dirty="0" smtClean="0"/>
              <a:t>episiotomy</a:t>
            </a:r>
            <a:endParaRPr lang="en-US" dirty="0"/>
          </a:p>
          <a:p>
            <a:pPr lvl="1"/>
            <a:r>
              <a:rPr lang="en-US" dirty="0" smtClean="0"/>
              <a:t>Place center </a:t>
            </a:r>
            <a:r>
              <a:rPr lang="en-US" dirty="0"/>
              <a:t>of cup 2 cm anterior to the posterior fontanel/flexion point on the sagittal </a:t>
            </a:r>
            <a:r>
              <a:rPr lang="en-US" dirty="0" smtClean="0"/>
              <a:t>suture</a:t>
            </a:r>
            <a:endParaRPr lang="en-US" dirty="0"/>
          </a:p>
          <a:p>
            <a:pPr lvl="1"/>
            <a:r>
              <a:rPr lang="en-US" dirty="0" smtClean="0"/>
              <a:t>Stabilize </a:t>
            </a:r>
            <a:r>
              <a:rPr lang="en-US" dirty="0"/>
              <a:t>the suction cup with two fingers </a:t>
            </a:r>
            <a:endParaRPr lang="en-US" dirty="0" smtClean="0"/>
          </a:p>
          <a:p>
            <a:pPr lvl="1"/>
            <a:r>
              <a:rPr lang="en-US" dirty="0" smtClean="0"/>
              <a:t>Check </a:t>
            </a:r>
            <a:r>
              <a:rPr lang="en-US" dirty="0"/>
              <a:t>and free maternal </a:t>
            </a:r>
            <a:r>
              <a:rPr lang="en-US" dirty="0" smtClean="0"/>
              <a:t>tissues</a:t>
            </a:r>
            <a:endParaRPr lang="en-US" b="1" dirty="0"/>
          </a:p>
          <a:p>
            <a:pPr lvl="1"/>
            <a:r>
              <a:rPr lang="en-US" dirty="0" smtClean="0"/>
              <a:t>Create </a:t>
            </a:r>
            <a:r>
              <a:rPr lang="en-US" dirty="0"/>
              <a:t>vacuum of 0.2kg/</a:t>
            </a:r>
            <a:r>
              <a:rPr lang="en-US" dirty="0" err="1"/>
              <a:t>sq.cm</a:t>
            </a:r>
            <a:r>
              <a:rPr lang="en-US" dirty="0"/>
              <a:t> (yellow)</a:t>
            </a:r>
            <a:r>
              <a:rPr lang="en-US" b="1" dirty="0"/>
              <a:t> </a:t>
            </a:r>
            <a:endParaRPr lang="en-US" dirty="0"/>
          </a:p>
          <a:p>
            <a:pPr lvl="1"/>
            <a:r>
              <a:rPr lang="en-US" dirty="0" smtClean="0"/>
              <a:t>To </a:t>
            </a:r>
            <a:r>
              <a:rPr lang="en-US" dirty="0"/>
              <a:t>pull increase vacuum pressure to 0.8kg/</a:t>
            </a:r>
            <a:r>
              <a:rPr lang="en-US" dirty="0" err="1"/>
              <a:t>sq.cm</a:t>
            </a:r>
            <a:r>
              <a:rPr lang="en-US" dirty="0"/>
              <a:t> (green) </a:t>
            </a:r>
            <a:endParaRPr lang="en-US" dirty="0" smtClean="0"/>
          </a:p>
          <a:p>
            <a:pPr lvl="1"/>
            <a:r>
              <a:rPr lang="en-US" dirty="0" smtClean="0"/>
              <a:t>Apply </a:t>
            </a:r>
            <a:r>
              <a:rPr lang="en-US" dirty="0"/>
              <a:t>traction during uterine contraction only </a:t>
            </a:r>
            <a:r>
              <a:rPr lang="en-US" dirty="0" smtClean="0"/>
              <a:t>perpendicular </a:t>
            </a:r>
            <a:r>
              <a:rPr lang="en-US" dirty="0"/>
              <a:t>to the cup </a:t>
            </a:r>
            <a:endParaRPr lang="en-US" dirty="0" smtClean="0"/>
          </a:p>
          <a:p>
            <a:r>
              <a:rPr lang="en-US" dirty="0" smtClean="0"/>
              <a:t>NOTE: When to abandon procedure/</a:t>
            </a:r>
            <a:r>
              <a:rPr lang="en-US" dirty="0"/>
              <a:t>C</a:t>
            </a:r>
            <a:r>
              <a:rPr lang="en-US" dirty="0" smtClean="0"/>
              <a:t>omplications/Documentation</a:t>
            </a:r>
            <a:endParaRPr lang="en-US" dirty="0"/>
          </a:p>
        </p:txBody>
      </p:sp>
      <p:pic>
        <p:nvPicPr>
          <p:cNvPr id="20482" name="Picture 2" descr="https://media.licdn.com/mpr/mpr/p/8/005/06c/1d3/070ec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1" y="86978"/>
            <a:ext cx="1530395" cy="11988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519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rcRect l="15123" r="15123"/>
          <a:stretch>
            <a:fillRect/>
          </a:stretch>
        </p:blipFill>
        <p:spPr/>
      </p:pic>
      <p:pic>
        <p:nvPicPr>
          <p:cNvPr id="7" name="Content Placeholder 6"/>
          <p:cNvPicPr>
            <a:picLocks noGrp="1" noChangeAspect="1"/>
          </p:cNvPicPr>
          <p:nvPr>
            <p:ph sz="half" idx="2"/>
          </p:nvPr>
        </p:nvPicPr>
        <p:blipFill>
          <a:blip r:embed="rId3"/>
          <a:srcRect t="7770" b="7770"/>
          <a:stretch>
            <a:fillRect/>
          </a:stretch>
        </p:blipFill>
        <p:spPr/>
      </p:pic>
    </p:spTree>
    <p:extLst>
      <p:ext uri="{BB962C8B-B14F-4D97-AF65-F5344CB8AC3E}">
        <p14:creationId xmlns:p14="http://schemas.microsoft.com/office/powerpoint/2010/main" val="2133451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75687"/>
            <a:ext cx="7719390" cy="852219"/>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Shoulder Dystocia</a:t>
            </a:r>
            <a:r>
              <a:rPr lang="en-US" dirty="0"/>
              <a:t/>
            </a:r>
            <a:br>
              <a:rPr lang="en-US" dirty="0"/>
            </a:br>
            <a:endParaRPr lang="en-US" dirty="0"/>
          </a:p>
        </p:txBody>
      </p:sp>
      <p:sp>
        <p:nvSpPr>
          <p:cNvPr id="3" name="Content Placeholder 2"/>
          <p:cNvSpPr>
            <a:spLocks noGrp="1"/>
          </p:cNvSpPr>
          <p:nvPr>
            <p:ph idx="1"/>
          </p:nvPr>
        </p:nvSpPr>
        <p:spPr>
          <a:xfrm>
            <a:off x="174171" y="1167062"/>
            <a:ext cx="11872686" cy="5690937"/>
          </a:xfrm>
        </p:spPr>
        <p:txBody>
          <a:bodyPr>
            <a:normAutofit fontScale="47500" lnSpcReduction="20000"/>
          </a:bodyPr>
          <a:lstStyle/>
          <a:p>
            <a:r>
              <a:rPr lang="en-US" sz="4500" dirty="0"/>
              <a:t>Definition: </a:t>
            </a:r>
            <a:r>
              <a:rPr lang="en-US" sz="4500" dirty="0" smtClean="0"/>
              <a:t>need </a:t>
            </a:r>
            <a:r>
              <a:rPr lang="en-US" sz="4500" dirty="0"/>
              <a:t>for additional obstetric </a:t>
            </a:r>
            <a:r>
              <a:rPr lang="en-US" sz="4500" dirty="0" smtClean="0"/>
              <a:t>maneuvers </a:t>
            </a:r>
            <a:r>
              <a:rPr lang="en-US" sz="4500" dirty="0"/>
              <a:t>to effect delivery of fetal shoulders </a:t>
            </a:r>
            <a:r>
              <a:rPr lang="en-US" sz="4500" dirty="0" smtClean="0"/>
              <a:t>during vaginal </a:t>
            </a:r>
            <a:r>
              <a:rPr lang="en-US" sz="4500" dirty="0"/>
              <a:t>delivery</a:t>
            </a:r>
          </a:p>
          <a:p>
            <a:r>
              <a:rPr lang="en-US" sz="4500" dirty="0"/>
              <a:t>Pathophysiology:  impaction of anterior fetal shoulder </a:t>
            </a:r>
            <a:r>
              <a:rPr lang="en-US" sz="4500" dirty="0" smtClean="0"/>
              <a:t>on maternal </a:t>
            </a:r>
            <a:r>
              <a:rPr lang="en-US" sz="4500" dirty="0"/>
              <a:t>pubic bone </a:t>
            </a:r>
            <a:r>
              <a:rPr lang="en-US" sz="4500" dirty="0" smtClean="0"/>
              <a:t>causes </a:t>
            </a:r>
            <a:r>
              <a:rPr lang="en-US" sz="4500" dirty="0"/>
              <a:t>delay in delivery of the shoulder after head has been delivered</a:t>
            </a:r>
          </a:p>
          <a:p>
            <a:r>
              <a:rPr lang="x-none" sz="4500" dirty="0"/>
              <a:t>Risk Factors: </a:t>
            </a:r>
            <a:r>
              <a:rPr lang="en-US" sz="4500" dirty="0" smtClean="0"/>
              <a:t>Mainly due to increased </a:t>
            </a:r>
            <a:r>
              <a:rPr lang="en-US" sz="4500" dirty="0"/>
              <a:t>fetal birth </a:t>
            </a:r>
            <a:r>
              <a:rPr lang="en-US" sz="4500" dirty="0" smtClean="0"/>
              <a:t>weight: Maternal</a:t>
            </a:r>
            <a:r>
              <a:rPr lang="en-US" sz="4500" dirty="0"/>
              <a:t>: High BMI, Multiparity, Advanced Maternal Age, Diabetes, Postterm Pregnancy, Previous </a:t>
            </a:r>
            <a:r>
              <a:rPr lang="en-US" sz="4500" dirty="0" err="1"/>
              <a:t>macrosomic</a:t>
            </a:r>
            <a:r>
              <a:rPr lang="en-US" sz="4500" dirty="0"/>
              <a:t> infant, excessive weight gain in pregnancy, Maternal birth weight over 4000 g</a:t>
            </a:r>
            <a:r>
              <a:rPr lang="en-US" sz="4500" dirty="0" smtClean="0"/>
              <a:t>.</a:t>
            </a:r>
          </a:p>
          <a:p>
            <a:r>
              <a:rPr lang="x-none" sz="4500" dirty="0" smtClean="0"/>
              <a:t>Warning </a:t>
            </a:r>
            <a:r>
              <a:rPr lang="x-none" sz="4500" dirty="0"/>
              <a:t>Signs: </a:t>
            </a:r>
            <a:r>
              <a:rPr lang="x-none" sz="4500" dirty="0" smtClean="0"/>
              <a:t>-</a:t>
            </a:r>
            <a:r>
              <a:rPr lang="x-none" sz="4500" dirty="0"/>
              <a:t>prolonged second </a:t>
            </a:r>
            <a:r>
              <a:rPr lang="x-none" sz="4500" dirty="0" smtClean="0"/>
              <a:t>stage</a:t>
            </a:r>
            <a:r>
              <a:rPr lang="en-US" sz="4500" dirty="0" smtClean="0"/>
              <a:t>, </a:t>
            </a:r>
            <a:r>
              <a:rPr lang="x-none" sz="4500" dirty="0" smtClean="0"/>
              <a:t>“turtling</a:t>
            </a:r>
            <a:r>
              <a:rPr lang="x-none" sz="4500" dirty="0"/>
              <a:t>” (head retracts into perineum after delivery)</a:t>
            </a:r>
            <a:endParaRPr lang="en-US" sz="4500" dirty="0"/>
          </a:p>
          <a:p>
            <a:r>
              <a:rPr lang="x-none" sz="4500" dirty="0" smtClean="0"/>
              <a:t>Management</a:t>
            </a:r>
            <a:r>
              <a:rPr lang="x-none" sz="4500" dirty="0"/>
              <a:t>:  goal </a:t>
            </a:r>
            <a:r>
              <a:rPr lang="x-none" sz="4500" dirty="0">
                <a:sym typeface="Wingdings"/>
              </a:rPr>
              <a:t></a:t>
            </a:r>
            <a:r>
              <a:rPr lang="x-none" sz="4500" dirty="0"/>
              <a:t> release anterior shoulder from </a:t>
            </a:r>
            <a:r>
              <a:rPr lang="x-none" sz="4500" dirty="0" smtClean="0"/>
              <a:t>entrapment</a:t>
            </a:r>
            <a:r>
              <a:rPr lang="en-US" sz="4500" dirty="0" smtClean="0"/>
              <a:t>,</a:t>
            </a:r>
            <a:r>
              <a:rPr lang="en-US" sz="4500" dirty="0"/>
              <a:t> p</a:t>
            </a:r>
            <a:r>
              <a:rPr lang="x-none" sz="4500" dirty="0" smtClean="0"/>
              <a:t>revent </a:t>
            </a:r>
            <a:r>
              <a:rPr lang="x-none" sz="4500" dirty="0"/>
              <a:t>fetal asphyxia and permanent Erb's </a:t>
            </a:r>
            <a:r>
              <a:rPr lang="x-none" sz="4500" dirty="0" smtClean="0"/>
              <a:t>palsy</a:t>
            </a:r>
            <a:r>
              <a:rPr lang="en-US" sz="4500" dirty="0" smtClean="0"/>
              <a:t>, </a:t>
            </a:r>
            <a:r>
              <a:rPr lang="x-none" sz="4500" dirty="0" smtClean="0"/>
              <a:t>Avoid </a:t>
            </a:r>
            <a:r>
              <a:rPr lang="x-none" sz="4500" dirty="0"/>
              <a:t>physical injury (eg, bone fractures, maternal trauma).</a:t>
            </a:r>
            <a:endParaRPr lang="en-US" sz="4500" dirty="0"/>
          </a:p>
          <a:p>
            <a:r>
              <a:rPr lang="x-none" sz="4500" dirty="0"/>
              <a:t>HELPERR (pneumonic): </a:t>
            </a:r>
            <a:r>
              <a:rPr lang="en-US" sz="4500" dirty="0"/>
              <a:t> </a:t>
            </a:r>
            <a:endParaRPr lang="en-US" sz="4500" dirty="0" smtClean="0"/>
          </a:p>
          <a:p>
            <a:pPr lvl="1"/>
            <a:r>
              <a:rPr lang="x-none" sz="2900" dirty="0" smtClean="0"/>
              <a:t>Call for HELP-team</a:t>
            </a:r>
            <a:endParaRPr lang="en-US" sz="2900" dirty="0"/>
          </a:p>
          <a:p>
            <a:pPr lvl="1"/>
            <a:r>
              <a:rPr lang="x-none" sz="2900" dirty="0" smtClean="0"/>
              <a:t>Evaluate </a:t>
            </a:r>
            <a:r>
              <a:rPr lang="x-none" sz="2900" dirty="0"/>
              <a:t>for </a:t>
            </a:r>
            <a:r>
              <a:rPr lang="x-none" sz="2900" dirty="0" smtClean="0"/>
              <a:t>EPIS</a:t>
            </a:r>
            <a:r>
              <a:rPr lang="en-US" sz="2900" dirty="0" err="1" smtClean="0"/>
              <a:t>i</a:t>
            </a:r>
            <a:r>
              <a:rPr lang="x-none" sz="2900" dirty="0" smtClean="0"/>
              <a:t>OTOMY</a:t>
            </a:r>
            <a:endParaRPr lang="en-US" sz="2900" dirty="0"/>
          </a:p>
          <a:p>
            <a:pPr lvl="1"/>
            <a:r>
              <a:rPr lang="x-none" sz="2900" dirty="0" smtClean="0"/>
              <a:t>LEGS </a:t>
            </a:r>
            <a:r>
              <a:rPr lang="x-none" sz="2900" dirty="0"/>
              <a:t>– McRoberts Manuver –knee chest </a:t>
            </a:r>
            <a:r>
              <a:rPr lang="x-none" sz="2900" dirty="0" smtClean="0"/>
              <a:t>position</a:t>
            </a:r>
            <a:endParaRPr lang="en-US" sz="2900" dirty="0"/>
          </a:p>
          <a:p>
            <a:pPr lvl="1"/>
            <a:r>
              <a:rPr lang="x-none" sz="2900" dirty="0" smtClean="0"/>
              <a:t>External </a:t>
            </a:r>
            <a:r>
              <a:rPr lang="x-none" sz="2900" dirty="0"/>
              <a:t>PRESSURE (suprapubic)-to dislodge the anterior shoulder </a:t>
            </a:r>
            <a:endParaRPr lang="en-US" sz="2900" dirty="0"/>
          </a:p>
          <a:p>
            <a:pPr lvl="1"/>
            <a:r>
              <a:rPr lang="x-none" sz="2900" dirty="0" smtClean="0"/>
              <a:t>ENTER </a:t>
            </a:r>
            <a:r>
              <a:rPr lang="x-none" sz="2900" dirty="0"/>
              <a:t>– Rotational </a:t>
            </a:r>
            <a:r>
              <a:rPr lang="x-none" sz="2900" dirty="0" smtClean="0"/>
              <a:t>manuvers</a:t>
            </a:r>
            <a:r>
              <a:rPr lang="en-US" sz="2900" dirty="0" smtClean="0"/>
              <a:t>, </a:t>
            </a:r>
            <a:r>
              <a:rPr lang="x-none" sz="2900" dirty="0" smtClean="0"/>
              <a:t>Wood’s </a:t>
            </a:r>
            <a:r>
              <a:rPr lang="x-none" sz="2900" dirty="0"/>
              <a:t>Screw: push on posterior aspect of anterior shoulder and on anterior aspect of posterior shoulder and try to rotate shoulders to </a:t>
            </a:r>
            <a:r>
              <a:rPr lang="x-none" sz="2900" dirty="0" smtClean="0"/>
              <a:t>oblique</a:t>
            </a:r>
            <a:r>
              <a:rPr lang="en-US" sz="2900" dirty="0" smtClean="0"/>
              <a:t>, </a:t>
            </a:r>
            <a:r>
              <a:rPr lang="x-none" sz="2900" dirty="0" smtClean="0"/>
              <a:t>Reverse </a:t>
            </a:r>
            <a:r>
              <a:rPr lang="x-none" sz="2900" dirty="0"/>
              <a:t>Wood’s Screw: push on anterior aspect of posterior shoulder</a:t>
            </a:r>
            <a:r>
              <a:rPr lang="en-GB" sz="2900" dirty="0"/>
              <a:t> and try to rotate shoulders to </a:t>
            </a:r>
            <a:r>
              <a:rPr lang="en-GB" sz="2900" dirty="0" smtClean="0"/>
              <a:t>oblique</a:t>
            </a:r>
            <a:endParaRPr lang="en-US" sz="2900" dirty="0"/>
          </a:p>
          <a:p>
            <a:pPr lvl="1"/>
            <a:r>
              <a:rPr lang="x-none" sz="2900" dirty="0" smtClean="0"/>
              <a:t>REMOVE </a:t>
            </a:r>
            <a:r>
              <a:rPr lang="x-none" sz="2900" dirty="0"/>
              <a:t>Posterior arm - grasp f</a:t>
            </a:r>
            <a:r>
              <a:rPr lang="en-GB" sz="2900" dirty="0"/>
              <a:t>o</a:t>
            </a:r>
            <a:r>
              <a:rPr lang="x-none" sz="2900" dirty="0"/>
              <a:t>etal elbow, not </a:t>
            </a:r>
            <a:r>
              <a:rPr lang="x-none" sz="2900" dirty="0" smtClean="0"/>
              <a:t>shoulder</a:t>
            </a:r>
            <a:r>
              <a:rPr lang="en-US" sz="2900" dirty="0"/>
              <a:t> </a:t>
            </a:r>
            <a:endParaRPr lang="en-US" sz="2900" dirty="0" smtClean="0"/>
          </a:p>
          <a:p>
            <a:pPr lvl="1"/>
            <a:r>
              <a:rPr lang="x-none" sz="2900" dirty="0" smtClean="0"/>
              <a:t>ROLL </a:t>
            </a:r>
            <a:r>
              <a:rPr lang="x-none" sz="2900" dirty="0"/>
              <a:t>the patient to her hands and </a:t>
            </a:r>
            <a:r>
              <a:rPr lang="x-none" sz="2900" dirty="0" smtClean="0"/>
              <a:t>knee</a:t>
            </a:r>
            <a:r>
              <a:rPr lang="en-US" sz="2900" dirty="0" smtClean="0"/>
              <a:t>, Others: Replacement of fetal head, Abdominal Rescue, Intentional fracture of the clavicle </a:t>
            </a:r>
            <a:endParaRPr lang="en-US" sz="2900" dirty="0"/>
          </a:p>
          <a:p>
            <a:r>
              <a:rPr lang="x-none" sz="4500" dirty="0"/>
              <a:t> Complications: </a:t>
            </a:r>
            <a:r>
              <a:rPr lang="x-none" sz="4500" dirty="0" smtClean="0"/>
              <a:t>Maternal</a:t>
            </a:r>
            <a:r>
              <a:rPr lang="en-US" sz="4500" dirty="0"/>
              <a:t>: </a:t>
            </a:r>
            <a:r>
              <a:rPr lang="x-none" sz="4500" dirty="0"/>
              <a:t> PPH, cervical/vaginal </a:t>
            </a:r>
            <a:r>
              <a:rPr lang="x-none" sz="4500" dirty="0" smtClean="0"/>
              <a:t>lacerations</a:t>
            </a:r>
            <a:r>
              <a:rPr lang="en-US" sz="4500" dirty="0" smtClean="0"/>
              <a:t>, </a:t>
            </a:r>
            <a:r>
              <a:rPr lang="x-none" sz="4500" dirty="0" smtClean="0"/>
              <a:t>Fetal:clavicle/humerus </a:t>
            </a:r>
            <a:r>
              <a:rPr lang="x-none" sz="4500" dirty="0"/>
              <a:t>fractures, brachial plexus injuries, birth asphyxia, </a:t>
            </a:r>
            <a:r>
              <a:rPr lang="x-none" sz="4500" dirty="0" smtClean="0"/>
              <a:t>death</a:t>
            </a:r>
            <a:endParaRPr lang="en-US" sz="4500" dirty="0"/>
          </a:p>
        </p:txBody>
      </p:sp>
      <p:pic>
        <p:nvPicPr>
          <p:cNvPr id="5" name="Picture 2" descr="https://encrypted-tbn3.gstatic.com/images?q=tbn:ANd9GcSHLmLfv8oqfWdlFDip7JFJrQDtI_-2cADBMrTf4fJ5spLTsYzI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484" y="192258"/>
            <a:ext cx="826284" cy="8080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5678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Mode of delivery of the skill day </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514350" indent="-514350">
              <a:buFont typeface="+mj-lt"/>
              <a:buAutoNum type="arabicParenR"/>
            </a:pPr>
            <a:r>
              <a:rPr lang="en-US" dirty="0" smtClean="0"/>
              <a:t>Students are required to have read about the skills before the skills day</a:t>
            </a:r>
          </a:p>
          <a:p>
            <a:pPr marL="514350" indent="-514350">
              <a:buFont typeface="+mj-lt"/>
              <a:buAutoNum type="arabicParenR"/>
            </a:pPr>
            <a:r>
              <a:rPr lang="en-US" dirty="0" smtClean="0"/>
              <a:t>There are 10 Obstetric and Gynecology skill stations each (20 total)</a:t>
            </a:r>
          </a:p>
          <a:p>
            <a:pPr marL="514350" indent="-514350">
              <a:buFont typeface="+mj-lt"/>
              <a:buAutoNum type="arabicParenR"/>
            </a:pPr>
            <a:r>
              <a:rPr lang="en-US" dirty="0" smtClean="0"/>
              <a:t>Each station will be facilitated by a Resident under the guidance of Faculty </a:t>
            </a:r>
          </a:p>
          <a:p>
            <a:pPr marL="514350" indent="-514350">
              <a:buFont typeface="+mj-lt"/>
              <a:buAutoNum type="arabicParenR"/>
            </a:pPr>
            <a:r>
              <a:rPr lang="en-US" dirty="0" err="1" smtClean="0"/>
              <a:t>MBChB</a:t>
            </a:r>
            <a:r>
              <a:rPr lang="en-US" dirty="0" smtClean="0"/>
              <a:t> V students will be divided into 10 groups (group 1 to 10)</a:t>
            </a:r>
          </a:p>
          <a:p>
            <a:pPr marL="514350" indent="-514350">
              <a:buFont typeface="+mj-lt"/>
              <a:buAutoNum type="arabicParenR"/>
            </a:pPr>
            <a:r>
              <a:rPr lang="en-US" dirty="0" smtClean="0"/>
              <a:t>Each group will take 30 minutes per station with a 30 minute tea break and one hour lunch break </a:t>
            </a:r>
          </a:p>
          <a:p>
            <a:pPr marL="514350" indent="-514350">
              <a:buFont typeface="+mj-lt"/>
              <a:buAutoNum type="arabicParenR"/>
            </a:pPr>
            <a:r>
              <a:rPr lang="en-US" dirty="0" smtClean="0"/>
              <a:t>For each skill, the log book will be signed off when the facilitator is satisfied that the student is able to perform the skill </a:t>
            </a:r>
          </a:p>
        </p:txBody>
      </p:sp>
    </p:spTree>
    <p:extLst>
      <p:ext uri="{BB962C8B-B14F-4D97-AF65-F5344CB8AC3E}">
        <p14:creationId xmlns:p14="http://schemas.microsoft.com/office/powerpoint/2010/main" val="4159707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515600" cy="5184775"/>
          </a:xfrm>
        </p:spPr>
        <p:txBody>
          <a:bodyPr>
            <a:normAutofit fontScale="77500" lnSpcReduction="20000"/>
          </a:bodyPr>
          <a:lstStyle/>
          <a:p>
            <a:pPr eaLnBrk="0" hangingPunct="0"/>
            <a:r>
              <a:rPr lang="en-US" b="1" dirty="0"/>
              <a:t>Call for </a:t>
            </a:r>
            <a:r>
              <a:rPr lang="en-US" b="1" dirty="0" smtClean="0"/>
              <a:t>HELP</a:t>
            </a:r>
          </a:p>
          <a:p>
            <a:pPr lvl="1" eaLnBrk="0" hangingPunct="0"/>
            <a:r>
              <a:rPr lang="en-US" dirty="0" smtClean="0"/>
              <a:t>Nursing</a:t>
            </a:r>
            <a:r>
              <a:rPr lang="en-US" dirty="0"/>
              <a:t>, anesthesia, obstetric, and </a:t>
            </a:r>
            <a:r>
              <a:rPr lang="en-US" dirty="0" smtClean="0"/>
              <a:t>pediatric/neonatal</a:t>
            </a:r>
          </a:p>
          <a:p>
            <a:pPr lvl="1" eaLnBrk="0" hangingPunct="0"/>
            <a:r>
              <a:rPr lang="en-US" dirty="0" smtClean="0"/>
              <a:t>Give </a:t>
            </a:r>
            <a:r>
              <a:rPr lang="en-US" dirty="0"/>
              <a:t>instructions in a clear and calm manner to gravida and </a:t>
            </a:r>
            <a:r>
              <a:rPr lang="en-US" dirty="0" smtClean="0"/>
              <a:t>personnel</a:t>
            </a:r>
          </a:p>
          <a:p>
            <a:pPr lvl="1" eaLnBrk="0" hangingPunct="0"/>
            <a:r>
              <a:rPr lang="en-US" dirty="0" smtClean="0"/>
              <a:t>No </a:t>
            </a:r>
            <a:r>
              <a:rPr lang="en-US" dirty="0"/>
              <a:t>pushing while preparations are made and maneuvers are undertaken to reposition the </a:t>
            </a:r>
            <a:r>
              <a:rPr lang="en-US" dirty="0" smtClean="0"/>
              <a:t>fetus</a:t>
            </a:r>
          </a:p>
          <a:p>
            <a:pPr lvl="1" eaLnBrk="0" hangingPunct="0"/>
            <a:r>
              <a:rPr lang="en-US" dirty="0" smtClean="0"/>
              <a:t>Position patient </a:t>
            </a:r>
            <a:r>
              <a:rPr lang="en-US" dirty="0"/>
              <a:t>positioned with her buttocks flush with the edge of the bed to provide optimal </a:t>
            </a:r>
            <a:r>
              <a:rPr lang="en-US" dirty="0" smtClean="0"/>
              <a:t>access</a:t>
            </a:r>
          </a:p>
          <a:p>
            <a:pPr lvl="1" eaLnBrk="0" hangingPunct="0"/>
            <a:r>
              <a:rPr lang="en-US" dirty="0" smtClean="0"/>
              <a:t>Empty bladder</a:t>
            </a:r>
            <a:endParaRPr lang="en-US" dirty="0"/>
          </a:p>
          <a:p>
            <a:pPr eaLnBrk="0" hangingPunct="0"/>
            <a:r>
              <a:rPr lang="en-US" b="1" dirty="0" smtClean="0"/>
              <a:t>Evaluate </a:t>
            </a:r>
            <a:r>
              <a:rPr lang="en-US" b="1" dirty="0"/>
              <a:t>for </a:t>
            </a:r>
            <a:r>
              <a:rPr lang="en-US" b="1" dirty="0" smtClean="0"/>
              <a:t>EPISOTOMY</a:t>
            </a:r>
            <a:endParaRPr lang="en-US" dirty="0"/>
          </a:p>
          <a:p>
            <a:pPr eaLnBrk="0" hangingPunct="0"/>
            <a:r>
              <a:rPr lang="en-US" b="1" dirty="0" smtClean="0"/>
              <a:t>LEGS </a:t>
            </a:r>
            <a:r>
              <a:rPr lang="en-US" b="1" dirty="0"/>
              <a:t>– </a:t>
            </a:r>
            <a:r>
              <a:rPr lang="en-US" b="1" dirty="0" err="1"/>
              <a:t>McRoberts</a:t>
            </a:r>
            <a:r>
              <a:rPr lang="en-US" b="1" dirty="0"/>
              <a:t> </a:t>
            </a:r>
            <a:r>
              <a:rPr lang="en-US" b="1" dirty="0" smtClean="0"/>
              <a:t>Maneuver</a:t>
            </a:r>
          </a:p>
          <a:p>
            <a:pPr lvl="1" eaLnBrk="0" hangingPunct="0"/>
            <a:r>
              <a:rPr lang="en-US" dirty="0"/>
              <a:t>C</a:t>
            </a:r>
            <a:r>
              <a:rPr lang="en-US" dirty="0" smtClean="0"/>
              <a:t>ephalad </a:t>
            </a:r>
            <a:r>
              <a:rPr lang="en-US" dirty="0"/>
              <a:t>rotation of the symphysis </a:t>
            </a:r>
            <a:r>
              <a:rPr lang="en-US" dirty="0" err="1" smtClean="0"/>
              <a:t>pubisfrees</a:t>
            </a:r>
            <a:r>
              <a:rPr lang="en-US" dirty="0" smtClean="0"/>
              <a:t> </a:t>
            </a:r>
            <a:r>
              <a:rPr lang="en-US" dirty="0"/>
              <a:t>the impacted shoulder and flattens lumbar </a:t>
            </a:r>
            <a:r>
              <a:rPr lang="en-US" dirty="0" smtClean="0"/>
              <a:t>lordosis/sacrum </a:t>
            </a:r>
            <a:r>
              <a:rPr lang="en-US" b="1" dirty="0" smtClean="0"/>
              <a:t> </a:t>
            </a:r>
          </a:p>
          <a:p>
            <a:pPr lvl="1" eaLnBrk="0" hangingPunct="0"/>
            <a:r>
              <a:rPr lang="en-US" dirty="0" smtClean="0"/>
              <a:t>Relieves majority of cases</a:t>
            </a:r>
            <a:endParaRPr lang="en-US" dirty="0"/>
          </a:p>
          <a:p>
            <a:pPr lvl="1" eaLnBrk="0" hangingPunct="0"/>
            <a:endParaRPr lang="en-US" dirty="0"/>
          </a:p>
          <a:p>
            <a:pPr eaLnBrk="0" hangingPunct="0"/>
            <a:r>
              <a:rPr lang="en-US" b="1" dirty="0" smtClean="0"/>
              <a:t>External </a:t>
            </a:r>
            <a:r>
              <a:rPr lang="en-US" b="1" dirty="0"/>
              <a:t>PRESSURE (Rubin I, </a:t>
            </a:r>
            <a:r>
              <a:rPr lang="en-US" b="1" dirty="0" smtClean="0"/>
              <a:t>suprapubic </a:t>
            </a:r>
            <a:r>
              <a:rPr lang="en-US" b="1" dirty="0" err="1" smtClean="0"/>
              <a:t>presure</a:t>
            </a:r>
            <a:r>
              <a:rPr lang="en-US" b="1" dirty="0" smtClean="0"/>
              <a:t>)</a:t>
            </a:r>
          </a:p>
          <a:p>
            <a:pPr lvl="1" eaLnBrk="0" hangingPunct="0"/>
            <a:r>
              <a:rPr lang="en-US" dirty="0" smtClean="0"/>
              <a:t>Pressure </a:t>
            </a:r>
            <a:r>
              <a:rPr lang="en-US" dirty="0"/>
              <a:t>on the anterior shoulder downward and toward the baby's face or sternum </a:t>
            </a:r>
            <a:endParaRPr lang="en-US" dirty="0" smtClean="0"/>
          </a:p>
          <a:p>
            <a:pPr lvl="1" eaLnBrk="0" hangingPunct="0"/>
            <a:r>
              <a:rPr lang="en-US" dirty="0" smtClean="0"/>
              <a:t>Mechanism</a:t>
            </a:r>
            <a:r>
              <a:rPr lang="en-US" dirty="0"/>
              <a:t>: Adducts or bring the shoulder into an oblique plane </a:t>
            </a:r>
            <a:endParaRPr lang="en-US" dirty="0" smtClean="0"/>
          </a:p>
          <a:p>
            <a:pPr lvl="1" eaLnBrk="0" hangingPunct="0"/>
            <a:r>
              <a:rPr lang="en-US" dirty="0" smtClean="0"/>
              <a:t>Performed </a:t>
            </a:r>
            <a:r>
              <a:rPr lang="en-US" dirty="0"/>
              <a:t>in conjunction with </a:t>
            </a:r>
            <a:r>
              <a:rPr lang="en-US" dirty="0" err="1"/>
              <a:t>McRoberts</a:t>
            </a:r>
            <a:r>
              <a:rPr lang="en-US" dirty="0"/>
              <a:t> maneuver </a:t>
            </a:r>
          </a:p>
          <a:p>
            <a:pPr lvl="1" eaLnBrk="0" hangingPunct="0"/>
            <a:r>
              <a:rPr lang="en-US" dirty="0" smtClean="0"/>
              <a:t>Useful </a:t>
            </a:r>
            <a:r>
              <a:rPr lang="en-US" dirty="0"/>
              <a:t>in mild cases or impacted anterior shoulder </a:t>
            </a:r>
          </a:p>
        </p:txBody>
      </p:sp>
    </p:spTree>
    <p:extLst>
      <p:ext uri="{BB962C8B-B14F-4D97-AF65-F5344CB8AC3E}">
        <p14:creationId xmlns:p14="http://schemas.microsoft.com/office/powerpoint/2010/main" val="922954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eaLnBrk="0" hangingPunct="0"/>
            <a:r>
              <a:rPr lang="en-US" dirty="0"/>
              <a:t> </a:t>
            </a:r>
            <a:r>
              <a:rPr lang="en-US" b="1" dirty="0" smtClean="0"/>
              <a:t>ENTER </a:t>
            </a:r>
            <a:r>
              <a:rPr lang="en-US" b="1" dirty="0"/>
              <a:t>– Rotational maneuvers</a:t>
            </a:r>
          </a:p>
          <a:p>
            <a:pPr eaLnBrk="0" hangingPunct="0"/>
            <a:r>
              <a:rPr lang="en-US" b="1" dirty="0" smtClean="0"/>
              <a:t>Rubin </a:t>
            </a:r>
            <a:r>
              <a:rPr lang="en-US" b="1" dirty="0"/>
              <a:t>II </a:t>
            </a:r>
            <a:endParaRPr lang="en-US" b="1" dirty="0" smtClean="0"/>
          </a:p>
          <a:p>
            <a:pPr lvl="1" eaLnBrk="0" hangingPunct="0"/>
            <a:r>
              <a:rPr lang="en-US" dirty="0" smtClean="0"/>
              <a:t>Hand </a:t>
            </a:r>
            <a:r>
              <a:rPr lang="en-US" dirty="0"/>
              <a:t>on </a:t>
            </a:r>
            <a:r>
              <a:rPr lang="en-US" dirty="0" smtClean="0"/>
              <a:t>anterior shoulder </a:t>
            </a:r>
            <a:r>
              <a:rPr lang="en-US" dirty="0"/>
              <a:t>and rotated towards the fetal face </a:t>
            </a:r>
          </a:p>
          <a:p>
            <a:pPr lvl="1" eaLnBrk="0" hangingPunct="0"/>
            <a:r>
              <a:rPr lang="en-US" dirty="0"/>
              <a:t>Mechanism: Adduction of the fetal shoulder so that the shoulders are displaced from the anteroposterior diameter of the inlet, allowing the posterior arm to enter the pelvis </a:t>
            </a:r>
          </a:p>
          <a:p>
            <a:pPr eaLnBrk="0" hangingPunct="0"/>
            <a:r>
              <a:rPr lang="en-US" b="1" dirty="0" smtClean="0"/>
              <a:t>Rubin </a:t>
            </a:r>
            <a:r>
              <a:rPr lang="en-US" b="1" dirty="0"/>
              <a:t>II, and Woods screw maneuver  </a:t>
            </a:r>
          </a:p>
          <a:p>
            <a:pPr lvl="1" eaLnBrk="0" hangingPunct="0"/>
            <a:r>
              <a:rPr lang="en-US" dirty="0" smtClean="0"/>
              <a:t>Rotates </a:t>
            </a:r>
            <a:r>
              <a:rPr lang="en-US" dirty="0"/>
              <a:t>the fetus by exerting pressure on the anterior, clavicular surface of the posterior shoulder to turn the fetus until the anterior shoulder emerges from behind the maternal </a:t>
            </a:r>
            <a:r>
              <a:rPr lang="en-US" dirty="0" smtClean="0"/>
              <a:t>symphysis</a:t>
            </a:r>
          </a:p>
          <a:p>
            <a:pPr lvl="1" eaLnBrk="0" hangingPunct="0"/>
            <a:r>
              <a:rPr lang="en-US" b="1" dirty="0" smtClean="0"/>
              <a:t> </a:t>
            </a:r>
            <a:r>
              <a:rPr lang="en-US" b="1" dirty="0"/>
              <a:t>Reverse Wood Screw </a:t>
            </a:r>
          </a:p>
          <a:p>
            <a:pPr eaLnBrk="0" hangingPunct="0"/>
            <a:r>
              <a:rPr lang="en-US" b="1" dirty="0" smtClean="0"/>
              <a:t>REMOVE </a:t>
            </a:r>
            <a:r>
              <a:rPr lang="en-US" b="1" dirty="0"/>
              <a:t>p</a:t>
            </a:r>
            <a:r>
              <a:rPr lang="en-US" b="1" dirty="0" smtClean="0"/>
              <a:t>osterior arm</a:t>
            </a:r>
            <a:endParaRPr lang="en-US" dirty="0"/>
          </a:p>
          <a:p>
            <a:pPr lvl="1" eaLnBrk="0" hangingPunct="0"/>
            <a:r>
              <a:rPr lang="en-US" dirty="0" smtClean="0"/>
              <a:t>Posterior </a:t>
            </a:r>
            <a:r>
              <a:rPr lang="en-US" dirty="0"/>
              <a:t>arm identified and pulled out of the vagina </a:t>
            </a:r>
          </a:p>
          <a:p>
            <a:pPr lvl="1" eaLnBrk="0" hangingPunct="0"/>
            <a:r>
              <a:rPr lang="en-US" dirty="0"/>
              <a:t>B</a:t>
            </a:r>
            <a:r>
              <a:rPr lang="en-US" dirty="0" smtClean="0"/>
              <a:t>rings </a:t>
            </a:r>
            <a:r>
              <a:rPr lang="en-US" dirty="0"/>
              <a:t>the posterior shoulder into the pelvis and reduces the shoulder diameter by </a:t>
            </a:r>
            <a:r>
              <a:rPr lang="en-US" dirty="0" smtClean="0"/>
              <a:t>2-3 cm</a:t>
            </a:r>
            <a:endParaRPr lang="en-US" dirty="0"/>
          </a:p>
          <a:p>
            <a:endParaRPr lang="en-US" dirty="0"/>
          </a:p>
        </p:txBody>
      </p:sp>
    </p:spTree>
    <p:extLst>
      <p:ext uri="{BB962C8B-B14F-4D97-AF65-F5344CB8AC3E}">
        <p14:creationId xmlns:p14="http://schemas.microsoft.com/office/powerpoint/2010/main" val="1647344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eaLnBrk="0" hangingPunct="0"/>
            <a:r>
              <a:rPr lang="en-US" b="1" dirty="0"/>
              <a:t>ROLL the patient to her hands and knees, Gaskin all- fours </a:t>
            </a:r>
            <a:endParaRPr lang="en-US" b="1" dirty="0" smtClean="0"/>
          </a:p>
          <a:p>
            <a:pPr lvl="1" eaLnBrk="0" hangingPunct="0"/>
            <a:r>
              <a:rPr lang="en-US" dirty="0" smtClean="0"/>
              <a:t>Places </a:t>
            </a:r>
            <a:r>
              <a:rPr lang="en-US" dirty="0"/>
              <a:t>the mother on her hands and knees, OR racing start or ‘sprinter’ position NOT knee-chest </a:t>
            </a:r>
            <a:r>
              <a:rPr lang="en-US" dirty="0" smtClean="0"/>
              <a:t>position</a:t>
            </a:r>
          </a:p>
          <a:p>
            <a:pPr lvl="1" eaLnBrk="0" hangingPunct="0"/>
            <a:r>
              <a:rPr lang="en-US" dirty="0" smtClean="0"/>
              <a:t>Delivery </a:t>
            </a:r>
            <a:r>
              <a:rPr lang="en-US" dirty="0"/>
              <a:t>achieved by gentle downward traction on the posterior shoulder (the shoulder against the maternal sacrum) or upward traction on the anterior shoulder (the shoulder against the maternal symphysis) </a:t>
            </a:r>
            <a:endParaRPr lang="en-US" sz="2000" dirty="0"/>
          </a:p>
          <a:p>
            <a:pPr eaLnBrk="0" hangingPunct="0"/>
            <a:r>
              <a:rPr lang="en-US" b="1" dirty="0" err="1" smtClean="0"/>
              <a:t>Zavanelli</a:t>
            </a:r>
            <a:r>
              <a:rPr lang="en-US" b="1" dirty="0" smtClean="0"/>
              <a:t> maneuver: </a:t>
            </a:r>
            <a:r>
              <a:rPr lang="en-US" dirty="0" err="1" smtClean="0"/>
              <a:t>Tocolytics</a:t>
            </a:r>
            <a:r>
              <a:rPr lang="en-US" dirty="0"/>
              <a:t>,</a:t>
            </a:r>
            <a:r>
              <a:rPr lang="en-US" dirty="0" smtClean="0"/>
              <a:t> </a:t>
            </a:r>
            <a:r>
              <a:rPr lang="en-US" dirty="0"/>
              <a:t>r</a:t>
            </a:r>
            <a:r>
              <a:rPr lang="en-US" dirty="0" smtClean="0"/>
              <a:t>otate </a:t>
            </a:r>
            <a:r>
              <a:rPr lang="en-US" dirty="0"/>
              <a:t>the head back to an occiput anterior position (reversal of restitution</a:t>
            </a:r>
            <a:r>
              <a:rPr lang="en-US" dirty="0" smtClean="0"/>
              <a:t>), </a:t>
            </a:r>
            <a:r>
              <a:rPr lang="en-US" dirty="0"/>
              <a:t>Flex </a:t>
            </a:r>
            <a:r>
              <a:rPr lang="en-US" dirty="0" smtClean="0"/>
              <a:t>head, </a:t>
            </a:r>
            <a:r>
              <a:rPr lang="en-US" dirty="0"/>
              <a:t>cesarean delivery </a:t>
            </a:r>
          </a:p>
        </p:txBody>
      </p:sp>
    </p:spTree>
    <p:extLst>
      <p:ext uri="{BB962C8B-B14F-4D97-AF65-F5344CB8AC3E}">
        <p14:creationId xmlns:p14="http://schemas.microsoft.com/office/powerpoint/2010/main" val="390480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eaLnBrk="0" hangingPunct="0"/>
            <a:r>
              <a:rPr lang="en-US" b="1" dirty="0" smtClean="0"/>
              <a:t>Abdominal rescue: </a:t>
            </a:r>
          </a:p>
          <a:p>
            <a:pPr lvl="1" eaLnBrk="0" hangingPunct="0"/>
            <a:r>
              <a:rPr lang="en-US" dirty="0" smtClean="0"/>
              <a:t>A </a:t>
            </a:r>
            <a:r>
              <a:rPr lang="en-US" dirty="0"/>
              <a:t>low transverse </a:t>
            </a:r>
            <a:r>
              <a:rPr lang="en-US" dirty="0" err="1" smtClean="0"/>
              <a:t>hysterotomy</a:t>
            </a:r>
            <a:r>
              <a:rPr lang="en-US" dirty="0" smtClean="0"/>
              <a:t>, </a:t>
            </a:r>
            <a:r>
              <a:rPr lang="en-US" dirty="0"/>
              <a:t>transabdominal manual rotation of the anterior shoulder to the oblique diameter fetus delivered </a:t>
            </a:r>
            <a:r>
              <a:rPr lang="en-US" dirty="0" smtClean="0"/>
              <a:t>vaginally</a:t>
            </a:r>
          </a:p>
          <a:p>
            <a:pPr eaLnBrk="0" hangingPunct="0"/>
            <a:r>
              <a:rPr lang="en-US" b="1" dirty="0" smtClean="0"/>
              <a:t>Intentional </a:t>
            </a:r>
            <a:r>
              <a:rPr lang="en-US" b="1" dirty="0"/>
              <a:t>clavicular </a:t>
            </a:r>
            <a:r>
              <a:rPr lang="en-US" b="1" dirty="0" smtClean="0"/>
              <a:t>fracture:</a:t>
            </a:r>
            <a:r>
              <a:rPr lang="en-US" dirty="0"/>
              <a:t> </a:t>
            </a:r>
            <a:endParaRPr lang="en-US" dirty="0" smtClean="0"/>
          </a:p>
          <a:p>
            <a:pPr lvl="1" eaLnBrk="0" hangingPunct="0"/>
            <a:r>
              <a:rPr lang="en-US" dirty="0" smtClean="0"/>
              <a:t>shortens </a:t>
            </a:r>
            <a:r>
              <a:rPr lang="en-US" dirty="0"/>
              <a:t>the </a:t>
            </a:r>
            <a:r>
              <a:rPr lang="en-US" dirty="0" err="1"/>
              <a:t>biacromial</a:t>
            </a:r>
            <a:r>
              <a:rPr lang="en-US" dirty="0"/>
              <a:t> diameter </a:t>
            </a:r>
            <a:r>
              <a:rPr lang="en-US" dirty="0" smtClean="0"/>
              <a:t> </a:t>
            </a:r>
            <a:r>
              <a:rPr lang="en-US" dirty="0"/>
              <a:t>by pulling the anterior clavicle </a:t>
            </a:r>
            <a:r>
              <a:rPr lang="en-US" dirty="0" smtClean="0"/>
              <a:t>outward</a:t>
            </a:r>
            <a:endParaRPr lang="en-US" dirty="0"/>
          </a:p>
          <a:p>
            <a:pPr eaLnBrk="0" hangingPunct="0"/>
            <a:r>
              <a:rPr lang="en-US" b="1" dirty="0" smtClean="0"/>
              <a:t>Documentation: </a:t>
            </a:r>
          </a:p>
          <a:p>
            <a:pPr lvl="1" eaLnBrk="0" hangingPunct="0"/>
            <a:r>
              <a:rPr lang="en-US" dirty="0" smtClean="0"/>
              <a:t>Clear </a:t>
            </a:r>
            <a:r>
              <a:rPr lang="en-US" dirty="0"/>
              <a:t>and complete </a:t>
            </a:r>
            <a:r>
              <a:rPr lang="en-US" dirty="0" smtClean="0"/>
              <a:t>documentation including personnel</a:t>
            </a:r>
            <a:endParaRPr lang="en-US" dirty="0"/>
          </a:p>
          <a:p>
            <a:endParaRPr lang="en-US" dirty="0"/>
          </a:p>
        </p:txBody>
      </p:sp>
    </p:spTree>
    <p:extLst>
      <p:ext uri="{BB962C8B-B14F-4D97-AF65-F5344CB8AC3E}">
        <p14:creationId xmlns:p14="http://schemas.microsoft.com/office/powerpoint/2010/main" val="118369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sp>
        <p:nvSpPr>
          <p:cNvPr id="3" name="Content Placeholder 2"/>
          <p:cNvSpPr>
            <a:spLocks noGrp="1"/>
          </p:cNvSpPr>
          <p:nvPr>
            <p:ph idx="1"/>
          </p:nvPr>
        </p:nvSpPr>
        <p:spPr/>
        <p:txBody>
          <a:bodyPr>
            <a:noAutofit/>
          </a:bodyPr>
          <a:lstStyle/>
          <a:p>
            <a:pPr lvl="0"/>
            <a:r>
              <a:rPr lang="en-US" sz="2400" b="1" dirty="0" smtClean="0"/>
              <a:t>Normal: </a:t>
            </a:r>
          </a:p>
          <a:p>
            <a:pPr lvl="1"/>
            <a:r>
              <a:rPr lang="en-US" dirty="0" smtClean="0"/>
              <a:t>The </a:t>
            </a:r>
            <a:r>
              <a:rPr lang="en-US" dirty="0"/>
              <a:t>fetal </a:t>
            </a:r>
            <a:r>
              <a:rPr lang="en-US" dirty="0" err="1"/>
              <a:t>biacromial</a:t>
            </a:r>
            <a:r>
              <a:rPr lang="en-US" dirty="0"/>
              <a:t> diameter enters the pelvis at an oblique angle with the posterior shoulder ahead of the anterior one, rotating to the anterior-posterior position at the pelvic outlet with external rotation of the fetal head. </a:t>
            </a:r>
            <a:endParaRPr lang="en-US" dirty="0" smtClean="0"/>
          </a:p>
          <a:p>
            <a:pPr lvl="1"/>
            <a:r>
              <a:rPr lang="en-US" dirty="0" smtClean="0"/>
              <a:t>The </a:t>
            </a:r>
            <a:r>
              <a:rPr lang="en-US" dirty="0"/>
              <a:t>anterior shoulder can then slide under the symphysis pubis for delivery </a:t>
            </a:r>
          </a:p>
          <a:p>
            <a:pPr lvl="0"/>
            <a:r>
              <a:rPr lang="en-US" sz="2400" b="1" dirty="0"/>
              <a:t>Abnormal/shoulder </a:t>
            </a:r>
            <a:r>
              <a:rPr lang="en-US" sz="2400" b="1" dirty="0" smtClean="0"/>
              <a:t>dystocia:</a:t>
            </a:r>
            <a:r>
              <a:rPr lang="en-US" sz="2400" dirty="0"/>
              <a:t> </a:t>
            </a:r>
            <a:endParaRPr lang="en-US" sz="2400" dirty="0" smtClean="0"/>
          </a:p>
          <a:p>
            <a:pPr lvl="1"/>
            <a:r>
              <a:rPr lang="en-US" dirty="0" smtClean="0"/>
              <a:t>The </a:t>
            </a:r>
            <a:r>
              <a:rPr lang="en-US" dirty="0"/>
              <a:t>fetal shoulders remain in an anterior-posterior position during descent OR descend simultaneously rather than sequentially into the pelvic inlet </a:t>
            </a:r>
          </a:p>
          <a:p>
            <a:pPr lvl="1"/>
            <a:r>
              <a:rPr lang="en-US" dirty="0"/>
              <a:t>THE anterior shoulder becomes impacted behind the symphysis pubis </a:t>
            </a:r>
          </a:p>
          <a:p>
            <a:pPr lvl="1"/>
            <a:r>
              <a:rPr lang="en-US" dirty="0"/>
              <a:t>AND the sacral promontory may obstruct the posterior shoulder. </a:t>
            </a:r>
            <a:endParaRPr lang="en-US" dirty="0" smtClean="0"/>
          </a:p>
          <a:p>
            <a:pPr lvl="1"/>
            <a:endParaRPr lang="en-US" sz="1400" dirty="0"/>
          </a:p>
        </p:txBody>
      </p:sp>
    </p:spTree>
    <p:extLst>
      <p:ext uri="{BB962C8B-B14F-4D97-AF65-F5344CB8AC3E}">
        <p14:creationId xmlns:p14="http://schemas.microsoft.com/office/powerpoint/2010/main" val="2629236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Maneuvers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t> </a:t>
            </a:r>
            <a:endParaRPr lang="en-US" dirty="0"/>
          </a:p>
          <a:p>
            <a:pPr marL="0" lvl="0" indent="0">
              <a:buNone/>
            </a:pPr>
            <a:r>
              <a:rPr lang="en-US" b="1" dirty="0"/>
              <a:t>LEGS – </a:t>
            </a:r>
            <a:r>
              <a:rPr lang="en-US" b="1" dirty="0" err="1"/>
              <a:t>McRoberts</a:t>
            </a:r>
            <a:r>
              <a:rPr lang="en-US" b="1" dirty="0"/>
              <a:t> </a:t>
            </a:r>
            <a:r>
              <a:rPr lang="en-US" b="1" dirty="0" err="1"/>
              <a:t>Manuver</a:t>
            </a:r>
            <a:r>
              <a:rPr lang="en-US" b="1" dirty="0"/>
              <a:t> </a:t>
            </a:r>
          </a:p>
          <a:p>
            <a:pPr lvl="1"/>
            <a:r>
              <a:rPr lang="en-US" sz="2500" dirty="0" smtClean="0"/>
              <a:t>Hyperflexion </a:t>
            </a:r>
            <a:r>
              <a:rPr lang="en-US" sz="2500" dirty="0"/>
              <a:t>and abduction of the hips causing cephalad rotation of the symphysis pubis and flattening of the lumbar lordosis that frees the impacted shoulder </a:t>
            </a:r>
          </a:p>
          <a:p>
            <a:pPr lvl="1"/>
            <a:r>
              <a:rPr lang="en-US" sz="2500" dirty="0"/>
              <a:t>Two assistants, each grasps a maternal leg and sharply flexes the thigh back against the abdomen </a:t>
            </a:r>
          </a:p>
          <a:p>
            <a:pPr lvl="1"/>
            <a:r>
              <a:rPr lang="en-US" sz="2500" dirty="0"/>
              <a:t>Relieves shoulder dystocia via</a:t>
            </a:r>
          </a:p>
          <a:p>
            <a:pPr lvl="2"/>
            <a:r>
              <a:rPr lang="en-US" sz="2100" dirty="0"/>
              <a:t>Marked cephalad rotation of the symphysis pubis and subsequent flattening of the sacrum, thus removing the sacral promontory as an obstruction site  </a:t>
            </a:r>
          </a:p>
          <a:p>
            <a:pPr lvl="2"/>
            <a:r>
              <a:rPr lang="en-US" sz="2100" dirty="0" smtClean="0"/>
              <a:t>By </a:t>
            </a:r>
            <a:r>
              <a:rPr lang="en-US" sz="2100" dirty="0"/>
              <a:t>bringing the pelvic inlet into the plane perpendicular to the maximum expulsive force, pushing efficiency improves significantly  </a:t>
            </a:r>
          </a:p>
          <a:p>
            <a:pPr lvl="1"/>
            <a:r>
              <a:rPr lang="en-US" sz="2500" dirty="0"/>
              <a:t>NO </a:t>
            </a:r>
            <a:r>
              <a:rPr lang="en-US" sz="2500" dirty="0" smtClean="0"/>
              <a:t>change </a:t>
            </a:r>
            <a:r>
              <a:rPr lang="en-US" sz="2500" dirty="0"/>
              <a:t>in diameter, </a:t>
            </a:r>
            <a:r>
              <a:rPr lang="en-US" sz="2500" dirty="0" err="1"/>
              <a:t>McRoberts</a:t>
            </a:r>
            <a:r>
              <a:rPr lang="en-US" sz="2500" dirty="0"/>
              <a:t> maneuver does not change the actual dimensions of the maternal </a:t>
            </a:r>
            <a:r>
              <a:rPr lang="en-US" sz="2500" dirty="0" smtClean="0"/>
              <a:t>pelvis</a:t>
            </a:r>
          </a:p>
          <a:p>
            <a:pPr marL="0" lvl="0" indent="0">
              <a:buNone/>
            </a:pPr>
            <a:r>
              <a:rPr lang="en-US" b="1" dirty="0" smtClean="0"/>
              <a:t>External </a:t>
            </a:r>
            <a:r>
              <a:rPr lang="en-US" b="1" dirty="0"/>
              <a:t>PRESSURE (suprapubic) </a:t>
            </a:r>
            <a:endParaRPr lang="en-US" b="1" dirty="0" smtClean="0"/>
          </a:p>
          <a:p>
            <a:pPr lvl="1"/>
            <a:r>
              <a:rPr lang="en-US" sz="2600" dirty="0" smtClean="0"/>
              <a:t>An </a:t>
            </a:r>
            <a:r>
              <a:rPr lang="en-US" sz="2600" dirty="0"/>
              <a:t>assistant applies pressure </a:t>
            </a:r>
            <a:r>
              <a:rPr lang="en-US" sz="2600" dirty="0" err="1"/>
              <a:t>suprapubically</a:t>
            </a:r>
            <a:r>
              <a:rPr lang="en-US" sz="2600" dirty="0"/>
              <a:t> with the palm or fist, directing the pressure on the anterior shoulder both downward (to below the pubic bone) and laterally (toward the baby's face or sternum) </a:t>
            </a:r>
          </a:p>
          <a:p>
            <a:pPr lvl="1"/>
            <a:r>
              <a:rPr lang="en-US" sz="2600" dirty="0"/>
              <a:t>Performed in conjunction with </a:t>
            </a:r>
            <a:r>
              <a:rPr lang="en-US" sz="2600" dirty="0" err="1"/>
              <a:t>McRoberts</a:t>
            </a:r>
            <a:r>
              <a:rPr lang="en-US" sz="2600" dirty="0"/>
              <a:t> maneuver </a:t>
            </a:r>
          </a:p>
          <a:p>
            <a:pPr lvl="1"/>
            <a:r>
              <a:rPr lang="en-US" sz="2600" dirty="0"/>
              <a:t>Adducts the shoulders or bring them into an oblique plane, the oblique diameter is the widest diameter of the maternal pelvis </a:t>
            </a:r>
          </a:p>
          <a:p>
            <a:pPr lvl="1"/>
            <a:r>
              <a:rPr lang="en-US" sz="2600" dirty="0"/>
              <a:t>Useful in mild cases and those from impacted anterior shoulder </a:t>
            </a:r>
          </a:p>
        </p:txBody>
      </p:sp>
    </p:spTree>
    <p:extLst>
      <p:ext uri="{BB962C8B-B14F-4D97-AF65-F5344CB8AC3E}">
        <p14:creationId xmlns:p14="http://schemas.microsoft.com/office/powerpoint/2010/main" val="799779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a:t>ENTER – Rotational maneuvers  </a:t>
            </a:r>
            <a:endParaRPr lang="en-US" dirty="0"/>
          </a:p>
        </p:txBody>
      </p:sp>
      <p:sp>
        <p:nvSpPr>
          <p:cNvPr id="3" name="Content Placeholder 2"/>
          <p:cNvSpPr>
            <a:spLocks noGrp="1"/>
          </p:cNvSpPr>
          <p:nvPr>
            <p:ph idx="1"/>
          </p:nvPr>
        </p:nvSpPr>
        <p:spPr/>
        <p:txBody>
          <a:bodyPr>
            <a:normAutofit lnSpcReduction="10000"/>
          </a:bodyPr>
          <a:lstStyle/>
          <a:p>
            <a:pPr lvl="0"/>
            <a:r>
              <a:rPr lang="en-US" b="1" dirty="0" smtClean="0"/>
              <a:t>REMOVE </a:t>
            </a:r>
            <a:r>
              <a:rPr lang="en-US" b="1" dirty="0"/>
              <a:t>Posterior arm </a:t>
            </a:r>
          </a:p>
          <a:p>
            <a:pPr lvl="1"/>
            <a:r>
              <a:rPr lang="en-US" dirty="0" smtClean="0"/>
              <a:t>Introduce  </a:t>
            </a:r>
            <a:r>
              <a:rPr lang="en-US" dirty="0"/>
              <a:t>a hand into the vagina to locate the posterior shoulder and </a:t>
            </a:r>
            <a:r>
              <a:rPr lang="en-US" dirty="0" smtClean="0"/>
              <a:t>arm : If </a:t>
            </a:r>
            <a:r>
              <a:rPr lang="en-US" dirty="0"/>
              <a:t>the fetal abdomen faces the maternal right, the operator's left hand should be used; if the fetal abdomen faces the maternal left, the right hand is used. </a:t>
            </a:r>
          </a:p>
          <a:p>
            <a:pPr lvl="1"/>
            <a:r>
              <a:rPr lang="en-US" dirty="0"/>
              <a:t>The posterior arm should be identified and followed to the elbow. If the elbow is flexed, the operator can grasp the forearm and hand and pull out the arm. If it is extended, pressure is applied in the </a:t>
            </a:r>
            <a:r>
              <a:rPr lang="en-US" dirty="0" err="1"/>
              <a:t>antecubital</a:t>
            </a:r>
            <a:r>
              <a:rPr lang="en-US" dirty="0"/>
              <a:t> fossa. This flexes the elbow across the fetal chest and allows the forearm or hand to be grasped. </a:t>
            </a:r>
          </a:p>
          <a:p>
            <a:pPr lvl="1"/>
            <a:r>
              <a:rPr lang="en-US" dirty="0"/>
              <a:t>The arm is then pulled out of the vagina, which brings the posterior shoulder into the pelvis and reduces the shoulder diameter by 2 to 3 cm </a:t>
            </a:r>
          </a:p>
          <a:p>
            <a:pPr lvl="1"/>
            <a:r>
              <a:rPr lang="en-US" dirty="0"/>
              <a:t> If the anterior shoulder cannot be delivered at this point, the fetus can be rotated and the procedure repeated for the anterior (now posterior) arm</a:t>
            </a:r>
            <a:r>
              <a:rPr lang="en-US" dirty="0" smtClean="0"/>
              <a:t>.</a:t>
            </a:r>
            <a:r>
              <a:rPr lang="en-US" dirty="0"/>
              <a:t> </a:t>
            </a:r>
          </a:p>
          <a:p>
            <a:endParaRPr lang="en-US" dirty="0"/>
          </a:p>
        </p:txBody>
      </p:sp>
    </p:spTree>
    <p:extLst>
      <p:ext uri="{BB962C8B-B14F-4D97-AF65-F5344CB8AC3E}">
        <p14:creationId xmlns:p14="http://schemas.microsoft.com/office/powerpoint/2010/main" val="1452778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lvl="0"/>
            <a:r>
              <a:rPr lang="en-US" b="1" dirty="0"/>
              <a:t>Rubin maneuver </a:t>
            </a:r>
            <a:endParaRPr lang="en-US" b="1" dirty="0" smtClean="0"/>
          </a:p>
          <a:p>
            <a:pPr lvl="1"/>
            <a:r>
              <a:rPr lang="en-US" dirty="0" smtClean="0"/>
              <a:t>Adducts </a:t>
            </a:r>
            <a:r>
              <a:rPr lang="en-US" dirty="0"/>
              <a:t>fetal shoulder so that the shoulders are displaced from the </a:t>
            </a:r>
            <a:r>
              <a:rPr lang="en-US" dirty="0" err="1"/>
              <a:t>anteroposterior</a:t>
            </a:r>
            <a:r>
              <a:rPr lang="en-US" dirty="0"/>
              <a:t> diameter of the inlet, thereby allowing the posterior arm to enter the pelvis </a:t>
            </a:r>
          </a:p>
          <a:p>
            <a:pPr lvl="1"/>
            <a:r>
              <a:rPr lang="en-US" dirty="0"/>
              <a:t>Requires adequate anesthesia</a:t>
            </a:r>
          </a:p>
          <a:p>
            <a:pPr lvl="2"/>
            <a:r>
              <a:rPr lang="en-US" dirty="0"/>
              <a:t>One hand placed in the vagina and on the </a:t>
            </a:r>
            <a:r>
              <a:rPr lang="en-US" b="1" dirty="0"/>
              <a:t>back surface of the posterior fetal shoulder</a:t>
            </a:r>
            <a:r>
              <a:rPr lang="en-US" dirty="0"/>
              <a:t>, and then rotate it anteriorly (towards the fetal face). If the fetal spine is on the maternal left, the operator's right hand is used; the left hand is used if the fetal spine is on the maternal right</a:t>
            </a:r>
          </a:p>
          <a:p>
            <a:pPr lvl="2"/>
            <a:r>
              <a:rPr lang="en-US" dirty="0"/>
              <a:t>Alternatively, hand placed on the back surface of the anterior fetal shoulder, if it is more accessible.</a:t>
            </a:r>
          </a:p>
          <a:p>
            <a:r>
              <a:rPr lang="en-US" b="1" dirty="0"/>
              <a:t>Woods screw maneuver </a:t>
            </a:r>
            <a:endParaRPr lang="en-US" b="1" dirty="0" smtClean="0"/>
          </a:p>
          <a:p>
            <a:pPr lvl="2"/>
            <a:r>
              <a:rPr lang="en-US" dirty="0" smtClean="0"/>
              <a:t>Rotates </a:t>
            </a:r>
            <a:r>
              <a:rPr lang="en-US" dirty="0"/>
              <a:t>the fetus by exerting </a:t>
            </a:r>
            <a:r>
              <a:rPr lang="en-US" b="1" dirty="0"/>
              <a:t>pressure on the anterior, </a:t>
            </a:r>
            <a:r>
              <a:rPr lang="en-US" b="1" dirty="0" err="1"/>
              <a:t>clavicular</a:t>
            </a:r>
            <a:r>
              <a:rPr lang="en-US" b="1" dirty="0"/>
              <a:t> surface of the </a:t>
            </a:r>
            <a:r>
              <a:rPr lang="en-US" b="1" dirty="0" smtClean="0"/>
              <a:t>posterior fetal </a:t>
            </a:r>
            <a:r>
              <a:rPr lang="en-US" b="1" dirty="0"/>
              <a:t>shoulder</a:t>
            </a:r>
            <a:r>
              <a:rPr lang="en-US" dirty="0"/>
              <a:t> to turn the fetus until the anterior shoulder emerges from behind the maternal </a:t>
            </a:r>
            <a:r>
              <a:rPr lang="en-US" dirty="0" smtClean="0"/>
              <a:t>symphysis</a:t>
            </a:r>
            <a:endParaRPr lang="en-US" dirty="0"/>
          </a:p>
          <a:p>
            <a:pPr lvl="2"/>
            <a:r>
              <a:rPr lang="en-US" dirty="0"/>
              <a:t>If the fetal spine is on the maternal left, the operator uses the left hand to push on the clavicle of the posterior arm and rotate the baby 180 degrees in a counterclockwise </a:t>
            </a:r>
            <a:r>
              <a:rPr lang="en-US" dirty="0" smtClean="0"/>
              <a:t>direction</a:t>
            </a:r>
            <a:endParaRPr lang="en-US" dirty="0"/>
          </a:p>
          <a:p>
            <a:endParaRPr lang="en-US" dirty="0"/>
          </a:p>
        </p:txBody>
      </p:sp>
    </p:spTree>
    <p:extLst>
      <p:ext uri="{BB962C8B-B14F-4D97-AF65-F5344CB8AC3E}">
        <p14:creationId xmlns:p14="http://schemas.microsoft.com/office/powerpoint/2010/main" val="3921849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lvl="0"/>
            <a:r>
              <a:rPr lang="en-US" b="1" dirty="0"/>
              <a:t>ROLL the patient to her hands and knees, Gaskin all-</a:t>
            </a:r>
            <a:r>
              <a:rPr lang="en-US" b="1" dirty="0" smtClean="0"/>
              <a:t>fours</a:t>
            </a:r>
          </a:p>
          <a:p>
            <a:pPr lvl="1"/>
            <a:r>
              <a:rPr lang="en-US" dirty="0" smtClean="0"/>
              <a:t>Places </a:t>
            </a:r>
            <a:r>
              <a:rPr lang="en-US" dirty="0"/>
              <a:t>the mother on her hands and knees, OR racing start or ‘sprinter’ position NOT knee-chest position </a:t>
            </a:r>
          </a:p>
          <a:p>
            <a:pPr lvl="1"/>
            <a:r>
              <a:rPr lang="en-US" dirty="0"/>
              <a:t>Delivery achieved by gentle downward traction on the posterior shoulder (the shoulder against the maternal sacrum) or upward traction on the anterior shoulder (the shoulder against the maternal symphysis) </a:t>
            </a:r>
          </a:p>
          <a:p>
            <a:pPr marL="0" indent="0">
              <a:buNone/>
            </a:pPr>
            <a:endParaRPr lang="en-US" dirty="0"/>
          </a:p>
          <a:p>
            <a:pPr lvl="0"/>
            <a:r>
              <a:rPr lang="en-US" b="1" dirty="0" err="1"/>
              <a:t>Zavanelli</a:t>
            </a:r>
            <a:r>
              <a:rPr lang="en-US" b="1" dirty="0"/>
              <a:t>/Gunn-</a:t>
            </a:r>
            <a:r>
              <a:rPr lang="en-US" b="1" dirty="0" err="1"/>
              <a:t>Zavanelli</a:t>
            </a:r>
            <a:r>
              <a:rPr lang="en-US" b="1" dirty="0"/>
              <a:t>-O'Leary maneuver </a:t>
            </a:r>
            <a:endParaRPr lang="en-US" b="1" dirty="0" smtClean="0"/>
          </a:p>
          <a:p>
            <a:pPr lvl="0"/>
            <a:r>
              <a:rPr lang="en-US" dirty="0" smtClean="0"/>
              <a:t>Replacement </a:t>
            </a:r>
            <a:r>
              <a:rPr lang="en-US" dirty="0"/>
              <a:t>of the fetal head in the pelvis, then cesarean delivery </a:t>
            </a:r>
            <a:r>
              <a:rPr lang="en-US" dirty="0" smtClean="0"/>
              <a:t> </a:t>
            </a:r>
            <a:endParaRPr lang="en-US" dirty="0"/>
          </a:p>
          <a:p>
            <a:pPr lvl="1"/>
            <a:r>
              <a:rPr lang="en-US" dirty="0"/>
              <a:t>Administer tocolytic </a:t>
            </a:r>
            <a:r>
              <a:rPr lang="en-US" dirty="0" err="1"/>
              <a:t>eg</a:t>
            </a:r>
            <a:r>
              <a:rPr lang="en-US" dirty="0"/>
              <a:t> terbutaline (0.25 mg SC/nifedipine/nitroglycerin)</a:t>
            </a:r>
          </a:p>
          <a:p>
            <a:pPr lvl="1"/>
            <a:r>
              <a:rPr lang="en-US" dirty="0"/>
              <a:t>Rotate the head back to an occiput anterior position (reversal of restitution</a:t>
            </a:r>
            <a:r>
              <a:rPr lang="en-US" dirty="0" smtClean="0"/>
              <a:t>)</a:t>
            </a:r>
            <a:endParaRPr lang="en-US" dirty="0"/>
          </a:p>
          <a:p>
            <a:pPr lvl="1"/>
            <a:r>
              <a:rPr lang="en-US" dirty="0"/>
              <a:t>Flex head from its extended position and push it as far </a:t>
            </a:r>
            <a:r>
              <a:rPr lang="en-US" dirty="0" err="1"/>
              <a:t>cephalad</a:t>
            </a:r>
            <a:r>
              <a:rPr lang="en-US" dirty="0"/>
              <a:t> as possible using firm pressure with palm of one hand. </a:t>
            </a:r>
          </a:p>
          <a:p>
            <a:pPr lvl="1"/>
            <a:r>
              <a:rPr lang="en-US" dirty="0"/>
              <a:t>The other hand may be used to depress the </a:t>
            </a:r>
            <a:r>
              <a:rPr lang="en-US" dirty="0" smtClean="0"/>
              <a:t>perineum</a:t>
            </a:r>
            <a:endParaRPr lang="en-US" dirty="0"/>
          </a:p>
          <a:p>
            <a:pPr lvl="1"/>
            <a:r>
              <a:rPr lang="en-US" dirty="0"/>
              <a:t>Proceed with cesarean delivery</a:t>
            </a:r>
            <a:r>
              <a:rPr lang="en-US" b="1" dirty="0"/>
              <a:t>. </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385286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Rotation of posterior shoulder-Wood screw</a:t>
            </a:r>
            <a:endParaRPr lang="en-US" dirty="0"/>
          </a:p>
        </p:txBody>
      </p:sp>
      <p:pic>
        <p:nvPicPr>
          <p:cNvPr id="7" name="Content Placeholder 6"/>
          <p:cNvPicPr>
            <a:picLocks noGrp="1" noChangeAspect="1"/>
          </p:cNvPicPr>
          <p:nvPr>
            <p:ph sz="half" idx="1"/>
          </p:nvPr>
        </p:nvPicPr>
        <p:blipFill>
          <a:blip r:embed="rId2"/>
          <a:srcRect l="-139" r="-139"/>
          <a:stretch>
            <a:fillRect/>
          </a:stretch>
        </p:blipFill>
        <p:spPr/>
      </p:pic>
      <p:pic>
        <p:nvPicPr>
          <p:cNvPr id="8" name="Content Placeholder 7"/>
          <p:cNvPicPr>
            <a:picLocks noGrp="1" noChangeAspect="1"/>
          </p:cNvPicPr>
          <p:nvPr>
            <p:ph sz="half" idx="2"/>
          </p:nvPr>
        </p:nvPicPr>
        <p:blipFill>
          <a:blip r:embed="rId3"/>
          <a:srcRect t="-1939" b="-1939"/>
          <a:stretch>
            <a:fillRect/>
          </a:stretch>
        </p:blipFill>
        <p:spPr/>
      </p:pic>
    </p:spTree>
    <p:extLst>
      <p:ext uri="{BB962C8B-B14F-4D97-AF65-F5344CB8AC3E}">
        <p14:creationId xmlns:p14="http://schemas.microsoft.com/office/powerpoint/2010/main" val="174106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35332" cy="1325563"/>
          </a:xfrm>
        </p:spPr>
        <p:txBody>
          <a:bodyPr/>
          <a:lstStyle/>
          <a:p>
            <a:r>
              <a:rPr lang="en-US" b="1" dirty="0" smtClean="0">
                <a:solidFill>
                  <a:srgbClr val="FF0000"/>
                </a:solidFill>
              </a:rPr>
              <a:t>10 Obstetrics Skill Stations </a:t>
            </a:r>
            <a:endParaRPr lang="en-US" b="1" dirty="0">
              <a:solidFill>
                <a:srgbClr val="FF0000"/>
              </a:solidFill>
            </a:endParaRPr>
          </a:p>
        </p:txBody>
      </p:sp>
      <p:sp>
        <p:nvSpPr>
          <p:cNvPr id="4" name="Content Placeholder 3"/>
          <p:cNvSpPr>
            <a:spLocks noGrp="1"/>
          </p:cNvSpPr>
          <p:nvPr>
            <p:ph sz="half" idx="1"/>
          </p:nvPr>
        </p:nvSpPr>
        <p:spPr/>
        <p:txBody>
          <a:bodyPr>
            <a:normAutofit/>
          </a:bodyPr>
          <a:lstStyle/>
          <a:p>
            <a:pPr marL="514350" indent="-514350">
              <a:buFont typeface="+mj-lt"/>
              <a:buAutoNum type="arabicParenR"/>
            </a:pPr>
            <a:r>
              <a:rPr lang="en-US" dirty="0"/>
              <a:t>Counseling in Obstetrics-1 Previous Scar</a:t>
            </a:r>
          </a:p>
          <a:p>
            <a:pPr marL="514350" indent="-514350">
              <a:buFont typeface="+mj-lt"/>
              <a:buAutoNum type="arabicParenR"/>
            </a:pPr>
            <a:r>
              <a:rPr lang="en-US" dirty="0"/>
              <a:t>Fetal heart rate tracing interpretation – normal and abnormal </a:t>
            </a:r>
            <a:r>
              <a:rPr lang="en-US" dirty="0" smtClean="0"/>
              <a:t>tracings</a:t>
            </a:r>
          </a:p>
          <a:p>
            <a:pPr marL="514350" indent="-514350">
              <a:buFont typeface="+mj-lt"/>
              <a:buAutoNum type="arabicParenR"/>
            </a:pPr>
            <a:r>
              <a:rPr lang="en-US" dirty="0"/>
              <a:t>Normal vaginal </a:t>
            </a:r>
            <a:r>
              <a:rPr lang="en-US" dirty="0" smtClean="0"/>
              <a:t>delivery</a:t>
            </a:r>
          </a:p>
          <a:p>
            <a:pPr marL="514350" indent="-514350">
              <a:buFont typeface="+mj-lt"/>
              <a:buAutoNum type="arabicParenR"/>
            </a:pPr>
            <a:r>
              <a:rPr lang="en-US" dirty="0" smtClean="0"/>
              <a:t>Breech </a:t>
            </a:r>
            <a:r>
              <a:rPr lang="en-US" dirty="0"/>
              <a:t>V</a:t>
            </a:r>
            <a:r>
              <a:rPr lang="en-US" dirty="0" smtClean="0"/>
              <a:t>aginal </a:t>
            </a:r>
            <a:r>
              <a:rPr lang="en-US" dirty="0"/>
              <a:t>D</a:t>
            </a:r>
            <a:r>
              <a:rPr lang="en-US" dirty="0" smtClean="0"/>
              <a:t>elivery</a:t>
            </a:r>
            <a:endParaRPr lang="en-US" dirty="0"/>
          </a:p>
          <a:p>
            <a:pPr marL="514350" indent="-514350">
              <a:buFont typeface="+mj-lt"/>
              <a:buAutoNum type="arabicParenR"/>
            </a:pPr>
            <a:r>
              <a:rPr lang="en-US" dirty="0" smtClean="0"/>
              <a:t>Assisted </a:t>
            </a:r>
            <a:r>
              <a:rPr lang="en-US" dirty="0"/>
              <a:t>vaginal delivery-vacuum </a:t>
            </a:r>
            <a:r>
              <a:rPr lang="en-US" dirty="0" smtClean="0"/>
              <a:t>extraction</a:t>
            </a:r>
            <a:endParaRPr lang="en-US" dirty="0"/>
          </a:p>
        </p:txBody>
      </p:sp>
      <p:sp>
        <p:nvSpPr>
          <p:cNvPr id="5" name="Content Placeholder 4"/>
          <p:cNvSpPr>
            <a:spLocks noGrp="1"/>
          </p:cNvSpPr>
          <p:nvPr>
            <p:ph sz="half" idx="2"/>
          </p:nvPr>
        </p:nvSpPr>
        <p:spPr>
          <a:xfrm>
            <a:off x="6227585" y="1825625"/>
            <a:ext cx="5181600" cy="3583502"/>
          </a:xfrm>
        </p:spPr>
        <p:txBody>
          <a:bodyPr>
            <a:normAutofit/>
          </a:bodyPr>
          <a:lstStyle/>
          <a:p>
            <a:pPr marL="514350" indent="-514350">
              <a:buFont typeface="+mj-lt"/>
              <a:buAutoNum type="arabicParenR" startAt="6"/>
            </a:pPr>
            <a:r>
              <a:rPr lang="en-US" dirty="0"/>
              <a:t>Shoulder </a:t>
            </a:r>
            <a:r>
              <a:rPr lang="en-US" dirty="0" smtClean="0"/>
              <a:t>dystocia</a:t>
            </a:r>
          </a:p>
          <a:p>
            <a:pPr marL="514350" indent="-514350">
              <a:buFont typeface="+mj-lt"/>
              <a:buAutoNum type="arabicParenR" startAt="6"/>
            </a:pPr>
            <a:r>
              <a:rPr lang="en-US" dirty="0" smtClean="0"/>
              <a:t>Sterile </a:t>
            </a:r>
            <a:r>
              <a:rPr lang="en-US" dirty="0"/>
              <a:t>speculum examination</a:t>
            </a:r>
          </a:p>
          <a:p>
            <a:pPr marL="514350" indent="-514350">
              <a:buFont typeface="+mj-lt"/>
              <a:buAutoNum type="arabicParenR" startAt="6"/>
            </a:pPr>
            <a:r>
              <a:rPr lang="en-US" dirty="0"/>
              <a:t>Digital vaginal examination</a:t>
            </a:r>
          </a:p>
          <a:p>
            <a:pPr marL="514350" indent="-514350">
              <a:buFont typeface="+mj-lt"/>
              <a:buAutoNum type="arabicParenR" startAt="6"/>
            </a:pPr>
            <a:r>
              <a:rPr lang="en-US" dirty="0" smtClean="0"/>
              <a:t>PPH </a:t>
            </a:r>
            <a:r>
              <a:rPr lang="en-US" dirty="0"/>
              <a:t>evaluation and management</a:t>
            </a:r>
          </a:p>
          <a:p>
            <a:pPr marL="514350" indent="-514350">
              <a:buFont typeface="+mj-lt"/>
              <a:buAutoNum type="arabicParenR" startAt="6"/>
            </a:pPr>
            <a:r>
              <a:rPr lang="en-US" dirty="0"/>
              <a:t>Perineal </a:t>
            </a:r>
            <a:r>
              <a:rPr lang="en-US" dirty="0" smtClean="0"/>
              <a:t>tear &amp; episiotomy repair </a:t>
            </a:r>
            <a:endParaRPr lang="en-US" dirty="0"/>
          </a:p>
        </p:txBody>
      </p:sp>
      <p:pic>
        <p:nvPicPr>
          <p:cNvPr id="2050" name="Picture 2" descr="http://twistynoodle.com/media/img/r/number-ten/ten-2/ten-2_coloring_page_jpg_468x609_q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8385" y="197701"/>
            <a:ext cx="1154907" cy="1492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28007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r>
              <a:rPr lang="en-US" dirty="0" smtClean="0"/>
              <a:t>Manual removal of posterior shoulder</a:t>
            </a:r>
            <a:endParaRPr lang="en-US" dirty="0"/>
          </a:p>
        </p:txBody>
      </p:sp>
      <p:pic>
        <p:nvPicPr>
          <p:cNvPr id="10" name="Content Placeholder 9"/>
          <p:cNvPicPr>
            <a:picLocks noGrp="1" noChangeAspect="1"/>
          </p:cNvPicPr>
          <p:nvPr>
            <p:ph sz="half" idx="2"/>
          </p:nvPr>
        </p:nvPicPr>
        <p:blipFill>
          <a:blip r:embed="rId2"/>
          <a:srcRect t="-3282" b="-3282"/>
          <a:stretch>
            <a:fillRect/>
          </a:stretch>
        </p:blipFill>
        <p:spPr/>
      </p:pic>
      <p:sp>
        <p:nvSpPr>
          <p:cNvPr id="8" name="Text Placeholder 7"/>
          <p:cNvSpPr>
            <a:spLocks noGrp="1"/>
          </p:cNvSpPr>
          <p:nvPr>
            <p:ph type="body" sz="quarter" idx="3"/>
          </p:nvPr>
        </p:nvSpPr>
        <p:spPr/>
        <p:txBody>
          <a:bodyPr/>
          <a:lstStyle/>
          <a:p>
            <a:r>
              <a:rPr lang="en-US" dirty="0" smtClean="0"/>
              <a:t>Gaskin</a:t>
            </a:r>
            <a:endParaRPr lang="en-US" dirty="0"/>
          </a:p>
        </p:txBody>
      </p:sp>
      <p:pic>
        <p:nvPicPr>
          <p:cNvPr id="11" name="Content Placeholder 10"/>
          <p:cNvPicPr>
            <a:picLocks noGrp="1" noChangeAspect="1"/>
          </p:cNvPicPr>
          <p:nvPr>
            <p:ph sz="quarter" idx="4"/>
          </p:nvPr>
        </p:nvPicPr>
        <p:blipFill>
          <a:blip r:embed="rId3"/>
          <a:srcRect l="3440" r="3440"/>
          <a:stretch>
            <a:fillRect/>
          </a:stretch>
        </p:blipFill>
        <p:spPr/>
      </p:pic>
    </p:spTree>
    <p:extLst>
      <p:ext uri="{BB962C8B-B14F-4D97-AF65-F5344CB8AC3E}">
        <p14:creationId xmlns:p14="http://schemas.microsoft.com/office/powerpoint/2010/main" val="3783077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11" name="Text Placeholder 10"/>
          <p:cNvSpPr>
            <a:spLocks noGrp="1"/>
          </p:cNvSpPr>
          <p:nvPr>
            <p:ph type="body" idx="1"/>
          </p:nvPr>
        </p:nvSpPr>
        <p:spPr/>
        <p:txBody>
          <a:bodyPr/>
          <a:lstStyle/>
          <a:p>
            <a:r>
              <a:rPr lang="en-US" dirty="0" smtClean="0"/>
              <a:t>Rubin </a:t>
            </a:r>
            <a:endParaRPr lang="en-US" dirty="0"/>
          </a:p>
        </p:txBody>
      </p:sp>
      <p:pic>
        <p:nvPicPr>
          <p:cNvPr id="7" name="Content Placeholder 6"/>
          <p:cNvPicPr>
            <a:picLocks noGrp="1" noChangeAspect="1"/>
          </p:cNvPicPr>
          <p:nvPr>
            <p:ph sz="half" idx="2"/>
          </p:nvPr>
        </p:nvPicPr>
        <p:blipFill>
          <a:blip r:embed="rId2"/>
          <a:srcRect l="-81184" r="-81184"/>
          <a:stretch>
            <a:fillRect/>
          </a:stretch>
        </p:blipFill>
        <p:spPr/>
      </p:pic>
      <p:sp>
        <p:nvSpPr>
          <p:cNvPr id="12" name="Text Placeholder 11"/>
          <p:cNvSpPr>
            <a:spLocks noGrp="1"/>
          </p:cNvSpPr>
          <p:nvPr>
            <p:ph type="body" sz="quarter" idx="3"/>
          </p:nvPr>
        </p:nvSpPr>
        <p:spPr/>
        <p:txBody>
          <a:bodyPr/>
          <a:lstStyle/>
          <a:p>
            <a:r>
              <a:rPr lang="en-US" dirty="0" err="1" smtClean="0"/>
              <a:t>Zavanelli</a:t>
            </a:r>
            <a:r>
              <a:rPr lang="en-US" dirty="0" smtClean="0"/>
              <a:t> </a:t>
            </a:r>
            <a:endParaRPr lang="en-US" dirty="0"/>
          </a:p>
        </p:txBody>
      </p:sp>
      <p:pic>
        <p:nvPicPr>
          <p:cNvPr id="13" name="Content Placeholder 12"/>
          <p:cNvPicPr>
            <a:picLocks noGrp="1" noChangeAspect="1"/>
          </p:cNvPicPr>
          <p:nvPr>
            <p:ph sz="quarter" idx="4"/>
          </p:nvPr>
        </p:nvPicPr>
        <p:blipFill>
          <a:blip r:embed="rId3"/>
          <a:srcRect l="-35551" r="-35551"/>
          <a:stretch>
            <a:fillRect/>
          </a:stretch>
        </p:blipFill>
        <p:spPr/>
      </p:pic>
    </p:spTree>
    <p:extLst>
      <p:ext uri="{BB962C8B-B14F-4D97-AF65-F5344CB8AC3E}">
        <p14:creationId xmlns:p14="http://schemas.microsoft.com/office/powerpoint/2010/main" val="459516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365125"/>
            <a:ext cx="9782577" cy="909883"/>
          </a:xfrm>
        </p:spPr>
        <p:txBody>
          <a:bodyPr>
            <a:normAutofit/>
          </a:bodyPr>
          <a:lstStyle/>
          <a:p>
            <a:r>
              <a:rPr lang="en-US" b="1" dirty="0">
                <a:solidFill>
                  <a:srgbClr val="FF0000"/>
                </a:solidFill>
              </a:rPr>
              <a:t>Sterile </a:t>
            </a:r>
            <a:r>
              <a:rPr lang="en-US" b="1" dirty="0" smtClean="0">
                <a:solidFill>
                  <a:srgbClr val="FF0000"/>
                </a:solidFill>
              </a:rPr>
              <a:t>Speculum Examination</a:t>
            </a: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Review indications-e.g. preterm premature rupture of fetal membranes</a:t>
            </a:r>
          </a:p>
          <a:p>
            <a:r>
              <a:rPr lang="en-US" dirty="0" smtClean="0"/>
              <a:t>Thoroughly </a:t>
            </a:r>
            <a:r>
              <a:rPr lang="en-US" dirty="0"/>
              <a:t>explain the procedure to the patient </a:t>
            </a:r>
            <a:endParaRPr lang="en-US" dirty="0" smtClean="0"/>
          </a:p>
          <a:p>
            <a:pPr lvl="0"/>
            <a:r>
              <a:rPr lang="en-GB" dirty="0" smtClean="0"/>
              <a:t>Sterile gloving</a:t>
            </a:r>
            <a:endParaRPr lang="en-US" dirty="0"/>
          </a:p>
          <a:p>
            <a:pPr lvl="0"/>
            <a:r>
              <a:rPr lang="en-GB" dirty="0" smtClean="0"/>
              <a:t>Report </a:t>
            </a:r>
            <a:r>
              <a:rPr lang="en-GB" dirty="0"/>
              <a:t>findings on </a:t>
            </a:r>
            <a:r>
              <a:rPr lang="en-GB" dirty="0" smtClean="0"/>
              <a:t>inspection of external </a:t>
            </a:r>
            <a:r>
              <a:rPr lang="en-GB" dirty="0"/>
              <a:t>genitalia </a:t>
            </a:r>
            <a:endParaRPr lang="en-US" dirty="0"/>
          </a:p>
          <a:p>
            <a:pPr lvl="0"/>
            <a:r>
              <a:rPr lang="en-GB" dirty="0"/>
              <a:t>Swabs </a:t>
            </a:r>
            <a:r>
              <a:rPr lang="en-GB" dirty="0" smtClean="0"/>
              <a:t>vulva -5 swab technique</a:t>
            </a:r>
            <a:endParaRPr lang="en-US" dirty="0"/>
          </a:p>
          <a:p>
            <a:pPr lvl="0"/>
            <a:r>
              <a:rPr lang="en-GB" dirty="0"/>
              <a:t>Application of sterile </a:t>
            </a:r>
            <a:r>
              <a:rPr lang="en-GB" dirty="0" smtClean="0"/>
              <a:t>towels</a:t>
            </a:r>
            <a:endParaRPr lang="en-US" dirty="0"/>
          </a:p>
          <a:p>
            <a:pPr lvl="0"/>
            <a:r>
              <a:rPr lang="en-GB" dirty="0"/>
              <a:t>Lubricates </a:t>
            </a:r>
            <a:r>
              <a:rPr lang="en-GB" dirty="0" smtClean="0"/>
              <a:t>speculum</a:t>
            </a:r>
            <a:endParaRPr lang="en-US" dirty="0"/>
          </a:p>
          <a:p>
            <a:pPr lvl="0"/>
            <a:r>
              <a:rPr lang="en-GB" dirty="0"/>
              <a:t>Separates the labia and exposes introitus with non non-dominant hand and introduces lubricated speculum with dominant </a:t>
            </a:r>
            <a:r>
              <a:rPr lang="en-GB" dirty="0" smtClean="0"/>
              <a:t>hand</a:t>
            </a:r>
            <a:endParaRPr lang="en-US" dirty="0"/>
          </a:p>
          <a:p>
            <a:pPr lvl="0"/>
            <a:r>
              <a:rPr lang="en-GB" dirty="0" smtClean="0"/>
              <a:t>Position speculum </a:t>
            </a:r>
            <a:r>
              <a:rPr lang="en-GB" dirty="0"/>
              <a:t>to asses cervix </a:t>
            </a:r>
            <a:endParaRPr lang="en-US" dirty="0"/>
          </a:p>
          <a:p>
            <a:pPr lvl="0"/>
            <a:r>
              <a:rPr lang="en-GB" dirty="0" smtClean="0"/>
              <a:t>Report </a:t>
            </a:r>
            <a:r>
              <a:rPr lang="en-GB" dirty="0"/>
              <a:t>on status of vaginal </a:t>
            </a:r>
            <a:r>
              <a:rPr lang="en-GB" dirty="0" smtClean="0"/>
              <a:t>walls,  Cervix </a:t>
            </a:r>
            <a:r>
              <a:rPr lang="en-GB" dirty="0"/>
              <a:t>(dilatation, position, defects, </a:t>
            </a:r>
            <a:r>
              <a:rPr lang="en-GB" dirty="0" smtClean="0"/>
              <a:t>inflammation)</a:t>
            </a:r>
            <a:endParaRPr lang="en-US" dirty="0"/>
          </a:p>
          <a:p>
            <a:r>
              <a:rPr lang="en-GB" dirty="0" smtClean="0"/>
              <a:t>May report on cord, </a:t>
            </a:r>
            <a:r>
              <a:rPr lang="en-GB" dirty="0"/>
              <a:t>colour of </a:t>
            </a:r>
            <a:r>
              <a:rPr lang="en-GB" dirty="0" smtClean="0"/>
              <a:t>liquor, pooling on valsalva</a:t>
            </a:r>
            <a:r>
              <a:rPr lang="en-US" dirty="0" smtClean="0"/>
              <a:t> , any other discharge/blood</a:t>
            </a:r>
            <a:endParaRPr lang="en-US" dirty="0"/>
          </a:p>
          <a:p>
            <a:endParaRPr lang="en-US" dirty="0"/>
          </a:p>
        </p:txBody>
      </p:sp>
      <p:pic>
        <p:nvPicPr>
          <p:cNvPr id="6" name="Picture 4" descr="http://img1.exportersindia.com/product_images/bc-small/dir_69/2069453/hl5000-examination-light-on-lightweight-stand-6005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91" y="344366"/>
            <a:ext cx="645017" cy="951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603833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37" y="144549"/>
            <a:ext cx="8957708" cy="884126"/>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Digital Vaginal Examination</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a:t> T</a:t>
            </a:r>
            <a:r>
              <a:rPr lang="en-US" dirty="0" smtClean="0"/>
              <a:t>horoughly </a:t>
            </a:r>
            <a:r>
              <a:rPr lang="en-US" dirty="0"/>
              <a:t>explain the procedure to the </a:t>
            </a:r>
            <a:r>
              <a:rPr lang="en-US" dirty="0" smtClean="0"/>
              <a:t>patient</a:t>
            </a:r>
            <a:endParaRPr lang="en-US" dirty="0"/>
          </a:p>
          <a:p>
            <a:r>
              <a:rPr lang="en-US" dirty="0"/>
              <a:t> A</a:t>
            </a:r>
            <a:r>
              <a:rPr lang="en-US" dirty="0" smtClean="0"/>
              <a:t>ssess </a:t>
            </a:r>
            <a:r>
              <a:rPr lang="en-US" dirty="0"/>
              <a:t>the patient between contractions when </a:t>
            </a:r>
            <a:r>
              <a:rPr lang="en-US" dirty="0" smtClean="0"/>
              <a:t>most relaxed</a:t>
            </a:r>
            <a:endParaRPr lang="en-US" dirty="0"/>
          </a:p>
          <a:p>
            <a:r>
              <a:rPr lang="en-US" dirty="0"/>
              <a:t> </a:t>
            </a:r>
            <a:r>
              <a:rPr lang="en-US" dirty="0" smtClean="0"/>
              <a:t>Sterile technique: 5 sterile gloves, </a:t>
            </a:r>
            <a:r>
              <a:rPr lang="en-US" dirty="0"/>
              <a:t>lubricates the first two fingers of the dominant </a:t>
            </a:r>
            <a:r>
              <a:rPr lang="en-US" dirty="0" smtClean="0"/>
              <a:t>hand</a:t>
            </a:r>
            <a:endParaRPr lang="en-US" dirty="0"/>
          </a:p>
          <a:p>
            <a:r>
              <a:rPr lang="en-US" dirty="0"/>
              <a:t> U</a:t>
            </a:r>
            <a:r>
              <a:rPr lang="en-US" dirty="0" smtClean="0"/>
              <a:t>se </a:t>
            </a:r>
            <a:r>
              <a:rPr lang="en-US" dirty="0"/>
              <a:t>the non‐dominant hand to spread the labia minora and the dominant hand to assess the </a:t>
            </a:r>
            <a:r>
              <a:rPr lang="en-US" dirty="0" smtClean="0"/>
              <a:t>cervix </a:t>
            </a:r>
          </a:p>
          <a:p>
            <a:r>
              <a:rPr lang="en-US" dirty="0"/>
              <a:t>Assess cervical dilation, effacement, consistency, </a:t>
            </a:r>
            <a:r>
              <a:rPr lang="en-US" dirty="0" smtClean="0"/>
              <a:t>position</a:t>
            </a:r>
          </a:p>
          <a:p>
            <a:r>
              <a:rPr lang="en-US" dirty="0" smtClean="0"/>
              <a:t>Identify the presenting part, palpate </a:t>
            </a:r>
            <a:r>
              <a:rPr lang="en-US" dirty="0"/>
              <a:t>for fontanelles and </a:t>
            </a:r>
            <a:r>
              <a:rPr lang="en-US" dirty="0" smtClean="0"/>
              <a:t>sutures </a:t>
            </a:r>
          </a:p>
          <a:p>
            <a:r>
              <a:rPr lang="en-US" dirty="0" smtClean="0"/>
              <a:t>Rule out common malpresentations: </a:t>
            </a:r>
            <a:r>
              <a:rPr lang="en-US" dirty="0"/>
              <a:t>breech, shoulder, brow, face</a:t>
            </a:r>
            <a:r>
              <a:rPr lang="en-US" dirty="0" smtClean="0"/>
              <a:t>, </a:t>
            </a:r>
            <a:r>
              <a:rPr lang="en-US" dirty="0"/>
              <a:t>compound </a:t>
            </a:r>
            <a:endParaRPr lang="en-US" dirty="0" smtClean="0"/>
          </a:p>
          <a:p>
            <a:r>
              <a:rPr lang="en-US" dirty="0" smtClean="0"/>
              <a:t>Assess </a:t>
            </a:r>
            <a:r>
              <a:rPr lang="en-US" dirty="0"/>
              <a:t>for the presence of a prolapsed umbilical cord </a:t>
            </a:r>
            <a:endParaRPr lang="en-US" dirty="0" smtClean="0"/>
          </a:p>
          <a:p>
            <a:r>
              <a:rPr lang="en-US" dirty="0" smtClean="0"/>
              <a:t>Dispose the contaminated equipment </a:t>
            </a:r>
          </a:p>
          <a:p>
            <a:r>
              <a:rPr lang="en-US" dirty="0" smtClean="0"/>
              <a:t>Document on a partograph </a:t>
            </a:r>
          </a:p>
          <a:p>
            <a:r>
              <a:rPr lang="en-US" dirty="0"/>
              <a:t>Institute appropriate management </a:t>
            </a:r>
          </a:p>
          <a:p>
            <a:endParaRPr lang="en-US" dirty="0"/>
          </a:p>
          <a:p>
            <a:endParaRPr lang="en-US" dirty="0"/>
          </a:p>
        </p:txBody>
      </p:sp>
      <p:pic>
        <p:nvPicPr>
          <p:cNvPr id="5" name="Picture 2" descr="http://sanus.pl/wp-content/uploads/2013/04/DSC_369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012" y="176456"/>
            <a:ext cx="670376" cy="852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980175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46" y="95875"/>
            <a:ext cx="8456054" cy="948520"/>
          </a:xfrm>
        </p:spPr>
        <p:txBody>
          <a:bodyPr/>
          <a:lstStyle/>
          <a:p>
            <a:r>
              <a:rPr lang="en-US" b="1" dirty="0" smtClean="0">
                <a:solidFill>
                  <a:srgbClr val="FF0000"/>
                </a:solidFill>
              </a:rPr>
              <a:t>PPH </a:t>
            </a:r>
            <a:r>
              <a:rPr lang="en-US" b="1" dirty="0">
                <a:solidFill>
                  <a:srgbClr val="FF0000"/>
                </a:solidFill>
              </a:rPr>
              <a:t>Evaluation and Management</a:t>
            </a:r>
            <a:endParaRPr lang="en-US" dirty="0"/>
          </a:p>
        </p:txBody>
      </p:sp>
      <p:sp>
        <p:nvSpPr>
          <p:cNvPr id="3" name="Content Placeholder 2"/>
          <p:cNvSpPr>
            <a:spLocks noGrp="1"/>
          </p:cNvSpPr>
          <p:nvPr>
            <p:ph idx="1"/>
          </p:nvPr>
        </p:nvSpPr>
        <p:spPr>
          <a:xfrm>
            <a:off x="838200" y="1825624"/>
            <a:ext cx="10515600" cy="4879975"/>
          </a:xfrm>
        </p:spPr>
        <p:txBody>
          <a:bodyPr>
            <a:normAutofit fontScale="62500" lnSpcReduction="20000"/>
          </a:bodyPr>
          <a:lstStyle/>
          <a:p>
            <a:r>
              <a:rPr lang="en-US" dirty="0"/>
              <a:t>Establish Diagnosis, Primary, Secondary, Determine </a:t>
            </a:r>
            <a:r>
              <a:rPr lang="en-US" dirty="0" smtClean="0"/>
              <a:t>cause from the 	4Ts</a:t>
            </a:r>
            <a:endParaRPr lang="en-US" dirty="0"/>
          </a:p>
          <a:p>
            <a:r>
              <a:rPr lang="en-US" dirty="0"/>
              <a:t>Call for HELP, PPH BOX </a:t>
            </a:r>
          </a:p>
          <a:p>
            <a:r>
              <a:rPr lang="en-US" dirty="0"/>
              <a:t>Resuscitation-2 large-bore IV needles, Oxygen by mask, Monitor VS &amp; Urine </a:t>
            </a:r>
            <a:r>
              <a:rPr lang="en-US" dirty="0" smtClean="0"/>
              <a:t>output, samples CBC/GXM/UEC/Coagulation profile</a:t>
            </a:r>
          </a:p>
          <a:p>
            <a:r>
              <a:rPr lang="en-US" dirty="0"/>
              <a:t>Empty bladder </a:t>
            </a:r>
          </a:p>
          <a:p>
            <a:r>
              <a:rPr lang="en-US" dirty="0"/>
              <a:t>Uterine massage </a:t>
            </a:r>
          </a:p>
          <a:p>
            <a:r>
              <a:rPr lang="en-US" dirty="0" smtClean="0"/>
              <a:t>Repeat </a:t>
            </a:r>
            <a:r>
              <a:rPr lang="en-US" dirty="0"/>
              <a:t>uterotonics (Oxytocin </a:t>
            </a:r>
            <a:r>
              <a:rPr lang="en-US" dirty="0" err="1"/>
              <a:t>i</a:t>
            </a:r>
            <a:r>
              <a:rPr lang="en-US" dirty="0"/>
              <a:t>/m or </a:t>
            </a:r>
            <a:r>
              <a:rPr lang="en-US" dirty="0" smtClean="0"/>
              <a:t>ergometrine-if no contraindication) </a:t>
            </a:r>
            <a:endParaRPr lang="en-US" dirty="0"/>
          </a:p>
          <a:p>
            <a:r>
              <a:rPr lang="en-US" dirty="0"/>
              <a:t>Infuse oxytocin  </a:t>
            </a:r>
            <a:r>
              <a:rPr lang="en-US" dirty="0" smtClean="0"/>
              <a:t>40 </a:t>
            </a:r>
            <a:r>
              <a:rPr lang="en-US" dirty="0"/>
              <a:t>units in  1 </a:t>
            </a:r>
            <a:r>
              <a:rPr lang="en-US" dirty="0" err="1"/>
              <a:t>litre</a:t>
            </a:r>
            <a:r>
              <a:rPr lang="en-US" dirty="0"/>
              <a:t> to run at 60 drops per minute </a:t>
            </a:r>
          </a:p>
          <a:p>
            <a:r>
              <a:rPr lang="en-US" dirty="0"/>
              <a:t>Inspect placenta for completeness</a:t>
            </a:r>
          </a:p>
          <a:p>
            <a:r>
              <a:rPr lang="en-US" dirty="0"/>
              <a:t>Inspect vulva, vagina for tears </a:t>
            </a:r>
          </a:p>
          <a:p>
            <a:r>
              <a:rPr lang="en-US" dirty="0" smtClean="0"/>
              <a:t>Administer misoprostol </a:t>
            </a:r>
            <a:r>
              <a:rPr lang="en-US" dirty="0"/>
              <a:t>600 mcg </a:t>
            </a:r>
            <a:r>
              <a:rPr lang="en-US" dirty="0" smtClean="0"/>
              <a:t>PO, tranexamic </a:t>
            </a:r>
            <a:r>
              <a:rPr lang="en-US" dirty="0"/>
              <a:t>1 </a:t>
            </a:r>
            <a:r>
              <a:rPr lang="en-US" dirty="0" smtClean="0"/>
              <a:t>gram IV slow </a:t>
            </a:r>
          </a:p>
          <a:p>
            <a:r>
              <a:rPr lang="en-US" dirty="0" smtClean="0"/>
              <a:t>Aortic compression</a:t>
            </a:r>
          </a:p>
          <a:p>
            <a:r>
              <a:rPr lang="en-US" dirty="0" smtClean="0"/>
              <a:t>Bimanual </a:t>
            </a:r>
            <a:r>
              <a:rPr lang="en-US" dirty="0"/>
              <a:t>uterine compression </a:t>
            </a:r>
          </a:p>
          <a:p>
            <a:r>
              <a:rPr lang="en-US" dirty="0"/>
              <a:t>Once bleeding controlled and all observations </a:t>
            </a:r>
            <a:r>
              <a:rPr lang="en-US" dirty="0" smtClean="0"/>
              <a:t>normal, observe every 15 </a:t>
            </a:r>
            <a:r>
              <a:rPr lang="en-US" dirty="0" err="1" smtClean="0"/>
              <a:t>mins</a:t>
            </a:r>
            <a:r>
              <a:rPr lang="en-US" dirty="0" smtClean="0"/>
              <a:t> until stable </a:t>
            </a:r>
            <a:endParaRPr lang="en-US" dirty="0"/>
          </a:p>
          <a:p>
            <a:r>
              <a:rPr lang="en-US" dirty="0"/>
              <a:t>Others: Balloon tamponade, B- Lynch, Ligation of </a:t>
            </a:r>
            <a:r>
              <a:rPr lang="en-US" dirty="0" smtClean="0"/>
              <a:t>Uterine vessels </a:t>
            </a:r>
            <a:r>
              <a:rPr lang="en-US" dirty="0"/>
              <a:t>/Internal </a:t>
            </a:r>
            <a:r>
              <a:rPr lang="en-US" dirty="0" smtClean="0"/>
              <a:t>iliac artery/hysterectomy/UAE</a:t>
            </a:r>
            <a:endParaRPr lang="en-US" dirty="0"/>
          </a:p>
        </p:txBody>
      </p:sp>
      <p:pic>
        <p:nvPicPr>
          <p:cNvPr id="24578" name="Picture 2" descr="http://mathemategygg.weebly.com/uploads/1/2/3/1/12317210/3290689_or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702" y="95875"/>
            <a:ext cx="996995" cy="996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96953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711200" y="1066800"/>
            <a:ext cx="2963333" cy="2825750"/>
          </a:xfrm>
          <a:custGeom>
            <a:avLst/>
            <a:gdLst>
              <a:gd name="connsiteX0" fmla="*/ 448614 w 1994079"/>
              <a:gd name="connsiteY0" fmla="*/ 2693831 h 2902039"/>
              <a:gd name="connsiteX1" fmla="*/ 487251 w 1994079"/>
              <a:gd name="connsiteY1" fmla="*/ 2333222 h 2902039"/>
              <a:gd name="connsiteX2" fmla="*/ 345583 w 1994079"/>
              <a:gd name="connsiteY2" fmla="*/ 1869583 h 2902039"/>
              <a:gd name="connsiteX3" fmla="*/ 62248 w 1994079"/>
              <a:gd name="connsiteY3" fmla="*/ 1122608 h 2902039"/>
              <a:gd name="connsiteX4" fmla="*/ 23611 w 1994079"/>
              <a:gd name="connsiteY4" fmla="*/ 633211 h 2902039"/>
              <a:gd name="connsiteX5" fmla="*/ 203916 w 1994079"/>
              <a:gd name="connsiteY5" fmla="*/ 233966 h 2902039"/>
              <a:gd name="connsiteX6" fmla="*/ 757707 w 1994079"/>
              <a:gd name="connsiteY6" fmla="*/ 27904 h 2902039"/>
              <a:gd name="connsiteX7" fmla="*/ 1350135 w 1994079"/>
              <a:gd name="connsiteY7" fmla="*/ 66540 h 2902039"/>
              <a:gd name="connsiteX8" fmla="*/ 1736502 w 1994079"/>
              <a:gd name="connsiteY8" fmla="*/ 388512 h 2902039"/>
              <a:gd name="connsiteX9" fmla="*/ 1968321 w 1994079"/>
              <a:gd name="connsiteY9" fmla="*/ 1096850 h 2902039"/>
              <a:gd name="connsiteX10" fmla="*/ 1581955 w 1994079"/>
              <a:gd name="connsiteY10" fmla="*/ 2255949 h 2902039"/>
              <a:gd name="connsiteX11" fmla="*/ 1556197 w 1994079"/>
              <a:gd name="connsiteY11" fmla="*/ 2822619 h 2902039"/>
              <a:gd name="connsiteX12" fmla="*/ 1298620 w 1994079"/>
              <a:gd name="connsiteY12" fmla="*/ 2732467 h 2902039"/>
              <a:gd name="connsiteX13" fmla="*/ 1337256 w 1994079"/>
              <a:gd name="connsiteY13" fmla="*/ 2204433 h 2902039"/>
              <a:gd name="connsiteX14" fmla="*/ 1543318 w 1994079"/>
              <a:gd name="connsiteY14" fmla="*/ 1483216 h 2902039"/>
              <a:gd name="connsiteX15" fmla="*/ 1504682 w 1994079"/>
              <a:gd name="connsiteY15" fmla="*/ 929425 h 2902039"/>
              <a:gd name="connsiteX16" fmla="*/ 1285741 w 1994079"/>
              <a:gd name="connsiteY16" fmla="*/ 414270 h 2902039"/>
              <a:gd name="connsiteX17" fmla="*/ 847859 w 1994079"/>
              <a:gd name="connsiteY17" fmla="*/ 324118 h 2902039"/>
              <a:gd name="connsiteX18" fmla="*/ 422856 w 1994079"/>
              <a:gd name="connsiteY18" fmla="*/ 504422 h 2902039"/>
              <a:gd name="connsiteX19" fmla="*/ 435735 w 1994079"/>
              <a:gd name="connsiteY19" fmla="*/ 491543 h 2902039"/>
              <a:gd name="connsiteX20" fmla="*/ 358462 w 1994079"/>
              <a:gd name="connsiteY20" fmla="*/ 697605 h 2902039"/>
              <a:gd name="connsiteX21" fmla="*/ 358462 w 1994079"/>
              <a:gd name="connsiteY21" fmla="*/ 980940 h 2902039"/>
              <a:gd name="connsiteX22" fmla="*/ 461493 w 1994079"/>
              <a:gd name="connsiteY22" fmla="*/ 1405943 h 2902039"/>
              <a:gd name="connsiteX23" fmla="*/ 680434 w 1994079"/>
              <a:gd name="connsiteY23" fmla="*/ 1895340 h 2902039"/>
              <a:gd name="connsiteX24" fmla="*/ 770586 w 1994079"/>
              <a:gd name="connsiteY24" fmla="*/ 2423374 h 2902039"/>
              <a:gd name="connsiteX25" fmla="*/ 667555 w 1994079"/>
              <a:gd name="connsiteY25" fmla="*/ 2783983 h 2902039"/>
              <a:gd name="connsiteX26" fmla="*/ 513009 w 1994079"/>
              <a:gd name="connsiteY26" fmla="*/ 2758225 h 2902039"/>
              <a:gd name="connsiteX27" fmla="*/ 461493 w 1994079"/>
              <a:gd name="connsiteY27" fmla="*/ 2642315 h 2902039"/>
              <a:gd name="connsiteX28" fmla="*/ 448614 w 1994079"/>
              <a:gd name="connsiteY28" fmla="*/ 2629436 h 290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94079" h="2902039">
                <a:moveTo>
                  <a:pt x="448614" y="2693831"/>
                </a:moveTo>
                <a:cubicBezTo>
                  <a:pt x="476518" y="2582214"/>
                  <a:pt x="504423" y="2470597"/>
                  <a:pt x="487251" y="2333222"/>
                </a:cubicBezTo>
                <a:cubicBezTo>
                  <a:pt x="470079" y="2195847"/>
                  <a:pt x="416417" y="2071352"/>
                  <a:pt x="345583" y="1869583"/>
                </a:cubicBezTo>
                <a:cubicBezTo>
                  <a:pt x="274749" y="1667814"/>
                  <a:pt x="115910" y="1328670"/>
                  <a:pt x="62248" y="1122608"/>
                </a:cubicBezTo>
                <a:cubicBezTo>
                  <a:pt x="8586" y="916546"/>
                  <a:pt x="0" y="781318"/>
                  <a:pt x="23611" y="633211"/>
                </a:cubicBezTo>
                <a:cubicBezTo>
                  <a:pt x="47222" y="485104"/>
                  <a:pt x="81567" y="334850"/>
                  <a:pt x="203916" y="233966"/>
                </a:cubicBezTo>
                <a:cubicBezTo>
                  <a:pt x="326265" y="133082"/>
                  <a:pt x="566671" y="55808"/>
                  <a:pt x="757707" y="27904"/>
                </a:cubicBezTo>
                <a:cubicBezTo>
                  <a:pt x="948743" y="0"/>
                  <a:pt x="1187003" y="6439"/>
                  <a:pt x="1350135" y="66540"/>
                </a:cubicBezTo>
                <a:cubicBezTo>
                  <a:pt x="1513267" y="126641"/>
                  <a:pt x="1633471" y="216794"/>
                  <a:pt x="1736502" y="388512"/>
                </a:cubicBezTo>
                <a:cubicBezTo>
                  <a:pt x="1839533" y="560230"/>
                  <a:pt x="1994079" y="785611"/>
                  <a:pt x="1968321" y="1096850"/>
                </a:cubicBezTo>
                <a:cubicBezTo>
                  <a:pt x="1942563" y="1408089"/>
                  <a:pt x="1650642" y="1968321"/>
                  <a:pt x="1581955" y="2255949"/>
                </a:cubicBezTo>
                <a:cubicBezTo>
                  <a:pt x="1513268" y="2543577"/>
                  <a:pt x="1603419" y="2743199"/>
                  <a:pt x="1556197" y="2822619"/>
                </a:cubicBezTo>
                <a:cubicBezTo>
                  <a:pt x="1508975" y="2902039"/>
                  <a:pt x="1335110" y="2835498"/>
                  <a:pt x="1298620" y="2732467"/>
                </a:cubicBezTo>
                <a:cubicBezTo>
                  <a:pt x="1262130" y="2629436"/>
                  <a:pt x="1296473" y="2412641"/>
                  <a:pt x="1337256" y="2204433"/>
                </a:cubicBezTo>
                <a:cubicBezTo>
                  <a:pt x="1378039" y="1996225"/>
                  <a:pt x="1515414" y="1695717"/>
                  <a:pt x="1543318" y="1483216"/>
                </a:cubicBezTo>
                <a:cubicBezTo>
                  <a:pt x="1571222" y="1270715"/>
                  <a:pt x="1547612" y="1107583"/>
                  <a:pt x="1504682" y="929425"/>
                </a:cubicBezTo>
                <a:cubicBezTo>
                  <a:pt x="1461753" y="751267"/>
                  <a:pt x="1395212" y="515155"/>
                  <a:pt x="1285741" y="414270"/>
                </a:cubicBezTo>
                <a:cubicBezTo>
                  <a:pt x="1176271" y="313386"/>
                  <a:pt x="991673" y="309093"/>
                  <a:pt x="847859" y="324118"/>
                </a:cubicBezTo>
                <a:cubicBezTo>
                  <a:pt x="704045" y="339143"/>
                  <a:pt x="491543" y="476518"/>
                  <a:pt x="422856" y="504422"/>
                </a:cubicBezTo>
                <a:cubicBezTo>
                  <a:pt x="354169" y="532326"/>
                  <a:pt x="446467" y="459346"/>
                  <a:pt x="435735" y="491543"/>
                </a:cubicBezTo>
                <a:cubicBezTo>
                  <a:pt x="425003" y="523740"/>
                  <a:pt x="371341" y="616039"/>
                  <a:pt x="358462" y="697605"/>
                </a:cubicBezTo>
                <a:cubicBezTo>
                  <a:pt x="345583" y="779171"/>
                  <a:pt x="341290" y="862884"/>
                  <a:pt x="358462" y="980940"/>
                </a:cubicBezTo>
                <a:cubicBezTo>
                  <a:pt x="375634" y="1098996"/>
                  <a:pt x="407831" y="1253543"/>
                  <a:pt x="461493" y="1405943"/>
                </a:cubicBezTo>
                <a:cubicBezTo>
                  <a:pt x="515155" y="1558343"/>
                  <a:pt x="628918" y="1725768"/>
                  <a:pt x="680434" y="1895340"/>
                </a:cubicBezTo>
                <a:cubicBezTo>
                  <a:pt x="731950" y="2064912"/>
                  <a:pt x="772732" y="2275267"/>
                  <a:pt x="770586" y="2423374"/>
                </a:cubicBezTo>
                <a:cubicBezTo>
                  <a:pt x="768440" y="2571481"/>
                  <a:pt x="710485" y="2728174"/>
                  <a:pt x="667555" y="2783983"/>
                </a:cubicBezTo>
                <a:cubicBezTo>
                  <a:pt x="624625" y="2839792"/>
                  <a:pt x="547353" y="2781836"/>
                  <a:pt x="513009" y="2758225"/>
                </a:cubicBezTo>
                <a:cubicBezTo>
                  <a:pt x="478665" y="2734614"/>
                  <a:pt x="472225" y="2663780"/>
                  <a:pt x="461493" y="2642315"/>
                </a:cubicBezTo>
                <a:cubicBezTo>
                  <a:pt x="450761" y="2620850"/>
                  <a:pt x="448614" y="2629436"/>
                  <a:pt x="448614" y="2629436"/>
                </a:cubicBezTo>
              </a:path>
            </a:pathLst>
          </a:custGeom>
          <a:solidFill>
            <a:schemeClr val="accent6">
              <a:lumMod val="40000"/>
              <a:lumOff val="60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Oval 8"/>
          <p:cNvSpPr/>
          <p:nvPr/>
        </p:nvSpPr>
        <p:spPr>
          <a:xfrm>
            <a:off x="2032000" y="4191000"/>
            <a:ext cx="304800" cy="3048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Freeform 10"/>
          <p:cNvSpPr/>
          <p:nvPr/>
        </p:nvSpPr>
        <p:spPr>
          <a:xfrm>
            <a:off x="1896534" y="3206751"/>
            <a:ext cx="681567" cy="1571625"/>
          </a:xfrm>
          <a:custGeom>
            <a:avLst/>
            <a:gdLst>
              <a:gd name="connsiteX0" fmla="*/ 6439 w 510861"/>
              <a:gd name="connsiteY0" fmla="*/ 1571223 h 1571223"/>
              <a:gd name="connsiteX1" fmla="*/ 160985 w 510861"/>
              <a:gd name="connsiteY1" fmla="*/ 1455313 h 1571223"/>
              <a:gd name="connsiteX2" fmla="*/ 135228 w 510861"/>
              <a:gd name="connsiteY2" fmla="*/ 1300767 h 1571223"/>
              <a:gd name="connsiteX3" fmla="*/ 19318 w 510861"/>
              <a:gd name="connsiteY3" fmla="*/ 1043189 h 1571223"/>
              <a:gd name="connsiteX4" fmla="*/ 19318 w 510861"/>
              <a:gd name="connsiteY4" fmla="*/ 785612 h 1571223"/>
              <a:gd name="connsiteX5" fmla="*/ 70833 w 510861"/>
              <a:gd name="connsiteY5" fmla="*/ 566671 h 1571223"/>
              <a:gd name="connsiteX6" fmla="*/ 83712 w 510861"/>
              <a:gd name="connsiteY6" fmla="*/ 386367 h 1571223"/>
              <a:gd name="connsiteX7" fmla="*/ 70833 w 510861"/>
              <a:gd name="connsiteY7" fmla="*/ 257578 h 1571223"/>
              <a:gd name="connsiteX8" fmla="*/ 83712 w 510861"/>
              <a:gd name="connsiteY8" fmla="*/ 128789 h 1571223"/>
              <a:gd name="connsiteX9" fmla="*/ 160985 w 510861"/>
              <a:gd name="connsiteY9" fmla="*/ 12879 h 1571223"/>
              <a:gd name="connsiteX10" fmla="*/ 431442 w 510861"/>
              <a:gd name="connsiteY10" fmla="*/ 51516 h 1571223"/>
              <a:gd name="connsiteX11" fmla="*/ 418563 w 510861"/>
              <a:gd name="connsiteY11" fmla="*/ 257578 h 1571223"/>
              <a:gd name="connsiteX12" fmla="*/ 444321 w 510861"/>
              <a:gd name="connsiteY12" fmla="*/ 463640 h 1571223"/>
              <a:gd name="connsiteX13" fmla="*/ 418563 w 510861"/>
              <a:gd name="connsiteY13" fmla="*/ 631065 h 1571223"/>
              <a:gd name="connsiteX14" fmla="*/ 495836 w 510861"/>
              <a:gd name="connsiteY14" fmla="*/ 888643 h 1571223"/>
              <a:gd name="connsiteX15" fmla="*/ 470078 w 510861"/>
              <a:gd name="connsiteY15" fmla="*/ 1146220 h 1571223"/>
              <a:gd name="connsiteX16" fmla="*/ 251138 w 510861"/>
              <a:gd name="connsiteY16" fmla="*/ 1352282 h 1571223"/>
              <a:gd name="connsiteX17" fmla="*/ 328411 w 510861"/>
              <a:gd name="connsiteY17" fmla="*/ 1481071 h 1571223"/>
              <a:gd name="connsiteX18" fmla="*/ 315532 w 510861"/>
              <a:gd name="connsiteY18" fmla="*/ 1468192 h 1571223"/>
              <a:gd name="connsiteX19" fmla="*/ 315532 w 510861"/>
              <a:gd name="connsiteY19" fmla="*/ 1468192 h 1571223"/>
              <a:gd name="connsiteX20" fmla="*/ 289774 w 510861"/>
              <a:gd name="connsiteY20" fmla="*/ 1455313 h 157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861" h="1571223">
                <a:moveTo>
                  <a:pt x="6439" y="1571223"/>
                </a:moveTo>
                <a:cubicBezTo>
                  <a:pt x="72979" y="1535806"/>
                  <a:pt x="139520" y="1500389"/>
                  <a:pt x="160985" y="1455313"/>
                </a:cubicBezTo>
                <a:cubicBezTo>
                  <a:pt x="182450" y="1410237"/>
                  <a:pt x="158839" y="1369454"/>
                  <a:pt x="135228" y="1300767"/>
                </a:cubicBezTo>
                <a:cubicBezTo>
                  <a:pt x="111617" y="1232080"/>
                  <a:pt x="38636" y="1129048"/>
                  <a:pt x="19318" y="1043189"/>
                </a:cubicBezTo>
                <a:cubicBezTo>
                  <a:pt x="0" y="957330"/>
                  <a:pt x="10732" y="865032"/>
                  <a:pt x="19318" y="785612"/>
                </a:cubicBezTo>
                <a:cubicBezTo>
                  <a:pt x="27904" y="706192"/>
                  <a:pt x="60101" y="633212"/>
                  <a:pt x="70833" y="566671"/>
                </a:cubicBezTo>
                <a:cubicBezTo>
                  <a:pt x="81565" y="500130"/>
                  <a:pt x="83712" y="437882"/>
                  <a:pt x="83712" y="386367"/>
                </a:cubicBezTo>
                <a:cubicBezTo>
                  <a:pt x="83712" y="334852"/>
                  <a:pt x="70833" y="300508"/>
                  <a:pt x="70833" y="257578"/>
                </a:cubicBezTo>
                <a:cubicBezTo>
                  <a:pt x="70833" y="214648"/>
                  <a:pt x="68687" y="169572"/>
                  <a:pt x="83712" y="128789"/>
                </a:cubicBezTo>
                <a:cubicBezTo>
                  <a:pt x="98737" y="88006"/>
                  <a:pt x="103030" y="25758"/>
                  <a:pt x="160985" y="12879"/>
                </a:cubicBezTo>
                <a:cubicBezTo>
                  <a:pt x="218940" y="0"/>
                  <a:pt x="388512" y="10733"/>
                  <a:pt x="431442" y="51516"/>
                </a:cubicBezTo>
                <a:cubicBezTo>
                  <a:pt x="474372" y="92299"/>
                  <a:pt x="416417" y="188891"/>
                  <a:pt x="418563" y="257578"/>
                </a:cubicBezTo>
                <a:cubicBezTo>
                  <a:pt x="420709" y="326265"/>
                  <a:pt x="444321" y="401392"/>
                  <a:pt x="444321" y="463640"/>
                </a:cubicBezTo>
                <a:cubicBezTo>
                  <a:pt x="444321" y="525888"/>
                  <a:pt x="409977" y="560231"/>
                  <a:pt x="418563" y="631065"/>
                </a:cubicBezTo>
                <a:cubicBezTo>
                  <a:pt x="427149" y="701899"/>
                  <a:pt x="487250" y="802784"/>
                  <a:pt x="495836" y="888643"/>
                </a:cubicBezTo>
                <a:cubicBezTo>
                  <a:pt x="504422" y="974502"/>
                  <a:pt x="510861" y="1068947"/>
                  <a:pt x="470078" y="1146220"/>
                </a:cubicBezTo>
                <a:cubicBezTo>
                  <a:pt x="429295" y="1223493"/>
                  <a:pt x="274749" y="1296473"/>
                  <a:pt x="251138" y="1352282"/>
                </a:cubicBezTo>
                <a:cubicBezTo>
                  <a:pt x="227527" y="1408091"/>
                  <a:pt x="317679" y="1461753"/>
                  <a:pt x="328411" y="1481071"/>
                </a:cubicBezTo>
                <a:cubicBezTo>
                  <a:pt x="339143" y="1500389"/>
                  <a:pt x="315532" y="1468192"/>
                  <a:pt x="315532" y="1468192"/>
                </a:cubicBezTo>
                <a:lnTo>
                  <a:pt x="315532" y="1468192"/>
                </a:lnTo>
                <a:cubicBezTo>
                  <a:pt x="311239" y="1466045"/>
                  <a:pt x="294067" y="1461752"/>
                  <a:pt x="289774" y="145531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 name="Freeform 12"/>
          <p:cNvSpPr/>
          <p:nvPr/>
        </p:nvSpPr>
        <p:spPr>
          <a:xfrm>
            <a:off x="1750484" y="4572001"/>
            <a:ext cx="533400" cy="130175"/>
          </a:xfrm>
          <a:custGeom>
            <a:avLst/>
            <a:gdLst>
              <a:gd name="connsiteX0" fmla="*/ 64394 w 399419"/>
              <a:gd name="connsiteY0" fmla="*/ 12879 h 130897"/>
              <a:gd name="connsiteX1" fmla="*/ 103031 w 399419"/>
              <a:gd name="connsiteY1" fmla="*/ 25758 h 130897"/>
              <a:gd name="connsiteX2" fmla="*/ 386366 w 399419"/>
              <a:gd name="connsiteY2" fmla="*/ 0 h 130897"/>
              <a:gd name="connsiteX3" fmla="*/ 373487 w 399419"/>
              <a:gd name="connsiteY3" fmla="*/ 38637 h 130897"/>
              <a:gd name="connsiteX4" fmla="*/ 334851 w 399419"/>
              <a:gd name="connsiteY4" fmla="*/ 51515 h 130897"/>
              <a:gd name="connsiteX5" fmla="*/ 218941 w 399419"/>
              <a:gd name="connsiteY5" fmla="*/ 64394 h 130897"/>
              <a:gd name="connsiteX6" fmla="*/ 386366 w 399419"/>
              <a:gd name="connsiteY6" fmla="*/ 103031 h 130897"/>
              <a:gd name="connsiteX7" fmla="*/ 347730 w 399419"/>
              <a:gd name="connsiteY7" fmla="*/ 115910 h 130897"/>
              <a:gd name="connsiteX8" fmla="*/ 0 w 399419"/>
              <a:gd name="connsiteY8" fmla="*/ 115910 h 13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19" h="130897">
                <a:moveTo>
                  <a:pt x="64394" y="12879"/>
                </a:moveTo>
                <a:cubicBezTo>
                  <a:pt x="77273" y="17172"/>
                  <a:pt x="89455" y="25758"/>
                  <a:pt x="103031" y="25758"/>
                </a:cubicBezTo>
                <a:cubicBezTo>
                  <a:pt x="320510" y="25758"/>
                  <a:pt x="277020" y="36450"/>
                  <a:pt x="386366" y="0"/>
                </a:cubicBezTo>
                <a:cubicBezTo>
                  <a:pt x="382073" y="12879"/>
                  <a:pt x="383086" y="29038"/>
                  <a:pt x="373487" y="38637"/>
                </a:cubicBezTo>
                <a:cubicBezTo>
                  <a:pt x="363888" y="48236"/>
                  <a:pt x="348242" y="49283"/>
                  <a:pt x="334851" y="51515"/>
                </a:cubicBezTo>
                <a:cubicBezTo>
                  <a:pt x="296505" y="57906"/>
                  <a:pt x="257578" y="60101"/>
                  <a:pt x="218941" y="64394"/>
                </a:cubicBezTo>
                <a:cubicBezTo>
                  <a:pt x="318695" y="130897"/>
                  <a:pt x="171882" y="41749"/>
                  <a:pt x="386366" y="103031"/>
                </a:cubicBezTo>
                <a:cubicBezTo>
                  <a:pt x="399419" y="106760"/>
                  <a:pt x="361298" y="115458"/>
                  <a:pt x="347730" y="115910"/>
                </a:cubicBezTo>
                <a:cubicBezTo>
                  <a:pt x="231884" y="119772"/>
                  <a:pt x="115910" y="115910"/>
                  <a:pt x="0" y="115910"/>
                </a:cubicBezTo>
              </a:path>
            </a:pathLst>
          </a:custGeom>
          <a:solidFill>
            <a:schemeClr val="bg1"/>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4" name="Freeform 13"/>
          <p:cNvSpPr/>
          <p:nvPr/>
        </p:nvSpPr>
        <p:spPr>
          <a:xfrm>
            <a:off x="2916767" y="5183189"/>
            <a:ext cx="857251" cy="1139825"/>
          </a:xfrm>
          <a:custGeom>
            <a:avLst/>
            <a:gdLst>
              <a:gd name="connsiteX0" fmla="*/ 324118 w 643943"/>
              <a:gd name="connsiteY0" fmla="*/ 109470 h 1139780"/>
              <a:gd name="connsiteX1" fmla="*/ 285482 w 643943"/>
              <a:gd name="connsiteY1" fmla="*/ 302653 h 1139780"/>
              <a:gd name="connsiteX2" fmla="*/ 285482 w 643943"/>
              <a:gd name="connsiteY2" fmla="*/ 495836 h 1139780"/>
              <a:gd name="connsiteX3" fmla="*/ 414270 w 643943"/>
              <a:gd name="connsiteY3" fmla="*/ 804929 h 1139780"/>
              <a:gd name="connsiteX4" fmla="*/ 607453 w 643943"/>
              <a:gd name="connsiteY4" fmla="*/ 959476 h 1139780"/>
              <a:gd name="connsiteX5" fmla="*/ 633211 w 643943"/>
              <a:gd name="connsiteY5" fmla="*/ 1036749 h 1139780"/>
              <a:gd name="connsiteX6" fmla="*/ 633211 w 643943"/>
              <a:gd name="connsiteY6" fmla="*/ 1075385 h 1139780"/>
              <a:gd name="connsiteX7" fmla="*/ 594575 w 643943"/>
              <a:gd name="connsiteY7" fmla="*/ 1114022 h 1139780"/>
              <a:gd name="connsiteX8" fmla="*/ 478665 w 643943"/>
              <a:gd name="connsiteY8" fmla="*/ 1139780 h 1139780"/>
              <a:gd name="connsiteX9" fmla="*/ 452907 w 643943"/>
              <a:gd name="connsiteY9" fmla="*/ 1114022 h 1139780"/>
              <a:gd name="connsiteX10" fmla="*/ 427149 w 643943"/>
              <a:gd name="connsiteY10" fmla="*/ 1062507 h 1139780"/>
              <a:gd name="connsiteX11" fmla="*/ 427149 w 643943"/>
              <a:gd name="connsiteY11" fmla="*/ 1036749 h 1139780"/>
              <a:gd name="connsiteX12" fmla="*/ 440028 w 643943"/>
              <a:gd name="connsiteY12" fmla="*/ 869323 h 1139780"/>
              <a:gd name="connsiteX13" fmla="*/ 259724 w 643943"/>
              <a:gd name="connsiteY13" fmla="*/ 457199 h 1139780"/>
              <a:gd name="connsiteX14" fmla="*/ 259724 w 643943"/>
              <a:gd name="connsiteY14" fmla="*/ 457199 h 1139780"/>
              <a:gd name="connsiteX15" fmla="*/ 143814 w 643943"/>
              <a:gd name="connsiteY15" fmla="*/ 328411 h 1139780"/>
              <a:gd name="connsiteX16" fmla="*/ 15025 w 643943"/>
              <a:gd name="connsiteY16" fmla="*/ 160985 h 1139780"/>
              <a:gd name="connsiteX17" fmla="*/ 53662 w 643943"/>
              <a:gd name="connsiteY17" fmla="*/ 122349 h 1139780"/>
              <a:gd name="connsiteX18" fmla="*/ 79420 w 643943"/>
              <a:gd name="connsiteY18" fmla="*/ 212501 h 1139780"/>
              <a:gd name="connsiteX19" fmla="*/ 246845 w 643943"/>
              <a:gd name="connsiteY19" fmla="*/ 392805 h 1139780"/>
              <a:gd name="connsiteX20" fmla="*/ 246845 w 643943"/>
              <a:gd name="connsiteY20" fmla="*/ 379926 h 1139780"/>
              <a:gd name="connsiteX21" fmla="*/ 285482 w 643943"/>
              <a:gd name="connsiteY21" fmla="*/ 45076 h 1139780"/>
              <a:gd name="connsiteX22" fmla="*/ 324118 w 643943"/>
              <a:gd name="connsiteY22" fmla="*/ 109470 h 11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3943" h="1139780">
                <a:moveTo>
                  <a:pt x="324118" y="109470"/>
                </a:moveTo>
                <a:cubicBezTo>
                  <a:pt x="324118" y="152399"/>
                  <a:pt x="291921" y="238259"/>
                  <a:pt x="285482" y="302653"/>
                </a:cubicBezTo>
                <a:cubicBezTo>
                  <a:pt x="279043" y="367047"/>
                  <a:pt x="264017" y="412123"/>
                  <a:pt x="285482" y="495836"/>
                </a:cubicBezTo>
                <a:cubicBezTo>
                  <a:pt x="306947" y="579549"/>
                  <a:pt x="360608" y="727656"/>
                  <a:pt x="414270" y="804929"/>
                </a:cubicBezTo>
                <a:cubicBezTo>
                  <a:pt x="467932" y="882202"/>
                  <a:pt x="570963" y="920839"/>
                  <a:pt x="607453" y="959476"/>
                </a:cubicBezTo>
                <a:cubicBezTo>
                  <a:pt x="643943" y="998113"/>
                  <a:pt x="628918" y="1017431"/>
                  <a:pt x="633211" y="1036749"/>
                </a:cubicBezTo>
                <a:cubicBezTo>
                  <a:pt x="637504" y="1056067"/>
                  <a:pt x="639650" y="1062506"/>
                  <a:pt x="633211" y="1075385"/>
                </a:cubicBezTo>
                <a:cubicBezTo>
                  <a:pt x="626772" y="1088264"/>
                  <a:pt x="620333" y="1103289"/>
                  <a:pt x="594575" y="1114022"/>
                </a:cubicBezTo>
                <a:cubicBezTo>
                  <a:pt x="568817" y="1124755"/>
                  <a:pt x="502276" y="1139780"/>
                  <a:pt x="478665" y="1139780"/>
                </a:cubicBezTo>
                <a:cubicBezTo>
                  <a:pt x="455054" y="1139780"/>
                  <a:pt x="461493" y="1126901"/>
                  <a:pt x="452907" y="1114022"/>
                </a:cubicBezTo>
                <a:cubicBezTo>
                  <a:pt x="444321" y="1101143"/>
                  <a:pt x="431442" y="1075386"/>
                  <a:pt x="427149" y="1062507"/>
                </a:cubicBezTo>
                <a:cubicBezTo>
                  <a:pt x="422856" y="1049628"/>
                  <a:pt x="425003" y="1068946"/>
                  <a:pt x="427149" y="1036749"/>
                </a:cubicBezTo>
                <a:cubicBezTo>
                  <a:pt x="429295" y="1004552"/>
                  <a:pt x="467932" y="965915"/>
                  <a:pt x="440028" y="869323"/>
                </a:cubicBezTo>
                <a:cubicBezTo>
                  <a:pt x="412124" y="772731"/>
                  <a:pt x="259724" y="457199"/>
                  <a:pt x="259724" y="457199"/>
                </a:cubicBezTo>
                <a:lnTo>
                  <a:pt x="259724" y="457199"/>
                </a:lnTo>
                <a:cubicBezTo>
                  <a:pt x="240406" y="435734"/>
                  <a:pt x="184597" y="377780"/>
                  <a:pt x="143814" y="328411"/>
                </a:cubicBezTo>
                <a:cubicBezTo>
                  <a:pt x="103031" y="279042"/>
                  <a:pt x="30050" y="195329"/>
                  <a:pt x="15025" y="160985"/>
                </a:cubicBezTo>
                <a:cubicBezTo>
                  <a:pt x="0" y="126641"/>
                  <a:pt x="42930" y="113763"/>
                  <a:pt x="53662" y="122349"/>
                </a:cubicBezTo>
                <a:cubicBezTo>
                  <a:pt x="64394" y="130935"/>
                  <a:pt x="47223" y="167425"/>
                  <a:pt x="79420" y="212501"/>
                </a:cubicBezTo>
                <a:cubicBezTo>
                  <a:pt x="111617" y="257577"/>
                  <a:pt x="218941" y="364901"/>
                  <a:pt x="246845" y="392805"/>
                </a:cubicBezTo>
                <a:cubicBezTo>
                  <a:pt x="274749" y="420709"/>
                  <a:pt x="240406" y="437881"/>
                  <a:pt x="246845" y="379926"/>
                </a:cubicBezTo>
                <a:cubicBezTo>
                  <a:pt x="253285" y="321971"/>
                  <a:pt x="272603" y="90152"/>
                  <a:pt x="285482" y="45076"/>
                </a:cubicBezTo>
                <a:cubicBezTo>
                  <a:pt x="298361" y="0"/>
                  <a:pt x="324118" y="66541"/>
                  <a:pt x="324118" y="1094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Freeform 14"/>
          <p:cNvSpPr/>
          <p:nvPr/>
        </p:nvSpPr>
        <p:spPr>
          <a:xfrm>
            <a:off x="2956985" y="5487988"/>
            <a:ext cx="332316" cy="901700"/>
          </a:xfrm>
          <a:custGeom>
            <a:avLst/>
            <a:gdLst>
              <a:gd name="connsiteX0" fmla="*/ 191036 w 248991"/>
              <a:gd name="connsiteY0" fmla="*/ 88006 h 901521"/>
              <a:gd name="connsiteX1" fmla="*/ 88005 w 248991"/>
              <a:gd name="connsiteY1" fmla="*/ 641798 h 901521"/>
              <a:gd name="connsiteX2" fmla="*/ 10732 w 248991"/>
              <a:gd name="connsiteY2" fmla="*/ 667555 h 901521"/>
              <a:gd name="connsiteX3" fmla="*/ 23611 w 248991"/>
              <a:gd name="connsiteY3" fmla="*/ 873617 h 901521"/>
              <a:gd name="connsiteX4" fmla="*/ 139521 w 248991"/>
              <a:gd name="connsiteY4" fmla="*/ 834981 h 901521"/>
              <a:gd name="connsiteX5" fmla="*/ 139521 w 248991"/>
              <a:gd name="connsiteY5" fmla="*/ 744829 h 901521"/>
              <a:gd name="connsiteX6" fmla="*/ 139521 w 248991"/>
              <a:gd name="connsiteY6" fmla="*/ 628919 h 901521"/>
              <a:gd name="connsiteX7" fmla="*/ 242552 w 248991"/>
              <a:gd name="connsiteY7" fmla="*/ 113764 h 901521"/>
              <a:gd name="connsiteX8" fmla="*/ 191036 w 248991"/>
              <a:gd name="connsiteY8" fmla="*/ 88006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91" h="901521">
                <a:moveTo>
                  <a:pt x="191036" y="88006"/>
                </a:moveTo>
                <a:cubicBezTo>
                  <a:pt x="165278" y="176012"/>
                  <a:pt x="118056" y="545207"/>
                  <a:pt x="88005" y="641798"/>
                </a:cubicBezTo>
                <a:cubicBezTo>
                  <a:pt x="57954" y="738389"/>
                  <a:pt x="21464" y="628919"/>
                  <a:pt x="10732" y="667555"/>
                </a:cubicBezTo>
                <a:cubicBezTo>
                  <a:pt x="0" y="706191"/>
                  <a:pt x="2146" y="845713"/>
                  <a:pt x="23611" y="873617"/>
                </a:cubicBezTo>
                <a:cubicBezTo>
                  <a:pt x="45076" y="901521"/>
                  <a:pt x="120203" y="856446"/>
                  <a:pt x="139521" y="834981"/>
                </a:cubicBezTo>
                <a:cubicBezTo>
                  <a:pt x="158839" y="813516"/>
                  <a:pt x="139521" y="744829"/>
                  <a:pt x="139521" y="744829"/>
                </a:cubicBezTo>
                <a:cubicBezTo>
                  <a:pt x="139521" y="710485"/>
                  <a:pt x="122349" y="734097"/>
                  <a:pt x="139521" y="628919"/>
                </a:cubicBezTo>
                <a:cubicBezTo>
                  <a:pt x="156693" y="523742"/>
                  <a:pt x="236113" y="201770"/>
                  <a:pt x="242552" y="113764"/>
                </a:cubicBezTo>
                <a:cubicBezTo>
                  <a:pt x="248991" y="25758"/>
                  <a:pt x="216794" y="0"/>
                  <a:pt x="191036" y="8800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8737600" y="457200"/>
            <a:ext cx="11176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8737600" y="304800"/>
            <a:ext cx="1117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8737600" y="1676400"/>
            <a:ext cx="11176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9448800" y="3048000"/>
            <a:ext cx="203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ounded Rectangle 24"/>
          <p:cNvSpPr/>
          <p:nvPr/>
        </p:nvSpPr>
        <p:spPr>
          <a:xfrm>
            <a:off x="9245600" y="1752600"/>
            <a:ext cx="304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ight Arrow 25"/>
          <p:cNvSpPr/>
          <p:nvPr/>
        </p:nvSpPr>
        <p:spPr>
          <a:xfrm rot="16200000">
            <a:off x="1778000" y="2032000"/>
            <a:ext cx="1219200" cy="508000"/>
          </a:xfrm>
          <a:prstGeom prst="rightArrow">
            <a:avLst>
              <a:gd name="adj1" fmla="val 23454"/>
              <a:gd name="adj2" fmla="val 638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9550400" y="6096000"/>
            <a:ext cx="1625600" cy="304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9347200" y="4648200"/>
            <a:ext cx="2032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3" name="Straight Connector 32"/>
          <p:cNvCxnSpPr>
            <a:stCxn id="31" idx="6"/>
            <a:endCxn id="30" idx="6"/>
          </p:cNvCxnSpPr>
          <p:nvPr/>
        </p:nvCxnSpPr>
        <p:spPr>
          <a:xfrm flipH="1">
            <a:off x="11176000" y="4838700"/>
            <a:ext cx="203200" cy="1409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1" idx="2"/>
            <a:endCxn id="30" idx="2"/>
          </p:cNvCxnSpPr>
          <p:nvPr/>
        </p:nvCxnSpPr>
        <p:spPr>
          <a:xfrm rot="10800000" flipH="1" flipV="1">
            <a:off x="9347200" y="4838700"/>
            <a:ext cx="203200" cy="14097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2095501" y="3811589"/>
            <a:ext cx="3714751" cy="1235075"/>
          </a:xfrm>
          <a:custGeom>
            <a:avLst/>
            <a:gdLst>
              <a:gd name="connsiteX0" fmla="*/ 25757 w 2786129"/>
              <a:gd name="connsiteY0" fmla="*/ 360609 h 1234225"/>
              <a:gd name="connsiteX1" fmla="*/ 25757 w 2786129"/>
              <a:gd name="connsiteY1" fmla="*/ 64395 h 1234225"/>
              <a:gd name="connsiteX2" fmla="*/ 103031 w 2786129"/>
              <a:gd name="connsiteY2" fmla="*/ 25758 h 1234225"/>
              <a:gd name="connsiteX3" fmla="*/ 90152 w 2786129"/>
              <a:gd name="connsiteY3" fmla="*/ 193184 h 1234225"/>
              <a:gd name="connsiteX4" fmla="*/ 103031 w 2786129"/>
              <a:gd name="connsiteY4" fmla="*/ 837127 h 1234225"/>
              <a:gd name="connsiteX5" fmla="*/ 425002 w 2786129"/>
              <a:gd name="connsiteY5" fmla="*/ 1120462 h 1234225"/>
              <a:gd name="connsiteX6" fmla="*/ 1545464 w 2786129"/>
              <a:gd name="connsiteY6" fmla="*/ 1107584 h 1234225"/>
              <a:gd name="connsiteX7" fmla="*/ 2176529 w 2786129"/>
              <a:gd name="connsiteY7" fmla="*/ 721217 h 1234225"/>
              <a:gd name="connsiteX8" fmla="*/ 2408349 w 2786129"/>
              <a:gd name="connsiteY8" fmla="*/ 231820 h 1234225"/>
              <a:gd name="connsiteX9" fmla="*/ 2408349 w 2786129"/>
              <a:gd name="connsiteY9" fmla="*/ 64395 h 1234225"/>
              <a:gd name="connsiteX10" fmla="*/ 2511380 w 2786129"/>
              <a:gd name="connsiteY10" fmla="*/ 64395 h 1234225"/>
              <a:gd name="connsiteX11" fmla="*/ 2472743 w 2786129"/>
              <a:gd name="connsiteY11" fmla="*/ 270457 h 1234225"/>
              <a:gd name="connsiteX12" fmla="*/ 2421228 w 2786129"/>
              <a:gd name="connsiteY12" fmla="*/ 437882 h 1234225"/>
              <a:gd name="connsiteX13" fmla="*/ 2446985 w 2786129"/>
              <a:gd name="connsiteY13" fmla="*/ 450761 h 1234225"/>
              <a:gd name="connsiteX14" fmla="*/ 2485622 w 2786129"/>
              <a:gd name="connsiteY14" fmla="*/ 347730 h 1234225"/>
              <a:gd name="connsiteX15" fmla="*/ 2614411 w 2786129"/>
              <a:gd name="connsiteY15" fmla="*/ 38637 h 1234225"/>
              <a:gd name="connsiteX16" fmla="*/ 2768957 w 2786129"/>
              <a:gd name="connsiteY16" fmla="*/ 115910 h 1234225"/>
              <a:gd name="connsiteX17" fmla="*/ 2511380 w 2786129"/>
              <a:gd name="connsiteY17" fmla="*/ 412124 h 1234225"/>
              <a:gd name="connsiteX18" fmla="*/ 2369712 w 2786129"/>
              <a:gd name="connsiteY18" fmla="*/ 605308 h 1234225"/>
              <a:gd name="connsiteX19" fmla="*/ 2034862 w 2786129"/>
              <a:gd name="connsiteY19" fmla="*/ 940158 h 1234225"/>
              <a:gd name="connsiteX20" fmla="*/ 1725769 w 2786129"/>
              <a:gd name="connsiteY20" fmla="*/ 1107584 h 1234225"/>
              <a:gd name="connsiteX21" fmla="*/ 1133340 w 2786129"/>
              <a:gd name="connsiteY21" fmla="*/ 1223493 h 1234225"/>
              <a:gd name="connsiteX22" fmla="*/ 399245 w 2786129"/>
              <a:gd name="connsiteY22" fmla="*/ 1171978 h 1234225"/>
              <a:gd name="connsiteX23" fmla="*/ 64394 w 2786129"/>
              <a:gd name="connsiteY23" fmla="*/ 1030310 h 1234225"/>
              <a:gd name="connsiteX24" fmla="*/ 12878 w 2786129"/>
              <a:gd name="connsiteY24" fmla="*/ 708339 h 1234225"/>
              <a:gd name="connsiteX25" fmla="*/ 38636 w 2786129"/>
              <a:gd name="connsiteY25" fmla="*/ 257578 h 1234225"/>
              <a:gd name="connsiteX26" fmla="*/ 25757 w 2786129"/>
              <a:gd name="connsiteY26" fmla="*/ 257578 h 123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86129" h="1234225">
                <a:moveTo>
                  <a:pt x="25757" y="360609"/>
                </a:moveTo>
                <a:cubicBezTo>
                  <a:pt x="19317" y="240406"/>
                  <a:pt x="12878" y="120203"/>
                  <a:pt x="25757" y="64395"/>
                </a:cubicBezTo>
                <a:cubicBezTo>
                  <a:pt x="38636" y="8587"/>
                  <a:pt x="92299" y="4293"/>
                  <a:pt x="103031" y="25758"/>
                </a:cubicBezTo>
                <a:cubicBezTo>
                  <a:pt x="113763" y="47223"/>
                  <a:pt x="90152" y="57956"/>
                  <a:pt x="90152" y="193184"/>
                </a:cubicBezTo>
                <a:cubicBezTo>
                  <a:pt x="90152" y="328412"/>
                  <a:pt x="47223" y="682581"/>
                  <a:pt x="103031" y="837127"/>
                </a:cubicBezTo>
                <a:cubicBezTo>
                  <a:pt x="158839" y="991673"/>
                  <a:pt x="184597" y="1075386"/>
                  <a:pt x="425002" y="1120462"/>
                </a:cubicBezTo>
                <a:cubicBezTo>
                  <a:pt x="665407" y="1165538"/>
                  <a:pt x="1253543" y="1174125"/>
                  <a:pt x="1545464" y="1107584"/>
                </a:cubicBezTo>
                <a:cubicBezTo>
                  <a:pt x="1837385" y="1041043"/>
                  <a:pt x="2032715" y="867178"/>
                  <a:pt x="2176529" y="721217"/>
                </a:cubicBezTo>
                <a:cubicBezTo>
                  <a:pt x="2320343" y="575256"/>
                  <a:pt x="2369712" y="341290"/>
                  <a:pt x="2408349" y="231820"/>
                </a:cubicBezTo>
                <a:cubicBezTo>
                  <a:pt x="2446986" y="122350"/>
                  <a:pt x="2391177" y="92299"/>
                  <a:pt x="2408349" y="64395"/>
                </a:cubicBezTo>
                <a:cubicBezTo>
                  <a:pt x="2425521" y="36491"/>
                  <a:pt x="2500648" y="30051"/>
                  <a:pt x="2511380" y="64395"/>
                </a:cubicBezTo>
                <a:cubicBezTo>
                  <a:pt x="2522112" y="98739"/>
                  <a:pt x="2487768" y="208209"/>
                  <a:pt x="2472743" y="270457"/>
                </a:cubicBezTo>
                <a:cubicBezTo>
                  <a:pt x="2457718" y="332705"/>
                  <a:pt x="2425521" y="407831"/>
                  <a:pt x="2421228" y="437882"/>
                </a:cubicBezTo>
                <a:cubicBezTo>
                  <a:pt x="2416935" y="467933"/>
                  <a:pt x="2436253" y="465786"/>
                  <a:pt x="2446985" y="450761"/>
                </a:cubicBezTo>
                <a:cubicBezTo>
                  <a:pt x="2457717" y="435736"/>
                  <a:pt x="2457718" y="416417"/>
                  <a:pt x="2485622" y="347730"/>
                </a:cubicBezTo>
                <a:cubicBezTo>
                  <a:pt x="2513526" y="279043"/>
                  <a:pt x="2567189" y="77274"/>
                  <a:pt x="2614411" y="38637"/>
                </a:cubicBezTo>
                <a:cubicBezTo>
                  <a:pt x="2661633" y="0"/>
                  <a:pt x="2786129" y="53662"/>
                  <a:pt x="2768957" y="115910"/>
                </a:cubicBezTo>
                <a:cubicBezTo>
                  <a:pt x="2751785" y="178158"/>
                  <a:pt x="2577921" y="330558"/>
                  <a:pt x="2511380" y="412124"/>
                </a:cubicBezTo>
                <a:cubicBezTo>
                  <a:pt x="2444839" y="493690"/>
                  <a:pt x="2449132" y="517302"/>
                  <a:pt x="2369712" y="605308"/>
                </a:cubicBezTo>
                <a:cubicBezTo>
                  <a:pt x="2290292" y="693314"/>
                  <a:pt x="2142186" y="856445"/>
                  <a:pt x="2034862" y="940158"/>
                </a:cubicBezTo>
                <a:cubicBezTo>
                  <a:pt x="1927538" y="1023871"/>
                  <a:pt x="1876023" y="1060362"/>
                  <a:pt x="1725769" y="1107584"/>
                </a:cubicBezTo>
                <a:cubicBezTo>
                  <a:pt x="1575515" y="1154806"/>
                  <a:pt x="1354427" y="1212761"/>
                  <a:pt x="1133340" y="1223493"/>
                </a:cubicBezTo>
                <a:cubicBezTo>
                  <a:pt x="912253" y="1234225"/>
                  <a:pt x="577403" y="1204175"/>
                  <a:pt x="399245" y="1171978"/>
                </a:cubicBezTo>
                <a:cubicBezTo>
                  <a:pt x="221087" y="1139781"/>
                  <a:pt x="128788" y="1107583"/>
                  <a:pt x="64394" y="1030310"/>
                </a:cubicBezTo>
                <a:cubicBezTo>
                  <a:pt x="0" y="953037"/>
                  <a:pt x="17171" y="837128"/>
                  <a:pt x="12878" y="708339"/>
                </a:cubicBezTo>
                <a:cubicBezTo>
                  <a:pt x="8585" y="579550"/>
                  <a:pt x="36490" y="332705"/>
                  <a:pt x="38636" y="257578"/>
                </a:cubicBezTo>
                <a:cubicBezTo>
                  <a:pt x="40782" y="182451"/>
                  <a:pt x="33269" y="220014"/>
                  <a:pt x="25757" y="257578"/>
                </a:cubicBezTo>
              </a:path>
            </a:pathLst>
          </a:custGeom>
          <a:solidFill>
            <a:schemeClr val="accent6">
              <a:lumMod val="75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1" name="Freeform 40"/>
          <p:cNvSpPr/>
          <p:nvPr/>
        </p:nvSpPr>
        <p:spPr>
          <a:xfrm>
            <a:off x="5607051" y="1851025"/>
            <a:ext cx="4047067" cy="2147888"/>
          </a:xfrm>
          <a:custGeom>
            <a:avLst/>
            <a:gdLst>
              <a:gd name="connsiteX0" fmla="*/ 2826913 w 3035121"/>
              <a:gd name="connsiteY0" fmla="*/ 223234 h 2148625"/>
              <a:gd name="connsiteX1" fmla="*/ 2917065 w 3035121"/>
              <a:gd name="connsiteY1" fmla="*/ 1511121 h 2148625"/>
              <a:gd name="connsiteX2" fmla="*/ 2414789 w 3035121"/>
              <a:gd name="connsiteY2" fmla="*/ 1897487 h 2148625"/>
              <a:gd name="connsiteX3" fmla="*/ 1397358 w 3035121"/>
              <a:gd name="connsiteY3" fmla="*/ 1614152 h 2148625"/>
              <a:gd name="connsiteX4" fmla="*/ 804930 w 3035121"/>
              <a:gd name="connsiteY4" fmla="*/ 1485363 h 2148625"/>
              <a:gd name="connsiteX5" fmla="*/ 457200 w 3035121"/>
              <a:gd name="connsiteY5" fmla="*/ 1639910 h 2148625"/>
              <a:gd name="connsiteX6" fmla="*/ 57955 w 3035121"/>
              <a:gd name="connsiteY6" fmla="*/ 2013397 h 2148625"/>
              <a:gd name="connsiteX7" fmla="*/ 109471 w 3035121"/>
              <a:gd name="connsiteY7" fmla="*/ 2090670 h 2148625"/>
              <a:gd name="connsiteX8" fmla="*/ 534473 w 3035121"/>
              <a:gd name="connsiteY8" fmla="*/ 1665667 h 2148625"/>
              <a:gd name="connsiteX9" fmla="*/ 779172 w 3035121"/>
              <a:gd name="connsiteY9" fmla="*/ 1549758 h 2148625"/>
              <a:gd name="connsiteX10" fmla="*/ 1139780 w 3035121"/>
              <a:gd name="connsiteY10" fmla="*/ 1614152 h 2148625"/>
              <a:gd name="connsiteX11" fmla="*/ 1255690 w 3035121"/>
              <a:gd name="connsiteY11" fmla="*/ 1652789 h 2148625"/>
              <a:gd name="connsiteX12" fmla="*/ 1770845 w 3035121"/>
              <a:gd name="connsiteY12" fmla="*/ 1807335 h 2148625"/>
              <a:gd name="connsiteX13" fmla="*/ 2337516 w 3035121"/>
              <a:gd name="connsiteY13" fmla="*/ 1974760 h 2148625"/>
              <a:gd name="connsiteX14" fmla="*/ 2801155 w 3035121"/>
              <a:gd name="connsiteY14" fmla="*/ 1858850 h 2148625"/>
              <a:gd name="connsiteX15" fmla="*/ 3007217 w 3035121"/>
              <a:gd name="connsiteY15" fmla="*/ 1446727 h 2148625"/>
              <a:gd name="connsiteX16" fmla="*/ 2968580 w 3035121"/>
              <a:gd name="connsiteY16" fmla="*/ 1021724 h 2148625"/>
              <a:gd name="connsiteX17" fmla="*/ 2878428 w 3035121"/>
              <a:gd name="connsiteY17" fmla="*/ 236112 h 2148625"/>
              <a:gd name="connsiteX18" fmla="*/ 2865549 w 3035121"/>
              <a:gd name="connsiteY18" fmla="*/ 171718 h 2148625"/>
              <a:gd name="connsiteX19" fmla="*/ 2826913 w 3035121"/>
              <a:gd name="connsiteY19" fmla="*/ 223234 h 214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35121" h="2148625">
                <a:moveTo>
                  <a:pt x="2826913" y="223234"/>
                </a:moveTo>
                <a:cubicBezTo>
                  <a:pt x="2835499" y="446468"/>
                  <a:pt x="2985752" y="1232079"/>
                  <a:pt x="2917065" y="1511121"/>
                </a:cubicBezTo>
                <a:cubicBezTo>
                  <a:pt x="2848378" y="1790163"/>
                  <a:pt x="2668074" y="1880315"/>
                  <a:pt x="2414789" y="1897487"/>
                </a:cubicBezTo>
                <a:cubicBezTo>
                  <a:pt x="2161505" y="1914659"/>
                  <a:pt x="1665668" y="1682839"/>
                  <a:pt x="1397358" y="1614152"/>
                </a:cubicBezTo>
                <a:cubicBezTo>
                  <a:pt x="1129048" y="1545465"/>
                  <a:pt x="961623" y="1481070"/>
                  <a:pt x="804930" y="1485363"/>
                </a:cubicBezTo>
                <a:cubicBezTo>
                  <a:pt x="648237" y="1489656"/>
                  <a:pt x="581696" y="1551904"/>
                  <a:pt x="457200" y="1639910"/>
                </a:cubicBezTo>
                <a:cubicBezTo>
                  <a:pt x="332704" y="1727916"/>
                  <a:pt x="115910" y="1938270"/>
                  <a:pt x="57955" y="2013397"/>
                </a:cubicBezTo>
                <a:cubicBezTo>
                  <a:pt x="0" y="2088524"/>
                  <a:pt x="30051" y="2148625"/>
                  <a:pt x="109471" y="2090670"/>
                </a:cubicBezTo>
                <a:cubicBezTo>
                  <a:pt x="188891" y="2032715"/>
                  <a:pt x="422856" y="1755819"/>
                  <a:pt x="534473" y="1665667"/>
                </a:cubicBezTo>
                <a:cubicBezTo>
                  <a:pt x="646090" y="1575515"/>
                  <a:pt x="678288" y="1558344"/>
                  <a:pt x="779172" y="1549758"/>
                </a:cubicBezTo>
                <a:cubicBezTo>
                  <a:pt x="880057" y="1541172"/>
                  <a:pt x="1060360" y="1596980"/>
                  <a:pt x="1139780" y="1614152"/>
                </a:cubicBezTo>
                <a:cubicBezTo>
                  <a:pt x="1219200" y="1631324"/>
                  <a:pt x="1255690" y="1652789"/>
                  <a:pt x="1255690" y="1652789"/>
                </a:cubicBezTo>
                <a:lnTo>
                  <a:pt x="1770845" y="1807335"/>
                </a:lnTo>
                <a:cubicBezTo>
                  <a:pt x="1951149" y="1860997"/>
                  <a:pt x="2165798" y="1966174"/>
                  <a:pt x="2337516" y="1974760"/>
                </a:cubicBezTo>
                <a:cubicBezTo>
                  <a:pt x="2509234" y="1983346"/>
                  <a:pt x="2689538" y="1946856"/>
                  <a:pt x="2801155" y="1858850"/>
                </a:cubicBezTo>
                <a:cubicBezTo>
                  <a:pt x="2912772" y="1770845"/>
                  <a:pt x="2979313" y="1586248"/>
                  <a:pt x="3007217" y="1446727"/>
                </a:cubicBezTo>
                <a:cubicBezTo>
                  <a:pt x="3035121" y="1307206"/>
                  <a:pt x="2990045" y="1223493"/>
                  <a:pt x="2968580" y="1021724"/>
                </a:cubicBezTo>
                <a:cubicBezTo>
                  <a:pt x="2947115" y="819955"/>
                  <a:pt x="2895600" y="377780"/>
                  <a:pt x="2878428" y="236112"/>
                </a:cubicBezTo>
                <a:cubicBezTo>
                  <a:pt x="2861256" y="94444"/>
                  <a:pt x="2876281" y="176011"/>
                  <a:pt x="2865549" y="171718"/>
                </a:cubicBezTo>
                <a:cubicBezTo>
                  <a:pt x="2854817" y="167425"/>
                  <a:pt x="2818327" y="0"/>
                  <a:pt x="2826913" y="22323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ounded Rectangle 41"/>
          <p:cNvSpPr/>
          <p:nvPr/>
        </p:nvSpPr>
        <p:spPr>
          <a:xfrm>
            <a:off x="10566400" y="2819400"/>
            <a:ext cx="5080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ounded Rectangle 42"/>
          <p:cNvSpPr/>
          <p:nvPr/>
        </p:nvSpPr>
        <p:spPr>
          <a:xfrm>
            <a:off x="10668000" y="2514600"/>
            <a:ext cx="304800" cy="152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10464800" y="2438400"/>
            <a:ext cx="711200"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Isosceles Triangle 44"/>
          <p:cNvSpPr/>
          <p:nvPr/>
        </p:nvSpPr>
        <p:spPr>
          <a:xfrm rot="10800000">
            <a:off x="10769600" y="4038600"/>
            <a:ext cx="101600" cy="6096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a:off x="9448800" y="5334000"/>
            <a:ext cx="1828800" cy="304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61" name="TextBox 48"/>
          <p:cNvSpPr txBox="1">
            <a:spLocks noChangeArrowheads="1"/>
          </p:cNvSpPr>
          <p:nvPr/>
        </p:nvSpPr>
        <p:spPr bwMode="auto">
          <a:xfrm>
            <a:off x="4064000" y="1752601"/>
            <a:ext cx="2946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latin typeface="Times New Roman" charset="0"/>
              </a:rPr>
              <a:t>Inflate Condom with water till no further bleeding is </a:t>
            </a:r>
            <a:r>
              <a:rPr lang="en-US" dirty="0" err="1">
                <a:latin typeface="Times New Roman" charset="0"/>
              </a:rPr>
              <a:t>occuring</a:t>
            </a:r>
            <a:r>
              <a:rPr lang="en-US" dirty="0">
                <a:latin typeface="Times New Roman" charset="0"/>
              </a:rPr>
              <a:t> (usually about 300-500 mls )</a:t>
            </a:r>
            <a:endParaRPr lang="en-US" dirty="0"/>
          </a:p>
        </p:txBody>
      </p:sp>
      <p:sp>
        <p:nvSpPr>
          <p:cNvPr id="14362" name="TextBox 49"/>
          <p:cNvSpPr txBox="1">
            <a:spLocks noChangeArrowheads="1"/>
          </p:cNvSpPr>
          <p:nvPr/>
        </p:nvSpPr>
        <p:spPr bwMode="auto">
          <a:xfrm>
            <a:off x="3048000" y="990600"/>
            <a:ext cx="9374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UTERUS</a:t>
            </a:r>
          </a:p>
        </p:txBody>
      </p:sp>
      <p:cxnSp>
        <p:nvCxnSpPr>
          <p:cNvPr id="52" name="Straight Arrow Connector 51"/>
          <p:cNvCxnSpPr/>
          <p:nvPr/>
        </p:nvCxnSpPr>
        <p:spPr>
          <a:xfrm rot="10800000" flipV="1">
            <a:off x="3454400" y="1447800"/>
            <a:ext cx="406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64" name="TextBox 52"/>
          <p:cNvSpPr txBox="1">
            <a:spLocks noChangeArrowheads="1"/>
          </p:cNvSpPr>
          <p:nvPr/>
        </p:nvSpPr>
        <p:spPr bwMode="auto">
          <a:xfrm>
            <a:off x="4978401" y="5029200"/>
            <a:ext cx="16469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Foleys Catheter</a:t>
            </a:r>
          </a:p>
        </p:txBody>
      </p:sp>
      <p:cxnSp>
        <p:nvCxnSpPr>
          <p:cNvPr id="55" name="Straight Arrow Connector 54"/>
          <p:cNvCxnSpPr/>
          <p:nvPr/>
        </p:nvCxnSpPr>
        <p:spPr>
          <a:xfrm rot="10800000">
            <a:off x="5080000" y="4648200"/>
            <a:ext cx="711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66" name="TextBox 55"/>
          <p:cNvSpPr txBox="1">
            <a:spLocks noChangeArrowheads="1"/>
          </p:cNvSpPr>
          <p:nvPr/>
        </p:nvSpPr>
        <p:spPr bwMode="auto">
          <a:xfrm>
            <a:off x="3454400" y="3886200"/>
            <a:ext cx="9781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t>Condom</a:t>
            </a:r>
          </a:p>
        </p:txBody>
      </p:sp>
      <p:cxnSp>
        <p:nvCxnSpPr>
          <p:cNvPr id="58" name="Straight Arrow Connector 57"/>
          <p:cNvCxnSpPr>
            <a:stCxn id="14366" idx="1"/>
            <a:endCxn id="11" idx="14"/>
          </p:cNvCxnSpPr>
          <p:nvPr/>
        </p:nvCxnSpPr>
        <p:spPr>
          <a:xfrm flipH="1">
            <a:off x="2558055" y="4070866"/>
            <a:ext cx="896345" cy="24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68" name="TextBox 58"/>
          <p:cNvSpPr txBox="1">
            <a:spLocks noChangeArrowheads="1"/>
          </p:cNvSpPr>
          <p:nvPr/>
        </p:nvSpPr>
        <p:spPr bwMode="auto">
          <a:xfrm>
            <a:off x="711200" y="4953000"/>
            <a:ext cx="7314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String</a:t>
            </a:r>
          </a:p>
        </p:txBody>
      </p:sp>
      <p:cxnSp>
        <p:nvCxnSpPr>
          <p:cNvPr id="61" name="Straight Arrow Connector 60"/>
          <p:cNvCxnSpPr/>
          <p:nvPr/>
        </p:nvCxnSpPr>
        <p:spPr>
          <a:xfrm flipV="1">
            <a:off x="1320800" y="47244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70" name="TextBox 62"/>
          <p:cNvSpPr txBox="1">
            <a:spLocks noChangeArrowheads="1"/>
          </p:cNvSpPr>
          <p:nvPr/>
        </p:nvSpPr>
        <p:spPr bwMode="auto">
          <a:xfrm>
            <a:off x="4165600" y="5715001"/>
            <a:ext cx="33400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Apply clamp to keep water within</a:t>
            </a:r>
          </a:p>
          <a:p>
            <a:r>
              <a:rPr lang="en-US"/>
              <a:t>Condom after inflation</a:t>
            </a:r>
          </a:p>
        </p:txBody>
      </p:sp>
      <p:cxnSp>
        <p:nvCxnSpPr>
          <p:cNvPr id="65" name="Straight Arrow Connector 64"/>
          <p:cNvCxnSpPr/>
          <p:nvPr/>
        </p:nvCxnSpPr>
        <p:spPr>
          <a:xfrm rot="10800000">
            <a:off x="3454400" y="5638800"/>
            <a:ext cx="609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4229101" y="3542772"/>
            <a:ext cx="685800" cy="4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73" name="TextBox 67"/>
          <p:cNvSpPr txBox="1">
            <a:spLocks noChangeArrowheads="1"/>
          </p:cNvSpPr>
          <p:nvPr/>
        </p:nvSpPr>
        <p:spPr bwMode="auto">
          <a:xfrm>
            <a:off x="7315200" y="3962400"/>
            <a:ext cx="11079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Giving set</a:t>
            </a:r>
          </a:p>
        </p:txBody>
      </p:sp>
      <p:cxnSp>
        <p:nvCxnSpPr>
          <p:cNvPr id="70" name="Straight Arrow Connector 69"/>
          <p:cNvCxnSpPr/>
          <p:nvPr/>
        </p:nvCxnSpPr>
        <p:spPr>
          <a:xfrm rot="5400000" flipH="1" flipV="1">
            <a:off x="7493001" y="3809472"/>
            <a:ext cx="457200" cy="4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75" name="TextBox 70"/>
          <p:cNvSpPr txBox="1">
            <a:spLocks noChangeArrowheads="1"/>
          </p:cNvSpPr>
          <p:nvPr/>
        </p:nvSpPr>
        <p:spPr bwMode="auto">
          <a:xfrm>
            <a:off x="10160000" y="914400"/>
            <a:ext cx="11174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Water/NS</a:t>
            </a:r>
          </a:p>
        </p:txBody>
      </p:sp>
      <p:sp>
        <p:nvSpPr>
          <p:cNvPr id="14376" name="TextBox 71"/>
          <p:cNvSpPr txBox="1">
            <a:spLocks noChangeArrowheads="1"/>
          </p:cNvSpPr>
          <p:nvPr/>
        </p:nvSpPr>
        <p:spPr bwMode="auto">
          <a:xfrm>
            <a:off x="9550401" y="3886200"/>
            <a:ext cx="4667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OR</a:t>
            </a:r>
          </a:p>
        </p:txBody>
      </p:sp>
      <p:sp>
        <p:nvSpPr>
          <p:cNvPr id="14377" name="TextBox 73"/>
          <p:cNvSpPr txBox="1">
            <a:spLocks noChangeArrowheads="1"/>
          </p:cNvSpPr>
          <p:nvPr/>
        </p:nvSpPr>
        <p:spPr bwMode="auto">
          <a:xfrm>
            <a:off x="10363200" y="1981200"/>
            <a:ext cx="8576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syringe</a:t>
            </a:r>
          </a:p>
        </p:txBody>
      </p:sp>
      <p:sp>
        <p:nvSpPr>
          <p:cNvPr id="14378" name="TextBox 74"/>
          <p:cNvSpPr txBox="1">
            <a:spLocks noChangeArrowheads="1"/>
          </p:cNvSpPr>
          <p:nvPr/>
        </p:nvSpPr>
        <p:spPr bwMode="auto">
          <a:xfrm>
            <a:off x="609600" y="228600"/>
            <a:ext cx="8026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200" b="1" u="sng">
                <a:latin typeface="Times New Roman" charset="0"/>
              </a:rPr>
              <a:t>THE CONDOM TAMPONADE</a:t>
            </a:r>
            <a:endParaRPr lang="en-US" sz="3200"/>
          </a:p>
        </p:txBody>
      </p:sp>
      <p:sp>
        <p:nvSpPr>
          <p:cNvPr id="57" name="Freeform 56"/>
          <p:cNvSpPr/>
          <p:nvPr/>
        </p:nvSpPr>
        <p:spPr>
          <a:xfrm>
            <a:off x="9448800" y="5476875"/>
            <a:ext cx="1854200" cy="896938"/>
          </a:xfrm>
          <a:custGeom>
            <a:avLst/>
            <a:gdLst>
              <a:gd name="connsiteX0" fmla="*/ 0 w 1389888"/>
              <a:gd name="connsiteY0" fmla="*/ 36576 h 896112"/>
              <a:gd name="connsiteX1" fmla="*/ 137160 w 1389888"/>
              <a:gd name="connsiteY1" fmla="*/ 118872 h 896112"/>
              <a:gd name="connsiteX2" fmla="*/ 457200 w 1389888"/>
              <a:gd name="connsiteY2" fmla="*/ 182880 h 896112"/>
              <a:gd name="connsiteX3" fmla="*/ 969264 w 1389888"/>
              <a:gd name="connsiteY3" fmla="*/ 164592 h 896112"/>
              <a:gd name="connsiteX4" fmla="*/ 1170432 w 1389888"/>
              <a:gd name="connsiteY4" fmla="*/ 137160 h 896112"/>
              <a:gd name="connsiteX5" fmla="*/ 1289304 w 1389888"/>
              <a:gd name="connsiteY5" fmla="*/ 82296 h 896112"/>
              <a:gd name="connsiteX6" fmla="*/ 1389888 w 1389888"/>
              <a:gd name="connsiteY6" fmla="*/ 0 h 896112"/>
              <a:gd name="connsiteX7" fmla="*/ 1389888 w 1389888"/>
              <a:gd name="connsiteY7" fmla="*/ 0 h 896112"/>
              <a:gd name="connsiteX8" fmla="*/ 1289304 w 1389888"/>
              <a:gd name="connsiteY8" fmla="*/ 777240 h 896112"/>
              <a:gd name="connsiteX9" fmla="*/ 1307592 w 1389888"/>
              <a:gd name="connsiteY9" fmla="*/ 713232 h 896112"/>
              <a:gd name="connsiteX10" fmla="*/ 1216152 w 1389888"/>
              <a:gd name="connsiteY10" fmla="*/ 704088 h 896112"/>
              <a:gd name="connsiteX11" fmla="*/ 1024128 w 1389888"/>
              <a:gd name="connsiteY11" fmla="*/ 658368 h 896112"/>
              <a:gd name="connsiteX12" fmla="*/ 914400 w 1389888"/>
              <a:gd name="connsiteY12" fmla="*/ 640080 h 896112"/>
              <a:gd name="connsiteX13" fmla="*/ 795528 w 1389888"/>
              <a:gd name="connsiteY13" fmla="*/ 621792 h 896112"/>
              <a:gd name="connsiteX14" fmla="*/ 658368 w 1389888"/>
              <a:gd name="connsiteY14" fmla="*/ 630936 h 896112"/>
              <a:gd name="connsiteX15" fmla="*/ 420624 w 1389888"/>
              <a:gd name="connsiteY15" fmla="*/ 658368 h 896112"/>
              <a:gd name="connsiteX16" fmla="*/ 219456 w 1389888"/>
              <a:gd name="connsiteY16" fmla="*/ 694944 h 896112"/>
              <a:gd name="connsiteX17" fmla="*/ 118872 w 1389888"/>
              <a:gd name="connsiteY17" fmla="*/ 713232 h 896112"/>
              <a:gd name="connsiteX18" fmla="*/ 82296 w 1389888"/>
              <a:gd name="connsiteY18" fmla="*/ 777240 h 896112"/>
              <a:gd name="connsiteX19" fmla="*/ 82296 w 1389888"/>
              <a:gd name="connsiteY19" fmla="*/ 777240 h 89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888" h="896112">
                <a:moveTo>
                  <a:pt x="0" y="36576"/>
                </a:moveTo>
                <a:cubicBezTo>
                  <a:pt x="30480" y="65532"/>
                  <a:pt x="60960" y="94488"/>
                  <a:pt x="137160" y="118872"/>
                </a:cubicBezTo>
                <a:cubicBezTo>
                  <a:pt x="213360" y="143256"/>
                  <a:pt x="318516" y="175260"/>
                  <a:pt x="457200" y="182880"/>
                </a:cubicBezTo>
                <a:cubicBezTo>
                  <a:pt x="595884" y="190500"/>
                  <a:pt x="850392" y="172212"/>
                  <a:pt x="969264" y="164592"/>
                </a:cubicBezTo>
                <a:cubicBezTo>
                  <a:pt x="1088136" y="156972"/>
                  <a:pt x="1117092" y="150876"/>
                  <a:pt x="1170432" y="137160"/>
                </a:cubicBezTo>
                <a:cubicBezTo>
                  <a:pt x="1223772" y="123444"/>
                  <a:pt x="1252728" y="105156"/>
                  <a:pt x="1289304" y="82296"/>
                </a:cubicBezTo>
                <a:cubicBezTo>
                  <a:pt x="1325880" y="59436"/>
                  <a:pt x="1389888" y="0"/>
                  <a:pt x="1389888" y="0"/>
                </a:cubicBezTo>
                <a:lnTo>
                  <a:pt x="1389888" y="0"/>
                </a:lnTo>
                <a:cubicBezTo>
                  <a:pt x="1373124" y="129540"/>
                  <a:pt x="1303020" y="658368"/>
                  <a:pt x="1289304" y="777240"/>
                </a:cubicBezTo>
                <a:cubicBezTo>
                  <a:pt x="1275588" y="896112"/>
                  <a:pt x="1319784" y="725424"/>
                  <a:pt x="1307592" y="713232"/>
                </a:cubicBezTo>
                <a:cubicBezTo>
                  <a:pt x="1295400" y="701040"/>
                  <a:pt x="1263396" y="713232"/>
                  <a:pt x="1216152" y="704088"/>
                </a:cubicBezTo>
                <a:cubicBezTo>
                  <a:pt x="1168908" y="694944"/>
                  <a:pt x="1074420" y="669036"/>
                  <a:pt x="1024128" y="658368"/>
                </a:cubicBezTo>
                <a:cubicBezTo>
                  <a:pt x="973836" y="647700"/>
                  <a:pt x="914400" y="640080"/>
                  <a:pt x="914400" y="640080"/>
                </a:cubicBezTo>
                <a:cubicBezTo>
                  <a:pt x="876300" y="633984"/>
                  <a:pt x="838200" y="623316"/>
                  <a:pt x="795528" y="621792"/>
                </a:cubicBezTo>
                <a:cubicBezTo>
                  <a:pt x="752856" y="620268"/>
                  <a:pt x="720852" y="624840"/>
                  <a:pt x="658368" y="630936"/>
                </a:cubicBezTo>
                <a:cubicBezTo>
                  <a:pt x="595884" y="637032"/>
                  <a:pt x="493776" y="647700"/>
                  <a:pt x="420624" y="658368"/>
                </a:cubicBezTo>
                <a:cubicBezTo>
                  <a:pt x="347472" y="669036"/>
                  <a:pt x="219456" y="694944"/>
                  <a:pt x="219456" y="694944"/>
                </a:cubicBezTo>
                <a:cubicBezTo>
                  <a:pt x="169164" y="704088"/>
                  <a:pt x="141732" y="699516"/>
                  <a:pt x="118872" y="713232"/>
                </a:cubicBezTo>
                <a:cubicBezTo>
                  <a:pt x="96012" y="726948"/>
                  <a:pt x="82296" y="777240"/>
                  <a:pt x="82296" y="777240"/>
                </a:cubicBezTo>
                <a:lnTo>
                  <a:pt x="82296" y="777240"/>
                </a:lnTo>
              </a:path>
            </a:pathLst>
          </a:cu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r>
              <a:rPr lang="en-US" sz="1400" dirty="0"/>
              <a:t>Clean</a:t>
            </a:r>
          </a:p>
          <a:p>
            <a:pPr algn="ctr" fontAlgn="auto">
              <a:spcBef>
                <a:spcPts val="0"/>
              </a:spcBef>
              <a:spcAft>
                <a:spcPts val="0"/>
              </a:spcAft>
              <a:defRPr/>
            </a:pPr>
            <a:r>
              <a:rPr lang="en-US" sz="1400" dirty="0"/>
              <a:t>water</a:t>
            </a:r>
          </a:p>
        </p:txBody>
      </p:sp>
    </p:spTree>
    <p:extLst>
      <p:ext uri="{BB962C8B-B14F-4D97-AF65-F5344CB8AC3E}">
        <p14:creationId xmlns:p14="http://schemas.microsoft.com/office/powerpoint/2010/main" val="3785780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99973880"/>
              </p:ext>
            </p:extLst>
          </p:nvPr>
        </p:nvGraphicFramePr>
        <p:xfrm>
          <a:off x="838200" y="1825625"/>
          <a:ext cx="10515600" cy="4577080"/>
        </p:xfrm>
        <a:graphic>
          <a:graphicData uri="http://schemas.openxmlformats.org/drawingml/2006/table">
            <a:tbl>
              <a:tblPr firstRow="1" bandRow="1">
                <a:tableStyleId>{5C22544A-7EE6-4342-B048-85BDC9FD1C3A}</a:tableStyleId>
              </a:tblPr>
              <a:tblGrid>
                <a:gridCol w="5257800"/>
                <a:gridCol w="5257800"/>
              </a:tblGrid>
              <a:tr h="370840">
                <a:tc>
                  <a:txBody>
                    <a:bodyPr/>
                    <a:lstStyle/>
                    <a:p>
                      <a:endParaRPr lang="en-US" dirty="0"/>
                    </a:p>
                  </a:txBody>
                  <a:tcPr/>
                </a:tc>
                <a:tc>
                  <a:txBody>
                    <a:bodyPr/>
                    <a:lstStyle/>
                    <a:p>
                      <a:endParaRPr lang="en-US"/>
                    </a:p>
                  </a:txBody>
                  <a:tcPr/>
                </a:tc>
              </a:tr>
              <a:tr h="370840">
                <a:tc>
                  <a:txBody>
                    <a:bodyPr/>
                    <a:lstStyle/>
                    <a:p>
                      <a:pPr>
                        <a:lnSpc>
                          <a:spcPct val="70000"/>
                        </a:lnSpc>
                        <a:buFont typeface="Arial" charset="0"/>
                        <a:buNone/>
                      </a:pPr>
                      <a:r>
                        <a:rPr lang="en-US" sz="1800" dirty="0" smtClean="0">
                          <a:latin typeface="Calibri" charset="0"/>
                        </a:rPr>
                        <a:t>1. Place condom over balloon end of Foleys catheter</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2. Tie lower end of condom snugly below level of  the balloon using suture / string. Tie should be tight enough to prevent leakage of water but should not strangulate catheter and prevent inflow of water into condom. Check for leakage by inflating  </a:t>
                      </a:r>
                      <a:r>
                        <a:rPr lang="en-US" sz="1800" dirty="0" err="1" smtClean="0">
                          <a:latin typeface="Calibri" charset="0"/>
                        </a:rPr>
                        <a:t>ballon</a:t>
                      </a:r>
                      <a:r>
                        <a:rPr lang="en-US" sz="1800" dirty="0" smtClean="0">
                          <a:latin typeface="Calibri" charset="0"/>
                        </a:rPr>
                        <a:t> with about 20cc water.</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3.  Aseptically place the condom end high into uterine cavity by digital manipulation or with aid of speculum and forceps</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4.  Inflate CT by connecting open/outlet end of catheter to giving set connected to infusion bag or use clean water with aid of large syringe. (</a:t>
                      </a:r>
                      <a:r>
                        <a:rPr lang="en-US" sz="1800" i="1" dirty="0" smtClean="0">
                          <a:latin typeface="Calibri" charset="0"/>
                        </a:rPr>
                        <a:t>cut the giving set at level of rubber to enable it fit into catheter</a:t>
                      </a:r>
                      <a:r>
                        <a:rPr lang="en-US" sz="1800" dirty="0" smtClean="0">
                          <a:latin typeface="Calibri" charset="0"/>
                        </a:rPr>
                        <a:t>) </a:t>
                      </a:r>
                    </a:p>
                    <a:p>
                      <a:endParaRPr lang="en-US" dirty="0"/>
                    </a:p>
                  </a:txBody>
                  <a:tcPr/>
                </a:tc>
                <a:tc>
                  <a:txBody>
                    <a:bodyPr/>
                    <a:lstStyle/>
                    <a:p>
                      <a:pPr marL="342900" indent="-342900" fontAlgn="auto">
                        <a:spcAft>
                          <a:spcPts val="0"/>
                        </a:spcAft>
                        <a:buFont typeface="Arial" pitchFamily="34" charset="0"/>
                        <a:buAutoNum type="arabicPeriod" startAt="5"/>
                        <a:defRPr/>
                      </a:pPr>
                      <a:r>
                        <a:rPr lang="en-US" sz="1800" dirty="0" smtClean="0">
                          <a:ea typeface="+mn-ea"/>
                        </a:rPr>
                        <a:t>Inflate condom with water or saline to about 300-  500 mls (or to amount at which no further bleeding is observed).</a:t>
                      </a:r>
                    </a:p>
                    <a:p>
                      <a:pPr marL="342900" indent="-342900" fontAlgn="auto">
                        <a:spcAft>
                          <a:spcPts val="0"/>
                        </a:spcAft>
                        <a:buFont typeface="Arial" pitchFamily="34" charset="0"/>
                        <a:buAutoNum type="arabicPeriod" startAt="5"/>
                        <a:defRPr/>
                      </a:pPr>
                      <a:endParaRPr lang="en-US" sz="1800" dirty="0" smtClean="0">
                        <a:ea typeface="+mn-ea"/>
                      </a:endParaRPr>
                    </a:p>
                    <a:p>
                      <a:pPr marL="342900" indent="-342900" fontAlgn="auto">
                        <a:spcAft>
                          <a:spcPts val="0"/>
                        </a:spcAft>
                        <a:buFont typeface="Arial" pitchFamily="34" charset="0"/>
                        <a:buAutoNum type="arabicPeriod" startAt="6"/>
                        <a:defRPr/>
                      </a:pPr>
                      <a:r>
                        <a:rPr lang="en-US" sz="1800" dirty="0" smtClean="0">
                          <a:ea typeface="+mn-ea"/>
                        </a:rPr>
                        <a:t>Clamp catheter when desired volume is achieved    and bleeding is controlled.</a:t>
                      </a:r>
                    </a:p>
                    <a:p>
                      <a:pPr marL="342900" indent="-342900" fontAlgn="auto">
                        <a:spcAft>
                          <a:spcPts val="0"/>
                        </a:spcAft>
                        <a:buFont typeface="Arial" pitchFamily="34" charset="0"/>
                        <a:buAutoNum type="arabicPeriod" startAt="6"/>
                        <a:defRPr/>
                      </a:pPr>
                      <a:endParaRPr lang="en-US" sz="1800" dirty="0" smtClean="0">
                        <a:ea typeface="+mn-ea"/>
                      </a:endParaRPr>
                    </a:p>
                    <a:p>
                      <a:pPr marL="342900" indent="-342900" fontAlgn="auto">
                        <a:spcAft>
                          <a:spcPts val="0"/>
                        </a:spcAft>
                        <a:buFont typeface="Arial" pitchFamily="34" charset="0"/>
                        <a:buAutoNum type="arabicPeriod" startAt="7"/>
                        <a:defRPr/>
                      </a:pPr>
                      <a:r>
                        <a:rPr lang="en-US" sz="1800" dirty="0" smtClean="0">
                          <a:ea typeface="+mn-ea"/>
                        </a:rPr>
                        <a:t>Maintain In-situ for 24 hours if bleeding controlled  and patient is stable.</a:t>
                      </a:r>
                    </a:p>
                    <a:p>
                      <a:pPr marL="342900" indent="-342900" fontAlgn="auto">
                        <a:spcAft>
                          <a:spcPts val="0"/>
                        </a:spcAft>
                        <a:buFont typeface="Arial" pitchFamily="34" charset="0"/>
                        <a:buAutoNum type="arabicPeriod" startAt="7"/>
                        <a:defRPr/>
                      </a:pPr>
                      <a:endParaRPr lang="en-US" sz="1800" dirty="0" smtClean="0">
                        <a:ea typeface="+mn-ea"/>
                      </a:endParaRPr>
                    </a:p>
                    <a:p>
                      <a:pPr marL="342900" indent="-342900" fontAlgn="auto">
                        <a:spcAft>
                          <a:spcPts val="0"/>
                        </a:spcAft>
                        <a:buFont typeface="Arial" pitchFamily="34" charset="0"/>
                        <a:buAutoNum type="arabicPeriod" startAt="8"/>
                        <a:defRPr/>
                      </a:pPr>
                      <a:r>
                        <a:rPr lang="en-US" sz="1800" dirty="0" smtClean="0">
                          <a:ea typeface="+mn-ea"/>
                        </a:rPr>
                        <a:t>Give Broad spectrum antibiotic cover</a:t>
                      </a:r>
                    </a:p>
                    <a:p>
                      <a:pPr marL="342900" indent="-342900" fontAlgn="auto">
                        <a:spcAft>
                          <a:spcPts val="0"/>
                        </a:spcAft>
                        <a:buFont typeface="Arial" pitchFamily="34" charset="0"/>
                        <a:buAutoNum type="arabicPeriod" startAt="8"/>
                        <a:defRPr/>
                      </a:pPr>
                      <a:endParaRPr lang="en-US" sz="1800" dirty="0" smtClean="0">
                        <a:ea typeface="+mn-ea"/>
                      </a:endParaRPr>
                    </a:p>
                    <a:p>
                      <a:pPr fontAlgn="auto">
                        <a:spcAft>
                          <a:spcPts val="0"/>
                        </a:spcAft>
                        <a:buFont typeface="Arial" pitchFamily="34" charset="0"/>
                        <a:buNone/>
                        <a:defRPr/>
                      </a:pPr>
                      <a:r>
                        <a:rPr lang="en-US" sz="1800" dirty="0" smtClean="0">
                          <a:ea typeface="+mn-ea"/>
                        </a:rPr>
                        <a:t>9. Monitor patient closely, resuscitate and/or treat</a:t>
                      </a:r>
                      <a:r>
                        <a:rPr lang="en-US" sz="1800" baseline="0" dirty="0" smtClean="0">
                          <a:ea typeface="+mn-ea"/>
                        </a:rPr>
                        <a:t> complications e.g. shock, coagulopathy </a:t>
                      </a:r>
                      <a:endParaRPr lang="en-US" sz="1800" dirty="0" smtClean="0">
                        <a:ea typeface="+mn-ea"/>
                      </a:endParaRPr>
                    </a:p>
                    <a:p>
                      <a:endParaRPr lang="en-US" dirty="0"/>
                    </a:p>
                  </a:txBody>
                  <a:tcPr/>
                </a:tc>
              </a:tr>
            </a:tbl>
          </a:graphicData>
        </a:graphic>
      </p:graphicFrame>
    </p:spTree>
    <p:extLst>
      <p:ext uri="{BB962C8B-B14F-4D97-AF65-F5344CB8AC3E}">
        <p14:creationId xmlns:p14="http://schemas.microsoft.com/office/powerpoint/2010/main" val="1398904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83161483"/>
              </p:ext>
            </p:extLst>
          </p:nvPr>
        </p:nvGraphicFramePr>
        <p:xfrm>
          <a:off x="838200" y="1825625"/>
          <a:ext cx="10352741" cy="2464816"/>
        </p:xfrm>
        <a:graphic>
          <a:graphicData uri="http://schemas.openxmlformats.org/drawingml/2006/table">
            <a:tbl>
              <a:tblPr firstRow="1" bandRow="1">
                <a:tableStyleId>{5C22544A-7EE6-4342-B048-85BDC9FD1C3A}</a:tableStyleId>
              </a:tblPr>
              <a:tblGrid>
                <a:gridCol w="10352741"/>
              </a:tblGrid>
              <a:tr h="370840">
                <a:tc>
                  <a:txBody>
                    <a:bodyPr/>
                    <a:lstStyle/>
                    <a:p>
                      <a:endParaRPr lang="en-US" dirty="0"/>
                    </a:p>
                  </a:txBody>
                  <a:tcPr/>
                </a:tc>
              </a:tr>
              <a:tr h="370840">
                <a:tc>
                  <a:txBody>
                    <a:bodyPr/>
                    <a:lstStyle/>
                    <a:p>
                      <a:pPr fontAlgn="auto">
                        <a:lnSpc>
                          <a:spcPct val="90000"/>
                        </a:lnSpc>
                        <a:spcAft>
                          <a:spcPts val="0"/>
                        </a:spcAft>
                        <a:buFont typeface="Arial" pitchFamily="34" charset="0"/>
                        <a:buNone/>
                        <a:defRPr/>
                      </a:pPr>
                      <a:r>
                        <a:rPr lang="en-US" sz="1800" dirty="0" smtClean="0">
                          <a:ea typeface="+mn-ea"/>
                        </a:rPr>
                        <a:t>10. When patient is stable (after 24 hours) slowly deflate  condom by letting out 50 mls of water/saline every hour.</a:t>
                      </a:r>
                    </a:p>
                    <a:p>
                      <a:pPr fontAlgn="auto">
                        <a:lnSpc>
                          <a:spcPct val="90000"/>
                        </a:lnSpc>
                        <a:spcAft>
                          <a:spcPts val="0"/>
                        </a:spcAft>
                        <a:buFont typeface="Arial" pitchFamily="34" charset="0"/>
                        <a:buNone/>
                        <a:defRPr/>
                      </a:pPr>
                      <a:endParaRPr lang="en-US" sz="1800" dirty="0" smtClean="0">
                        <a:ea typeface="+mn-ea"/>
                      </a:endParaRPr>
                    </a:p>
                    <a:p>
                      <a:pPr fontAlgn="auto">
                        <a:lnSpc>
                          <a:spcPct val="90000"/>
                        </a:lnSpc>
                        <a:spcAft>
                          <a:spcPts val="0"/>
                        </a:spcAft>
                        <a:buFont typeface="Arial" pitchFamily="34" charset="0"/>
                        <a:buNone/>
                        <a:defRPr/>
                      </a:pPr>
                      <a:r>
                        <a:rPr lang="en-US" sz="1800" dirty="0" smtClean="0">
                          <a:ea typeface="+mn-ea"/>
                        </a:rPr>
                        <a:t>11. Re-inflate to previous level if bleeding reoccurs whilst deflating.</a:t>
                      </a:r>
                    </a:p>
                    <a:p>
                      <a:pPr fontAlgn="auto">
                        <a:lnSpc>
                          <a:spcPct val="90000"/>
                        </a:lnSpc>
                        <a:spcAft>
                          <a:spcPts val="0"/>
                        </a:spcAft>
                        <a:buFont typeface="Arial" pitchFamily="34" charset="0"/>
                        <a:buNone/>
                        <a:defRPr/>
                      </a:pPr>
                      <a:endParaRPr lang="en-US" sz="1800" dirty="0" smtClean="0">
                        <a:ea typeface="+mn-ea"/>
                      </a:endParaRPr>
                    </a:p>
                    <a:p>
                      <a:pPr fontAlgn="auto">
                        <a:lnSpc>
                          <a:spcPct val="90000"/>
                        </a:lnSpc>
                        <a:spcAft>
                          <a:spcPts val="0"/>
                        </a:spcAft>
                        <a:buFont typeface="Arial" pitchFamily="34" charset="0"/>
                        <a:buNone/>
                        <a:defRPr/>
                      </a:pPr>
                      <a:r>
                        <a:rPr lang="en-US" sz="1800" dirty="0" smtClean="0">
                          <a:ea typeface="+mn-ea"/>
                        </a:rPr>
                        <a:t>13. If Bleeding is not controlled within 15 </a:t>
                      </a:r>
                      <a:r>
                        <a:rPr lang="en-US" sz="1800" dirty="0" err="1" smtClean="0">
                          <a:ea typeface="+mn-ea"/>
                        </a:rPr>
                        <a:t>mins</a:t>
                      </a:r>
                      <a:r>
                        <a:rPr lang="en-US" sz="1800" dirty="0" smtClean="0">
                          <a:ea typeface="+mn-ea"/>
                        </a:rPr>
                        <a:t> of initial insertion of CT abandon procedure and seek surgical intervention immediately. </a:t>
                      </a:r>
                    </a:p>
                    <a:p>
                      <a:endParaRPr lang="en-US" dirty="0"/>
                    </a:p>
                  </a:txBody>
                  <a:tcPr/>
                </a:tc>
              </a:tr>
            </a:tbl>
          </a:graphicData>
        </a:graphic>
      </p:graphicFrame>
    </p:spTree>
    <p:extLst>
      <p:ext uri="{BB962C8B-B14F-4D97-AF65-F5344CB8AC3E}">
        <p14:creationId xmlns:p14="http://schemas.microsoft.com/office/powerpoint/2010/main" val="3378525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a:t>
            </a:r>
            <a:endParaRPr lang="en-US" dirty="0"/>
          </a:p>
        </p:txBody>
      </p:sp>
      <p:graphicFrame>
        <p:nvGraphicFramePr>
          <p:cNvPr id="5" name="Content Placeholder 4"/>
          <p:cNvGraphicFramePr>
            <a:graphicFrameLocks noGrp="1"/>
          </p:cNvGraphicFramePr>
          <p:nvPr>
            <p:ph idx="1"/>
            <p:extLst/>
          </p:nvPr>
        </p:nvGraphicFramePr>
        <p:xfrm>
          <a:off x="838200" y="1825625"/>
          <a:ext cx="10515600" cy="4577080"/>
        </p:xfrm>
        <a:graphic>
          <a:graphicData uri="http://schemas.openxmlformats.org/drawingml/2006/table">
            <a:tbl>
              <a:tblPr firstRow="1" bandRow="1">
                <a:tableStyleId>{5C22544A-7EE6-4342-B048-85BDC9FD1C3A}</a:tableStyleId>
              </a:tblPr>
              <a:tblGrid>
                <a:gridCol w="5257800"/>
                <a:gridCol w="5257800"/>
              </a:tblGrid>
              <a:tr h="370840">
                <a:tc>
                  <a:txBody>
                    <a:bodyPr/>
                    <a:lstStyle/>
                    <a:p>
                      <a:endParaRPr lang="en-US" dirty="0"/>
                    </a:p>
                  </a:txBody>
                  <a:tcPr/>
                </a:tc>
                <a:tc>
                  <a:txBody>
                    <a:bodyPr/>
                    <a:lstStyle/>
                    <a:p>
                      <a:endParaRPr lang="en-US"/>
                    </a:p>
                  </a:txBody>
                  <a:tcPr/>
                </a:tc>
              </a:tr>
              <a:tr h="370840">
                <a:tc>
                  <a:txBody>
                    <a:bodyPr/>
                    <a:lstStyle/>
                    <a:p>
                      <a:pPr>
                        <a:lnSpc>
                          <a:spcPct val="70000"/>
                        </a:lnSpc>
                        <a:buFont typeface="Arial" charset="0"/>
                        <a:buNone/>
                      </a:pPr>
                      <a:r>
                        <a:rPr lang="en-US" sz="1800" dirty="0" smtClean="0">
                          <a:latin typeface="Calibri" charset="0"/>
                        </a:rPr>
                        <a:t>1. Place condom over balloon end of Foleys catheter</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2. Tie lower end of condom snugly below level of  the balloon using suture / string. Tie should be tight enough to prevent leakage of water but should not strangulate catheter and prevent inflow of water into condom. Check for leakage by inflating  </a:t>
                      </a:r>
                      <a:r>
                        <a:rPr lang="en-US" sz="1800" dirty="0" err="1" smtClean="0">
                          <a:latin typeface="Calibri" charset="0"/>
                        </a:rPr>
                        <a:t>ballon</a:t>
                      </a:r>
                      <a:r>
                        <a:rPr lang="en-US" sz="1800" dirty="0" smtClean="0">
                          <a:latin typeface="Calibri" charset="0"/>
                        </a:rPr>
                        <a:t> with about 20cc water.</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3.  Aseptically place the condom end high into uterine cavity by digital manipulation or with aid of speculum and forceps</a:t>
                      </a:r>
                    </a:p>
                    <a:p>
                      <a:pPr>
                        <a:lnSpc>
                          <a:spcPct val="70000"/>
                        </a:lnSpc>
                        <a:buFontTx/>
                        <a:buNone/>
                      </a:pPr>
                      <a:endParaRPr lang="en-US" sz="1800" dirty="0" smtClean="0">
                        <a:latin typeface="Calibri" charset="0"/>
                      </a:endParaRPr>
                    </a:p>
                    <a:p>
                      <a:pPr>
                        <a:lnSpc>
                          <a:spcPct val="70000"/>
                        </a:lnSpc>
                        <a:buFont typeface="Arial" charset="0"/>
                        <a:buNone/>
                      </a:pPr>
                      <a:r>
                        <a:rPr lang="en-US" sz="1800" dirty="0" smtClean="0">
                          <a:latin typeface="Calibri" charset="0"/>
                        </a:rPr>
                        <a:t>4.  Inflate CT by connecting open/outlet end of catheter to giving set connected to infusion bag or use clean water with aid of large syringe. (</a:t>
                      </a:r>
                      <a:r>
                        <a:rPr lang="en-US" sz="1800" i="1" dirty="0" smtClean="0">
                          <a:latin typeface="Calibri" charset="0"/>
                        </a:rPr>
                        <a:t>cut the giving set at level of rubber to enable it fit into catheter</a:t>
                      </a:r>
                      <a:r>
                        <a:rPr lang="en-US" sz="1800" dirty="0" smtClean="0">
                          <a:latin typeface="Calibri" charset="0"/>
                        </a:rPr>
                        <a:t>) </a:t>
                      </a:r>
                    </a:p>
                    <a:p>
                      <a:endParaRPr lang="en-US" dirty="0"/>
                    </a:p>
                  </a:txBody>
                  <a:tcPr/>
                </a:tc>
                <a:tc>
                  <a:txBody>
                    <a:bodyPr/>
                    <a:lstStyle/>
                    <a:p>
                      <a:pPr marL="342900" indent="-342900" fontAlgn="auto">
                        <a:spcAft>
                          <a:spcPts val="0"/>
                        </a:spcAft>
                        <a:buFont typeface="Arial" pitchFamily="34" charset="0"/>
                        <a:buAutoNum type="arabicPeriod" startAt="5"/>
                        <a:defRPr/>
                      </a:pPr>
                      <a:r>
                        <a:rPr lang="en-US" sz="1800" dirty="0" smtClean="0">
                          <a:ea typeface="+mn-ea"/>
                        </a:rPr>
                        <a:t>Inflate condom with water or saline to about 300-  500 mls (or to amount at which no further bleeding is observed).</a:t>
                      </a:r>
                    </a:p>
                    <a:p>
                      <a:pPr marL="342900" indent="-342900" fontAlgn="auto">
                        <a:spcAft>
                          <a:spcPts val="0"/>
                        </a:spcAft>
                        <a:buFont typeface="Arial" pitchFamily="34" charset="0"/>
                        <a:buAutoNum type="arabicPeriod" startAt="5"/>
                        <a:defRPr/>
                      </a:pPr>
                      <a:endParaRPr lang="en-US" sz="1800" dirty="0" smtClean="0">
                        <a:ea typeface="+mn-ea"/>
                      </a:endParaRPr>
                    </a:p>
                    <a:p>
                      <a:pPr marL="342900" indent="-342900" fontAlgn="auto">
                        <a:spcAft>
                          <a:spcPts val="0"/>
                        </a:spcAft>
                        <a:buFont typeface="Arial" pitchFamily="34" charset="0"/>
                        <a:buAutoNum type="arabicPeriod" startAt="6"/>
                        <a:defRPr/>
                      </a:pPr>
                      <a:r>
                        <a:rPr lang="en-US" sz="1800" dirty="0" smtClean="0">
                          <a:ea typeface="+mn-ea"/>
                        </a:rPr>
                        <a:t>Clamp catheter when desired volume is achieved    and bleeding is controlled.</a:t>
                      </a:r>
                    </a:p>
                    <a:p>
                      <a:pPr marL="342900" indent="-342900" fontAlgn="auto">
                        <a:spcAft>
                          <a:spcPts val="0"/>
                        </a:spcAft>
                        <a:buFont typeface="Arial" pitchFamily="34" charset="0"/>
                        <a:buAutoNum type="arabicPeriod" startAt="6"/>
                        <a:defRPr/>
                      </a:pPr>
                      <a:endParaRPr lang="en-US" sz="1800" dirty="0" smtClean="0">
                        <a:ea typeface="+mn-ea"/>
                      </a:endParaRPr>
                    </a:p>
                    <a:p>
                      <a:pPr marL="342900" indent="-342900" fontAlgn="auto">
                        <a:spcAft>
                          <a:spcPts val="0"/>
                        </a:spcAft>
                        <a:buFont typeface="Arial" pitchFamily="34" charset="0"/>
                        <a:buAutoNum type="arabicPeriod" startAt="7"/>
                        <a:defRPr/>
                      </a:pPr>
                      <a:r>
                        <a:rPr lang="en-US" sz="1800" dirty="0" smtClean="0">
                          <a:ea typeface="+mn-ea"/>
                        </a:rPr>
                        <a:t>Maintain In-situ for 24 hours if bleeding controlled  and patient is stable.</a:t>
                      </a:r>
                    </a:p>
                    <a:p>
                      <a:pPr marL="342900" indent="-342900" fontAlgn="auto">
                        <a:spcAft>
                          <a:spcPts val="0"/>
                        </a:spcAft>
                        <a:buFont typeface="Arial" pitchFamily="34" charset="0"/>
                        <a:buAutoNum type="arabicPeriod" startAt="7"/>
                        <a:defRPr/>
                      </a:pPr>
                      <a:endParaRPr lang="en-US" sz="1800" dirty="0" smtClean="0">
                        <a:ea typeface="+mn-ea"/>
                      </a:endParaRPr>
                    </a:p>
                    <a:p>
                      <a:pPr marL="342900" indent="-342900" fontAlgn="auto">
                        <a:spcAft>
                          <a:spcPts val="0"/>
                        </a:spcAft>
                        <a:buFont typeface="Arial" pitchFamily="34" charset="0"/>
                        <a:buAutoNum type="arabicPeriod" startAt="8"/>
                        <a:defRPr/>
                      </a:pPr>
                      <a:r>
                        <a:rPr lang="en-US" sz="1800" dirty="0" smtClean="0">
                          <a:ea typeface="+mn-ea"/>
                        </a:rPr>
                        <a:t>Give Broad spectrum antibiotic cover</a:t>
                      </a:r>
                    </a:p>
                    <a:p>
                      <a:pPr marL="342900" indent="-342900" fontAlgn="auto">
                        <a:spcAft>
                          <a:spcPts val="0"/>
                        </a:spcAft>
                        <a:buFont typeface="Arial" pitchFamily="34" charset="0"/>
                        <a:buAutoNum type="arabicPeriod" startAt="8"/>
                        <a:defRPr/>
                      </a:pPr>
                      <a:endParaRPr lang="en-US" sz="1800" dirty="0" smtClean="0">
                        <a:ea typeface="+mn-ea"/>
                      </a:endParaRPr>
                    </a:p>
                    <a:p>
                      <a:pPr fontAlgn="auto">
                        <a:spcAft>
                          <a:spcPts val="0"/>
                        </a:spcAft>
                        <a:buFont typeface="Arial" pitchFamily="34" charset="0"/>
                        <a:buNone/>
                        <a:defRPr/>
                      </a:pPr>
                      <a:r>
                        <a:rPr lang="en-US" sz="1800" dirty="0" smtClean="0">
                          <a:ea typeface="+mn-ea"/>
                        </a:rPr>
                        <a:t>9. Monitor patient closely, resuscitate and/or treat</a:t>
                      </a:r>
                      <a:r>
                        <a:rPr lang="en-US" sz="1800" baseline="0" dirty="0" smtClean="0">
                          <a:ea typeface="+mn-ea"/>
                        </a:rPr>
                        <a:t> complications e.g. shock, coagulopathy </a:t>
                      </a:r>
                      <a:endParaRPr lang="en-US" sz="1800" dirty="0" smtClean="0">
                        <a:ea typeface="+mn-ea"/>
                      </a:endParaRPr>
                    </a:p>
                    <a:p>
                      <a:endParaRPr lang="en-US" dirty="0"/>
                    </a:p>
                  </a:txBody>
                  <a:tcPr/>
                </a:tc>
              </a:tr>
            </a:tbl>
          </a:graphicData>
        </a:graphic>
      </p:graphicFrame>
    </p:spTree>
    <p:extLst>
      <p:ext uri="{BB962C8B-B14F-4D97-AF65-F5344CB8AC3E}">
        <p14:creationId xmlns:p14="http://schemas.microsoft.com/office/powerpoint/2010/main" val="1355005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0052" y="206376"/>
            <a:ext cx="8487833" cy="784225"/>
          </a:xfrm>
        </p:spPr>
        <p:txBody>
          <a:bodyPr/>
          <a:lstStyle/>
          <a:p>
            <a:r>
              <a:rPr lang="en-US" u="sng">
                <a:latin typeface="Calibri" charset="0"/>
              </a:rPr>
              <a:t>The B-Lynch Suture</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47752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609600" y="5257801"/>
            <a:ext cx="61976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3743" tIns="31871" rIns="63743" bIns="31871">
            <a:spAutoFit/>
          </a:bodyPr>
          <a:lstStyle>
            <a:lvl1pPr defTabSz="638175">
              <a:defRPr>
                <a:solidFill>
                  <a:schemeClr val="tx1"/>
                </a:solidFill>
                <a:latin typeface="Calibri" charset="0"/>
                <a:ea typeface="ＭＳ Ｐゴシック" charset="0"/>
              </a:defRPr>
            </a:lvl1pPr>
            <a:lvl2pPr marL="742950" indent="-285750" defTabSz="638175">
              <a:defRPr>
                <a:solidFill>
                  <a:schemeClr val="tx1"/>
                </a:solidFill>
                <a:latin typeface="Calibri" charset="0"/>
                <a:ea typeface="ＭＳ Ｐゴシック" charset="0"/>
              </a:defRPr>
            </a:lvl2pPr>
            <a:lvl3pPr marL="1143000" indent="-228600" defTabSz="638175">
              <a:defRPr>
                <a:solidFill>
                  <a:schemeClr val="tx1"/>
                </a:solidFill>
                <a:latin typeface="Calibri" charset="0"/>
                <a:ea typeface="ＭＳ Ｐゴシック" charset="0"/>
              </a:defRPr>
            </a:lvl3pPr>
            <a:lvl4pPr marL="1600200" indent="-228600" defTabSz="638175">
              <a:defRPr>
                <a:solidFill>
                  <a:schemeClr val="tx1"/>
                </a:solidFill>
                <a:latin typeface="Calibri" charset="0"/>
                <a:ea typeface="ＭＳ Ｐゴシック" charset="0"/>
              </a:defRPr>
            </a:lvl4pPr>
            <a:lvl5pPr marL="2057400" indent="-228600" defTabSz="638175">
              <a:defRPr>
                <a:solidFill>
                  <a:schemeClr val="tx1"/>
                </a:solidFill>
                <a:latin typeface="Calibri" charset="0"/>
                <a:ea typeface="ＭＳ Ｐゴシック" charset="0"/>
              </a:defRPr>
            </a:lvl5pPr>
            <a:lvl6pPr marL="2514600" indent="-228600" defTabSz="638175" fontAlgn="base">
              <a:spcBef>
                <a:spcPct val="0"/>
              </a:spcBef>
              <a:spcAft>
                <a:spcPct val="0"/>
              </a:spcAft>
              <a:defRPr>
                <a:solidFill>
                  <a:schemeClr val="tx1"/>
                </a:solidFill>
                <a:latin typeface="Calibri" charset="0"/>
                <a:ea typeface="ＭＳ Ｐゴシック" charset="0"/>
              </a:defRPr>
            </a:lvl6pPr>
            <a:lvl7pPr marL="2971800" indent="-228600" defTabSz="638175" fontAlgn="base">
              <a:spcBef>
                <a:spcPct val="0"/>
              </a:spcBef>
              <a:spcAft>
                <a:spcPct val="0"/>
              </a:spcAft>
              <a:defRPr>
                <a:solidFill>
                  <a:schemeClr val="tx1"/>
                </a:solidFill>
                <a:latin typeface="Calibri" charset="0"/>
                <a:ea typeface="ＭＳ Ｐゴシック" charset="0"/>
              </a:defRPr>
            </a:lvl7pPr>
            <a:lvl8pPr marL="3429000" indent="-228600" defTabSz="638175" fontAlgn="base">
              <a:spcBef>
                <a:spcPct val="0"/>
              </a:spcBef>
              <a:spcAft>
                <a:spcPct val="0"/>
              </a:spcAft>
              <a:defRPr>
                <a:solidFill>
                  <a:schemeClr val="tx1"/>
                </a:solidFill>
                <a:latin typeface="Calibri" charset="0"/>
                <a:ea typeface="ＭＳ Ｐゴシック" charset="0"/>
              </a:defRPr>
            </a:lvl8pPr>
            <a:lvl9pPr marL="3886200" indent="-228600" defTabSz="638175" fontAlgn="base">
              <a:spcBef>
                <a:spcPct val="0"/>
              </a:spcBef>
              <a:spcAft>
                <a:spcPct val="0"/>
              </a:spcAft>
              <a:defRPr>
                <a:solidFill>
                  <a:schemeClr val="tx1"/>
                </a:solidFill>
                <a:latin typeface="Calibri" charset="0"/>
                <a:ea typeface="ＭＳ Ｐゴシック" charset="0"/>
              </a:defRPr>
            </a:lvl9pPr>
          </a:lstStyle>
          <a:p>
            <a:pPr eaLnBrk="0" hangingPunct="0"/>
            <a:r>
              <a:rPr lang="en-US" sz="1700" dirty="0">
                <a:latin typeface="Arial" charset="0"/>
              </a:rPr>
              <a:t>Step 1: Using </a:t>
            </a:r>
            <a:r>
              <a:rPr lang="en-US" sz="1700" dirty="0" err="1">
                <a:latin typeface="Arial" charset="0"/>
              </a:rPr>
              <a:t>Absorbale</a:t>
            </a:r>
            <a:r>
              <a:rPr lang="en-US" sz="1700" dirty="0">
                <a:latin typeface="Arial" charset="0"/>
              </a:rPr>
              <a:t> </a:t>
            </a:r>
            <a:r>
              <a:rPr lang="en-US" sz="1700" dirty="0" smtClean="0">
                <a:latin typeface="Arial" charset="0"/>
              </a:rPr>
              <a:t>large </a:t>
            </a:r>
            <a:r>
              <a:rPr lang="en-US" sz="1700" dirty="0">
                <a:latin typeface="Arial" charset="0"/>
              </a:rPr>
              <a:t>suture. </a:t>
            </a:r>
          </a:p>
          <a:p>
            <a:pPr eaLnBrk="0" hangingPunct="0"/>
            <a:r>
              <a:rPr lang="en-US" sz="1700" dirty="0">
                <a:latin typeface="Arial" charset="0"/>
              </a:rPr>
              <a:t>             In-out-over…In-out-over…In-out-tie</a:t>
            </a:r>
          </a:p>
        </p:txBody>
      </p:sp>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1143000"/>
            <a:ext cx="4978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Box 5"/>
          <p:cNvSpPr txBox="1">
            <a:spLocks noChangeArrowheads="1"/>
          </p:cNvSpPr>
          <p:nvPr/>
        </p:nvSpPr>
        <p:spPr bwMode="auto">
          <a:xfrm>
            <a:off x="7823201" y="5334000"/>
            <a:ext cx="18801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B-Lynch Suture #2</a:t>
            </a:r>
          </a:p>
        </p:txBody>
      </p:sp>
      <p:sp>
        <p:nvSpPr>
          <p:cNvPr id="22535" name="TextBox 6"/>
          <p:cNvSpPr txBox="1">
            <a:spLocks noChangeArrowheads="1"/>
          </p:cNvSpPr>
          <p:nvPr/>
        </p:nvSpPr>
        <p:spPr bwMode="auto">
          <a:xfrm>
            <a:off x="812801" y="6172201"/>
            <a:ext cx="563926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a:t>Courtesy: Lynch BC, Coker A, Laval AH et  al. The B_Lynch technique for control of Masive PPH,</a:t>
            </a:r>
          </a:p>
          <a:p>
            <a:r>
              <a:rPr lang="en-US" sz="1100"/>
              <a:t>An Alternative  to Hysterectomy. Five Cases Reported.  Br. J. Obstet Gynecol 1997, 104 327-376</a:t>
            </a:r>
          </a:p>
        </p:txBody>
      </p:sp>
    </p:spTree>
    <p:extLst>
      <p:ext uri="{BB962C8B-B14F-4D97-AF65-F5344CB8AC3E}">
        <p14:creationId xmlns:p14="http://schemas.microsoft.com/office/powerpoint/2010/main" val="948499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10 Gynecology skill stations </a:t>
            </a:r>
            <a:endParaRPr lang="en-US" b="1" dirty="0">
              <a:solidFill>
                <a:srgbClr val="FF0000"/>
              </a:solidFill>
            </a:endParaRPr>
          </a:p>
        </p:txBody>
      </p:sp>
      <p:sp>
        <p:nvSpPr>
          <p:cNvPr id="4" name="Content Placeholder 3"/>
          <p:cNvSpPr>
            <a:spLocks noGrp="1"/>
          </p:cNvSpPr>
          <p:nvPr>
            <p:ph sz="half" idx="1"/>
          </p:nvPr>
        </p:nvSpPr>
        <p:spPr>
          <a:xfrm>
            <a:off x="838199" y="1825625"/>
            <a:ext cx="4558049" cy="4351338"/>
          </a:xfrm>
        </p:spPr>
        <p:txBody>
          <a:bodyPr>
            <a:normAutofit/>
          </a:bodyPr>
          <a:lstStyle/>
          <a:p>
            <a:pPr marL="514350" indent="-514350">
              <a:buFont typeface="+mj-lt"/>
              <a:buAutoNum type="arabicParenR"/>
            </a:pPr>
            <a:r>
              <a:rPr lang="en-US" dirty="0" smtClean="0"/>
              <a:t>Manual Vacuum aspiration</a:t>
            </a:r>
          </a:p>
          <a:p>
            <a:pPr marL="514350" indent="-514350">
              <a:buFont typeface="+mj-lt"/>
              <a:buAutoNum type="arabicParenR"/>
            </a:pPr>
            <a:r>
              <a:rPr lang="en-US" dirty="0" smtClean="0"/>
              <a:t>Pap smear collection</a:t>
            </a:r>
          </a:p>
          <a:p>
            <a:pPr marL="514350" indent="-514350">
              <a:buFont typeface="+mj-lt"/>
              <a:buAutoNum type="arabicParenR"/>
            </a:pPr>
            <a:r>
              <a:rPr lang="en-US" dirty="0" smtClean="0"/>
              <a:t>VIA/VILI</a:t>
            </a:r>
          </a:p>
          <a:p>
            <a:pPr marL="514350" indent="-514350">
              <a:buFont typeface="+mj-lt"/>
              <a:buAutoNum type="arabicParenR"/>
            </a:pPr>
            <a:r>
              <a:rPr lang="en-US" dirty="0" smtClean="0"/>
              <a:t>Counselling for abnormal cervical screen result</a:t>
            </a:r>
          </a:p>
          <a:p>
            <a:pPr marL="514350" indent="-514350">
              <a:buFont typeface="+mj-lt"/>
              <a:buAutoNum type="arabicParenR"/>
            </a:pPr>
            <a:r>
              <a:rPr lang="en-US" dirty="0" smtClean="0"/>
              <a:t>Implant insertion/removal </a:t>
            </a:r>
          </a:p>
          <a:p>
            <a:pPr marL="514350" indent="-514350">
              <a:buFont typeface="+mj-lt"/>
              <a:buAutoNum type="arabicParenR"/>
            </a:pPr>
            <a:r>
              <a:rPr lang="en-US" dirty="0" smtClean="0"/>
              <a:t>IUCD insertion/removal </a:t>
            </a:r>
          </a:p>
          <a:p>
            <a:pPr marL="0" indent="0">
              <a:buNone/>
            </a:pPr>
            <a:endParaRPr lang="en-US" dirty="0" smtClean="0"/>
          </a:p>
          <a:p>
            <a:pPr marL="0" indent="0">
              <a:buNone/>
            </a:pPr>
            <a:endParaRPr lang="en-US" dirty="0" smtClean="0"/>
          </a:p>
          <a:p>
            <a:pPr marL="514350" indent="-514350">
              <a:buFont typeface="+mj-lt"/>
              <a:buAutoNum type="arabicPeriod"/>
            </a:pPr>
            <a:endParaRPr lang="en-US" dirty="0"/>
          </a:p>
        </p:txBody>
      </p:sp>
      <p:sp>
        <p:nvSpPr>
          <p:cNvPr id="5" name="Content Placeholder 4"/>
          <p:cNvSpPr>
            <a:spLocks noGrp="1"/>
          </p:cNvSpPr>
          <p:nvPr>
            <p:ph sz="half" idx="2"/>
          </p:nvPr>
        </p:nvSpPr>
        <p:spPr/>
        <p:txBody>
          <a:bodyPr>
            <a:normAutofit/>
          </a:bodyPr>
          <a:lstStyle/>
          <a:p>
            <a:pPr marL="514350" indent="-514350">
              <a:buFont typeface="+mj-lt"/>
              <a:buAutoNum type="arabicParenR" startAt="7"/>
            </a:pPr>
            <a:r>
              <a:rPr lang="en-US" dirty="0" smtClean="0"/>
              <a:t>Scrubbing/Gowning/Gloving, </a:t>
            </a:r>
            <a:r>
              <a:rPr lang="en-US" dirty="0"/>
              <a:t>Abdominal draping and incisions </a:t>
            </a:r>
          </a:p>
          <a:p>
            <a:pPr marL="514350" indent="-514350">
              <a:buFont typeface="+mj-lt"/>
              <a:buAutoNum type="arabicParenR" startAt="7"/>
            </a:pPr>
            <a:r>
              <a:rPr lang="en-US" dirty="0" smtClean="0"/>
              <a:t>Ectopic Pregnancy, catheterization &amp; </a:t>
            </a:r>
            <a:r>
              <a:rPr lang="en-US" dirty="0"/>
              <a:t>IV </a:t>
            </a:r>
            <a:r>
              <a:rPr lang="en-US" dirty="0" smtClean="0"/>
              <a:t>access</a:t>
            </a:r>
          </a:p>
          <a:p>
            <a:pPr marL="514350" indent="-514350">
              <a:buFont typeface="+mj-lt"/>
              <a:buAutoNum type="arabicParenR" startAt="7"/>
            </a:pPr>
            <a:r>
              <a:rPr lang="en-US" dirty="0" smtClean="0"/>
              <a:t>High vagina swab </a:t>
            </a:r>
            <a:r>
              <a:rPr lang="en-US" dirty="0"/>
              <a:t>&amp;</a:t>
            </a:r>
            <a:r>
              <a:rPr lang="en-US" dirty="0" smtClean="0"/>
              <a:t> endocervical swab </a:t>
            </a:r>
            <a:endParaRPr lang="en-US" dirty="0">
              <a:solidFill>
                <a:srgbClr val="FF0000"/>
              </a:solidFill>
            </a:endParaRPr>
          </a:p>
          <a:p>
            <a:pPr marL="514350" indent="-514350">
              <a:buFont typeface="+mj-lt"/>
              <a:buAutoNum type="arabicParenR" startAt="7"/>
            </a:pPr>
            <a:r>
              <a:rPr lang="en-US" dirty="0" smtClean="0"/>
              <a:t>Bimanual examination for  pelvic mass/adnexal mass</a:t>
            </a:r>
          </a:p>
        </p:txBody>
      </p:sp>
      <p:pic>
        <p:nvPicPr>
          <p:cNvPr id="6" name="Picture 2" descr="http://twistynoodle.com/media/img/r/number-ten/ten-2/ten-2_coloring_page_jpg_468x609_q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2028" y="197700"/>
            <a:ext cx="1151264" cy="14882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0383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304800"/>
            <a:ext cx="10363200" cy="838200"/>
          </a:xfrm>
        </p:spPr>
        <p:txBody>
          <a:bodyPr/>
          <a:lstStyle/>
          <a:p>
            <a:r>
              <a:rPr lang="en-US">
                <a:latin typeface="Calibri" charset="0"/>
              </a:rPr>
              <a:t>B-Lynch Suture #3</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968" y="1441450"/>
            <a:ext cx="5211233" cy="495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344229" y="1915886"/>
            <a:ext cx="4572000" cy="4064000"/>
          </a:xfrm>
          <a:prstGeom prst="rect">
            <a:avLst/>
          </a:prstGeom>
        </p:spPr>
      </p:pic>
    </p:spTree>
    <p:extLst>
      <p:ext uri="{BB962C8B-B14F-4D97-AF65-F5344CB8AC3E}">
        <p14:creationId xmlns:p14="http://schemas.microsoft.com/office/powerpoint/2010/main" val="2177410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174344"/>
            <a:ext cx="7966656" cy="1325563"/>
          </a:xfrm>
        </p:spPr>
        <p:txBody>
          <a:bodyPr/>
          <a:lstStyle/>
          <a:p>
            <a:r>
              <a:rPr lang="en-US" b="1" dirty="0">
                <a:solidFill>
                  <a:srgbClr val="FF0000"/>
                </a:solidFill>
              </a:rPr>
              <a:t>Perineal </a:t>
            </a:r>
            <a:r>
              <a:rPr lang="en-US" b="1" dirty="0" smtClean="0">
                <a:solidFill>
                  <a:srgbClr val="FF0000"/>
                </a:solidFill>
              </a:rPr>
              <a:t>Tear </a:t>
            </a:r>
            <a:r>
              <a:rPr lang="en-US" b="1" dirty="0">
                <a:solidFill>
                  <a:srgbClr val="FF0000"/>
                </a:solidFill>
              </a:rPr>
              <a:t>&amp; </a:t>
            </a:r>
            <a:r>
              <a:rPr lang="en-US" b="1" dirty="0" smtClean="0">
                <a:solidFill>
                  <a:srgbClr val="FF0000"/>
                </a:solidFill>
              </a:rPr>
              <a:t>Episiotomy Repair </a:t>
            </a:r>
            <a:r>
              <a:rPr lang="en-US" b="1" dirty="0">
                <a:solidFill>
                  <a:srgbClr val="FF0000"/>
                </a:solidFill>
              </a:rPr>
              <a:t/>
            </a:r>
            <a:br>
              <a:rPr lang="en-US" b="1" dirty="0">
                <a:solidFill>
                  <a:srgbClr val="FF0000"/>
                </a:solidFill>
              </a:rPr>
            </a:br>
            <a:endParaRPr lang="en-US" b="1" dirty="0">
              <a:solidFill>
                <a:srgbClr val="FF0000"/>
              </a:solidFill>
            </a:endParaRPr>
          </a:p>
        </p:txBody>
      </p:sp>
      <p:pic>
        <p:nvPicPr>
          <p:cNvPr id="5" name="Picture 4" descr="http://www.coloringguru.com/filer/numbers/10_numbers_coloring_pages_full_siz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59" y="203199"/>
            <a:ext cx="715529" cy="633927"/>
          </a:xfrm>
          <a:prstGeom prst="rect">
            <a:avLst/>
          </a:prstGeom>
          <a:noFill/>
          <a:ln>
            <a:noFill/>
          </a:ln>
        </p:spPr>
      </p:pic>
      <p:sp>
        <p:nvSpPr>
          <p:cNvPr id="6" name="Content Placeholder 5"/>
          <p:cNvSpPr>
            <a:spLocks noGrp="1"/>
          </p:cNvSpPr>
          <p:nvPr>
            <p:ph idx="1"/>
          </p:nvPr>
        </p:nvSpPr>
        <p:spPr/>
        <p:txBody>
          <a:bodyPr>
            <a:normAutofit fontScale="92500"/>
          </a:bodyPr>
          <a:lstStyle/>
          <a:p>
            <a:r>
              <a:rPr lang="en-US" dirty="0"/>
              <a:t>Episiotomy </a:t>
            </a:r>
            <a:endParaRPr lang="en-US" dirty="0" smtClean="0"/>
          </a:p>
          <a:p>
            <a:pPr lvl="1"/>
            <a:r>
              <a:rPr lang="en-US" dirty="0" smtClean="0"/>
              <a:t>is </a:t>
            </a:r>
            <a:r>
              <a:rPr lang="en-US" dirty="0"/>
              <a:t>a surgical incision of the perineum performed to widen the vaginal opening to facilitate the delivery of an infant </a:t>
            </a:r>
          </a:p>
          <a:p>
            <a:pPr lvl="1"/>
            <a:r>
              <a:rPr lang="en-US" dirty="0"/>
              <a:t>May be associated with increased risk of extension to severe perineal lacerations, dyspareunia, and future pelvic floor dysfunction: Types: Midline and mediolateral</a:t>
            </a:r>
          </a:p>
          <a:p>
            <a:r>
              <a:rPr lang="en-US" dirty="0"/>
              <a:t>Tears </a:t>
            </a:r>
            <a:endParaRPr lang="en-US" dirty="0" smtClean="0"/>
          </a:p>
          <a:p>
            <a:pPr lvl="1"/>
            <a:r>
              <a:rPr lang="en-US" dirty="0" smtClean="0"/>
              <a:t>Are </a:t>
            </a:r>
            <a:r>
              <a:rPr lang="en-US" dirty="0"/>
              <a:t>spontaneous perineal lacerations arising from </a:t>
            </a:r>
            <a:r>
              <a:rPr lang="en-US" dirty="0" smtClean="0"/>
              <a:t>perineal </a:t>
            </a:r>
            <a:r>
              <a:rPr lang="en-US" dirty="0"/>
              <a:t>trauma at delivery. Degrees 1-4 </a:t>
            </a:r>
          </a:p>
          <a:p>
            <a:r>
              <a:rPr lang="en-US" dirty="0"/>
              <a:t>Repair in layers</a:t>
            </a:r>
          </a:p>
          <a:p>
            <a:r>
              <a:rPr lang="en-US" dirty="0"/>
              <a:t>Postoperative </a:t>
            </a:r>
            <a:r>
              <a:rPr lang="en-US" dirty="0" smtClean="0"/>
              <a:t>care</a:t>
            </a:r>
            <a:endParaRPr lang="en-US" dirty="0"/>
          </a:p>
          <a:p>
            <a:pPr lvl="1"/>
            <a:r>
              <a:rPr lang="en-US" dirty="0" smtClean="0"/>
              <a:t>pain control, perineal hygiene, </a:t>
            </a:r>
            <a:r>
              <a:rPr lang="en-US" dirty="0" err="1" smtClean="0"/>
              <a:t>sitz</a:t>
            </a:r>
            <a:r>
              <a:rPr lang="en-US" dirty="0" smtClean="0"/>
              <a:t> baths</a:t>
            </a:r>
            <a:endParaRPr lang="en-US" dirty="0"/>
          </a:p>
          <a:p>
            <a:endParaRPr lang="en-US" dirty="0"/>
          </a:p>
        </p:txBody>
      </p:sp>
    </p:spTree>
    <p:extLst>
      <p:ext uri="{BB962C8B-B14F-4D97-AF65-F5344CB8AC3E}">
        <p14:creationId xmlns:p14="http://schemas.microsoft.com/office/powerpoint/2010/main" val="13119377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434" y="174344"/>
            <a:ext cx="7966656" cy="1325563"/>
          </a:xfrm>
        </p:spPr>
        <p:txBody>
          <a:bodyPr/>
          <a:lstStyle/>
          <a:p>
            <a:r>
              <a:rPr lang="en-US" b="1" dirty="0">
                <a:solidFill>
                  <a:srgbClr val="FF0000"/>
                </a:solidFill>
              </a:rPr>
              <a:t>Perineal </a:t>
            </a:r>
            <a:r>
              <a:rPr lang="en-US" b="1" dirty="0" smtClean="0">
                <a:solidFill>
                  <a:srgbClr val="FF0000"/>
                </a:solidFill>
              </a:rPr>
              <a:t>Tear </a:t>
            </a:r>
            <a:r>
              <a:rPr lang="en-US" b="1" dirty="0">
                <a:solidFill>
                  <a:srgbClr val="FF0000"/>
                </a:solidFill>
              </a:rPr>
              <a:t>&amp; </a:t>
            </a:r>
            <a:r>
              <a:rPr lang="en-US" b="1" dirty="0" smtClean="0">
                <a:solidFill>
                  <a:srgbClr val="FF0000"/>
                </a:solidFill>
              </a:rPr>
              <a:t>Episiotomy Repair </a:t>
            </a:r>
            <a:r>
              <a:rPr lang="en-US" b="1" dirty="0">
                <a:solidFill>
                  <a:srgbClr val="FF0000"/>
                </a:solidFill>
              </a:rPr>
              <a:t/>
            </a:r>
            <a:br>
              <a:rPr lang="en-US" b="1" dirty="0">
                <a:solidFill>
                  <a:srgbClr val="FF0000"/>
                </a:solidFill>
              </a:rPr>
            </a:br>
            <a:endParaRPr lang="en-US" b="1" dirty="0">
              <a:solidFill>
                <a:srgbClr val="FF0000"/>
              </a:solidFill>
            </a:endParaRPr>
          </a:p>
        </p:txBody>
      </p:sp>
      <p:pic>
        <p:nvPicPr>
          <p:cNvPr id="5" name="Picture 4" descr="http://www.coloringguru.com/filer/numbers/10_numbers_coloring_pages_full_size.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59" y="203199"/>
            <a:ext cx="715529" cy="633927"/>
          </a:xfrm>
          <a:prstGeom prst="rect">
            <a:avLst/>
          </a:prstGeom>
          <a:noFill/>
          <a:ln>
            <a:noFill/>
          </a:ln>
        </p:spPr>
      </p:pic>
      <p:pic>
        <p:nvPicPr>
          <p:cNvPr id="3" name="Content Placeholder 2"/>
          <p:cNvPicPr>
            <a:picLocks noGrp="1" noChangeAspect="1"/>
          </p:cNvPicPr>
          <p:nvPr>
            <p:ph idx="1"/>
          </p:nvPr>
        </p:nvPicPr>
        <p:blipFill>
          <a:blip r:embed="rId4"/>
          <a:stretch>
            <a:fillRect/>
          </a:stretch>
        </p:blipFill>
        <p:spPr>
          <a:xfrm>
            <a:off x="2686050" y="2089944"/>
            <a:ext cx="6819900" cy="3822700"/>
          </a:xfrm>
          <a:prstGeom prst="rect">
            <a:avLst/>
          </a:prstGeom>
        </p:spPr>
      </p:pic>
    </p:spTree>
    <p:extLst>
      <p:ext uri="{BB962C8B-B14F-4D97-AF65-F5344CB8AC3E}">
        <p14:creationId xmlns:p14="http://schemas.microsoft.com/office/powerpoint/2010/main" val="1612432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a:t>
            </a:r>
            <a:endParaRPr lang="en-US" dirty="0"/>
          </a:p>
        </p:txBody>
      </p:sp>
      <p:sp>
        <p:nvSpPr>
          <p:cNvPr id="3" name="Content Placeholder 2"/>
          <p:cNvSpPr>
            <a:spLocks noGrp="1"/>
          </p:cNvSpPr>
          <p:nvPr>
            <p:ph idx="1"/>
          </p:nvPr>
        </p:nvSpPr>
        <p:spPr/>
        <p:txBody>
          <a:bodyPr>
            <a:normAutofit/>
          </a:bodyPr>
          <a:lstStyle/>
          <a:p>
            <a:r>
              <a:rPr lang="en-US" sz="2400" dirty="0" smtClean="0"/>
              <a:t>Place an </a:t>
            </a:r>
            <a:r>
              <a:rPr lang="en-US" sz="2400" dirty="0"/>
              <a:t>anchor stitch </a:t>
            </a:r>
            <a:r>
              <a:rPr lang="en-US" sz="2400" dirty="0" smtClean="0"/>
              <a:t>above </a:t>
            </a:r>
            <a:r>
              <a:rPr lang="en-US" sz="2400" dirty="0"/>
              <a:t>the wound </a:t>
            </a:r>
            <a:r>
              <a:rPr lang="en-US" sz="2400" dirty="0" smtClean="0"/>
              <a:t>apex</a:t>
            </a:r>
          </a:p>
          <a:p>
            <a:pPr marL="228600" lvl="1">
              <a:spcBef>
                <a:spcPts val="1000"/>
              </a:spcBef>
            </a:pPr>
            <a:r>
              <a:rPr lang="en-US" dirty="0" smtClean="0"/>
              <a:t>Close the </a:t>
            </a:r>
            <a:r>
              <a:rPr lang="en-US" dirty="0"/>
              <a:t>vaginal mucosa and submucosa with </a:t>
            </a:r>
            <a:r>
              <a:rPr lang="en-US" dirty="0" smtClean="0"/>
              <a:t>continuous interlocking stitches</a:t>
            </a:r>
            <a:r>
              <a:rPr lang="en-US" dirty="0"/>
              <a:t> </a:t>
            </a:r>
            <a:r>
              <a:rPr lang="en-US" dirty="0" smtClean="0"/>
              <a:t>to close </a:t>
            </a:r>
            <a:r>
              <a:rPr lang="en-US" dirty="0"/>
              <a:t>the vaginal incision and </a:t>
            </a:r>
            <a:r>
              <a:rPr lang="en-US" dirty="0" smtClean="0"/>
              <a:t>reapproximate </a:t>
            </a:r>
            <a:r>
              <a:rPr lang="en-US" dirty="0"/>
              <a:t>the cut margins of the hymenal </a:t>
            </a:r>
            <a:r>
              <a:rPr lang="en-US" dirty="0" smtClean="0"/>
              <a:t>ring using an absorbable </a:t>
            </a:r>
            <a:r>
              <a:rPr lang="en-US" dirty="0"/>
              <a:t>2–0 or 3–0 suture </a:t>
            </a:r>
            <a:endParaRPr lang="en-US" dirty="0" smtClean="0"/>
          </a:p>
          <a:p>
            <a:r>
              <a:rPr lang="en-US" sz="2400" dirty="0" smtClean="0"/>
              <a:t>Close </a:t>
            </a:r>
            <a:r>
              <a:rPr lang="en-US" sz="2400" dirty="0"/>
              <a:t>the fascia and muscles </a:t>
            </a:r>
            <a:r>
              <a:rPr lang="en-US" sz="2400" dirty="0" smtClean="0"/>
              <a:t>to restore </a:t>
            </a:r>
            <a:r>
              <a:rPr lang="en-US" sz="2400" dirty="0"/>
              <a:t>the perineal body </a:t>
            </a:r>
            <a:r>
              <a:rPr lang="en-US" sz="2400" dirty="0" smtClean="0"/>
              <a:t>using a continuous absorbable </a:t>
            </a:r>
            <a:r>
              <a:rPr lang="en-US" sz="2400" dirty="0"/>
              <a:t>2–0 or 3–0 </a:t>
            </a:r>
            <a:r>
              <a:rPr lang="en-US" sz="2400" dirty="0" smtClean="0"/>
              <a:t>suture</a:t>
            </a:r>
            <a:endParaRPr lang="en-US" sz="2400" b="1" dirty="0"/>
          </a:p>
          <a:p>
            <a:r>
              <a:rPr lang="en-US" sz="2400" dirty="0" smtClean="0"/>
              <a:t>Carry the continuous suture </a:t>
            </a:r>
            <a:r>
              <a:rPr lang="en-US" sz="2400" dirty="0"/>
              <a:t>upward as a subcuticular </a:t>
            </a:r>
            <a:r>
              <a:rPr lang="en-US" sz="2400" dirty="0" smtClean="0"/>
              <a:t>stitch</a:t>
            </a:r>
          </a:p>
          <a:p>
            <a:r>
              <a:rPr lang="en-US" sz="2400" dirty="0" smtClean="0"/>
              <a:t>Tie the final knot proximal </a:t>
            </a:r>
            <a:r>
              <a:rPr lang="en-US" sz="2400" dirty="0"/>
              <a:t>to the hymenal ring.</a:t>
            </a:r>
          </a:p>
        </p:txBody>
      </p:sp>
    </p:spTree>
    <p:extLst>
      <p:ext uri="{BB962C8B-B14F-4D97-AF65-F5344CB8AC3E}">
        <p14:creationId xmlns:p14="http://schemas.microsoft.com/office/powerpoint/2010/main" val="2458641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l="-106111" r="-106111"/>
          <a:stretch>
            <a:fillRect/>
          </a:stretch>
        </p:blipFill>
        <p:spPr/>
      </p:pic>
    </p:spTree>
    <p:extLst>
      <p:ext uri="{BB962C8B-B14F-4D97-AF65-F5344CB8AC3E}">
        <p14:creationId xmlns:p14="http://schemas.microsoft.com/office/powerpoint/2010/main" val="2421153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Cov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729" b="3729"/>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58930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Perineal lacerations/tears</a:t>
            </a:r>
            <a:endParaRPr lang="en-US" dirty="0"/>
          </a:p>
        </p:txBody>
      </p:sp>
      <p:pic>
        <p:nvPicPr>
          <p:cNvPr id="4" name="Picture 13" descr="Cov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8784" r="-8784"/>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5"/>
          <p:cNvSpPr>
            <a:spLocks noGrp="1"/>
          </p:cNvSpPr>
          <p:nvPr>
            <p:ph sz="half" idx="2"/>
          </p:nvPr>
        </p:nvSpPr>
        <p:spPr/>
        <p:txBody>
          <a:bodyPr>
            <a:normAutofit fontScale="85000" lnSpcReduction="20000"/>
          </a:bodyPr>
          <a:lstStyle/>
          <a:p>
            <a:r>
              <a:rPr lang="en-US" b="1" dirty="0"/>
              <a:t>A.</a:t>
            </a:r>
            <a:r>
              <a:rPr lang="en-US" dirty="0"/>
              <a:t> First-</a:t>
            </a:r>
            <a:r>
              <a:rPr lang="en-US" dirty="0" smtClean="0"/>
              <a:t>degree: involve </a:t>
            </a:r>
            <a:r>
              <a:rPr lang="en-US" dirty="0"/>
              <a:t>the </a:t>
            </a:r>
            <a:r>
              <a:rPr lang="en-US" dirty="0" err="1"/>
              <a:t>fourchette</a:t>
            </a:r>
            <a:r>
              <a:rPr lang="en-US" dirty="0"/>
              <a:t>, perineal skin, and vaginal mucous membrane but not the underlying fascia and muscle. </a:t>
            </a:r>
            <a:endParaRPr lang="en-US" dirty="0" smtClean="0"/>
          </a:p>
          <a:p>
            <a:r>
              <a:rPr lang="en-US" b="1" dirty="0" smtClean="0"/>
              <a:t>B</a:t>
            </a:r>
            <a:r>
              <a:rPr lang="en-US" b="1" dirty="0"/>
              <a:t>.</a:t>
            </a:r>
            <a:r>
              <a:rPr lang="en-US" dirty="0"/>
              <a:t> Second-degree </a:t>
            </a:r>
            <a:r>
              <a:rPr lang="en-US" dirty="0" smtClean="0"/>
              <a:t>: in </a:t>
            </a:r>
            <a:r>
              <a:rPr lang="en-US" dirty="0"/>
              <a:t>addition, the fascia and muscles of the perineal body but not the anal sphincter. </a:t>
            </a:r>
          </a:p>
          <a:p>
            <a:r>
              <a:rPr lang="en-US" dirty="0" smtClean="0"/>
              <a:t> </a:t>
            </a:r>
            <a:r>
              <a:rPr lang="en-US" b="1" dirty="0"/>
              <a:t>C.</a:t>
            </a:r>
            <a:r>
              <a:rPr lang="en-US" dirty="0"/>
              <a:t> Third-</a:t>
            </a:r>
            <a:r>
              <a:rPr lang="en-US" dirty="0" smtClean="0"/>
              <a:t>degree: extend </a:t>
            </a:r>
            <a:r>
              <a:rPr lang="en-US" dirty="0"/>
              <a:t>farther to involve the external anal sphincter</a:t>
            </a:r>
            <a:r>
              <a:rPr lang="en-US" dirty="0" smtClean="0"/>
              <a:t>.</a:t>
            </a:r>
          </a:p>
          <a:p>
            <a:r>
              <a:rPr lang="en-US" dirty="0" smtClean="0"/>
              <a:t> </a:t>
            </a:r>
            <a:r>
              <a:rPr lang="en-US" b="1" dirty="0"/>
              <a:t>D.</a:t>
            </a:r>
            <a:r>
              <a:rPr lang="en-US" dirty="0"/>
              <a:t> Fourth-</a:t>
            </a:r>
            <a:r>
              <a:rPr lang="en-US" dirty="0" smtClean="0"/>
              <a:t>degree: extend </a:t>
            </a:r>
            <a:r>
              <a:rPr lang="en-US" dirty="0"/>
              <a:t>completely through the rectal mucosa to expose its lumen and thus involves disruption of both the external and internal anal sphincters</a:t>
            </a:r>
          </a:p>
        </p:txBody>
      </p:sp>
    </p:spTree>
    <p:extLst>
      <p:ext uri="{BB962C8B-B14F-4D97-AF65-F5344CB8AC3E}">
        <p14:creationId xmlns:p14="http://schemas.microsoft.com/office/powerpoint/2010/main" val="40168098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rPr>
              <a:t>Obs</a:t>
            </a:r>
            <a:r>
              <a:rPr lang="en-US" b="1" dirty="0" smtClean="0">
                <a:solidFill>
                  <a:srgbClr val="FF0000"/>
                </a:solidFill>
              </a:rPr>
              <a:t> OSCE dry Run  (Five minutes)</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b="1" dirty="0"/>
              <a:t>SCENARIO</a:t>
            </a:r>
            <a:r>
              <a:rPr lang="en-US" dirty="0"/>
              <a:t>	</a:t>
            </a:r>
          </a:p>
          <a:p>
            <a:pPr marL="457200" lvl="1" indent="0">
              <a:buNone/>
            </a:pPr>
            <a:r>
              <a:rPr lang="en-US" dirty="0"/>
              <a:t>You are provided with a model and equipment.  </a:t>
            </a:r>
            <a:r>
              <a:rPr lang="en-US" dirty="0" smtClean="0"/>
              <a:t>(pelvic model and a Kiwi vacuum extractor)</a:t>
            </a:r>
          </a:p>
          <a:p>
            <a:r>
              <a:rPr lang="en-US" b="1" dirty="0" smtClean="0"/>
              <a:t>Question</a:t>
            </a:r>
            <a:endParaRPr lang="en-US" b="1" dirty="0"/>
          </a:p>
          <a:p>
            <a:pPr marL="914400" lvl="1" indent="-457200">
              <a:buFont typeface="+mj-lt"/>
              <a:buAutoNum type="arabicPeriod"/>
            </a:pPr>
            <a:r>
              <a:rPr lang="en-US" dirty="0"/>
              <a:t>Using the model provided, demonstrate the  correct placement of the </a:t>
            </a:r>
            <a:r>
              <a:rPr lang="en-US" dirty="0" smtClean="0"/>
              <a:t>cup</a:t>
            </a:r>
          </a:p>
          <a:p>
            <a:pPr marL="457200" lvl="1" indent="0">
              <a:buNone/>
            </a:pPr>
            <a:endParaRPr lang="en-US" dirty="0"/>
          </a:p>
          <a:p>
            <a:r>
              <a:rPr lang="en-US" dirty="0"/>
              <a:t>End </a:t>
            </a:r>
          </a:p>
          <a:p>
            <a:endParaRPr lang="en-US" dirty="0"/>
          </a:p>
          <a:p>
            <a:endParaRPr lang="en-US" dirty="0"/>
          </a:p>
        </p:txBody>
      </p:sp>
    </p:spTree>
    <p:extLst>
      <p:ext uri="{BB962C8B-B14F-4D97-AF65-F5344CB8AC3E}">
        <p14:creationId xmlns:p14="http://schemas.microsoft.com/office/powerpoint/2010/main" val="13014151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2279650" y="0"/>
            <a:ext cx="2819400" cy="9906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defRPr/>
            </a:pPr>
            <a:endParaRPr lang="fr-FR" sz="2400" b="1" u="sng">
              <a:solidFill>
                <a:srgbClr val="000000"/>
              </a:solidFill>
              <a:effectLst>
                <a:outerShdw blurRad="38100" dist="38100" dir="2700000" algn="tl">
                  <a:srgbClr val="000000">
                    <a:alpha val="43137"/>
                  </a:srgbClr>
                </a:outerShdw>
              </a:effectLst>
              <a:cs typeface="Arial" pitchFamily="34" charset="0"/>
            </a:endParaRPr>
          </a:p>
        </p:txBody>
      </p:sp>
      <p:pic>
        <p:nvPicPr>
          <p:cNvPr id="291843" name="Picture 15" descr="Danc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538" y="2268545"/>
            <a:ext cx="4017962"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4" name="AutoShape 16"/>
          <p:cNvSpPr>
            <a:spLocks noChangeArrowheads="1"/>
          </p:cNvSpPr>
          <p:nvPr/>
        </p:nvSpPr>
        <p:spPr bwMode="auto">
          <a:xfrm>
            <a:off x="6096001" y="908050"/>
            <a:ext cx="2643188" cy="1785938"/>
          </a:xfrm>
          <a:prstGeom prst="cloudCallout">
            <a:avLst>
              <a:gd name="adj1" fmla="val -44000"/>
              <a:gd name="adj2" fmla="val 69940"/>
            </a:avLst>
          </a:prstGeom>
          <a:solidFill>
            <a:schemeClr val="accent1"/>
          </a:solidFill>
          <a:ln w="12700" cap="sq">
            <a:solidFill>
              <a:schemeClr val="tx1"/>
            </a:solidFill>
            <a:round/>
            <a:headEnd type="none" w="sm" len="sm"/>
            <a:tailEnd type="none" w="sm" len="sm"/>
          </a:ln>
        </p:spPr>
        <p:txBody>
          <a:bodyPr/>
          <a:lstStyle/>
          <a:p>
            <a:pPr algn="ctr" fontAlgn="base">
              <a:spcBef>
                <a:spcPct val="0"/>
              </a:spcBef>
              <a:spcAft>
                <a:spcPct val="0"/>
              </a:spcAft>
            </a:pPr>
            <a:r>
              <a:rPr lang="en-US" sz="2400">
                <a:solidFill>
                  <a:srgbClr val="000000"/>
                </a:solidFill>
                <a:latin typeface="Verdana" pitchFamily="34" charset="0"/>
                <a:cs typeface="Arial" pitchFamily="34" charset="0"/>
              </a:rPr>
              <a:t>Questions? </a:t>
            </a:r>
          </a:p>
        </p:txBody>
      </p:sp>
    </p:spTree>
    <p:extLst>
      <p:ext uri="{BB962C8B-B14F-4D97-AF65-F5344CB8AC3E}">
        <p14:creationId xmlns:p14="http://schemas.microsoft.com/office/powerpoint/2010/main" val="2957101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7904"/>
                                        </p:tgtEl>
                                        <p:attrNameLst>
                                          <p:attrName>style.visibility</p:attrName>
                                        </p:attrNameLst>
                                      </p:cBhvr>
                                      <p:to>
                                        <p:strVal val="visible"/>
                                      </p:to>
                                    </p:set>
                                    <p:animEffect transition="in" filter="fade">
                                      <p:cBhvr>
                                        <p:cTn id="7" dur="2000"/>
                                        <p:tgtEl>
                                          <p:spTgt spid="37904"/>
                                        </p:tgtEl>
                                      </p:cBhvr>
                                    </p:animEffect>
                                  </p:childTnLst>
                                </p:cTn>
                              </p:par>
                            </p:childTnLst>
                          </p:cTn>
                        </p:par>
                        <p:par>
                          <p:cTn id="8" fill="hold" nodeType="afterGroup">
                            <p:stCondLst>
                              <p:cond delay="2000"/>
                            </p:stCondLst>
                            <p:childTnLst>
                              <p:par>
                                <p:cTn id="9" presetID="26" presetClass="emph" presetSubtype="0" fill="hold" grpId="0" nodeType="afterEffect">
                                  <p:stCondLst>
                                    <p:cond delay="0"/>
                                  </p:stCondLst>
                                  <p:childTnLst>
                                    <p:animEffect transition="out" filter="fade">
                                      <p:cBhvr>
                                        <p:cTn id="10" dur="500" tmFilter="0, 0; .2, .5; .8, .5; 1, 0"/>
                                        <p:tgtEl>
                                          <p:spTgt spid="37904"/>
                                        </p:tgtEl>
                                      </p:cBhvr>
                                    </p:animEffect>
                                    <p:animScale>
                                      <p:cBhvr>
                                        <p:cTn id="11" dur="250" autoRev="1" fill="hold"/>
                                        <p:tgtEl>
                                          <p:spTgt spid="379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4" grpId="0" animBg="1"/>
      <p:bldP spid="3790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10 Gynecology skill stations </a:t>
            </a:r>
            <a:endParaRPr lang="en-US" dirty="0"/>
          </a:p>
        </p:txBody>
      </p:sp>
      <p:pic>
        <p:nvPicPr>
          <p:cNvPr id="14338" name="Picture 2" descr="http://onmilwaukee.com/images/articles/10/10years/10years_fullsize_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443" y="1939344"/>
            <a:ext cx="4029075" cy="30289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46052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4262" y="519671"/>
            <a:ext cx="10515600" cy="806853"/>
          </a:xfrm>
        </p:spPr>
        <p:txBody>
          <a:bodyPr/>
          <a:lstStyle/>
          <a:p>
            <a:r>
              <a:rPr lang="en-US" b="1" dirty="0">
                <a:solidFill>
                  <a:srgbClr val="FF0000"/>
                </a:solidFill>
              </a:rPr>
              <a:t>10 Obstetrics Skill Stations </a:t>
            </a:r>
            <a:endParaRPr lang="en-US" dirty="0"/>
          </a:p>
        </p:txBody>
      </p:sp>
      <p:pic>
        <p:nvPicPr>
          <p:cNvPr id="15362" name="Picture 2" descr="http://www.words4it.com/dap_photos8/words4it_tenducklings_1800_1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984" y="1687133"/>
            <a:ext cx="7395915" cy="41469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58954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446" y="210578"/>
            <a:ext cx="6255217" cy="716702"/>
          </a:xfrm>
        </p:spPr>
        <p:txBody>
          <a:bodyPr>
            <a:normAutofit/>
          </a:bodyPr>
          <a:lstStyle/>
          <a:p>
            <a:r>
              <a:rPr lang="en-US" sz="3200" b="1" dirty="0">
                <a:solidFill>
                  <a:srgbClr val="FF0000"/>
                </a:solidFill>
              </a:rPr>
              <a:t>Manual Vacuum </a:t>
            </a:r>
            <a:r>
              <a:rPr lang="en-US" sz="3200" b="1" dirty="0" smtClean="0">
                <a:solidFill>
                  <a:srgbClr val="FF0000"/>
                </a:solidFill>
              </a:rPr>
              <a:t>aspiration- MVA Kit  </a:t>
            </a:r>
            <a:endParaRPr lang="en-US" sz="3200" dirty="0"/>
          </a:p>
        </p:txBody>
      </p:sp>
      <p:sp>
        <p:nvSpPr>
          <p:cNvPr id="5" name="Content Placeholder 4"/>
          <p:cNvSpPr>
            <a:spLocks noGrp="1"/>
          </p:cNvSpPr>
          <p:nvPr>
            <p:ph sz="half" idx="1"/>
          </p:nvPr>
        </p:nvSpPr>
        <p:spPr>
          <a:xfrm>
            <a:off x="207138" y="1194558"/>
            <a:ext cx="2098183" cy="3441836"/>
          </a:xfrm>
        </p:spPr>
        <p:txBody>
          <a:bodyPr>
            <a:normAutofit/>
          </a:bodyPr>
          <a:lstStyle/>
          <a:p>
            <a:pPr marL="0" indent="0">
              <a:lnSpc>
                <a:spcPct val="100000"/>
              </a:lnSpc>
              <a:buNone/>
            </a:pPr>
            <a:r>
              <a:rPr lang="en-US" sz="1600" b="1" u="sng" dirty="0" smtClean="0">
                <a:solidFill>
                  <a:srgbClr val="FF0000"/>
                </a:solidFill>
              </a:rPr>
              <a:t>MVA-KIT</a:t>
            </a:r>
          </a:p>
          <a:p>
            <a:pPr>
              <a:lnSpc>
                <a:spcPct val="100000"/>
              </a:lnSpc>
            </a:pPr>
            <a:r>
              <a:rPr lang="en-US" sz="1600" dirty="0"/>
              <a:t>Plunger</a:t>
            </a:r>
          </a:p>
          <a:p>
            <a:pPr>
              <a:lnSpc>
                <a:spcPct val="100000"/>
              </a:lnSpc>
            </a:pPr>
            <a:r>
              <a:rPr lang="en-US" sz="1600" dirty="0"/>
              <a:t>O-rings</a:t>
            </a:r>
          </a:p>
          <a:p>
            <a:pPr>
              <a:lnSpc>
                <a:spcPct val="100000"/>
              </a:lnSpc>
            </a:pPr>
            <a:r>
              <a:rPr lang="en-US" sz="1600" dirty="0" smtClean="0"/>
              <a:t>Cap</a:t>
            </a:r>
          </a:p>
          <a:p>
            <a:pPr>
              <a:lnSpc>
                <a:spcPct val="100000"/>
              </a:lnSpc>
            </a:pPr>
            <a:r>
              <a:rPr lang="en-US" sz="1600" dirty="0" smtClean="0"/>
              <a:t>Valve </a:t>
            </a:r>
            <a:r>
              <a:rPr lang="en-US" sz="1600" dirty="0"/>
              <a:t>set</a:t>
            </a:r>
          </a:p>
          <a:p>
            <a:pPr>
              <a:lnSpc>
                <a:spcPct val="100000"/>
              </a:lnSpc>
            </a:pPr>
            <a:r>
              <a:rPr lang="en-US" sz="1600" dirty="0" smtClean="0"/>
              <a:t>Cylinder</a:t>
            </a:r>
          </a:p>
          <a:p>
            <a:pPr>
              <a:lnSpc>
                <a:spcPct val="100000"/>
              </a:lnSpc>
            </a:pPr>
            <a:r>
              <a:rPr lang="en-US" sz="1600" dirty="0" smtClean="0"/>
              <a:t>Liner</a:t>
            </a:r>
          </a:p>
          <a:p>
            <a:pPr>
              <a:lnSpc>
                <a:spcPct val="100000"/>
              </a:lnSpc>
            </a:pPr>
            <a:r>
              <a:rPr lang="en-US" sz="1600" dirty="0" smtClean="0"/>
              <a:t>Collar stop</a:t>
            </a:r>
          </a:p>
          <a:p>
            <a:pPr>
              <a:lnSpc>
                <a:spcPct val="100000"/>
              </a:lnSpc>
            </a:pPr>
            <a:r>
              <a:rPr lang="en-US" sz="1600" dirty="0" smtClean="0"/>
              <a:t>Cannula</a:t>
            </a:r>
            <a:endParaRPr lang="en-US" sz="1600" dirty="0"/>
          </a:p>
        </p:txBody>
      </p:sp>
      <p:pic>
        <p:nvPicPr>
          <p:cNvPr id="3" name="Picture 2" descr="http://akirahrobinson.com/wp-content/uploads/2013/07/one-b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98" y="187223"/>
            <a:ext cx="639051" cy="61126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4789" y="798490"/>
            <a:ext cx="3334535" cy="59307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778" y="1400620"/>
            <a:ext cx="5858553" cy="4351338"/>
          </a:xfrm>
          <a:prstGeom prst="rect">
            <a:avLst/>
          </a:prstGeom>
        </p:spPr>
      </p:pic>
      <p:sp>
        <p:nvSpPr>
          <p:cNvPr id="11" name="TextBox 10"/>
          <p:cNvSpPr txBox="1"/>
          <p:nvPr/>
        </p:nvSpPr>
        <p:spPr>
          <a:xfrm>
            <a:off x="2665927" y="5429985"/>
            <a:ext cx="3876541" cy="461665"/>
          </a:xfrm>
          <a:prstGeom prst="rect">
            <a:avLst/>
          </a:prstGeom>
          <a:solidFill>
            <a:srgbClr val="FFFF00"/>
          </a:solidFill>
        </p:spPr>
        <p:txBody>
          <a:bodyPr wrap="square" rtlCol="0">
            <a:spAutoFit/>
          </a:bodyPr>
          <a:lstStyle/>
          <a:p>
            <a:r>
              <a:rPr lang="en-US" sz="2400" b="1" dirty="0" smtClean="0"/>
              <a:t>MVA parts disassembled </a:t>
            </a:r>
            <a:endParaRPr lang="en-US" sz="2400" b="1" dirty="0"/>
          </a:p>
        </p:txBody>
      </p:sp>
      <p:sp>
        <p:nvSpPr>
          <p:cNvPr id="12" name="TextBox 11"/>
          <p:cNvSpPr txBox="1"/>
          <p:nvPr/>
        </p:nvSpPr>
        <p:spPr>
          <a:xfrm>
            <a:off x="8200766" y="875832"/>
            <a:ext cx="3876541" cy="461665"/>
          </a:xfrm>
          <a:prstGeom prst="rect">
            <a:avLst/>
          </a:prstGeom>
          <a:solidFill>
            <a:srgbClr val="FFFF00"/>
          </a:solidFill>
        </p:spPr>
        <p:txBody>
          <a:bodyPr wrap="square" rtlCol="0">
            <a:spAutoFit/>
          </a:bodyPr>
          <a:lstStyle/>
          <a:p>
            <a:r>
              <a:rPr lang="en-US" sz="2400" b="1" dirty="0" smtClean="0"/>
              <a:t>MVA parts </a:t>
            </a:r>
            <a:r>
              <a:rPr lang="en-US" sz="2400" b="1" dirty="0"/>
              <a:t>a</a:t>
            </a:r>
            <a:r>
              <a:rPr lang="en-US" sz="2400" b="1" dirty="0" smtClean="0"/>
              <a:t>ssembled </a:t>
            </a:r>
            <a:endParaRPr lang="en-US" sz="2400" b="1" dirty="0"/>
          </a:p>
        </p:txBody>
      </p:sp>
      <p:pic>
        <p:nvPicPr>
          <p:cNvPr id="13" name="Picture 2" descr="http://www.womancareglobal.org/wp-content/uploads/2012/08/easygrip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799" y="5296407"/>
            <a:ext cx="2078996" cy="119048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504627" y="4826651"/>
            <a:ext cx="1212760" cy="461665"/>
          </a:xfrm>
          <a:prstGeom prst="rect">
            <a:avLst/>
          </a:prstGeom>
          <a:solidFill>
            <a:srgbClr val="FFFF00"/>
          </a:solidFill>
        </p:spPr>
        <p:txBody>
          <a:bodyPr wrap="square" rtlCol="0">
            <a:spAutoFit/>
          </a:bodyPr>
          <a:lstStyle/>
          <a:p>
            <a:r>
              <a:rPr lang="en-US" sz="2400" b="1" dirty="0" smtClean="0"/>
              <a:t>Cannula</a:t>
            </a:r>
            <a:endParaRPr lang="en-US" sz="2400" b="1" dirty="0"/>
          </a:p>
        </p:txBody>
      </p:sp>
    </p:spTree>
    <p:extLst>
      <p:ext uri="{BB962C8B-B14F-4D97-AF65-F5344CB8AC3E}">
        <p14:creationId xmlns:p14="http://schemas.microsoft.com/office/powerpoint/2010/main" val="15082707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07" y="1052894"/>
            <a:ext cx="5414493" cy="5541089"/>
          </a:xfrm>
        </p:spPr>
        <p:txBody>
          <a:bodyPr>
            <a:normAutofit fontScale="70000" lnSpcReduction="20000"/>
          </a:bodyPr>
          <a:lstStyle/>
          <a:p>
            <a:pPr marL="514350" indent="-514350">
              <a:buFont typeface="+mj-lt"/>
              <a:buAutoNum type="arabicParenR"/>
            </a:pPr>
            <a:r>
              <a:rPr lang="en-US" sz="3700" b="1" dirty="0" smtClean="0"/>
              <a:t>Prepare aspirator/ requirements</a:t>
            </a:r>
          </a:p>
          <a:p>
            <a:pPr marL="91440" lvl="1">
              <a:buFont typeface="Wingdings" panose="05000000000000000000" pitchFamily="2" charset="2"/>
              <a:buChar char="ü"/>
            </a:pPr>
            <a:r>
              <a:rPr lang="en-US" dirty="0" smtClean="0"/>
              <a:t> Aspirator:</a:t>
            </a:r>
          </a:p>
          <a:p>
            <a:pPr marL="365760" lvl="2"/>
            <a:r>
              <a:rPr lang="en-US" dirty="0"/>
              <a:t>Position the plunger into the </a:t>
            </a:r>
            <a:r>
              <a:rPr lang="en-US" dirty="0" smtClean="0"/>
              <a:t>cylinder</a:t>
            </a:r>
          </a:p>
          <a:p>
            <a:pPr marL="365760" lvl="2"/>
            <a:r>
              <a:rPr lang="en-US" dirty="0" smtClean="0"/>
              <a:t>Put collar </a:t>
            </a:r>
            <a:r>
              <a:rPr lang="en-US" dirty="0"/>
              <a:t>stop in place with tabs in the cylinder </a:t>
            </a:r>
            <a:r>
              <a:rPr lang="en-US" dirty="0" smtClean="0"/>
              <a:t>holes</a:t>
            </a:r>
          </a:p>
          <a:p>
            <a:pPr marL="365760" lvl="2"/>
            <a:r>
              <a:rPr lang="en-US" dirty="0"/>
              <a:t>Push valve buttons down and forward until they </a:t>
            </a:r>
            <a:r>
              <a:rPr lang="en-US" dirty="0" smtClean="0"/>
              <a:t>lock</a:t>
            </a:r>
          </a:p>
          <a:p>
            <a:pPr marL="365760" lvl="2"/>
            <a:r>
              <a:rPr lang="en-US" dirty="0"/>
              <a:t>Create vacuum-pull plunger back until arms snap outward and catch on cylinder base</a:t>
            </a:r>
            <a:endParaRPr lang="en-US" dirty="0" smtClean="0"/>
          </a:p>
          <a:p>
            <a:pPr marL="91440" lvl="1">
              <a:buFont typeface="Wingdings" panose="05000000000000000000" pitchFamily="2" charset="2"/>
              <a:buChar char="ü"/>
            </a:pPr>
            <a:r>
              <a:rPr lang="en-US" dirty="0" smtClean="0"/>
              <a:t>Other requirements</a:t>
            </a:r>
          </a:p>
          <a:p>
            <a:pPr marL="365760" lvl="2"/>
            <a:r>
              <a:rPr lang="en-US" dirty="0" smtClean="0"/>
              <a:t>Drapes, antiseptic</a:t>
            </a:r>
          </a:p>
          <a:p>
            <a:pPr marL="365760" lvl="2"/>
            <a:r>
              <a:rPr lang="en-US" dirty="0" smtClean="0"/>
              <a:t>Sterile gauze</a:t>
            </a:r>
          </a:p>
          <a:p>
            <a:pPr marL="365760" lvl="2"/>
            <a:r>
              <a:rPr lang="en-US" dirty="0" smtClean="0"/>
              <a:t>Ovum/sponge holding  forceps</a:t>
            </a:r>
          </a:p>
          <a:p>
            <a:pPr marL="365760" lvl="2"/>
            <a:r>
              <a:rPr lang="en-US" dirty="0" smtClean="0"/>
              <a:t>Tenaculum</a:t>
            </a:r>
          </a:p>
          <a:p>
            <a:pPr marL="365760" lvl="2"/>
            <a:r>
              <a:rPr lang="en-US" dirty="0" smtClean="0"/>
              <a:t>Dilators </a:t>
            </a:r>
          </a:p>
          <a:p>
            <a:pPr marL="365760" lvl="2"/>
            <a:r>
              <a:rPr lang="en-US" dirty="0" smtClean="0"/>
              <a:t>Kidney dish</a:t>
            </a:r>
          </a:p>
          <a:p>
            <a:pPr marL="365760" lvl="2"/>
            <a:r>
              <a:rPr lang="en-US" dirty="0"/>
              <a:t>I</a:t>
            </a:r>
            <a:r>
              <a:rPr lang="en-US" dirty="0" smtClean="0"/>
              <a:t>nfection prevention supplies: sharps container, buckets, </a:t>
            </a:r>
          </a:p>
          <a:p>
            <a:pPr marL="365760" lvl="2"/>
            <a:r>
              <a:rPr lang="en-US" dirty="0" smtClean="0"/>
              <a:t>Large bore IV cannula</a:t>
            </a:r>
          </a:p>
          <a:p>
            <a:pPr marL="365760" lvl="2"/>
            <a:r>
              <a:rPr lang="en-US" dirty="0" smtClean="0"/>
              <a:t>Specimen bottles</a:t>
            </a:r>
          </a:p>
          <a:p>
            <a:pPr marL="365760" lvl="2"/>
            <a:r>
              <a:rPr lang="en-US" dirty="0" smtClean="0"/>
              <a:t>Cervical block requirements: 1% lidocaine,  </a:t>
            </a:r>
            <a:r>
              <a:rPr lang="en-US" dirty="0" err="1" smtClean="0"/>
              <a:t>paracervical</a:t>
            </a:r>
            <a:r>
              <a:rPr lang="en-US" dirty="0" smtClean="0"/>
              <a:t> needle (or gauge 21 green needle), 10ml syringe</a:t>
            </a:r>
          </a:p>
          <a:p>
            <a:pPr marL="365760" lvl="2"/>
            <a:r>
              <a:rPr lang="en-US" dirty="0" err="1" smtClean="0"/>
              <a:t>Gyn</a:t>
            </a:r>
            <a:r>
              <a:rPr lang="en-US" dirty="0" smtClean="0"/>
              <a:t> bed </a:t>
            </a:r>
          </a:p>
          <a:p>
            <a:pPr marL="365760" lvl="2"/>
            <a:r>
              <a:rPr lang="en-US" dirty="0" smtClean="0"/>
              <a:t>Light source </a:t>
            </a:r>
          </a:p>
          <a:p>
            <a:pPr marL="365760" lvl="2"/>
            <a:r>
              <a:rPr lang="en-US" dirty="0" smtClean="0"/>
              <a:t>Resuscitation tray </a:t>
            </a:r>
          </a:p>
          <a:p>
            <a:pPr marL="365760" lvl="2"/>
            <a:r>
              <a:rPr lang="en-US" dirty="0" smtClean="0"/>
              <a:t>Sanitary pads</a:t>
            </a:r>
          </a:p>
          <a:p>
            <a:pPr marL="365760" lvl="2"/>
            <a:r>
              <a:rPr lang="en-US" dirty="0" smtClean="0"/>
              <a:t>Contraceptive methods </a:t>
            </a:r>
          </a:p>
          <a:p>
            <a:pPr marL="365760" lvl="2"/>
            <a:endParaRPr lang="en-US" dirty="0" smtClean="0"/>
          </a:p>
          <a:p>
            <a:pPr marL="365760" lvl="2"/>
            <a:endParaRPr lang="en-US" dirty="0"/>
          </a:p>
        </p:txBody>
      </p:sp>
      <p:sp>
        <p:nvSpPr>
          <p:cNvPr id="4" name="Content Placeholder 3"/>
          <p:cNvSpPr>
            <a:spLocks noGrp="1"/>
          </p:cNvSpPr>
          <p:nvPr>
            <p:ph sz="half" idx="2"/>
          </p:nvPr>
        </p:nvSpPr>
        <p:spPr>
          <a:xfrm>
            <a:off x="6172200" y="1052895"/>
            <a:ext cx="5181600" cy="4351338"/>
          </a:xfrm>
        </p:spPr>
        <p:txBody>
          <a:bodyPr>
            <a:normAutofit fontScale="70000" lnSpcReduction="20000"/>
          </a:bodyPr>
          <a:lstStyle/>
          <a:p>
            <a:pPr marL="514350" indent="-514350">
              <a:buFont typeface="+mj-lt"/>
              <a:buAutoNum type="arabicParenR" startAt="2"/>
            </a:pPr>
            <a:r>
              <a:rPr lang="en-US" sz="3700" b="1" dirty="0" smtClean="0"/>
              <a:t>Prepare patient</a:t>
            </a:r>
          </a:p>
          <a:p>
            <a:pPr marL="548640" lvl="2">
              <a:buFont typeface="Wingdings" panose="05000000000000000000" pitchFamily="2" charset="2"/>
              <a:buChar char="ü"/>
            </a:pPr>
            <a:r>
              <a:rPr lang="en-US" dirty="0" smtClean="0"/>
              <a:t>Counsel for procedure </a:t>
            </a:r>
          </a:p>
          <a:p>
            <a:pPr marL="548640" lvl="2">
              <a:buFont typeface="Wingdings" panose="05000000000000000000" pitchFamily="2" charset="2"/>
              <a:buChar char="ü"/>
            </a:pPr>
            <a:r>
              <a:rPr lang="en-US" dirty="0" smtClean="0"/>
              <a:t>Confirm gestation </a:t>
            </a:r>
            <a:r>
              <a:rPr lang="en-US" u="sng" dirty="0" smtClean="0"/>
              <a:t>&lt;</a:t>
            </a:r>
            <a:r>
              <a:rPr lang="en-US" dirty="0" smtClean="0"/>
              <a:t>12 weeks</a:t>
            </a:r>
          </a:p>
          <a:p>
            <a:pPr marL="548640" lvl="2">
              <a:buFont typeface="Wingdings" panose="05000000000000000000" pitchFamily="2" charset="2"/>
              <a:buChar char="ü"/>
            </a:pPr>
            <a:r>
              <a:rPr lang="en-US" dirty="0" smtClean="0"/>
              <a:t>Confirm diagnosis of incomplete abortion </a:t>
            </a:r>
          </a:p>
          <a:p>
            <a:pPr marL="548640" lvl="2">
              <a:buFont typeface="Wingdings" panose="05000000000000000000" pitchFamily="2" charset="2"/>
              <a:buChar char="ü"/>
            </a:pPr>
            <a:r>
              <a:rPr lang="en-US" dirty="0" smtClean="0"/>
              <a:t>IM diclofenac 75 mg start 30 minutes before the </a:t>
            </a:r>
            <a:r>
              <a:rPr lang="en-US" dirty="0" err="1" smtClean="0"/>
              <a:t>proceedure</a:t>
            </a:r>
            <a:endParaRPr lang="en-US" dirty="0" smtClean="0"/>
          </a:p>
          <a:p>
            <a:pPr marL="548640" lvl="2">
              <a:buFont typeface="Wingdings" panose="05000000000000000000" pitchFamily="2" charset="2"/>
              <a:buChar char="ü"/>
            </a:pPr>
            <a:r>
              <a:rPr lang="en-US" dirty="0" smtClean="0"/>
              <a:t>Prophylactic antibiotics or for treatment if indicated </a:t>
            </a:r>
          </a:p>
          <a:p>
            <a:pPr marL="548640" lvl="2">
              <a:buFont typeface="Wingdings" panose="05000000000000000000" pitchFamily="2" charset="2"/>
              <a:buChar char="ü"/>
            </a:pPr>
            <a:r>
              <a:rPr lang="en-US" dirty="0" smtClean="0"/>
              <a:t>Empty bladder</a:t>
            </a:r>
            <a:r>
              <a:rPr lang="en-US" sz="1600" dirty="0" smtClean="0"/>
              <a:t> </a:t>
            </a:r>
          </a:p>
          <a:p>
            <a:pPr marL="548640" lvl="2">
              <a:buFont typeface="Wingdings" panose="05000000000000000000" pitchFamily="2" charset="2"/>
              <a:buChar char="ü"/>
            </a:pPr>
            <a:r>
              <a:rPr lang="en-US" sz="2100" dirty="0" smtClean="0"/>
              <a:t>Fix large bore intravenous cannula and assess for IVF or blood </a:t>
            </a:r>
          </a:p>
          <a:p>
            <a:pPr marL="548640" lvl="2">
              <a:buFont typeface="Wingdings" panose="05000000000000000000" pitchFamily="2" charset="2"/>
              <a:buChar char="ü"/>
            </a:pPr>
            <a:r>
              <a:rPr lang="en-US" sz="2100" dirty="0" smtClean="0"/>
              <a:t>Chaperon needed</a:t>
            </a:r>
          </a:p>
          <a:p>
            <a:pPr marL="377190" lvl="1" indent="-514350">
              <a:buFont typeface="+mj-lt"/>
              <a:buAutoNum type="arabicParenR" startAt="3"/>
            </a:pPr>
            <a:r>
              <a:rPr lang="en-US" sz="3700" b="1" dirty="0"/>
              <a:t>General and abdominal </a:t>
            </a:r>
            <a:r>
              <a:rPr lang="en-US" sz="3700" b="1" dirty="0" smtClean="0"/>
              <a:t>exam</a:t>
            </a:r>
          </a:p>
          <a:p>
            <a:pPr marL="377190" lvl="1" indent="-514350">
              <a:buFont typeface="+mj-lt"/>
              <a:buAutoNum type="arabicParenR" startAt="3"/>
            </a:pPr>
            <a:r>
              <a:rPr lang="en-US" sz="3700" b="1" dirty="0"/>
              <a:t>Position patient in lithotomy position, clean &amp;drape </a:t>
            </a:r>
            <a:endParaRPr lang="en-US" sz="3700" b="1" dirty="0" smtClean="0"/>
          </a:p>
          <a:p>
            <a:pPr marL="377190" lvl="1" indent="-514350">
              <a:buFont typeface="+mj-lt"/>
              <a:buAutoNum type="arabicParenR" startAt="3"/>
            </a:pPr>
            <a:r>
              <a:rPr lang="en-US" sz="3700" b="1" dirty="0"/>
              <a:t>Sterile pelvic and bimanual exam </a:t>
            </a:r>
          </a:p>
          <a:p>
            <a:pPr marL="377190" lvl="1" indent="-514350">
              <a:buFont typeface="+mj-lt"/>
              <a:buAutoNum type="arabicParenR" startAt="3"/>
            </a:pPr>
            <a:endParaRPr lang="en-US" sz="2800" dirty="0"/>
          </a:p>
          <a:p>
            <a:pPr marL="377190" lvl="1" indent="-514350">
              <a:buFont typeface="+mj-lt"/>
              <a:buAutoNum type="arabicParenR" startAt="3"/>
            </a:pPr>
            <a:endParaRPr lang="en-US" sz="2800" dirty="0" smtClean="0"/>
          </a:p>
          <a:p>
            <a:pPr marL="377190" lvl="1" indent="-514350">
              <a:buFont typeface="+mj-lt"/>
              <a:buAutoNum type="arabicParenR" startAt="3"/>
            </a:pPr>
            <a:endParaRPr lang="en-US" sz="2800" dirty="0"/>
          </a:p>
          <a:p>
            <a:pPr marL="320040" lvl="1" indent="-457200">
              <a:buFont typeface="+mj-lt"/>
              <a:buAutoNum type="arabicParenR" startAt="3"/>
            </a:pPr>
            <a:endParaRPr lang="en-US" sz="2500" dirty="0" smtClean="0"/>
          </a:p>
          <a:p>
            <a:pPr marL="320040" lvl="1" indent="-457200">
              <a:buFont typeface="+mj-lt"/>
              <a:buAutoNum type="arabicParenR" startAt="3"/>
            </a:pPr>
            <a:endParaRPr lang="en-US" dirty="0" smtClean="0"/>
          </a:p>
          <a:p>
            <a:pPr marL="548640" lvl="2">
              <a:buFont typeface="Wingdings" panose="05000000000000000000" pitchFamily="2" charset="2"/>
              <a:buChar char="ü"/>
            </a:pPr>
            <a:endParaRPr lang="en-US" dirty="0" smtClean="0"/>
          </a:p>
          <a:p>
            <a:pPr marL="914400" lvl="1" indent="-457200">
              <a:buFont typeface="+mj-lt"/>
              <a:buAutoNum type="arabicParenR" startAt="2"/>
            </a:pPr>
            <a:endParaRPr lang="en-US" dirty="0"/>
          </a:p>
        </p:txBody>
      </p:sp>
      <p:sp>
        <p:nvSpPr>
          <p:cNvPr id="5" name="Title 1"/>
          <p:cNvSpPr>
            <a:spLocks noGrp="1"/>
          </p:cNvSpPr>
          <p:nvPr>
            <p:ph type="title"/>
          </p:nvPr>
        </p:nvSpPr>
        <p:spPr>
          <a:xfrm>
            <a:off x="1429554" y="103031"/>
            <a:ext cx="9924245" cy="746975"/>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Manual </a:t>
            </a:r>
            <a:r>
              <a:rPr lang="en-US" b="1" dirty="0">
                <a:solidFill>
                  <a:srgbClr val="FF0000"/>
                </a:solidFill>
              </a:rPr>
              <a:t>Vacuum </a:t>
            </a:r>
            <a:r>
              <a:rPr lang="en-US" b="1" dirty="0" smtClean="0">
                <a:solidFill>
                  <a:srgbClr val="FF0000"/>
                </a:solidFill>
              </a:rPr>
              <a:t>aspiration –Procedure </a:t>
            </a:r>
            <a:r>
              <a:rPr lang="en-US" dirty="0"/>
              <a:t/>
            </a:r>
            <a:br>
              <a:rPr lang="en-US" dirty="0"/>
            </a:br>
            <a:endParaRPr lang="en-US" dirty="0"/>
          </a:p>
        </p:txBody>
      </p:sp>
      <p:pic>
        <p:nvPicPr>
          <p:cNvPr id="6" name="Picture 2" descr="http://akirahrobinson.com/wp-content/uploads/2013/07/one-b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98" y="187223"/>
            <a:ext cx="639051" cy="6112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14140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554" y="103031"/>
            <a:ext cx="9924245" cy="746975"/>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Manual </a:t>
            </a:r>
            <a:r>
              <a:rPr lang="en-US" b="1" dirty="0">
                <a:solidFill>
                  <a:srgbClr val="FF0000"/>
                </a:solidFill>
              </a:rPr>
              <a:t>Vacuum </a:t>
            </a:r>
            <a:r>
              <a:rPr lang="en-US" b="1" dirty="0" smtClean="0">
                <a:solidFill>
                  <a:srgbClr val="FF0000"/>
                </a:solidFill>
              </a:rPr>
              <a:t>aspiration –Procedure </a:t>
            </a:r>
            <a:r>
              <a:rPr lang="en-US" dirty="0"/>
              <a:t/>
            </a:r>
            <a:br>
              <a:rPr lang="en-US" dirty="0"/>
            </a:br>
            <a:endParaRPr lang="en-US" dirty="0"/>
          </a:p>
        </p:txBody>
      </p:sp>
      <p:sp>
        <p:nvSpPr>
          <p:cNvPr id="3" name="Content Placeholder 2"/>
          <p:cNvSpPr>
            <a:spLocks noGrp="1"/>
          </p:cNvSpPr>
          <p:nvPr>
            <p:ph sz="half" idx="1"/>
          </p:nvPr>
        </p:nvSpPr>
        <p:spPr>
          <a:xfrm>
            <a:off x="838200" y="1233195"/>
            <a:ext cx="5181600" cy="5090332"/>
          </a:xfrm>
        </p:spPr>
        <p:txBody>
          <a:bodyPr>
            <a:normAutofit fontScale="70000" lnSpcReduction="20000"/>
          </a:bodyPr>
          <a:lstStyle/>
          <a:p>
            <a:pPr marL="514350" indent="-514350">
              <a:buFont typeface="+mj-lt"/>
              <a:buAutoNum type="arabicParenR" startAt="6"/>
            </a:pPr>
            <a:r>
              <a:rPr lang="en-US" dirty="0" smtClean="0"/>
              <a:t>Insert speculum, visualize the cervical os &amp; check for signs of infection  </a:t>
            </a:r>
          </a:p>
          <a:p>
            <a:pPr marL="514350" indent="-514350">
              <a:buFont typeface="+mj-lt"/>
              <a:buAutoNum type="arabicParenR" startAt="6"/>
            </a:pPr>
            <a:r>
              <a:rPr lang="en-US" dirty="0" smtClean="0"/>
              <a:t>Remove </a:t>
            </a:r>
            <a:r>
              <a:rPr lang="en-US" dirty="0"/>
              <a:t>any visible products of conception with ovum forceps </a:t>
            </a:r>
          </a:p>
          <a:p>
            <a:pPr marL="514350" indent="-514350">
              <a:buFont typeface="+mj-lt"/>
              <a:buAutoNum type="arabicParenR" startAt="6"/>
            </a:pPr>
            <a:r>
              <a:rPr lang="en-US" dirty="0" smtClean="0"/>
              <a:t>Attach tenaculum</a:t>
            </a:r>
            <a:r>
              <a:rPr lang="en-US" dirty="0"/>
              <a:t>, at 12 o'clock to steady the cervix and straighten the </a:t>
            </a:r>
            <a:r>
              <a:rPr lang="en-US" dirty="0" smtClean="0"/>
              <a:t>canal.</a:t>
            </a:r>
          </a:p>
          <a:p>
            <a:pPr lvl="1">
              <a:buFont typeface="Wingdings" panose="05000000000000000000" pitchFamily="2" charset="2"/>
              <a:buChar char="ü"/>
            </a:pPr>
            <a:r>
              <a:rPr lang="en-US" dirty="0" smtClean="0"/>
              <a:t>Spray 0.5 cc of </a:t>
            </a:r>
            <a:r>
              <a:rPr lang="en-US" dirty="0" err="1" smtClean="0"/>
              <a:t>lidnocain</a:t>
            </a:r>
            <a:r>
              <a:rPr lang="en-US" dirty="0" smtClean="0"/>
              <a:t> and inject 1% lidocaine before applying the tenaculum at 12 o’clock </a:t>
            </a:r>
          </a:p>
          <a:p>
            <a:pPr marL="514350" indent="-514350">
              <a:buFont typeface="+mj-lt"/>
              <a:buAutoNum type="arabicParenR" startAt="6"/>
            </a:pPr>
            <a:r>
              <a:rPr lang="en-US" dirty="0" smtClean="0"/>
              <a:t>Para cervical block: 1% </a:t>
            </a:r>
            <a:r>
              <a:rPr lang="en-US" dirty="0" err="1" smtClean="0"/>
              <a:t>lidocain</a:t>
            </a:r>
            <a:r>
              <a:rPr lang="en-US" dirty="0" smtClean="0"/>
              <a:t> at 8, 10, 2 and 4 o'clock. </a:t>
            </a:r>
            <a:r>
              <a:rPr lang="en-US" b="1" dirty="0" smtClean="0">
                <a:solidFill>
                  <a:srgbClr val="FF0000"/>
                </a:solidFill>
              </a:rPr>
              <a:t>Avoid 3 and 9 o'clock –blood vessels</a:t>
            </a:r>
          </a:p>
          <a:p>
            <a:pPr lvl="1">
              <a:buFont typeface="Wingdings" panose="05000000000000000000" pitchFamily="2" charset="2"/>
              <a:buChar char="ü"/>
            </a:pPr>
            <a:r>
              <a:rPr lang="en-US" dirty="0" smtClean="0"/>
              <a:t>Inject 2-3 ml at each point just below mucus membrane slowly with aspiration to avoid intravascular injection </a:t>
            </a:r>
            <a:endParaRPr lang="en-US" dirty="0" smtClean="0">
              <a:solidFill>
                <a:srgbClr val="FF0000"/>
              </a:solidFill>
            </a:endParaRPr>
          </a:p>
          <a:p>
            <a:pPr marL="514350" indent="-514350">
              <a:buFont typeface="+mj-lt"/>
              <a:buAutoNum type="arabicParenR" startAt="6"/>
            </a:pPr>
            <a:r>
              <a:rPr lang="en-US" dirty="0" smtClean="0"/>
              <a:t>Applying traction to tenaculum insert the correct size of cannula, dilate if necessary to allow insertion of cannula. Do not insert cannula forcefully </a:t>
            </a:r>
          </a:p>
          <a:p>
            <a:pPr marL="514350" indent="-514350">
              <a:buFont typeface="+mj-lt"/>
              <a:buAutoNum type="arabicParenR" startAt="11"/>
            </a:pPr>
            <a:r>
              <a:rPr lang="en-US" dirty="0"/>
              <a:t>Insert cannula to fundus </a:t>
            </a:r>
          </a:p>
          <a:p>
            <a:pPr marL="514350" indent="-514350">
              <a:buFont typeface="+mj-lt"/>
              <a:buAutoNum type="arabicParenR" startAt="11"/>
            </a:pPr>
            <a:r>
              <a:rPr lang="en-US" dirty="0"/>
              <a:t>Create vacuum with syringe </a:t>
            </a:r>
          </a:p>
          <a:p>
            <a:endParaRPr lang="en-US" dirty="0"/>
          </a:p>
        </p:txBody>
      </p:sp>
      <p:sp>
        <p:nvSpPr>
          <p:cNvPr id="4" name="Content Placeholder 3"/>
          <p:cNvSpPr>
            <a:spLocks noGrp="1"/>
          </p:cNvSpPr>
          <p:nvPr>
            <p:ph sz="half" idx="2"/>
          </p:nvPr>
        </p:nvSpPr>
        <p:spPr>
          <a:xfrm>
            <a:off x="6172200" y="1223491"/>
            <a:ext cx="5181600" cy="5100036"/>
          </a:xfrm>
        </p:spPr>
        <p:txBody>
          <a:bodyPr>
            <a:normAutofit fontScale="70000" lnSpcReduction="20000"/>
          </a:bodyPr>
          <a:lstStyle/>
          <a:p>
            <a:pPr marL="514350" indent="-514350">
              <a:buFont typeface="+mj-lt"/>
              <a:buAutoNum type="arabicParenR" startAt="13"/>
            </a:pPr>
            <a:r>
              <a:rPr lang="en-US" dirty="0" smtClean="0"/>
              <a:t>Suction uterine contents by releasing vacuum and by gently and slowly rotating the cannula 180° in each direction, using an in-and-out motion</a:t>
            </a:r>
          </a:p>
          <a:p>
            <a:pPr marL="514350" indent="-514350">
              <a:buFont typeface="+mj-lt"/>
              <a:buAutoNum type="arabicParenR" startAt="13"/>
            </a:pPr>
            <a:r>
              <a:rPr lang="en-US" dirty="0" smtClean="0"/>
              <a:t>Expel </a:t>
            </a:r>
            <a:r>
              <a:rPr lang="en-US" dirty="0"/>
              <a:t>syringe contents into dish to inspect </a:t>
            </a:r>
            <a:r>
              <a:rPr lang="en-US" dirty="0" smtClean="0"/>
              <a:t>tissue and measure amount</a:t>
            </a:r>
          </a:p>
          <a:p>
            <a:pPr marL="514350" indent="-514350">
              <a:buFont typeface="+mj-lt"/>
              <a:buAutoNum type="arabicParenR" startAt="13"/>
            </a:pPr>
            <a:r>
              <a:rPr lang="en-US" dirty="0"/>
              <a:t>Continue curettage until uterus feels </a:t>
            </a:r>
            <a:r>
              <a:rPr lang="en-US" dirty="0" smtClean="0"/>
              <a:t>empty: red/pink foaming, gritty feeling, uterus contracts</a:t>
            </a:r>
          </a:p>
          <a:p>
            <a:pPr marL="514350" indent="-514350">
              <a:buFont typeface="+mj-lt"/>
              <a:buAutoNum type="arabicParenR" startAt="13"/>
            </a:pPr>
            <a:r>
              <a:rPr lang="en-US" dirty="0" smtClean="0"/>
              <a:t>Remove tenaculum, cannula and speculum</a:t>
            </a:r>
          </a:p>
          <a:p>
            <a:pPr marL="514350" indent="-514350">
              <a:buFont typeface="+mj-lt"/>
              <a:buAutoNum type="arabicParenR" startAt="13"/>
            </a:pPr>
            <a:r>
              <a:rPr lang="en-US" dirty="0" smtClean="0"/>
              <a:t>Reposition patient, reassess for shock</a:t>
            </a:r>
          </a:p>
          <a:p>
            <a:pPr marL="514350" indent="-514350">
              <a:buFont typeface="+mj-lt"/>
              <a:buAutoNum type="arabicParenR" startAt="13"/>
            </a:pPr>
            <a:r>
              <a:rPr lang="en-US" dirty="0" smtClean="0"/>
              <a:t>Counsel and offer contraception</a:t>
            </a:r>
          </a:p>
          <a:p>
            <a:pPr marL="514350" indent="-514350">
              <a:buFont typeface="+mj-lt"/>
              <a:buAutoNum type="arabicParenR" startAt="13"/>
            </a:pPr>
            <a:r>
              <a:rPr lang="en-US" dirty="0" smtClean="0"/>
              <a:t>Take specimen for histology if spontaneous, optional for induced and if the patient does not consent</a:t>
            </a:r>
            <a:endParaRPr lang="en-US" dirty="0"/>
          </a:p>
          <a:p>
            <a:pPr marL="514350" indent="-514350">
              <a:buFont typeface="+mj-lt"/>
              <a:buAutoNum type="arabicParenR" startAt="13"/>
            </a:pPr>
            <a:r>
              <a:rPr lang="en-US" dirty="0" smtClean="0"/>
              <a:t>Process instruments observing infection prevention principals </a:t>
            </a:r>
          </a:p>
          <a:p>
            <a:pPr marL="514350" indent="-514350">
              <a:buFont typeface="+mj-lt"/>
              <a:buAutoNum type="arabicParenR" startAt="13"/>
            </a:pPr>
            <a:endParaRPr lang="en-US" dirty="0"/>
          </a:p>
        </p:txBody>
      </p:sp>
      <p:pic>
        <p:nvPicPr>
          <p:cNvPr id="3074" name="Picture 2" descr="http://akirahrobinson.com/wp-content/uploads/2013/07/one-bw.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98" y="187223"/>
            <a:ext cx="639051" cy="6112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56715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917" y="81789"/>
            <a:ext cx="5525037" cy="587912"/>
          </a:xfrm>
        </p:spPr>
        <p:txBody>
          <a:bodyPr>
            <a:normAutofit fontScale="90000"/>
          </a:bodyPr>
          <a:lstStyle/>
          <a:p>
            <a:r>
              <a:rPr lang="en-US" b="1" dirty="0" smtClean="0">
                <a:solidFill>
                  <a:srgbClr val="FF0000"/>
                </a:solidFill>
              </a:rPr>
              <a:t/>
            </a:r>
            <a:br>
              <a:rPr lang="en-US" b="1" dirty="0" smtClean="0">
                <a:solidFill>
                  <a:srgbClr val="FF0000"/>
                </a:solidFill>
              </a:rPr>
            </a:br>
            <a:r>
              <a:rPr lang="en-US" sz="3600" b="1" dirty="0" smtClean="0">
                <a:solidFill>
                  <a:srgbClr val="FF0000"/>
                </a:solidFill>
              </a:rPr>
              <a:t>Pap </a:t>
            </a:r>
            <a:r>
              <a:rPr lang="en-US" sz="3600" b="1" dirty="0">
                <a:solidFill>
                  <a:srgbClr val="FF0000"/>
                </a:solidFill>
              </a:rPr>
              <a:t>smear </a:t>
            </a:r>
            <a:r>
              <a:rPr lang="en-US" sz="3600" b="1" dirty="0" smtClean="0">
                <a:solidFill>
                  <a:srgbClr val="FF0000"/>
                </a:solidFill>
              </a:rPr>
              <a:t>collection-procedure </a:t>
            </a:r>
            <a:r>
              <a:rPr lang="en-US" sz="3600" dirty="0"/>
              <a:t/>
            </a:r>
            <a:br>
              <a:rPr lang="en-US" sz="3600" dirty="0"/>
            </a:br>
            <a:endParaRPr lang="en-US" sz="3600" dirty="0"/>
          </a:p>
        </p:txBody>
      </p:sp>
      <p:sp>
        <p:nvSpPr>
          <p:cNvPr id="3" name="Content Placeholder 2"/>
          <p:cNvSpPr>
            <a:spLocks noGrp="1"/>
          </p:cNvSpPr>
          <p:nvPr>
            <p:ph sz="half" idx="1"/>
          </p:nvPr>
        </p:nvSpPr>
        <p:spPr>
          <a:xfrm>
            <a:off x="276187" y="640765"/>
            <a:ext cx="5756492" cy="3390322"/>
          </a:xfrm>
        </p:spPr>
        <p:txBody>
          <a:bodyPr>
            <a:normAutofit fontScale="62500" lnSpcReduction="20000"/>
          </a:bodyPr>
          <a:lstStyle/>
          <a:p>
            <a:pPr marL="514350" indent="-514350">
              <a:buFont typeface="+mj-lt"/>
              <a:buAutoNum type="arabicParenR"/>
            </a:pPr>
            <a:r>
              <a:rPr lang="en-US" dirty="0" smtClean="0"/>
              <a:t>Prepare requirements</a:t>
            </a:r>
          </a:p>
          <a:p>
            <a:pPr lvl="1">
              <a:buFont typeface="Wingdings" panose="05000000000000000000" pitchFamily="2" charset="2"/>
              <a:buChar char="ü"/>
            </a:pPr>
            <a:r>
              <a:rPr lang="en-US" dirty="0" smtClean="0"/>
              <a:t>Examining light </a:t>
            </a:r>
          </a:p>
          <a:p>
            <a:pPr lvl="1">
              <a:buFont typeface="Wingdings" panose="05000000000000000000" pitchFamily="2" charset="2"/>
              <a:buChar char="ü"/>
            </a:pPr>
            <a:r>
              <a:rPr lang="en-US" dirty="0" smtClean="0"/>
              <a:t>Bivalve speculum</a:t>
            </a:r>
          </a:p>
          <a:p>
            <a:pPr lvl="1">
              <a:buFont typeface="Wingdings" panose="05000000000000000000" pitchFamily="2" charset="2"/>
              <a:buChar char="ü"/>
            </a:pPr>
            <a:r>
              <a:rPr lang="en-US" dirty="0" smtClean="0"/>
              <a:t>Endocervical broom or </a:t>
            </a:r>
            <a:r>
              <a:rPr lang="en-US" dirty="0" err="1" smtClean="0"/>
              <a:t>Ayre</a:t>
            </a:r>
            <a:r>
              <a:rPr lang="en-US" dirty="0" smtClean="0"/>
              <a:t> spatula/ endocervical brush</a:t>
            </a:r>
          </a:p>
          <a:p>
            <a:pPr lvl="1">
              <a:buFont typeface="Wingdings" panose="05000000000000000000" pitchFamily="2" charset="2"/>
              <a:buChar char="ü"/>
            </a:pPr>
            <a:r>
              <a:rPr lang="en-US" dirty="0" smtClean="0"/>
              <a:t>Glass slide</a:t>
            </a:r>
          </a:p>
          <a:p>
            <a:pPr lvl="1">
              <a:buFont typeface="Wingdings" panose="05000000000000000000" pitchFamily="2" charset="2"/>
              <a:buChar char="ü"/>
            </a:pPr>
            <a:r>
              <a:rPr lang="en-US" dirty="0" smtClean="0"/>
              <a:t>Fixation solution </a:t>
            </a:r>
          </a:p>
          <a:p>
            <a:pPr lvl="1">
              <a:buFont typeface="Wingdings" panose="05000000000000000000" pitchFamily="2" charset="2"/>
              <a:buChar char="ü"/>
            </a:pPr>
            <a:r>
              <a:rPr lang="en-US" dirty="0" smtClean="0"/>
              <a:t>Pathology request form</a:t>
            </a:r>
          </a:p>
          <a:p>
            <a:pPr marL="514350" indent="-514350">
              <a:buFont typeface="+mj-lt"/>
              <a:buAutoNum type="arabicParenR"/>
            </a:pPr>
            <a:r>
              <a:rPr lang="en-US" dirty="0" smtClean="0"/>
              <a:t>Prepare patient</a:t>
            </a:r>
          </a:p>
          <a:p>
            <a:pPr lvl="1">
              <a:buFont typeface="Wingdings" panose="05000000000000000000" pitchFamily="2" charset="2"/>
              <a:buChar char="ü"/>
            </a:pPr>
            <a:r>
              <a:rPr lang="en-US" dirty="0" smtClean="0"/>
              <a:t>Counsel for procedure </a:t>
            </a:r>
          </a:p>
          <a:p>
            <a:pPr lvl="1">
              <a:buFont typeface="Wingdings" panose="05000000000000000000" pitchFamily="2" charset="2"/>
              <a:buChar char="ü"/>
            </a:pPr>
            <a:r>
              <a:rPr lang="en-US" dirty="0" smtClean="0"/>
              <a:t>LMP</a:t>
            </a:r>
          </a:p>
          <a:p>
            <a:pPr lvl="1">
              <a:buFont typeface="Wingdings" panose="05000000000000000000" pitchFamily="2" charset="2"/>
              <a:buChar char="ü"/>
            </a:pPr>
            <a:r>
              <a:rPr lang="en-US" dirty="0" smtClean="0"/>
              <a:t>Empty bladder </a:t>
            </a:r>
          </a:p>
          <a:p>
            <a:pPr lvl="1">
              <a:buFont typeface="Wingdings" panose="05000000000000000000" pitchFamily="2" charset="2"/>
              <a:buChar char="ü"/>
            </a:pPr>
            <a:r>
              <a:rPr lang="en-US" dirty="0" smtClean="0"/>
              <a:t>Ask patient to lie on couch in lithotomy position</a:t>
            </a:r>
          </a:p>
          <a:p>
            <a:pPr lvl="1">
              <a:buFont typeface="Wingdings" panose="05000000000000000000" pitchFamily="2" charset="2"/>
              <a:buChar char="ü"/>
            </a:pPr>
            <a:r>
              <a:rPr lang="en-US" dirty="0" smtClean="0"/>
              <a:t>Chaperon needed</a:t>
            </a:r>
          </a:p>
          <a:p>
            <a:pPr marL="514350" indent="-514350">
              <a:buFont typeface="+mj-lt"/>
              <a:buAutoNum type="arabicParenR"/>
            </a:pPr>
            <a:r>
              <a:rPr lang="en-US" dirty="0" smtClean="0"/>
              <a:t>Introduce the speculum and expose the cervical os </a:t>
            </a:r>
          </a:p>
          <a:p>
            <a:pPr marL="0" indent="0">
              <a:buNone/>
            </a:pPr>
            <a:endParaRPr lang="en-US" dirty="0"/>
          </a:p>
        </p:txBody>
      </p:sp>
      <p:sp>
        <p:nvSpPr>
          <p:cNvPr id="5" name="Content Placeholder 4"/>
          <p:cNvSpPr>
            <a:spLocks noGrp="1"/>
          </p:cNvSpPr>
          <p:nvPr>
            <p:ph sz="half" idx="2"/>
          </p:nvPr>
        </p:nvSpPr>
        <p:spPr>
          <a:xfrm>
            <a:off x="6185079" y="640764"/>
            <a:ext cx="5715000" cy="5829323"/>
          </a:xfrm>
        </p:spPr>
        <p:txBody>
          <a:bodyPr>
            <a:normAutofit fontScale="62500" lnSpcReduction="20000"/>
          </a:bodyPr>
          <a:lstStyle/>
          <a:p>
            <a:pPr marL="514350" indent="-514350">
              <a:buFont typeface="+mj-lt"/>
              <a:buAutoNum type="arabicParenR" startAt="4"/>
            </a:pPr>
            <a:r>
              <a:rPr lang="en-US" dirty="0" smtClean="0"/>
              <a:t>Obtaining cells from the </a:t>
            </a:r>
            <a:r>
              <a:rPr lang="en-US" dirty="0" err="1" smtClean="0"/>
              <a:t>squamo</a:t>
            </a:r>
            <a:r>
              <a:rPr lang="en-US" dirty="0" smtClean="0"/>
              <a:t>-columnar junction of the cervical os</a:t>
            </a:r>
          </a:p>
          <a:p>
            <a:pPr lvl="1">
              <a:buFont typeface="Wingdings" panose="05000000000000000000" pitchFamily="2" charset="2"/>
              <a:buChar char="ü"/>
            </a:pPr>
            <a:r>
              <a:rPr lang="en-US" dirty="0" smtClean="0"/>
              <a:t>For endocervical broom, the central bristles are inserted into the endocervix while the outer will be in contact with the </a:t>
            </a:r>
            <a:r>
              <a:rPr lang="en-US" dirty="0" err="1" smtClean="0"/>
              <a:t>ectocervix</a:t>
            </a:r>
            <a:r>
              <a:rPr lang="en-US" dirty="0" smtClean="0"/>
              <a:t>. Rotate the broom in the same direction for five times </a:t>
            </a:r>
          </a:p>
          <a:p>
            <a:pPr lvl="1">
              <a:buFont typeface="Wingdings" panose="05000000000000000000" pitchFamily="2" charset="2"/>
              <a:buChar char="ü"/>
            </a:pPr>
            <a:r>
              <a:rPr lang="en-US" dirty="0" smtClean="0"/>
              <a:t>For spatula and endocervical brush , start with the spatula to scrape the </a:t>
            </a:r>
            <a:r>
              <a:rPr lang="en-US" dirty="0" err="1" smtClean="0"/>
              <a:t>ectocervix</a:t>
            </a:r>
            <a:r>
              <a:rPr lang="en-US" dirty="0" smtClean="0"/>
              <a:t>, rotate the spatula 360</a:t>
            </a:r>
            <a:r>
              <a:rPr lang="en-US" baseline="30000" dirty="0" smtClean="0"/>
              <a:t>0 </a:t>
            </a:r>
            <a:r>
              <a:rPr lang="en-US" dirty="0" smtClean="0"/>
              <a:t>once. Then insert </a:t>
            </a:r>
            <a:r>
              <a:rPr lang="en-US" dirty="0"/>
              <a:t>the endocervical brush into the endocervix so that the bristles nearest the examiner are inserted to the level of the external cervical </a:t>
            </a:r>
            <a:r>
              <a:rPr lang="en-US" dirty="0" smtClean="0"/>
              <a:t>os, rotate </a:t>
            </a:r>
            <a:r>
              <a:rPr lang="en-US" dirty="0"/>
              <a:t>the brush 180 </a:t>
            </a:r>
            <a:r>
              <a:rPr lang="en-US" dirty="0" smtClean="0"/>
              <a:t>degrees</a:t>
            </a:r>
          </a:p>
          <a:p>
            <a:pPr marL="457200" lvl="1" indent="0">
              <a:buNone/>
            </a:pPr>
            <a:r>
              <a:rPr lang="en-US" dirty="0" smtClean="0">
                <a:solidFill>
                  <a:srgbClr val="FF0000"/>
                </a:solidFill>
              </a:rPr>
              <a:t>Spatula followed by brush minimizes blood in the sample</a:t>
            </a:r>
          </a:p>
          <a:p>
            <a:pPr marL="514350" indent="-514350">
              <a:buFont typeface="+mj-lt"/>
              <a:buAutoNum type="arabicParenR" startAt="5"/>
            </a:pPr>
            <a:r>
              <a:rPr lang="en-US" dirty="0" smtClean="0"/>
              <a:t>Quickly spread the scrapings evenly on the glass slide and fix by dropping, a drop of the fixative solution or spray evenly allow to air dry</a:t>
            </a:r>
          </a:p>
          <a:p>
            <a:pPr lvl="1">
              <a:buFont typeface="Wingdings" panose="05000000000000000000" pitchFamily="2" charset="2"/>
              <a:buChar char="ü"/>
            </a:pPr>
            <a:r>
              <a:rPr lang="en-US" dirty="0" smtClean="0"/>
              <a:t>Speed is key to prevent drying of cells </a:t>
            </a:r>
          </a:p>
          <a:p>
            <a:pPr marL="514350" indent="-514350">
              <a:buFont typeface="+mj-lt"/>
              <a:buAutoNum type="arabicParenR" startAt="6"/>
            </a:pPr>
            <a:r>
              <a:rPr lang="en-US" dirty="0" smtClean="0"/>
              <a:t>Discard spatula/brush in waste bin</a:t>
            </a:r>
          </a:p>
          <a:p>
            <a:pPr marL="514350" indent="-514350">
              <a:buFont typeface="+mj-lt"/>
              <a:buAutoNum type="arabicParenR" startAt="6"/>
            </a:pPr>
            <a:r>
              <a:rPr lang="en-US" dirty="0" smtClean="0"/>
              <a:t>Remove speculum and reposition patient</a:t>
            </a:r>
          </a:p>
          <a:p>
            <a:pPr marL="514350" indent="-514350">
              <a:buFont typeface="+mj-lt"/>
              <a:buAutoNum type="arabicParenR" startAt="6"/>
            </a:pPr>
            <a:r>
              <a:rPr lang="en-US" dirty="0" smtClean="0"/>
              <a:t>Complete pathology form for Pap smear cytology</a:t>
            </a:r>
          </a:p>
          <a:p>
            <a:pPr marL="514350" indent="-514350">
              <a:buFont typeface="+mj-lt"/>
              <a:buAutoNum type="arabicParenR" startAt="6"/>
            </a:pPr>
            <a:r>
              <a:rPr lang="en-US" dirty="0" smtClean="0"/>
              <a:t>Counsel and offer contraception </a:t>
            </a:r>
          </a:p>
          <a:p>
            <a:pPr marL="514350" indent="-514350">
              <a:buFont typeface="+mj-lt"/>
              <a:buAutoNum type="arabicParenR" startAt="6"/>
            </a:pPr>
            <a:r>
              <a:rPr lang="en-US" dirty="0" smtClean="0"/>
              <a:t>Thank </a:t>
            </a:r>
            <a:r>
              <a:rPr lang="en-US" dirty="0"/>
              <a:t>client</a:t>
            </a:r>
            <a:endParaRPr lang="en-US" dirty="0" smtClean="0"/>
          </a:p>
          <a:p>
            <a:pPr marL="514350" indent="-514350">
              <a:buFont typeface="+mj-lt"/>
              <a:buAutoNum type="arabicParenR" startAt="6"/>
            </a:pPr>
            <a:r>
              <a:rPr lang="en-US" dirty="0" smtClean="0"/>
              <a:t>Give return date for cytology result </a:t>
            </a:r>
          </a:p>
          <a:p>
            <a:pPr marL="514350" indent="-514350">
              <a:buFont typeface="+mj-lt"/>
              <a:buAutoNum type="arabicParenR" startAt="6"/>
            </a:pPr>
            <a:endParaRPr lang="en-US" dirty="0" smtClean="0"/>
          </a:p>
        </p:txBody>
      </p:sp>
      <p:pic>
        <p:nvPicPr>
          <p:cNvPr id="6" name="Picture 2" descr="http://www.kindbook.com/maths/2_maths_swan.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6187" y="66651"/>
            <a:ext cx="562013" cy="43788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extww02a.cardinal.com/us/en/distributedproducts/images/H/HW21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76518" y="4431361"/>
            <a:ext cx="1610617" cy="136902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476518" y="4041455"/>
            <a:ext cx="2071883" cy="369332"/>
          </a:xfrm>
          <a:prstGeom prst="rect">
            <a:avLst/>
          </a:prstGeom>
          <a:solidFill>
            <a:srgbClr val="FFFF00"/>
          </a:solidFill>
        </p:spPr>
        <p:txBody>
          <a:bodyPr wrap="square" rtlCol="0">
            <a:spAutoFit/>
          </a:bodyPr>
          <a:lstStyle/>
          <a:p>
            <a:r>
              <a:rPr lang="en-US" dirty="0" smtClean="0"/>
              <a:t>Endocervical broom</a:t>
            </a:r>
            <a:endParaRPr lang="en-US" dirty="0"/>
          </a:p>
        </p:txBody>
      </p:sp>
      <p:sp>
        <p:nvSpPr>
          <p:cNvPr id="12" name="TextBox 11"/>
          <p:cNvSpPr txBox="1"/>
          <p:nvPr/>
        </p:nvSpPr>
        <p:spPr>
          <a:xfrm>
            <a:off x="2836572" y="4100666"/>
            <a:ext cx="3196107" cy="369332"/>
          </a:xfrm>
          <a:prstGeom prst="rect">
            <a:avLst/>
          </a:prstGeom>
          <a:solidFill>
            <a:srgbClr val="FFFF00"/>
          </a:solidFill>
        </p:spPr>
        <p:txBody>
          <a:bodyPr wrap="square" rtlCol="0">
            <a:spAutoFit/>
          </a:bodyPr>
          <a:lstStyle/>
          <a:p>
            <a:r>
              <a:rPr lang="en-US" dirty="0" smtClean="0"/>
              <a:t>Spatula and endocervical </a:t>
            </a:r>
            <a:r>
              <a:rPr lang="en-US" dirty="0"/>
              <a:t>brush</a:t>
            </a:r>
            <a:r>
              <a:rPr lang="en-US" dirty="0" smtClean="0"/>
              <a:t> </a:t>
            </a:r>
            <a:endParaRPr lang="en-US" dirty="0"/>
          </a:p>
        </p:txBody>
      </p:sp>
      <p:pic>
        <p:nvPicPr>
          <p:cNvPr id="4100" name="Picture 4" descr="http://3.imimg.com/data3/UA/QV/MY-584355/endocervical-brush-with-spatula-500x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4433" y="4469998"/>
            <a:ext cx="1993104" cy="14948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597467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65297552"/>
              </p:ext>
            </p:extLst>
          </p:nvPr>
        </p:nvGraphicFramePr>
        <p:xfrm>
          <a:off x="237550" y="528035"/>
          <a:ext cx="11594915" cy="6051989"/>
        </p:xfrm>
        <a:graphic>
          <a:graphicData uri="http://schemas.openxmlformats.org/drawingml/2006/table">
            <a:tbl>
              <a:tblPr firstRow="1" bandRow="1">
                <a:tableStyleId>{5940675A-B579-460E-94D1-54222C63F5DA}</a:tableStyleId>
              </a:tblPr>
              <a:tblGrid>
                <a:gridCol w="7026135"/>
                <a:gridCol w="4568780"/>
              </a:tblGrid>
              <a:tr h="657134">
                <a:tc gridSpan="2">
                  <a:txBody>
                    <a:bodyPr/>
                    <a:lstStyle/>
                    <a:p>
                      <a:pPr algn="ctr"/>
                      <a:r>
                        <a:rPr lang="en-US" sz="2000" b="1" dirty="0" smtClean="0"/>
                        <a:t>POSSIBLE PAP SMEAR CYTOLOGY RESULT AND ACTION </a:t>
                      </a:r>
                      <a:endParaRPr lang="en-US" sz="2000" b="1" dirty="0">
                        <a:solidFill>
                          <a:schemeClr val="tx1"/>
                        </a:solidFill>
                      </a:endParaRPr>
                    </a:p>
                  </a:txBody>
                  <a:tcPr>
                    <a:solidFill>
                      <a:srgbClr val="FFFF00"/>
                    </a:solidFill>
                  </a:tcPr>
                </a:tc>
                <a:tc hMerge="1">
                  <a:txBody>
                    <a:bodyPr/>
                    <a:lstStyle/>
                    <a:p>
                      <a:endParaRPr lang="en-US" dirty="0"/>
                    </a:p>
                  </a:txBody>
                  <a:tcPr/>
                </a:tc>
              </a:tr>
              <a:tr h="657134">
                <a:tc>
                  <a:txBody>
                    <a:bodyPr/>
                    <a:lstStyle/>
                    <a:p>
                      <a:r>
                        <a:rPr lang="en-US" sz="2000" b="1" dirty="0" smtClean="0"/>
                        <a:t>THE BETHESDA SYSTEM-RESULT </a:t>
                      </a:r>
                      <a:endParaRPr lang="en-US" sz="2000" b="1" dirty="0"/>
                    </a:p>
                  </a:txBody>
                  <a:tcPr/>
                </a:tc>
                <a:tc>
                  <a:txBody>
                    <a:bodyPr/>
                    <a:lstStyle/>
                    <a:p>
                      <a:r>
                        <a:rPr lang="en-US" sz="2000" b="1" dirty="0" smtClean="0"/>
                        <a:t>ACTION </a:t>
                      </a:r>
                      <a:endParaRPr lang="en-US" sz="2000" b="1" dirty="0"/>
                    </a:p>
                  </a:txBody>
                  <a:tcPr/>
                </a:tc>
              </a:tr>
              <a:tr h="663485">
                <a:tc>
                  <a:txBody>
                    <a:bodyPr/>
                    <a:lstStyle/>
                    <a:p>
                      <a:pPr marL="342900" indent="-342900">
                        <a:buFont typeface="Wingdings" panose="05000000000000000000" pitchFamily="2" charset="2"/>
                        <a:buChar char="ü"/>
                      </a:pPr>
                      <a:r>
                        <a:rPr lang="en-US" sz="2000" dirty="0" smtClean="0"/>
                        <a:t>Normal</a:t>
                      </a:r>
                      <a:endParaRPr lang="en-US" sz="2000" dirty="0"/>
                    </a:p>
                  </a:txBody>
                  <a:tcPr/>
                </a:tc>
                <a:tc>
                  <a:txBody>
                    <a:bodyPr/>
                    <a:lstStyle/>
                    <a:p>
                      <a:pPr marL="342900" indent="-342900">
                        <a:buFont typeface="Wingdings" panose="05000000000000000000" pitchFamily="2" charset="2"/>
                        <a:buChar char="ü"/>
                      </a:pPr>
                      <a:r>
                        <a:rPr lang="en-US" sz="2000" dirty="0" smtClean="0"/>
                        <a:t>Repeat</a:t>
                      </a:r>
                      <a:r>
                        <a:rPr lang="en-US" sz="2000" baseline="0" dirty="0" smtClean="0"/>
                        <a:t> yearly for 3 years, then 5 yearly </a:t>
                      </a:r>
                    </a:p>
                    <a:p>
                      <a:pPr marL="342900" indent="-342900">
                        <a:buFont typeface="Wingdings" panose="05000000000000000000" pitchFamily="2" charset="2"/>
                        <a:buChar char="ü"/>
                      </a:pPr>
                      <a:r>
                        <a:rPr lang="en-US" sz="2000" baseline="0" dirty="0" smtClean="0"/>
                        <a:t>For HIV + annual screens</a:t>
                      </a:r>
                      <a:endParaRPr lang="en-US" sz="2000" dirty="0"/>
                    </a:p>
                  </a:txBody>
                  <a:tcPr/>
                </a:tc>
              </a:tr>
              <a:tr h="657134">
                <a:tc>
                  <a:txBody>
                    <a:bodyPr/>
                    <a:lstStyle/>
                    <a:p>
                      <a:pPr marL="342900" indent="-342900">
                        <a:buFont typeface="Wingdings" panose="05000000000000000000" pitchFamily="2" charset="2"/>
                        <a:buChar char="ü"/>
                      </a:pPr>
                      <a:r>
                        <a:rPr lang="en-US" sz="2000" dirty="0" smtClean="0"/>
                        <a:t>Low grade squamous intraepithelial</a:t>
                      </a:r>
                      <a:r>
                        <a:rPr lang="en-US" sz="2000" baseline="0" dirty="0" smtClean="0"/>
                        <a:t> lesion (LSIL)</a:t>
                      </a:r>
                      <a:endParaRPr lang="en-US" sz="2000" dirty="0"/>
                    </a:p>
                  </a:txBody>
                  <a:tcPr/>
                </a:tc>
                <a:tc>
                  <a:txBody>
                    <a:bodyPr/>
                    <a:lstStyle/>
                    <a:p>
                      <a:pPr marL="342900" indent="-342900">
                        <a:buFont typeface="Wingdings" panose="05000000000000000000" pitchFamily="2" charset="2"/>
                        <a:buChar char="ü"/>
                      </a:pPr>
                      <a:r>
                        <a:rPr lang="en-US" sz="2000" dirty="0" smtClean="0"/>
                        <a:t>Repeat</a:t>
                      </a:r>
                      <a:r>
                        <a:rPr lang="en-US" sz="2000" baseline="0" dirty="0" smtClean="0"/>
                        <a:t> Pap smear in 6 months </a:t>
                      </a:r>
                      <a:endParaRPr lang="en-US" sz="2000" dirty="0"/>
                    </a:p>
                  </a:txBody>
                  <a:tcPr/>
                </a:tc>
              </a:tr>
              <a:tr h="2065279">
                <a:tc>
                  <a:txBody>
                    <a:bodyPr/>
                    <a:lstStyle/>
                    <a:p>
                      <a:pPr marL="342900" indent="-342900">
                        <a:buFont typeface="Wingdings" panose="05000000000000000000" pitchFamily="2" charset="2"/>
                        <a:buChar char="ü"/>
                      </a:pPr>
                      <a:r>
                        <a:rPr lang="en-US" sz="2000" dirty="0" smtClean="0"/>
                        <a:t>High grade</a:t>
                      </a:r>
                      <a:r>
                        <a:rPr lang="en-US" sz="2000" baseline="0" dirty="0" smtClean="0"/>
                        <a:t> squamous intraepithelial lesion (HSIL)</a:t>
                      </a:r>
                    </a:p>
                    <a:p>
                      <a:pPr marL="342900" indent="-342900">
                        <a:buFont typeface="Wingdings" panose="05000000000000000000" pitchFamily="2" charset="2"/>
                        <a:buChar char="ü"/>
                      </a:pPr>
                      <a:r>
                        <a:rPr lang="en-US" sz="2000" baseline="0" dirty="0" smtClean="0"/>
                        <a:t>Recurrent LSIL</a:t>
                      </a:r>
                    </a:p>
                    <a:p>
                      <a:pPr marL="342900" indent="-342900">
                        <a:buFont typeface="Wingdings" panose="05000000000000000000" pitchFamily="2" charset="2"/>
                        <a:buChar char="ü"/>
                      </a:pPr>
                      <a:r>
                        <a:rPr lang="en-US" sz="2000" baseline="0" dirty="0" smtClean="0"/>
                        <a:t>Atypical squamous cells of undetermined significance (ASC-US)</a:t>
                      </a:r>
                    </a:p>
                    <a:p>
                      <a:pPr marL="342900" indent="-342900">
                        <a:buFont typeface="Wingdings" panose="05000000000000000000" pitchFamily="2" charset="2"/>
                        <a:buChar char="ü"/>
                      </a:pPr>
                      <a:r>
                        <a:rPr lang="en-US" sz="2000" baseline="0" dirty="0" smtClean="0"/>
                        <a:t>Atypical squamous cells – cannot exclude HSIL (ASC-H)</a:t>
                      </a:r>
                    </a:p>
                    <a:p>
                      <a:pPr marL="342900" indent="-342900">
                        <a:buFont typeface="Wingdings" panose="05000000000000000000" pitchFamily="2" charset="2"/>
                        <a:buChar char="ü"/>
                      </a:pPr>
                      <a:r>
                        <a:rPr lang="en-US" sz="2000" baseline="0" dirty="0" smtClean="0"/>
                        <a:t>Atypical glandular cells of undetermined significance (AGUS)</a:t>
                      </a:r>
                    </a:p>
                    <a:p>
                      <a:pPr marL="342900" indent="-342900">
                        <a:buFont typeface="Wingdings" panose="05000000000000000000" pitchFamily="2" charset="2"/>
                        <a:buChar char="ü"/>
                      </a:pPr>
                      <a:r>
                        <a:rPr lang="en-US" sz="2000" baseline="0" dirty="0" smtClean="0"/>
                        <a:t>Carcinoma in situ</a:t>
                      </a:r>
                      <a:endParaRPr lang="en-US" sz="2000" dirty="0"/>
                    </a:p>
                  </a:txBody>
                  <a:tcPr/>
                </a:tc>
                <a:tc>
                  <a:txBody>
                    <a:bodyPr/>
                    <a:lstStyle/>
                    <a:p>
                      <a:pPr marL="342900" indent="-342900">
                        <a:buFont typeface="Wingdings" panose="05000000000000000000" pitchFamily="2" charset="2"/>
                        <a:buChar char="ü"/>
                      </a:pPr>
                      <a:r>
                        <a:rPr lang="en-US" sz="2000" dirty="0" smtClean="0"/>
                        <a:t>Colposcopy biopsy followed by possible cervical excision procedure by LEEP or cold knife cone </a:t>
                      </a:r>
                      <a:endParaRPr lang="en-US" sz="2000" dirty="0"/>
                    </a:p>
                  </a:txBody>
                  <a:tcPr/>
                </a:tc>
              </a:tr>
              <a:tr h="657134">
                <a:tc>
                  <a:txBody>
                    <a:bodyPr/>
                    <a:lstStyle/>
                    <a:p>
                      <a:pPr marL="342900" indent="-342900">
                        <a:buFont typeface="Wingdings" panose="05000000000000000000" pitchFamily="2" charset="2"/>
                        <a:buChar char="ü"/>
                      </a:pPr>
                      <a:r>
                        <a:rPr lang="en-US" sz="2000" dirty="0" smtClean="0"/>
                        <a:t>? Invasive cancer </a:t>
                      </a:r>
                      <a:endParaRPr lang="en-US" sz="2000" dirty="0"/>
                    </a:p>
                  </a:txBody>
                  <a:tcPr/>
                </a:tc>
                <a:tc>
                  <a:txBody>
                    <a:bodyPr/>
                    <a:lstStyle/>
                    <a:p>
                      <a:pPr marL="342900" indent="-342900">
                        <a:buFont typeface="Wingdings" panose="05000000000000000000" pitchFamily="2" charset="2"/>
                        <a:buChar char="ü"/>
                      </a:pPr>
                      <a:r>
                        <a:rPr lang="en-US" sz="2000" dirty="0" smtClean="0"/>
                        <a:t>Investigations to confirm diagnosis</a:t>
                      </a:r>
                      <a:endParaRPr lang="en-US" sz="2000" dirty="0"/>
                    </a:p>
                  </a:txBody>
                  <a:tcPr/>
                </a:tc>
              </a:tr>
              <a:tr h="657134">
                <a:tc gridSpan="2">
                  <a:txBody>
                    <a:bodyPr/>
                    <a:lstStyle/>
                    <a:p>
                      <a:pPr marL="0" indent="0" algn="ctr">
                        <a:buFont typeface="Wingdings" panose="05000000000000000000" pitchFamily="2" charset="2"/>
                        <a:buNone/>
                      </a:pPr>
                      <a:r>
                        <a:rPr lang="en-US" sz="2000" b="1" i="1" dirty="0" smtClean="0"/>
                        <a:t>Please Note:</a:t>
                      </a:r>
                      <a:r>
                        <a:rPr lang="en-US" sz="2000" b="1" i="1" baseline="0" dirty="0" smtClean="0"/>
                        <a:t> CIN classification is for cervical histology </a:t>
                      </a:r>
                      <a:r>
                        <a:rPr lang="en-US" sz="2000" b="1" i="1" u="sng" baseline="0" dirty="0" smtClean="0"/>
                        <a:t>NOT</a:t>
                      </a:r>
                      <a:r>
                        <a:rPr lang="en-US" sz="2000" b="1" i="1" baseline="0" dirty="0" smtClean="0"/>
                        <a:t> cytology</a:t>
                      </a:r>
                      <a:endParaRPr lang="en-US" sz="2000" b="1" i="1" dirty="0"/>
                    </a:p>
                  </a:txBody>
                  <a:tcPr>
                    <a:solidFill>
                      <a:schemeClr val="accent6">
                        <a:lumMod val="60000"/>
                        <a:lumOff val="40000"/>
                      </a:schemeClr>
                    </a:solidFill>
                  </a:tcPr>
                </a:tc>
                <a:tc hMerge="1">
                  <a:txBody>
                    <a:bodyPr/>
                    <a:lstStyle/>
                    <a:p>
                      <a:pPr marL="342900" indent="-342900">
                        <a:buFont typeface="Wingdings" panose="05000000000000000000" pitchFamily="2" charset="2"/>
                        <a:buChar char="ü"/>
                      </a:pPr>
                      <a:endParaRPr lang="en-US" sz="2000" dirty="0"/>
                    </a:p>
                  </a:txBody>
                  <a:tcPr/>
                </a:tc>
              </a:tr>
            </a:tbl>
          </a:graphicData>
        </a:graphic>
      </p:graphicFrame>
    </p:spTree>
    <p:extLst>
      <p:ext uri="{BB962C8B-B14F-4D97-AF65-F5344CB8AC3E}">
        <p14:creationId xmlns:p14="http://schemas.microsoft.com/office/powerpoint/2010/main" val="24465211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01" y="88710"/>
            <a:ext cx="9769699" cy="749489"/>
          </a:xfrm>
        </p:spPr>
        <p:txBody>
          <a:bodyPr>
            <a:normAutofit/>
          </a:bodyPr>
          <a:lstStyle/>
          <a:p>
            <a:r>
              <a:rPr lang="en-US" sz="2800" b="1" dirty="0" smtClean="0">
                <a:solidFill>
                  <a:srgbClr val="FF0000"/>
                </a:solidFill>
              </a:rPr>
              <a:t>Visual inspection with acetic acid and lugols iodine (VIA/VILI)</a:t>
            </a:r>
            <a:endParaRPr lang="en-US" sz="2800" b="1" dirty="0">
              <a:solidFill>
                <a:srgbClr val="FF0000"/>
              </a:solidFill>
            </a:endParaRPr>
          </a:p>
        </p:txBody>
      </p:sp>
      <p:sp>
        <p:nvSpPr>
          <p:cNvPr id="5" name="Content Placeholder 4"/>
          <p:cNvSpPr>
            <a:spLocks noGrp="1"/>
          </p:cNvSpPr>
          <p:nvPr>
            <p:ph sz="half" idx="1"/>
          </p:nvPr>
        </p:nvSpPr>
        <p:spPr>
          <a:xfrm>
            <a:off x="252663" y="1027136"/>
            <a:ext cx="4174957" cy="5489573"/>
          </a:xfrm>
        </p:spPr>
        <p:txBody>
          <a:bodyPr>
            <a:normAutofit fontScale="55000" lnSpcReduction="20000"/>
          </a:bodyPr>
          <a:lstStyle/>
          <a:p>
            <a:pPr marL="514350" indent="-514350">
              <a:buFont typeface="+mj-lt"/>
              <a:buAutoNum type="arabicParenR"/>
            </a:pPr>
            <a:r>
              <a:rPr lang="en-US" b="1" dirty="0"/>
              <a:t>Prepare requirements</a:t>
            </a:r>
          </a:p>
          <a:p>
            <a:pPr lvl="1">
              <a:buFont typeface="Wingdings" panose="05000000000000000000" pitchFamily="2" charset="2"/>
              <a:buChar char="ü"/>
            </a:pPr>
            <a:r>
              <a:rPr lang="en-US" dirty="0"/>
              <a:t>Examining light                                                          </a:t>
            </a:r>
          </a:p>
          <a:p>
            <a:pPr lvl="1">
              <a:buFont typeface="Wingdings" panose="05000000000000000000" pitchFamily="2" charset="2"/>
              <a:buChar char="ü"/>
            </a:pPr>
            <a:r>
              <a:rPr lang="en-US" dirty="0" smtClean="0"/>
              <a:t>Instrument </a:t>
            </a:r>
            <a:r>
              <a:rPr lang="en-US" dirty="0"/>
              <a:t>tray/surface                                              </a:t>
            </a:r>
          </a:p>
          <a:p>
            <a:pPr lvl="1">
              <a:buFont typeface="Wingdings" panose="05000000000000000000" pitchFamily="2" charset="2"/>
              <a:buChar char="ü"/>
            </a:pPr>
            <a:r>
              <a:rPr lang="en-US" dirty="0"/>
              <a:t>2 gallipots                                                                    </a:t>
            </a:r>
          </a:p>
          <a:p>
            <a:pPr lvl="1">
              <a:buFont typeface="Wingdings" panose="05000000000000000000" pitchFamily="2" charset="2"/>
              <a:buChar char="ü"/>
            </a:pPr>
            <a:r>
              <a:rPr lang="en-US" dirty="0"/>
              <a:t>3-5% acetic acid                                                          </a:t>
            </a:r>
          </a:p>
          <a:p>
            <a:pPr lvl="1">
              <a:buFont typeface="Wingdings" panose="05000000000000000000" pitchFamily="2" charset="2"/>
              <a:buChar char="ü"/>
            </a:pPr>
            <a:r>
              <a:rPr lang="en-US" dirty="0"/>
              <a:t>Lugols iodine in tightly stoppered brown bottle </a:t>
            </a:r>
            <a:r>
              <a:rPr lang="en-US" dirty="0" smtClean="0"/>
              <a:t>– light destroys lugols        </a:t>
            </a:r>
            <a:endParaRPr lang="en-US" dirty="0"/>
          </a:p>
          <a:p>
            <a:pPr lvl="1">
              <a:buFont typeface="Wingdings" panose="05000000000000000000" pitchFamily="2" charset="2"/>
              <a:buChar char="ü"/>
            </a:pPr>
            <a:r>
              <a:rPr lang="en-US" dirty="0"/>
              <a:t>Cotton swabs mounted in an applicator  </a:t>
            </a:r>
            <a:r>
              <a:rPr lang="en-US" dirty="0" smtClean="0"/>
              <a:t>sticks                     </a:t>
            </a:r>
            <a:endParaRPr lang="en-US" dirty="0"/>
          </a:p>
          <a:p>
            <a:pPr lvl="1">
              <a:buFont typeface="Wingdings" panose="05000000000000000000" pitchFamily="2" charset="2"/>
              <a:buChar char="ü"/>
            </a:pPr>
            <a:r>
              <a:rPr lang="en-US" dirty="0"/>
              <a:t>Bivalve speculum                                                          </a:t>
            </a:r>
          </a:p>
          <a:p>
            <a:pPr lvl="1">
              <a:buFont typeface="Wingdings" panose="05000000000000000000" pitchFamily="2" charset="2"/>
              <a:buChar char="ü"/>
            </a:pPr>
            <a:r>
              <a:rPr lang="en-US" dirty="0"/>
              <a:t>K-Y gel        </a:t>
            </a:r>
            <a:endParaRPr lang="en-US" dirty="0" smtClean="0"/>
          </a:p>
          <a:p>
            <a:pPr lvl="1">
              <a:buFont typeface="Wingdings" panose="05000000000000000000" pitchFamily="2" charset="2"/>
              <a:buChar char="ü"/>
            </a:pPr>
            <a:r>
              <a:rPr lang="en-US" dirty="0" smtClean="0"/>
              <a:t>Clean gloves                                                                 </a:t>
            </a:r>
            <a:endParaRPr lang="en-US" dirty="0"/>
          </a:p>
          <a:p>
            <a:pPr lvl="1">
              <a:buFont typeface="Wingdings" panose="05000000000000000000" pitchFamily="2" charset="2"/>
              <a:buChar char="ü"/>
            </a:pPr>
            <a:r>
              <a:rPr lang="en-US" dirty="0" smtClean="0"/>
              <a:t>Infection prevention: Bucket </a:t>
            </a:r>
            <a:r>
              <a:rPr lang="en-US" dirty="0"/>
              <a:t>with 0.5% chlorine </a:t>
            </a:r>
            <a:r>
              <a:rPr lang="en-US" dirty="0" smtClean="0"/>
              <a:t>solution and container </a:t>
            </a:r>
            <a:r>
              <a:rPr lang="en-US" dirty="0"/>
              <a:t>lined with plastic </a:t>
            </a:r>
            <a:r>
              <a:rPr lang="en-US" dirty="0" smtClean="0"/>
              <a:t>bag</a:t>
            </a:r>
          </a:p>
          <a:p>
            <a:pPr lvl="1">
              <a:buFont typeface="Wingdings" panose="05000000000000000000" pitchFamily="2" charset="2"/>
              <a:buChar char="ü"/>
            </a:pPr>
            <a:r>
              <a:rPr lang="en-US" dirty="0" smtClean="0"/>
              <a:t> </a:t>
            </a:r>
            <a:r>
              <a:rPr lang="en-US" dirty="0"/>
              <a:t>Documentation </a:t>
            </a:r>
            <a:r>
              <a:rPr lang="en-US" dirty="0" smtClean="0"/>
              <a:t>form</a:t>
            </a:r>
          </a:p>
          <a:p>
            <a:pPr marL="514350" indent="-514350">
              <a:buFont typeface="+mj-lt"/>
              <a:buAutoNum type="arabicParenR"/>
            </a:pPr>
            <a:r>
              <a:rPr lang="en-US" b="1" dirty="0"/>
              <a:t>Prepare patient</a:t>
            </a:r>
          </a:p>
          <a:p>
            <a:pPr lvl="1">
              <a:buFont typeface="Wingdings" panose="05000000000000000000" pitchFamily="2" charset="2"/>
              <a:buChar char="ü"/>
            </a:pPr>
            <a:r>
              <a:rPr lang="en-US" dirty="0"/>
              <a:t>Counsel for procedure </a:t>
            </a:r>
          </a:p>
          <a:p>
            <a:pPr lvl="1">
              <a:buFont typeface="Wingdings" panose="05000000000000000000" pitchFamily="2" charset="2"/>
              <a:buChar char="ü"/>
            </a:pPr>
            <a:r>
              <a:rPr lang="en-US" dirty="0"/>
              <a:t>LMP</a:t>
            </a:r>
          </a:p>
          <a:p>
            <a:pPr lvl="1">
              <a:buFont typeface="Wingdings" panose="05000000000000000000" pitchFamily="2" charset="2"/>
              <a:buChar char="ü"/>
            </a:pPr>
            <a:r>
              <a:rPr lang="en-US" dirty="0"/>
              <a:t>Empty bladder </a:t>
            </a:r>
          </a:p>
          <a:p>
            <a:pPr lvl="1">
              <a:buFont typeface="Wingdings" panose="05000000000000000000" pitchFamily="2" charset="2"/>
              <a:buChar char="ü"/>
            </a:pPr>
            <a:r>
              <a:rPr lang="en-US" dirty="0"/>
              <a:t>Change to examination gown</a:t>
            </a:r>
          </a:p>
          <a:p>
            <a:pPr lvl="1">
              <a:buFont typeface="Wingdings" panose="05000000000000000000" pitchFamily="2" charset="2"/>
              <a:buChar char="ü"/>
            </a:pPr>
            <a:r>
              <a:rPr lang="en-US" dirty="0"/>
              <a:t>Ask patient to lie on couch in lithotomy </a:t>
            </a:r>
            <a:r>
              <a:rPr lang="en-US" dirty="0" smtClean="0"/>
              <a:t>position</a:t>
            </a:r>
          </a:p>
          <a:p>
            <a:pPr lvl="1">
              <a:buFont typeface="Wingdings" panose="05000000000000000000" pitchFamily="2" charset="2"/>
              <a:buChar char="ü"/>
            </a:pPr>
            <a:r>
              <a:rPr lang="en-US" dirty="0" smtClean="0"/>
              <a:t>Chaperon needed</a:t>
            </a:r>
          </a:p>
          <a:p>
            <a:pPr marL="514350" indent="-514350">
              <a:buFont typeface="+mj-lt"/>
              <a:buAutoNum type="arabicParenR"/>
            </a:pPr>
            <a:r>
              <a:rPr lang="en-US" b="1" dirty="0"/>
              <a:t>A</a:t>
            </a:r>
            <a:r>
              <a:rPr lang="en-US" b="1" dirty="0" smtClean="0"/>
              <a:t>pply K-y gel to the speculum, introduce to the vagina gently to </a:t>
            </a:r>
            <a:r>
              <a:rPr lang="en-US" b="1" dirty="0"/>
              <a:t>expose the cervical os </a:t>
            </a:r>
          </a:p>
          <a:p>
            <a:pPr marL="0" indent="0">
              <a:buNone/>
            </a:pPr>
            <a:endParaRPr lang="en-US" dirty="0"/>
          </a:p>
          <a:p>
            <a:pPr marL="514350" indent="-514350">
              <a:buFont typeface="+mj-lt"/>
              <a:buAutoNum type="arabicParenR"/>
            </a:pPr>
            <a:endParaRPr lang="en-US" dirty="0"/>
          </a:p>
          <a:p>
            <a:endParaRPr lang="en-US" dirty="0"/>
          </a:p>
        </p:txBody>
      </p:sp>
      <p:sp>
        <p:nvSpPr>
          <p:cNvPr id="6" name="Content Placeholder 5"/>
          <p:cNvSpPr>
            <a:spLocks noGrp="1"/>
          </p:cNvSpPr>
          <p:nvPr>
            <p:ph sz="half" idx="2"/>
          </p:nvPr>
        </p:nvSpPr>
        <p:spPr>
          <a:xfrm>
            <a:off x="4692315" y="1027136"/>
            <a:ext cx="7291137" cy="5662422"/>
          </a:xfrm>
        </p:spPr>
        <p:txBody>
          <a:bodyPr>
            <a:normAutofit fontScale="55000" lnSpcReduction="20000"/>
          </a:bodyPr>
          <a:lstStyle/>
          <a:p>
            <a:pPr marL="514350" indent="-514350">
              <a:buFont typeface="+mj-lt"/>
              <a:buAutoNum type="arabicParenR" startAt="4"/>
            </a:pPr>
            <a:r>
              <a:rPr lang="en-US" b="1" dirty="0" smtClean="0"/>
              <a:t>Start by doing the VIA procedure</a:t>
            </a:r>
          </a:p>
          <a:p>
            <a:pPr lvl="1">
              <a:buFont typeface="Wingdings" panose="05000000000000000000" pitchFamily="2" charset="2"/>
              <a:buChar char="ü"/>
            </a:pPr>
            <a:r>
              <a:rPr lang="en-US" dirty="0" smtClean="0"/>
              <a:t>Apply 3-5% acetic acid liberally </a:t>
            </a:r>
          </a:p>
          <a:p>
            <a:pPr lvl="1">
              <a:buFont typeface="Wingdings" panose="05000000000000000000" pitchFamily="2" charset="2"/>
              <a:buChar char="ü"/>
            </a:pPr>
            <a:r>
              <a:rPr lang="en-US" dirty="0" smtClean="0"/>
              <a:t>Wait for 1-3 minutes and interpret the result (review </a:t>
            </a:r>
            <a:r>
              <a:rPr lang="en-US" dirty="0" err="1" smtClean="0"/>
              <a:t>cervicograms</a:t>
            </a:r>
            <a:r>
              <a:rPr lang="en-US" dirty="0" smtClean="0"/>
              <a:t>)</a:t>
            </a:r>
          </a:p>
          <a:p>
            <a:pPr lvl="2"/>
            <a:r>
              <a:rPr lang="en-US" dirty="0" smtClean="0"/>
              <a:t>VIA Negative </a:t>
            </a:r>
            <a:r>
              <a:rPr lang="en-US" dirty="0" smtClean="0">
                <a:solidFill>
                  <a:srgbClr val="FF0000"/>
                </a:solidFill>
              </a:rPr>
              <a:t>(Pink)</a:t>
            </a:r>
          </a:p>
          <a:p>
            <a:pPr lvl="2"/>
            <a:r>
              <a:rPr lang="en-US" dirty="0" smtClean="0"/>
              <a:t>VIA Positive </a:t>
            </a:r>
            <a:r>
              <a:rPr lang="en-US" dirty="0" smtClean="0">
                <a:solidFill>
                  <a:srgbClr val="FF0000"/>
                </a:solidFill>
              </a:rPr>
              <a:t>(Acetowhite) </a:t>
            </a:r>
            <a:r>
              <a:rPr lang="en-US" dirty="0" smtClean="0"/>
              <a:t>- acetic acid coagulates protein in abnormal cells, making them opaque</a:t>
            </a:r>
          </a:p>
          <a:p>
            <a:pPr lvl="2"/>
            <a:r>
              <a:rPr lang="en-US" dirty="0" smtClean="0"/>
              <a:t>Suspicious for cancer </a:t>
            </a:r>
          </a:p>
          <a:p>
            <a:pPr marL="514350" indent="-514350">
              <a:buFont typeface="+mj-lt"/>
              <a:buAutoNum type="arabicParenR" startAt="4"/>
            </a:pPr>
            <a:r>
              <a:rPr lang="en-US" b="1" dirty="0" smtClean="0"/>
              <a:t>Followed by the VILI procedures </a:t>
            </a:r>
          </a:p>
          <a:p>
            <a:pPr lvl="1">
              <a:buFont typeface="Wingdings" panose="05000000000000000000" pitchFamily="2" charset="2"/>
              <a:buChar char="ü"/>
            </a:pPr>
            <a:r>
              <a:rPr lang="en-US" dirty="0" smtClean="0"/>
              <a:t>Use a fresh lugols iodine for each patient-light destroys lugols</a:t>
            </a:r>
          </a:p>
          <a:p>
            <a:pPr lvl="1">
              <a:buFont typeface="Wingdings" panose="05000000000000000000" pitchFamily="2" charset="2"/>
              <a:buChar char="ü"/>
            </a:pPr>
            <a:r>
              <a:rPr lang="en-US" dirty="0" smtClean="0"/>
              <a:t>Apply lugols iodine liberally</a:t>
            </a:r>
          </a:p>
          <a:p>
            <a:pPr lvl="1">
              <a:buFont typeface="Wingdings" panose="05000000000000000000" pitchFamily="2" charset="2"/>
              <a:buChar char="ü"/>
            </a:pPr>
            <a:r>
              <a:rPr lang="en-US" dirty="0" smtClean="0"/>
              <a:t>Interpret the result </a:t>
            </a:r>
            <a:r>
              <a:rPr lang="en-US" dirty="0"/>
              <a:t>(review </a:t>
            </a:r>
            <a:r>
              <a:rPr lang="en-US" dirty="0" err="1" smtClean="0"/>
              <a:t>cervicograms</a:t>
            </a:r>
            <a:r>
              <a:rPr lang="en-US" dirty="0" smtClean="0"/>
              <a:t>)</a:t>
            </a:r>
          </a:p>
          <a:p>
            <a:pPr lvl="2"/>
            <a:r>
              <a:rPr lang="en-US" dirty="0" smtClean="0"/>
              <a:t>VILI Negative </a:t>
            </a:r>
            <a:r>
              <a:rPr lang="en-US" dirty="0" smtClean="0">
                <a:solidFill>
                  <a:srgbClr val="FF0000"/>
                </a:solidFill>
              </a:rPr>
              <a:t>(Mahogany black): </a:t>
            </a:r>
            <a:r>
              <a:rPr lang="en-US" dirty="0" smtClean="0"/>
              <a:t>Normal cell have glycogen that stain black with lugols</a:t>
            </a:r>
            <a:endParaRPr lang="en-US" dirty="0"/>
          </a:p>
          <a:p>
            <a:pPr lvl="2"/>
            <a:r>
              <a:rPr lang="en-US" dirty="0" smtClean="0"/>
              <a:t>VILI Positive </a:t>
            </a:r>
            <a:r>
              <a:rPr lang="en-US" dirty="0" smtClean="0">
                <a:solidFill>
                  <a:srgbClr val="FF0000"/>
                </a:solidFill>
              </a:rPr>
              <a:t>(Banana Yellow) </a:t>
            </a:r>
            <a:r>
              <a:rPr lang="en-US" dirty="0" smtClean="0"/>
              <a:t>– abnormal cell have no glycogen hence does not stain with lugols </a:t>
            </a:r>
            <a:endParaRPr lang="en-US" dirty="0"/>
          </a:p>
          <a:p>
            <a:pPr lvl="2"/>
            <a:r>
              <a:rPr lang="en-US" dirty="0" smtClean="0"/>
              <a:t>Suspicious </a:t>
            </a:r>
            <a:r>
              <a:rPr lang="en-US" dirty="0"/>
              <a:t>for cancer </a:t>
            </a:r>
            <a:endParaRPr lang="en-US" dirty="0" smtClean="0"/>
          </a:p>
          <a:p>
            <a:pPr marL="514350" indent="-514350">
              <a:buFont typeface="+mj-lt"/>
              <a:buAutoNum type="arabicParenR" startAt="4"/>
            </a:pPr>
            <a:r>
              <a:rPr lang="en-US" b="1" dirty="0" smtClean="0"/>
              <a:t>Remove the speculum gently</a:t>
            </a:r>
          </a:p>
          <a:p>
            <a:pPr marL="514350" indent="-514350">
              <a:buFont typeface="+mj-lt"/>
              <a:buAutoNum type="arabicParenR" startAt="4"/>
            </a:pPr>
            <a:r>
              <a:rPr lang="en-US" b="1" dirty="0" smtClean="0"/>
              <a:t>Reposition patient make her comfortable </a:t>
            </a:r>
          </a:p>
          <a:p>
            <a:pPr marL="514350" indent="-514350">
              <a:buFont typeface="+mj-lt"/>
              <a:buAutoNum type="arabicParenR" startAt="4"/>
            </a:pPr>
            <a:r>
              <a:rPr lang="en-US" b="1" dirty="0" smtClean="0"/>
              <a:t>Counsel the client on the result </a:t>
            </a:r>
          </a:p>
          <a:p>
            <a:pPr marL="514350" indent="-514350">
              <a:buFont typeface="+mj-lt"/>
              <a:buAutoNum type="arabicParenR" startAt="4"/>
            </a:pPr>
            <a:r>
              <a:rPr lang="en-US" b="1" dirty="0" smtClean="0"/>
              <a:t>The following are the actions for each result</a:t>
            </a:r>
          </a:p>
          <a:p>
            <a:pPr lvl="1">
              <a:buFont typeface="Wingdings" panose="05000000000000000000" pitchFamily="2" charset="2"/>
              <a:buChar char="ü"/>
            </a:pPr>
            <a:r>
              <a:rPr lang="en-US" dirty="0" smtClean="0"/>
              <a:t>Normal: repeat after 3-5 years, yearly for HIV positive </a:t>
            </a:r>
          </a:p>
          <a:p>
            <a:pPr lvl="1">
              <a:buFont typeface="Wingdings" panose="05000000000000000000" pitchFamily="2" charset="2"/>
              <a:buChar char="ü"/>
            </a:pPr>
            <a:r>
              <a:rPr lang="en-US" dirty="0" smtClean="0"/>
              <a:t>Positive: Cryotherapy or colposcopy </a:t>
            </a:r>
          </a:p>
          <a:p>
            <a:pPr lvl="1">
              <a:buFont typeface="Wingdings" panose="05000000000000000000" pitchFamily="2" charset="2"/>
              <a:buChar char="ü"/>
            </a:pPr>
            <a:r>
              <a:rPr lang="en-US" dirty="0" smtClean="0"/>
              <a:t>Suspicious for cancer: Investigate for invasive cancer </a:t>
            </a:r>
          </a:p>
          <a:p>
            <a:pPr marL="514350" indent="-514350">
              <a:buFont typeface="+mj-lt"/>
              <a:buAutoNum type="arabicParenR" startAt="4"/>
            </a:pPr>
            <a:r>
              <a:rPr lang="en-US" b="1" dirty="0" smtClean="0"/>
              <a:t>Counsel and offer contraception </a:t>
            </a:r>
          </a:p>
          <a:p>
            <a:pPr marL="514350" indent="-514350">
              <a:buFont typeface="+mj-lt"/>
              <a:buAutoNum type="arabicParenR" startAt="4"/>
            </a:pPr>
            <a:r>
              <a:rPr lang="en-US" b="1" dirty="0" smtClean="0"/>
              <a:t>Thank client</a:t>
            </a:r>
          </a:p>
          <a:p>
            <a:pPr marL="514350" indent="-514350">
              <a:buFont typeface="+mj-lt"/>
              <a:buAutoNum type="arabicParenR" startAt="4"/>
            </a:pPr>
            <a:r>
              <a:rPr lang="en-US" b="1" dirty="0" smtClean="0"/>
              <a:t>Give a return date   </a:t>
            </a:r>
            <a:endParaRPr lang="en-US" b="1" dirty="0"/>
          </a:p>
        </p:txBody>
      </p:sp>
      <p:pic>
        <p:nvPicPr>
          <p:cNvPr id="4" name="Picture 2" descr="https://encrypted-tbn0.gstatic.com/images?q=tbn:ANd9GcRnioG4BvaUaKbM3cq6OvUvupsN9r3AOP5Sr1EqDZoZPoY29qSs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8710"/>
            <a:ext cx="1338374" cy="7494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35760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s://c2.staticflickr.com/4/3237/2857607759_759a6ee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0163" y="704256"/>
            <a:ext cx="2306787" cy="301147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8840442" y="334924"/>
            <a:ext cx="2846231" cy="369332"/>
          </a:xfrm>
          <a:prstGeom prst="rect">
            <a:avLst/>
          </a:prstGeom>
          <a:noFill/>
        </p:spPr>
        <p:txBody>
          <a:bodyPr wrap="square" rtlCol="0">
            <a:spAutoFit/>
          </a:bodyPr>
          <a:lstStyle/>
          <a:p>
            <a:r>
              <a:rPr lang="en-US" b="1" dirty="0" smtClean="0">
                <a:solidFill>
                  <a:srgbClr val="FF0000"/>
                </a:solidFill>
              </a:rPr>
              <a:t>VIA Negative-</a:t>
            </a:r>
            <a:r>
              <a:rPr lang="en-US" b="1" dirty="0" err="1" smtClean="0">
                <a:solidFill>
                  <a:srgbClr val="FF0000"/>
                </a:solidFill>
              </a:rPr>
              <a:t>Ectopy</a:t>
            </a:r>
            <a:endParaRPr lang="en-US" b="1" dirty="0">
              <a:solidFill>
                <a:srgbClr val="FF0000"/>
              </a:solidFill>
            </a:endParaRPr>
          </a:p>
        </p:txBody>
      </p:sp>
      <p:sp>
        <p:nvSpPr>
          <p:cNvPr id="7" name="TextBox 6"/>
          <p:cNvSpPr txBox="1"/>
          <p:nvPr/>
        </p:nvSpPr>
        <p:spPr>
          <a:xfrm>
            <a:off x="4463453" y="360608"/>
            <a:ext cx="3681926" cy="369332"/>
          </a:xfrm>
          <a:prstGeom prst="rect">
            <a:avLst/>
          </a:prstGeom>
          <a:noFill/>
        </p:spPr>
        <p:txBody>
          <a:bodyPr wrap="square" rtlCol="0">
            <a:spAutoFit/>
          </a:bodyPr>
          <a:lstStyle/>
          <a:p>
            <a:r>
              <a:rPr lang="en-US" dirty="0" smtClean="0">
                <a:solidFill>
                  <a:srgbClr val="FF0000"/>
                </a:solidFill>
              </a:rPr>
              <a:t>VIA Negative-</a:t>
            </a:r>
            <a:r>
              <a:rPr lang="en-US" dirty="0" err="1" smtClean="0">
                <a:solidFill>
                  <a:srgbClr val="FF0000"/>
                </a:solidFill>
              </a:rPr>
              <a:t>Nabothian</a:t>
            </a:r>
            <a:r>
              <a:rPr lang="en-US" dirty="0" smtClean="0">
                <a:solidFill>
                  <a:srgbClr val="FF0000"/>
                </a:solidFill>
              </a:rPr>
              <a:t> Cyst </a:t>
            </a:r>
            <a:endParaRPr lang="en-US" dirty="0">
              <a:solidFill>
                <a:srgbClr val="FF0000"/>
              </a:solidFill>
            </a:endParaRPr>
          </a:p>
        </p:txBody>
      </p:sp>
      <p:pic>
        <p:nvPicPr>
          <p:cNvPr id="6" name="Picture 10" descr="unit6_110-308_100p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453" y="683839"/>
            <a:ext cx="4136468" cy="2636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28" descr="unit1_parous-cxgram_100p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77" y="828138"/>
            <a:ext cx="3070536" cy="204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208153" y="368284"/>
            <a:ext cx="3681926" cy="369332"/>
          </a:xfrm>
          <a:prstGeom prst="rect">
            <a:avLst/>
          </a:prstGeom>
          <a:noFill/>
        </p:spPr>
        <p:txBody>
          <a:bodyPr wrap="square" rtlCol="0">
            <a:spAutoFit/>
          </a:bodyPr>
          <a:lstStyle/>
          <a:p>
            <a:r>
              <a:rPr lang="en-US" dirty="0" smtClean="0">
                <a:solidFill>
                  <a:srgbClr val="FF0000"/>
                </a:solidFill>
              </a:rPr>
              <a:t>VIA Negative- Parous Os </a:t>
            </a:r>
            <a:endParaRPr lang="en-US" dirty="0">
              <a:solidFill>
                <a:srgbClr val="FF0000"/>
              </a:solidFill>
            </a:endParaRPr>
          </a:p>
        </p:txBody>
      </p:sp>
      <p:pic>
        <p:nvPicPr>
          <p:cNvPr id="10" name="Picture 1030" descr="unit6_102-266_100pp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7827" y="3754176"/>
            <a:ext cx="4637552" cy="2923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4792423" y="3346395"/>
            <a:ext cx="2846231" cy="369332"/>
          </a:xfrm>
          <a:prstGeom prst="rect">
            <a:avLst/>
          </a:prstGeom>
          <a:noFill/>
        </p:spPr>
        <p:txBody>
          <a:bodyPr wrap="square" rtlCol="0">
            <a:spAutoFit/>
          </a:bodyPr>
          <a:lstStyle/>
          <a:p>
            <a:r>
              <a:rPr lang="en-US" b="1" dirty="0" smtClean="0">
                <a:solidFill>
                  <a:srgbClr val="FF0000"/>
                </a:solidFill>
              </a:rPr>
              <a:t>VIA Positive</a:t>
            </a:r>
            <a:endParaRPr lang="en-US" b="1" dirty="0">
              <a:solidFill>
                <a:srgbClr val="FF0000"/>
              </a:solidFill>
            </a:endParaRPr>
          </a:p>
        </p:txBody>
      </p:sp>
      <p:pic>
        <p:nvPicPr>
          <p:cNvPr id="12" name="Picture 1033" descr="unit6_51-014_100p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5783" y="4134943"/>
            <a:ext cx="3629455" cy="2162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8840442" y="3715727"/>
            <a:ext cx="2846231" cy="369332"/>
          </a:xfrm>
          <a:prstGeom prst="rect">
            <a:avLst/>
          </a:prstGeom>
          <a:noFill/>
        </p:spPr>
        <p:txBody>
          <a:bodyPr wrap="square" rtlCol="0">
            <a:spAutoFit/>
          </a:bodyPr>
          <a:lstStyle/>
          <a:p>
            <a:r>
              <a:rPr lang="en-US" b="1" dirty="0" smtClean="0">
                <a:solidFill>
                  <a:srgbClr val="FF0000"/>
                </a:solidFill>
              </a:rPr>
              <a:t>VIA Positive</a:t>
            </a:r>
            <a:endParaRPr lang="en-US" b="1" dirty="0">
              <a:solidFill>
                <a:srgbClr val="FF0000"/>
              </a:solidFill>
            </a:endParaRPr>
          </a:p>
        </p:txBody>
      </p:sp>
      <p:pic>
        <p:nvPicPr>
          <p:cNvPr id="14" name="Picture 3" descr="I:\PERM2003\jsvp5016 teaching atlas\Color Photos\72 DPI\82-165 4-col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153" y="3715727"/>
            <a:ext cx="3124742" cy="249466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45773" y="3308197"/>
            <a:ext cx="3034311" cy="369332"/>
          </a:xfrm>
          <a:prstGeom prst="rect">
            <a:avLst/>
          </a:prstGeom>
          <a:noFill/>
        </p:spPr>
        <p:txBody>
          <a:bodyPr wrap="square" rtlCol="0">
            <a:spAutoFit/>
          </a:bodyPr>
          <a:lstStyle/>
          <a:p>
            <a:r>
              <a:rPr lang="en-US" dirty="0" smtClean="0">
                <a:solidFill>
                  <a:srgbClr val="FF0000"/>
                </a:solidFill>
              </a:rPr>
              <a:t>VIA Negative- Nulliparous Os </a:t>
            </a:r>
            <a:endParaRPr lang="en-US" dirty="0">
              <a:solidFill>
                <a:srgbClr val="FF0000"/>
              </a:solidFill>
            </a:endParaRPr>
          </a:p>
        </p:txBody>
      </p:sp>
    </p:spTree>
    <p:extLst>
      <p:ext uri="{BB962C8B-B14F-4D97-AF65-F5344CB8AC3E}">
        <p14:creationId xmlns:p14="http://schemas.microsoft.com/office/powerpoint/2010/main" val="19248428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0" descr="unit6b_pre-vili-neg_100p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22" y="846221"/>
            <a:ext cx="3101665" cy="2622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031" descr="unit6b_post-vili-neg_100p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695" y="846223"/>
            <a:ext cx="3108992" cy="2630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950495" y="336882"/>
            <a:ext cx="2707105" cy="369332"/>
          </a:xfrm>
          <a:prstGeom prst="rect">
            <a:avLst/>
          </a:prstGeom>
          <a:noFill/>
        </p:spPr>
        <p:txBody>
          <a:bodyPr wrap="square" rtlCol="0">
            <a:spAutoFit/>
          </a:bodyPr>
          <a:lstStyle/>
          <a:p>
            <a:r>
              <a:rPr lang="en-US" b="1" dirty="0" smtClean="0">
                <a:solidFill>
                  <a:srgbClr val="FF0000"/>
                </a:solidFill>
              </a:rPr>
              <a:t>Normal cervix-</a:t>
            </a:r>
            <a:r>
              <a:rPr lang="en-US" b="1" dirty="0" err="1" smtClean="0">
                <a:solidFill>
                  <a:srgbClr val="FF0000"/>
                </a:solidFill>
              </a:rPr>
              <a:t>ectopy</a:t>
            </a:r>
            <a:r>
              <a:rPr lang="en-US" b="1" dirty="0" smtClean="0">
                <a:solidFill>
                  <a:srgbClr val="FF0000"/>
                </a:solidFill>
              </a:rPr>
              <a:t> </a:t>
            </a:r>
            <a:endParaRPr lang="en-US" b="1" dirty="0">
              <a:solidFill>
                <a:srgbClr val="FF0000"/>
              </a:solidFill>
            </a:endParaRPr>
          </a:p>
        </p:txBody>
      </p:sp>
      <p:sp>
        <p:nvSpPr>
          <p:cNvPr id="5" name="TextBox 4"/>
          <p:cNvSpPr txBox="1"/>
          <p:nvPr/>
        </p:nvSpPr>
        <p:spPr>
          <a:xfrm>
            <a:off x="3657601" y="320660"/>
            <a:ext cx="3445040" cy="369332"/>
          </a:xfrm>
          <a:prstGeom prst="rect">
            <a:avLst/>
          </a:prstGeom>
          <a:noFill/>
        </p:spPr>
        <p:txBody>
          <a:bodyPr wrap="square" rtlCol="0">
            <a:spAutoFit/>
          </a:bodyPr>
          <a:lstStyle/>
          <a:p>
            <a:r>
              <a:rPr lang="en-US" b="1" dirty="0" smtClean="0">
                <a:solidFill>
                  <a:srgbClr val="FF0000"/>
                </a:solidFill>
              </a:rPr>
              <a:t>After lugols- VILI Negative-</a:t>
            </a:r>
            <a:r>
              <a:rPr lang="en-US" b="1" dirty="0" err="1" smtClean="0">
                <a:solidFill>
                  <a:srgbClr val="FF0000"/>
                </a:solidFill>
              </a:rPr>
              <a:t>ectopy</a:t>
            </a:r>
            <a:r>
              <a:rPr lang="en-US" b="1" dirty="0" smtClean="0">
                <a:solidFill>
                  <a:srgbClr val="FF0000"/>
                </a:solidFill>
              </a:rPr>
              <a:t> </a:t>
            </a:r>
            <a:endParaRPr lang="en-US" b="1" dirty="0">
              <a:solidFill>
                <a:srgbClr val="FF0000"/>
              </a:solidFill>
            </a:endParaRPr>
          </a:p>
        </p:txBody>
      </p:sp>
      <p:pic>
        <p:nvPicPr>
          <p:cNvPr id="6" name="Picture 1028" descr="unit6b_vili-neg+leopard_100p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5219" y="846222"/>
            <a:ext cx="3325678" cy="2743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7872663" y="476889"/>
            <a:ext cx="3978442" cy="369332"/>
          </a:xfrm>
          <a:prstGeom prst="rect">
            <a:avLst/>
          </a:prstGeom>
          <a:noFill/>
        </p:spPr>
        <p:txBody>
          <a:bodyPr wrap="square" rtlCol="0">
            <a:spAutoFit/>
          </a:bodyPr>
          <a:lstStyle/>
          <a:p>
            <a:r>
              <a:rPr lang="en-US" b="1" dirty="0" smtClean="0">
                <a:solidFill>
                  <a:srgbClr val="FF0000"/>
                </a:solidFill>
              </a:rPr>
              <a:t>VILI Negative – cervicitis  (leopard skin) </a:t>
            </a:r>
            <a:endParaRPr lang="en-US" b="1" dirty="0">
              <a:solidFill>
                <a:srgbClr val="FF0000"/>
              </a:solidFill>
            </a:endParaRPr>
          </a:p>
        </p:txBody>
      </p:sp>
      <p:pic>
        <p:nvPicPr>
          <p:cNvPr id="8" name="Picture 1037" descr="unit6b_vili-pos_100pp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9207" y="4056046"/>
            <a:ext cx="3481515" cy="2741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9110380" y="3811428"/>
            <a:ext cx="1567423" cy="369332"/>
          </a:xfrm>
          <a:prstGeom prst="rect">
            <a:avLst/>
          </a:prstGeom>
          <a:noFill/>
        </p:spPr>
        <p:txBody>
          <a:bodyPr wrap="square" rtlCol="0">
            <a:spAutoFit/>
          </a:bodyPr>
          <a:lstStyle/>
          <a:p>
            <a:r>
              <a:rPr lang="en-US" b="1" dirty="0" smtClean="0">
                <a:solidFill>
                  <a:srgbClr val="FF0000"/>
                </a:solidFill>
              </a:rPr>
              <a:t>VILI Positive </a:t>
            </a:r>
            <a:endParaRPr lang="en-US" b="1" dirty="0">
              <a:solidFill>
                <a:srgbClr val="FF0000"/>
              </a:solidFill>
            </a:endParaRPr>
          </a:p>
        </p:txBody>
      </p:sp>
      <p:pic>
        <p:nvPicPr>
          <p:cNvPr id="10" name="Picture 1041" descr="unit6b_vili-pos(ex2)_100p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5219" y="4188192"/>
            <a:ext cx="3617747" cy="2477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4926252" y="3670467"/>
            <a:ext cx="1567423" cy="369332"/>
          </a:xfrm>
          <a:prstGeom prst="rect">
            <a:avLst/>
          </a:prstGeom>
          <a:noFill/>
        </p:spPr>
        <p:txBody>
          <a:bodyPr wrap="square" rtlCol="0">
            <a:spAutoFit/>
          </a:bodyPr>
          <a:lstStyle/>
          <a:p>
            <a:r>
              <a:rPr lang="en-US" b="1" dirty="0" smtClean="0">
                <a:solidFill>
                  <a:srgbClr val="FF0000"/>
                </a:solidFill>
              </a:rPr>
              <a:t>VILI Positive </a:t>
            </a:r>
            <a:endParaRPr lang="en-US" b="1" dirty="0">
              <a:solidFill>
                <a:srgbClr val="FF0000"/>
              </a:solidFill>
            </a:endParaRPr>
          </a:p>
        </p:txBody>
      </p:sp>
      <p:sp>
        <p:nvSpPr>
          <p:cNvPr id="12" name="Right Arrow 11"/>
          <p:cNvSpPr/>
          <p:nvPr/>
        </p:nvSpPr>
        <p:spPr>
          <a:xfrm>
            <a:off x="3260558" y="476889"/>
            <a:ext cx="397042" cy="2131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501120" y="1895220"/>
            <a:ext cx="397042" cy="3212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6" descr="unit6b_post-vili-neg(ex3)_100pp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922" y="4307509"/>
            <a:ext cx="2779489" cy="235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17275" y="3660688"/>
            <a:ext cx="2855562" cy="646331"/>
          </a:xfrm>
          <a:prstGeom prst="rect">
            <a:avLst/>
          </a:prstGeom>
          <a:noFill/>
        </p:spPr>
        <p:txBody>
          <a:bodyPr wrap="square" rtlCol="0">
            <a:spAutoFit/>
          </a:bodyPr>
          <a:lstStyle/>
          <a:p>
            <a:r>
              <a:rPr lang="en-US" b="1" dirty="0" smtClean="0">
                <a:solidFill>
                  <a:srgbClr val="FF0000"/>
                </a:solidFill>
              </a:rPr>
              <a:t>VILI Negative-columnar epithelium has no </a:t>
            </a:r>
            <a:r>
              <a:rPr lang="en-US" b="1" dirty="0" err="1" smtClean="0">
                <a:solidFill>
                  <a:srgbClr val="FF0000"/>
                </a:solidFill>
              </a:rPr>
              <a:t>gycogen</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14427877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nit6_J527_100p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528" y="1046752"/>
            <a:ext cx="4652126" cy="249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unit6_J319_100p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7377" y="3930319"/>
            <a:ext cx="4130567" cy="2554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unit6_212-809_100p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979" y="3797489"/>
            <a:ext cx="4054555" cy="2808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unit6_J317_100pp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283" y="995845"/>
            <a:ext cx="4211053" cy="2637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2895600" y="308812"/>
            <a:ext cx="6477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b="1" dirty="0">
                <a:solidFill>
                  <a:srgbClr val="FF0000"/>
                </a:solidFill>
                <a:latin typeface="Gill Sans MT" panose="020B0502020104020203" pitchFamily="34" charset="0"/>
              </a:rPr>
              <a:t>Suspicious for Cancer</a:t>
            </a:r>
          </a:p>
        </p:txBody>
      </p:sp>
    </p:spTree>
    <p:extLst>
      <p:ext uri="{BB962C8B-B14F-4D97-AF65-F5344CB8AC3E}">
        <p14:creationId xmlns:p14="http://schemas.microsoft.com/office/powerpoint/2010/main" val="4007413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147" y="389187"/>
            <a:ext cx="8386012" cy="705588"/>
          </a:xfrm>
        </p:spPr>
        <p:txBody>
          <a:bodyPr>
            <a:normAutofit fontScale="90000"/>
          </a:bodyPr>
          <a:lstStyle/>
          <a:p>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Counselling </a:t>
            </a:r>
            <a:r>
              <a:rPr lang="en-US" sz="3600" b="1" dirty="0">
                <a:solidFill>
                  <a:srgbClr val="FF0000"/>
                </a:solidFill>
              </a:rPr>
              <a:t>for </a:t>
            </a:r>
            <a:r>
              <a:rPr lang="en-US" sz="3600" b="1" dirty="0" smtClean="0">
                <a:solidFill>
                  <a:srgbClr val="FF0000"/>
                </a:solidFill>
              </a:rPr>
              <a:t>Abnormal Cervical Screen Result</a:t>
            </a:r>
            <a:r>
              <a:rPr lang="en-US" dirty="0"/>
              <a:t/>
            </a:r>
            <a:br>
              <a:rPr lang="en-US" dirty="0"/>
            </a:br>
            <a:endParaRPr lang="en-US" dirty="0"/>
          </a:p>
        </p:txBody>
      </p:sp>
      <p:sp>
        <p:nvSpPr>
          <p:cNvPr id="3" name="Content Placeholder 2"/>
          <p:cNvSpPr>
            <a:spLocks noGrp="1"/>
          </p:cNvSpPr>
          <p:nvPr>
            <p:ph sz="half" idx="1"/>
          </p:nvPr>
        </p:nvSpPr>
        <p:spPr>
          <a:xfrm>
            <a:off x="409073" y="1236087"/>
            <a:ext cx="6521115" cy="5357218"/>
          </a:xfrm>
        </p:spPr>
        <p:txBody>
          <a:bodyPr>
            <a:normAutofit fontScale="47500" lnSpcReduction="20000"/>
          </a:bodyPr>
          <a:lstStyle/>
          <a:p>
            <a:pPr marL="514350" indent="-514350">
              <a:buFont typeface="+mj-lt"/>
              <a:buAutoNum type="arabicParenR"/>
            </a:pPr>
            <a:r>
              <a:rPr lang="en-US" sz="3600" b="1" dirty="0"/>
              <a:t>Greet patient, i</a:t>
            </a:r>
            <a:r>
              <a:rPr lang="en-US" sz="3600" b="1" dirty="0" smtClean="0"/>
              <a:t>ntroduce </a:t>
            </a:r>
            <a:r>
              <a:rPr lang="en-US" sz="3600" b="1" dirty="0"/>
              <a:t>self, </a:t>
            </a:r>
            <a:r>
              <a:rPr lang="en-US" sz="3600" b="1" dirty="0" smtClean="0"/>
              <a:t>sit </a:t>
            </a:r>
            <a:r>
              <a:rPr lang="en-US" sz="3600" b="1" dirty="0"/>
              <a:t>squarely, </a:t>
            </a:r>
            <a:r>
              <a:rPr lang="en-US" sz="3600" b="1" dirty="0" smtClean="0"/>
              <a:t>open posture</a:t>
            </a:r>
            <a:r>
              <a:rPr lang="en-US" sz="3600" b="1" dirty="0"/>
              <a:t>, </a:t>
            </a:r>
            <a:r>
              <a:rPr lang="en-US" sz="3600" b="1" dirty="0" smtClean="0"/>
              <a:t>leans forward</a:t>
            </a:r>
            <a:r>
              <a:rPr lang="en-US" sz="3600" b="1" dirty="0"/>
              <a:t>, </a:t>
            </a:r>
            <a:r>
              <a:rPr lang="en-US" sz="3600" b="1" dirty="0" smtClean="0"/>
              <a:t>eye contact</a:t>
            </a:r>
            <a:r>
              <a:rPr lang="en-US" sz="3600" b="1" dirty="0"/>
              <a:t>, </a:t>
            </a:r>
            <a:r>
              <a:rPr lang="en-US" sz="3600" b="1" dirty="0" smtClean="0"/>
              <a:t>relax and explain the following to the patient in lay language</a:t>
            </a:r>
          </a:p>
          <a:p>
            <a:pPr marL="514350" indent="-514350">
              <a:buFont typeface="+mj-lt"/>
              <a:buAutoNum type="arabicParenR"/>
            </a:pPr>
            <a:r>
              <a:rPr lang="en-US" sz="3600" b="1" dirty="0" smtClean="0"/>
              <a:t>Cancer </a:t>
            </a:r>
            <a:r>
              <a:rPr lang="en-US" sz="3600" b="1" dirty="0"/>
              <a:t>of the cervix is caused by HPV </a:t>
            </a:r>
          </a:p>
          <a:p>
            <a:pPr marL="514350" indent="-514350">
              <a:buFont typeface="+mj-lt"/>
              <a:buAutoNum type="arabicParenR"/>
            </a:pPr>
            <a:r>
              <a:rPr lang="en-US" sz="3600" b="1" dirty="0"/>
              <a:t>Cancer of the cervix is presided by a pre-cancer stage, </a:t>
            </a:r>
            <a:r>
              <a:rPr lang="en-US" sz="3600" b="1" dirty="0" smtClean="0"/>
              <a:t>with </a:t>
            </a:r>
            <a:r>
              <a:rPr lang="en-US" sz="3600" b="1" dirty="0"/>
              <a:t>cell </a:t>
            </a:r>
            <a:r>
              <a:rPr lang="en-US" sz="3600" b="1" dirty="0" smtClean="0"/>
              <a:t>abnormalities. Counselling depends on test </a:t>
            </a:r>
          </a:p>
          <a:p>
            <a:pPr marL="514350" indent="-514350">
              <a:buFont typeface="+mj-lt"/>
              <a:buAutoNum type="arabicParenR" startAt="5"/>
            </a:pPr>
            <a:r>
              <a:rPr lang="en-US" sz="3600" b="1" dirty="0"/>
              <a:t>Pap smear results </a:t>
            </a:r>
            <a:r>
              <a:rPr lang="en-US" sz="3600" b="1" dirty="0" smtClean="0"/>
              <a:t>is reported </a:t>
            </a:r>
            <a:r>
              <a:rPr lang="en-US" sz="3600" b="1" dirty="0"/>
              <a:t>as normal, mild cell abnormalities (LSIL), severe cell abnormalities (HSIL, ASCUS, ASC-H, AGUS) or suspicion </a:t>
            </a:r>
            <a:r>
              <a:rPr lang="en-US" sz="3600" b="1" dirty="0" smtClean="0"/>
              <a:t>for </a:t>
            </a:r>
            <a:r>
              <a:rPr lang="en-US" sz="3600" b="1" dirty="0"/>
              <a:t>invasive cancer </a:t>
            </a:r>
          </a:p>
          <a:p>
            <a:pPr lvl="1">
              <a:buFont typeface="Wingdings" panose="05000000000000000000" pitchFamily="2" charset="2"/>
              <a:buChar char="ü"/>
            </a:pPr>
            <a:r>
              <a:rPr lang="en-US" sz="3200" dirty="0" smtClean="0"/>
              <a:t>Normal results means there were no abnormal cells seen</a:t>
            </a:r>
          </a:p>
          <a:p>
            <a:pPr lvl="1">
              <a:buFont typeface="Wingdings" panose="05000000000000000000" pitchFamily="2" charset="2"/>
              <a:buChar char="ü"/>
            </a:pPr>
            <a:r>
              <a:rPr lang="en-US" sz="3200" dirty="0" smtClean="0"/>
              <a:t>Mild </a:t>
            </a:r>
            <a:r>
              <a:rPr lang="en-US" sz="3200" dirty="0"/>
              <a:t>and severe cell abnormalities are precancerous stages and not cancer </a:t>
            </a:r>
            <a:endParaRPr lang="en-US" sz="3200" dirty="0" smtClean="0"/>
          </a:p>
          <a:p>
            <a:pPr lvl="1">
              <a:buFont typeface="Wingdings" panose="05000000000000000000" pitchFamily="2" charset="2"/>
              <a:buChar char="ü"/>
            </a:pPr>
            <a:r>
              <a:rPr lang="en-US" sz="3200" dirty="0" smtClean="0"/>
              <a:t>Suspicious for invasive cancer means cancer of the cervix is likely</a:t>
            </a:r>
            <a:endParaRPr lang="en-US" sz="3200" dirty="0"/>
          </a:p>
          <a:p>
            <a:pPr lvl="1">
              <a:buFont typeface="Wingdings" panose="05000000000000000000" pitchFamily="2" charset="2"/>
              <a:buChar char="ü"/>
            </a:pPr>
            <a:r>
              <a:rPr lang="en-US" sz="3200" dirty="0"/>
              <a:t>If normal another Pap smear test will be done after 1 year for 3 years, if all 3 will be normal then Pap smear will be done after 5 years</a:t>
            </a:r>
          </a:p>
          <a:p>
            <a:pPr lvl="1">
              <a:buFont typeface="Wingdings" panose="05000000000000000000" pitchFamily="2" charset="2"/>
              <a:buChar char="ü"/>
            </a:pPr>
            <a:r>
              <a:rPr lang="en-US" sz="3200" dirty="0"/>
              <a:t>If mild cell abnormalities, a repeat Pap smear will be done after 6 months</a:t>
            </a:r>
          </a:p>
          <a:p>
            <a:pPr lvl="1">
              <a:buFont typeface="Wingdings" panose="05000000000000000000" pitchFamily="2" charset="2"/>
              <a:buChar char="ü"/>
            </a:pPr>
            <a:r>
              <a:rPr lang="en-US" sz="3200" dirty="0"/>
              <a:t>If severe cell abnormalities treatment will be offered: </a:t>
            </a:r>
            <a:r>
              <a:rPr lang="en-US" sz="3200" dirty="0" err="1"/>
              <a:t>i</a:t>
            </a:r>
            <a:r>
              <a:rPr lang="en-US" sz="3200" dirty="0"/>
              <a:t>) excision of abnormal cells (LEEP or Cold knife cone) or ii) simple hysterectomy. Counselling on the two options will be done to enable you make a choice </a:t>
            </a:r>
          </a:p>
          <a:p>
            <a:pPr lvl="1">
              <a:buFont typeface="Wingdings" panose="05000000000000000000" pitchFamily="2" charset="2"/>
              <a:buChar char="ü"/>
            </a:pPr>
            <a:r>
              <a:rPr lang="en-US" sz="3200" dirty="0"/>
              <a:t>If suspicious for invasive cancer more diagnostic test will be performed to confirm </a:t>
            </a:r>
            <a:r>
              <a:rPr lang="en-US" sz="3200" dirty="0" smtClean="0"/>
              <a:t>diagnosis</a:t>
            </a:r>
          </a:p>
          <a:p>
            <a:pPr lvl="1">
              <a:buFont typeface="Wingdings" panose="05000000000000000000" pitchFamily="2" charset="2"/>
              <a:buChar char="ü"/>
            </a:pPr>
            <a:r>
              <a:rPr lang="en-US" sz="3200" dirty="0" smtClean="0"/>
              <a:t>Allow patient to ask questions</a:t>
            </a:r>
          </a:p>
          <a:p>
            <a:pPr lvl="1">
              <a:buFont typeface="Wingdings" panose="05000000000000000000" pitchFamily="2" charset="2"/>
              <a:buChar char="ü"/>
            </a:pPr>
            <a:r>
              <a:rPr lang="en-US" sz="3200" dirty="0" smtClean="0"/>
              <a:t>Thank patient for their time </a:t>
            </a:r>
            <a:endParaRPr lang="en-US" sz="3200" dirty="0"/>
          </a:p>
        </p:txBody>
      </p:sp>
      <p:sp>
        <p:nvSpPr>
          <p:cNvPr id="4" name="Content Placeholder 3"/>
          <p:cNvSpPr>
            <a:spLocks noGrp="1"/>
          </p:cNvSpPr>
          <p:nvPr>
            <p:ph sz="half" idx="2"/>
          </p:nvPr>
        </p:nvSpPr>
        <p:spPr>
          <a:xfrm>
            <a:off x="6761746" y="1236087"/>
            <a:ext cx="5041233" cy="5357217"/>
          </a:xfrm>
        </p:spPr>
        <p:txBody>
          <a:bodyPr>
            <a:normAutofit fontScale="47500" lnSpcReduction="20000"/>
          </a:bodyPr>
          <a:lstStyle/>
          <a:p>
            <a:pPr marL="514350" indent="-514350">
              <a:buFont typeface="+mj-lt"/>
              <a:buAutoNum type="arabicParenR" startAt="6"/>
            </a:pPr>
            <a:r>
              <a:rPr lang="en-US" sz="3600" b="1" dirty="0" smtClean="0"/>
              <a:t>VIA/VILI results is reported as negative, positive and suspicious for invasive cancer</a:t>
            </a:r>
          </a:p>
          <a:p>
            <a:pPr marL="685800">
              <a:buFont typeface="Wingdings" panose="05000000000000000000" pitchFamily="2" charset="2"/>
              <a:buChar char="ü"/>
            </a:pPr>
            <a:r>
              <a:rPr lang="en-US" sz="3200" dirty="0" smtClean="0"/>
              <a:t>Normal means there are no abnormal cells</a:t>
            </a:r>
          </a:p>
          <a:p>
            <a:pPr marL="685800">
              <a:buFont typeface="Wingdings" panose="05000000000000000000" pitchFamily="2" charset="2"/>
              <a:buChar char="ü"/>
            </a:pPr>
            <a:r>
              <a:rPr lang="en-US" sz="3200" dirty="0" smtClean="0"/>
              <a:t>A positive result  is a precancerous stage and not cancer </a:t>
            </a:r>
          </a:p>
          <a:p>
            <a:pPr lvl="1">
              <a:spcBef>
                <a:spcPts val="1000"/>
              </a:spcBef>
              <a:buFont typeface="Wingdings" panose="05000000000000000000" pitchFamily="2" charset="2"/>
              <a:buChar char="ü"/>
            </a:pPr>
            <a:r>
              <a:rPr lang="en-US" sz="3200" dirty="0"/>
              <a:t>Suspicious for </a:t>
            </a:r>
            <a:r>
              <a:rPr lang="en-US" sz="3200" dirty="0" smtClean="0"/>
              <a:t>cancer </a:t>
            </a:r>
            <a:r>
              <a:rPr lang="en-US" sz="3200" dirty="0"/>
              <a:t>means cancer of the cervix is likely</a:t>
            </a:r>
          </a:p>
          <a:p>
            <a:pPr marL="685800">
              <a:buFont typeface="Wingdings" panose="05000000000000000000" pitchFamily="2" charset="2"/>
              <a:buChar char="ü"/>
            </a:pPr>
            <a:r>
              <a:rPr lang="en-US" sz="3200" dirty="0" smtClean="0"/>
              <a:t> If normal a repeat VIA/VILI will be done in 3-5 years</a:t>
            </a:r>
          </a:p>
          <a:p>
            <a:pPr marL="685800">
              <a:buFont typeface="Wingdings" panose="05000000000000000000" pitchFamily="2" charset="2"/>
              <a:buChar char="ü"/>
            </a:pPr>
            <a:r>
              <a:rPr lang="en-US" sz="3200" dirty="0" smtClean="0"/>
              <a:t>For positive result treatment can be done by freezing the abnormal cell (cryotherapy) or doing colposcopy biopsy (using a microscope to visualize abnormal cells and take small tissue for investigations), if biopsy shows abnormal cells treatment will be offered depending on result </a:t>
            </a:r>
          </a:p>
          <a:p>
            <a:pPr lvl="1">
              <a:buFont typeface="Wingdings" panose="05000000000000000000" pitchFamily="2" charset="2"/>
              <a:buChar char="ü"/>
            </a:pPr>
            <a:r>
              <a:rPr lang="en-US" sz="3200" dirty="0"/>
              <a:t>If suspicious for </a:t>
            </a:r>
            <a:r>
              <a:rPr lang="en-US" sz="3200" dirty="0" smtClean="0"/>
              <a:t>cancer </a:t>
            </a:r>
            <a:r>
              <a:rPr lang="en-US" sz="3200" dirty="0"/>
              <a:t>more diagnostic test will be performed to confirm </a:t>
            </a:r>
            <a:r>
              <a:rPr lang="en-US" sz="3200" dirty="0" smtClean="0"/>
              <a:t>diagnosis</a:t>
            </a:r>
          </a:p>
          <a:p>
            <a:pPr lvl="1">
              <a:buFont typeface="Wingdings" panose="05000000000000000000" pitchFamily="2" charset="2"/>
              <a:buChar char="ü"/>
            </a:pPr>
            <a:r>
              <a:rPr lang="en-US" sz="3200" dirty="0"/>
              <a:t>Allow patient to ask questions</a:t>
            </a:r>
          </a:p>
          <a:p>
            <a:pPr lvl="1">
              <a:buFont typeface="Wingdings" panose="05000000000000000000" pitchFamily="2" charset="2"/>
              <a:buChar char="ü"/>
            </a:pPr>
            <a:r>
              <a:rPr lang="en-US" sz="3200" dirty="0"/>
              <a:t>Thank patient for their time </a:t>
            </a:r>
            <a:endParaRPr lang="en-US" sz="3200" dirty="0" smtClean="0"/>
          </a:p>
          <a:p>
            <a:pPr marL="457200" lvl="1" indent="0">
              <a:buNone/>
            </a:pPr>
            <a:endParaRPr lang="en-US" dirty="0"/>
          </a:p>
        </p:txBody>
      </p:sp>
      <p:pic>
        <p:nvPicPr>
          <p:cNvPr id="5" name="Picture 2" descr="https://encrypted-tbn0.gstatic.com/images?q=tbn:ANd9GcQOB11rEX6GRUjg6LSpVSEgxcboddXSRvU_MrFq-CYBPk18ruxH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73" y="337488"/>
            <a:ext cx="1225827" cy="8054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76189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46986" y="365126"/>
            <a:ext cx="8906814" cy="1012914"/>
          </a:xfrm>
        </p:spPr>
        <p:txBody>
          <a:bodyPr>
            <a:normAutofit fontScale="90000"/>
          </a:bodyPr>
          <a:lstStyle/>
          <a:p>
            <a:r>
              <a:rPr lang="en-US" b="1" dirty="0">
                <a:solidFill>
                  <a:srgbClr val="FF0000"/>
                </a:solidFill>
              </a:rPr>
              <a:t>Counseling in Obstetrics-1 Previous Scar</a:t>
            </a:r>
            <a:br>
              <a:rPr lang="en-US" b="1" dirty="0">
                <a:solidFill>
                  <a:srgbClr val="FF0000"/>
                </a:solidFill>
              </a:rPr>
            </a:br>
            <a:endParaRPr lang="en-US" b="1" dirty="0">
              <a:solidFill>
                <a:srgbClr val="FF0000"/>
              </a:solidFill>
            </a:endParaRPr>
          </a:p>
        </p:txBody>
      </p:sp>
      <p:sp>
        <p:nvSpPr>
          <p:cNvPr id="4" name="Content Placeholder 3"/>
          <p:cNvSpPr>
            <a:spLocks noGrp="1"/>
          </p:cNvSpPr>
          <p:nvPr>
            <p:ph idx="1"/>
          </p:nvPr>
        </p:nvSpPr>
        <p:spPr/>
        <p:txBody>
          <a:bodyPr>
            <a:normAutofit fontScale="77500" lnSpcReduction="20000"/>
          </a:bodyPr>
          <a:lstStyle/>
          <a:p>
            <a:r>
              <a:rPr lang="en-US" dirty="0" smtClean="0"/>
              <a:t>Greet patient, Introduce self, Sit squarely, Open Posture, Lean Forward, Eye Contact, Relax</a:t>
            </a:r>
            <a:endParaRPr lang="en-US" dirty="0"/>
          </a:p>
          <a:p>
            <a:r>
              <a:rPr lang="en-US" dirty="0" smtClean="0"/>
              <a:t>Demonstrate understanding of the underlying </a:t>
            </a:r>
            <a:r>
              <a:rPr lang="en-US" dirty="0"/>
              <a:t>condition and </a:t>
            </a:r>
            <a:r>
              <a:rPr lang="en-US" dirty="0" smtClean="0"/>
              <a:t>management</a:t>
            </a:r>
          </a:p>
          <a:p>
            <a:pPr lvl="1"/>
            <a:r>
              <a:rPr lang="en-US" dirty="0" smtClean="0"/>
              <a:t>Explain </a:t>
            </a:r>
            <a:r>
              <a:rPr lang="en-US" dirty="0"/>
              <a:t>the diagnosis-1 previous scar</a:t>
            </a:r>
            <a:endParaRPr lang="en-US" dirty="0" smtClean="0"/>
          </a:p>
          <a:p>
            <a:pPr lvl="1"/>
            <a:r>
              <a:rPr lang="en-US" dirty="0" smtClean="0"/>
              <a:t>Elective delivery </a:t>
            </a:r>
            <a:r>
              <a:rPr lang="en-US" dirty="0"/>
              <a:t>options-elective repeat cesarean </a:t>
            </a:r>
            <a:r>
              <a:rPr lang="en-US" dirty="0" smtClean="0"/>
              <a:t>delivery </a:t>
            </a:r>
            <a:r>
              <a:rPr lang="en-US" dirty="0" err="1" smtClean="0"/>
              <a:t>vs</a:t>
            </a:r>
            <a:r>
              <a:rPr lang="en-US" dirty="0" smtClean="0"/>
              <a:t> TOLAC/VBAC</a:t>
            </a:r>
          </a:p>
          <a:p>
            <a:pPr lvl="2"/>
            <a:r>
              <a:rPr lang="en-US" dirty="0" smtClean="0"/>
              <a:t>TOLAC/VBAC</a:t>
            </a:r>
          </a:p>
          <a:p>
            <a:pPr lvl="3"/>
            <a:r>
              <a:rPr lang="en-US" dirty="0" smtClean="0"/>
              <a:t>Review previous scar- Indications as non-recurrent, outcome, complications</a:t>
            </a:r>
          </a:p>
          <a:p>
            <a:pPr lvl="3"/>
            <a:r>
              <a:rPr lang="en-US" dirty="0" smtClean="0"/>
              <a:t>Current pregnancy-confirm no contraindication to TOLAC/VBAC</a:t>
            </a:r>
          </a:p>
          <a:p>
            <a:pPr lvl="3"/>
            <a:r>
              <a:rPr lang="en-US" dirty="0" smtClean="0"/>
              <a:t>TOLAC/VBAC -Success rate </a:t>
            </a:r>
          </a:p>
          <a:p>
            <a:pPr lvl="3"/>
            <a:r>
              <a:rPr lang="en-US" dirty="0" smtClean="0"/>
              <a:t>Potential maternal/neonatal complications</a:t>
            </a:r>
          </a:p>
          <a:p>
            <a:pPr lvl="2"/>
            <a:r>
              <a:rPr lang="en-US" dirty="0" smtClean="0"/>
              <a:t>Elective Repeat Cesarean Delivery (ERCD)</a:t>
            </a:r>
          </a:p>
          <a:p>
            <a:pPr lvl="3"/>
            <a:r>
              <a:rPr lang="en-US" dirty="0"/>
              <a:t>Timing-at 39 weeks</a:t>
            </a:r>
          </a:p>
          <a:p>
            <a:pPr lvl="3"/>
            <a:r>
              <a:rPr lang="en-US" dirty="0" smtClean="0"/>
              <a:t>Risks </a:t>
            </a:r>
            <a:r>
              <a:rPr lang="en-US" dirty="0"/>
              <a:t>versus benefits </a:t>
            </a:r>
          </a:p>
          <a:p>
            <a:pPr lvl="3"/>
            <a:r>
              <a:rPr lang="en-US" dirty="0"/>
              <a:t>Potential maternal and neonatal </a:t>
            </a:r>
            <a:r>
              <a:rPr lang="en-US" dirty="0" smtClean="0"/>
              <a:t>complications</a:t>
            </a:r>
          </a:p>
          <a:p>
            <a:pPr lvl="3"/>
            <a:r>
              <a:rPr lang="en-US" dirty="0"/>
              <a:t>Preoperative and postoperative </a:t>
            </a:r>
            <a:r>
              <a:rPr lang="en-US" dirty="0" smtClean="0"/>
              <a:t>care</a:t>
            </a:r>
          </a:p>
          <a:p>
            <a:pPr lvl="1"/>
            <a:r>
              <a:rPr lang="en-US" dirty="0" smtClean="0"/>
              <a:t>Emergency repeat cesarean delivery if early onset of labor or failed TOLAC/VBAC</a:t>
            </a:r>
          </a:p>
          <a:p>
            <a:r>
              <a:rPr lang="en-US" dirty="0" smtClean="0"/>
              <a:t>Appreciates</a:t>
            </a:r>
            <a:r>
              <a:rPr lang="en-US" dirty="0"/>
              <a:t>/acknowledge patients time</a:t>
            </a:r>
          </a:p>
          <a:p>
            <a:endParaRPr lang="en-US" dirty="0"/>
          </a:p>
        </p:txBody>
      </p:sp>
      <p:pic>
        <p:nvPicPr>
          <p:cNvPr id="16396" name="Picture 12" descr="http://mommyedwards.com/wp-content/uploads/2013/0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86" y="365126"/>
            <a:ext cx="1257628" cy="7231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577809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343" y="141025"/>
            <a:ext cx="8693238" cy="673919"/>
          </a:xfrm>
        </p:spPr>
        <p:txBody>
          <a:bodyPr>
            <a:normAutofit/>
          </a:bodyPr>
          <a:lstStyle/>
          <a:p>
            <a:r>
              <a:rPr lang="en-US" sz="2800" b="1" dirty="0">
                <a:solidFill>
                  <a:srgbClr val="FF0000"/>
                </a:solidFill>
              </a:rPr>
              <a:t>Implant insertion- </a:t>
            </a:r>
            <a:r>
              <a:rPr lang="en-US" sz="2800" b="1" dirty="0" err="1">
                <a:solidFill>
                  <a:srgbClr val="FF0000"/>
                </a:solidFill>
              </a:rPr>
              <a:t>Jadelle</a:t>
            </a:r>
            <a:r>
              <a:rPr lang="en-US" sz="2800" b="1" dirty="0">
                <a:solidFill>
                  <a:srgbClr val="FF0000"/>
                </a:solidFill>
              </a:rPr>
              <a:t> levonorgestrel </a:t>
            </a:r>
            <a:r>
              <a:rPr lang="en-US" sz="2800" b="1" dirty="0" err="1">
                <a:solidFill>
                  <a:srgbClr val="FF0000"/>
                </a:solidFill>
              </a:rPr>
              <a:t>subdermal</a:t>
            </a:r>
            <a:r>
              <a:rPr lang="en-US" sz="2800" b="1" dirty="0">
                <a:solidFill>
                  <a:srgbClr val="FF0000"/>
                </a:solidFill>
              </a:rPr>
              <a:t> implant</a:t>
            </a:r>
            <a:endParaRPr lang="en-US" sz="2800" dirty="0"/>
          </a:p>
        </p:txBody>
      </p:sp>
      <p:sp>
        <p:nvSpPr>
          <p:cNvPr id="3" name="Content Placeholder 2"/>
          <p:cNvSpPr>
            <a:spLocks noGrp="1"/>
          </p:cNvSpPr>
          <p:nvPr>
            <p:ph sz="half" idx="1"/>
          </p:nvPr>
        </p:nvSpPr>
        <p:spPr>
          <a:xfrm>
            <a:off x="244698" y="874951"/>
            <a:ext cx="5775102" cy="5719031"/>
          </a:xfrm>
        </p:spPr>
        <p:txBody>
          <a:bodyPr>
            <a:normAutofit fontScale="62500" lnSpcReduction="20000"/>
          </a:bodyPr>
          <a:lstStyle/>
          <a:p>
            <a:pPr marL="514350" indent="-514350">
              <a:buFont typeface="+mj-lt"/>
              <a:buAutoNum type="arabicParenR"/>
            </a:pPr>
            <a:r>
              <a:rPr lang="en-US" sz="3000" b="1" dirty="0"/>
              <a:t>Prepare </a:t>
            </a:r>
            <a:r>
              <a:rPr lang="en-US" sz="3000" b="1" dirty="0" smtClean="0"/>
              <a:t>requirements: </a:t>
            </a:r>
            <a:r>
              <a:rPr lang="en-US" sz="3000" dirty="0" smtClean="0"/>
              <a:t>Table </a:t>
            </a:r>
            <a:r>
              <a:rPr lang="en-US" sz="3000" dirty="0"/>
              <a:t>for the patient to lie on and  rest for her </a:t>
            </a:r>
            <a:r>
              <a:rPr lang="en-US" sz="3000" dirty="0" smtClean="0"/>
              <a:t>arm, Sterile </a:t>
            </a:r>
            <a:r>
              <a:rPr lang="en-US" sz="3000" dirty="0"/>
              <a:t>drape with </a:t>
            </a:r>
            <a:r>
              <a:rPr lang="en-US" sz="3000" dirty="0" smtClean="0"/>
              <a:t>fenestration </a:t>
            </a:r>
            <a:r>
              <a:rPr lang="en-US" sz="3000" dirty="0"/>
              <a:t>and sterile tray for the </a:t>
            </a:r>
            <a:r>
              <a:rPr lang="en-US" sz="3000" dirty="0" smtClean="0"/>
              <a:t>equipment, Sterile gloves, Sterile Gauze, Antiseptic </a:t>
            </a:r>
            <a:r>
              <a:rPr lang="en-US" sz="3000" dirty="0"/>
              <a:t>solution for the </a:t>
            </a:r>
            <a:r>
              <a:rPr lang="en-US" sz="3000" dirty="0" smtClean="0"/>
              <a:t>skin, Local </a:t>
            </a:r>
            <a:r>
              <a:rPr lang="en-US" sz="3000" dirty="0" err="1"/>
              <a:t>anaesthetic</a:t>
            </a:r>
            <a:r>
              <a:rPr lang="en-US" sz="3000" dirty="0"/>
              <a:t> -1% </a:t>
            </a:r>
            <a:r>
              <a:rPr lang="en-US" sz="3000" dirty="0" smtClean="0"/>
              <a:t>lidocaine, Needle gauge 21  </a:t>
            </a:r>
            <a:r>
              <a:rPr lang="en-US" sz="3000" dirty="0"/>
              <a:t>and 5 ml </a:t>
            </a:r>
            <a:r>
              <a:rPr lang="en-US" sz="3000" dirty="0" smtClean="0"/>
              <a:t>syringe, </a:t>
            </a:r>
            <a:r>
              <a:rPr lang="en-US" sz="3000" dirty="0" err="1" smtClean="0"/>
              <a:t>Jadelle</a:t>
            </a:r>
            <a:r>
              <a:rPr lang="en-US" sz="3000" dirty="0"/>
              <a:t>, </a:t>
            </a:r>
            <a:r>
              <a:rPr lang="en-US" sz="3000" dirty="0" err="1"/>
              <a:t>diposable</a:t>
            </a:r>
            <a:r>
              <a:rPr lang="en-US" sz="3000" dirty="0"/>
              <a:t> trocar and </a:t>
            </a:r>
            <a:r>
              <a:rPr lang="en-US" sz="3000" dirty="0" smtClean="0"/>
              <a:t>cannula , Elastoplast </a:t>
            </a:r>
          </a:p>
          <a:p>
            <a:pPr marL="514350" indent="-514350">
              <a:buFont typeface="+mj-lt"/>
              <a:buAutoNum type="arabicParenR"/>
            </a:pPr>
            <a:r>
              <a:rPr lang="en-US" sz="3000" b="1" dirty="0"/>
              <a:t>Prepare </a:t>
            </a:r>
            <a:r>
              <a:rPr lang="en-US" sz="3000" b="1" dirty="0" smtClean="0"/>
              <a:t>patient: </a:t>
            </a:r>
            <a:r>
              <a:rPr lang="en-US" sz="3000" dirty="0" smtClean="0"/>
              <a:t>Counsel </a:t>
            </a:r>
            <a:r>
              <a:rPr lang="en-US" sz="3000" dirty="0"/>
              <a:t>client for the </a:t>
            </a:r>
            <a:r>
              <a:rPr lang="en-US" sz="3000" dirty="0" smtClean="0"/>
              <a:t>method, Explain </a:t>
            </a:r>
            <a:r>
              <a:rPr lang="en-US" sz="3000" dirty="0"/>
              <a:t>the </a:t>
            </a:r>
            <a:r>
              <a:rPr lang="en-US" sz="3000" dirty="0" smtClean="0"/>
              <a:t>procedure, Explain </a:t>
            </a:r>
            <a:r>
              <a:rPr lang="en-US" sz="3000" dirty="0"/>
              <a:t>that the implant will be inserted in the less dominant arm  </a:t>
            </a:r>
            <a:r>
              <a:rPr lang="en-US" sz="3000" dirty="0" smtClean="0"/>
              <a:t>, Ask </a:t>
            </a:r>
            <a:r>
              <a:rPr lang="en-US" sz="3000" dirty="0"/>
              <a:t>client to lie on her back so that implant arm is turned outwards and bent at the elbow and is well </a:t>
            </a:r>
            <a:r>
              <a:rPr lang="en-US" sz="3000" dirty="0" smtClean="0"/>
              <a:t>supported, insertion </a:t>
            </a:r>
            <a:r>
              <a:rPr lang="en-US" sz="3000" dirty="0"/>
              <a:t>area is in the inner aspect of the upper arm, between the muscles, about 6–8 cm above the fold in the elbow (measure using your four palm fingers- to be demonstrated) </a:t>
            </a:r>
            <a:endParaRPr lang="en-US" sz="3000" dirty="0" smtClean="0"/>
          </a:p>
          <a:p>
            <a:pPr marL="514350" indent="-514350">
              <a:buFont typeface="+mj-lt"/>
              <a:buAutoNum type="arabicParenR"/>
            </a:pPr>
            <a:r>
              <a:rPr lang="en-US" sz="3000" dirty="0"/>
              <a:t>Prepare clean instrument tray, open sterile instrument </a:t>
            </a:r>
            <a:r>
              <a:rPr lang="en-US" sz="3000" dirty="0" smtClean="0"/>
              <a:t>pack, open </a:t>
            </a:r>
            <a:r>
              <a:rPr lang="en-US" sz="3000" dirty="0" err="1" smtClean="0"/>
              <a:t>jadelle</a:t>
            </a:r>
            <a:r>
              <a:rPr lang="en-US" sz="3000" dirty="0" smtClean="0"/>
              <a:t> pouch and drop the rods</a:t>
            </a:r>
          </a:p>
          <a:p>
            <a:pPr marL="514350" indent="-514350">
              <a:buFont typeface="+mj-lt"/>
              <a:buAutoNum type="arabicParenR"/>
            </a:pPr>
            <a:r>
              <a:rPr lang="en-US" sz="3000" dirty="0"/>
              <a:t>Wear sterile gloves, clean the insertion area and drape </a:t>
            </a:r>
            <a:r>
              <a:rPr lang="en-US" sz="3000" dirty="0" smtClean="0"/>
              <a:t>aseptically</a:t>
            </a:r>
          </a:p>
          <a:p>
            <a:pPr marL="514350" indent="-514350">
              <a:buFont typeface="+mj-lt"/>
              <a:buAutoNum type="arabicParenR"/>
            </a:pPr>
            <a:r>
              <a:rPr lang="en-US" sz="3000" dirty="0"/>
              <a:t>Infiltrate the local anesthetic under the skin slowly withdrawing to avoid intravascular </a:t>
            </a:r>
            <a:r>
              <a:rPr lang="en-US" sz="3000" dirty="0" smtClean="0"/>
              <a:t>infiltration. Start by infiltrating the needle entry point to form a small wheal </a:t>
            </a:r>
            <a:endParaRPr lang="en-US" sz="3000" dirty="0"/>
          </a:p>
          <a:p>
            <a:pPr marL="0" indent="0">
              <a:buNone/>
            </a:pPr>
            <a:endParaRPr lang="en-US" dirty="0"/>
          </a:p>
          <a:p>
            <a:pPr marL="514350" indent="-514350">
              <a:buFont typeface="+mj-lt"/>
              <a:buAutoNum type="arabicParenR"/>
            </a:pPr>
            <a:endParaRPr lang="en-US" dirty="0" smtClean="0"/>
          </a:p>
          <a:p>
            <a:pPr marL="514350" indent="-514350">
              <a:buFont typeface="+mj-lt"/>
              <a:buAutoNum type="arabicParenR"/>
            </a:pPr>
            <a:endParaRPr lang="en-US" dirty="0"/>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a:p>
            <a:endParaRPr lang="en-US" dirty="0"/>
          </a:p>
        </p:txBody>
      </p:sp>
      <p:sp>
        <p:nvSpPr>
          <p:cNvPr id="4" name="Content Placeholder 3"/>
          <p:cNvSpPr>
            <a:spLocks noGrp="1"/>
          </p:cNvSpPr>
          <p:nvPr>
            <p:ph sz="half" idx="2"/>
          </p:nvPr>
        </p:nvSpPr>
        <p:spPr>
          <a:xfrm>
            <a:off x="6185078" y="1690323"/>
            <a:ext cx="5818032" cy="4761993"/>
          </a:xfrm>
        </p:spPr>
        <p:txBody>
          <a:bodyPr>
            <a:normAutofit fontScale="62500" lnSpcReduction="20000"/>
          </a:bodyPr>
          <a:lstStyle/>
          <a:p>
            <a:pPr marL="514350" indent="-514350">
              <a:buFont typeface="+mj-lt"/>
              <a:buAutoNum type="arabicParenR" startAt="6"/>
            </a:pPr>
            <a:r>
              <a:rPr lang="en-US" sz="3000" dirty="0" smtClean="0"/>
              <a:t>Introduce </a:t>
            </a:r>
            <a:r>
              <a:rPr lang="en-US" sz="3000" dirty="0"/>
              <a:t>the trocar under the skin up to the 1st mark with bevel facing up</a:t>
            </a:r>
          </a:p>
          <a:p>
            <a:pPr marL="514350" indent="-514350">
              <a:buFont typeface="+mj-lt"/>
              <a:buAutoNum type="arabicParenR" startAt="6"/>
            </a:pPr>
            <a:r>
              <a:rPr lang="en-US" sz="3000" dirty="0"/>
              <a:t>Advance the trocar horizontally under the skin (subdermally) until the 2nd mark </a:t>
            </a:r>
          </a:p>
          <a:p>
            <a:pPr marL="514350" indent="-514350">
              <a:buFont typeface="+mj-lt"/>
              <a:buAutoNum type="arabicParenR" startAt="6"/>
            </a:pPr>
            <a:r>
              <a:rPr lang="en-US" sz="3000" dirty="0"/>
              <a:t>Remove cannula</a:t>
            </a:r>
          </a:p>
          <a:p>
            <a:pPr marL="514350" indent="-514350">
              <a:buFont typeface="+mj-lt"/>
              <a:buAutoNum type="arabicParenR" startAt="6"/>
            </a:pPr>
            <a:r>
              <a:rPr lang="en-US" sz="3000" dirty="0"/>
              <a:t>Insert 1st rod into the trocar and load it with the cannula by holding the cannula steady and pulling the trocar out up to the level of the 1st mark on the cannula  </a:t>
            </a:r>
          </a:p>
          <a:p>
            <a:pPr marL="514350" indent="-514350">
              <a:buFont typeface="+mj-lt"/>
              <a:buAutoNum type="arabicParenR" startAt="6"/>
            </a:pPr>
            <a:r>
              <a:rPr lang="en-US" sz="3000" dirty="0"/>
              <a:t>Repeat above and insert 2nd rod in a narrow V shape</a:t>
            </a:r>
          </a:p>
          <a:p>
            <a:pPr marL="514350" indent="-514350">
              <a:buFont typeface="+mj-lt"/>
              <a:buAutoNum type="arabicParenR" startAt="6"/>
            </a:pPr>
            <a:r>
              <a:rPr lang="en-US" sz="3000" dirty="0"/>
              <a:t>Remove trocar and cannula</a:t>
            </a:r>
          </a:p>
          <a:p>
            <a:pPr marL="514350" indent="-514350">
              <a:buFont typeface="+mj-lt"/>
              <a:buAutoNum type="arabicParenR" startAt="6"/>
            </a:pPr>
            <a:r>
              <a:rPr lang="en-US" sz="3000" dirty="0"/>
              <a:t>Press </a:t>
            </a:r>
            <a:r>
              <a:rPr lang="en-US" sz="3000" dirty="0" smtClean="0"/>
              <a:t>edges </a:t>
            </a:r>
            <a:r>
              <a:rPr lang="en-US" sz="3000" dirty="0"/>
              <a:t>of </a:t>
            </a:r>
            <a:r>
              <a:rPr lang="en-US" sz="3000" dirty="0" smtClean="0"/>
              <a:t>insertion </a:t>
            </a:r>
            <a:r>
              <a:rPr lang="en-US" sz="3000" dirty="0"/>
              <a:t>together and dress with Elastoplast and compress with wrap gauze </a:t>
            </a:r>
          </a:p>
          <a:p>
            <a:pPr marL="514350" indent="-514350">
              <a:buFont typeface="+mj-lt"/>
              <a:buAutoNum type="arabicParenR" startAt="6"/>
            </a:pPr>
            <a:r>
              <a:rPr lang="en-US" sz="3000" dirty="0"/>
              <a:t>Check the two rods by cautious </a:t>
            </a:r>
            <a:r>
              <a:rPr lang="en-US" sz="3000" dirty="0" smtClean="0"/>
              <a:t>palpation, </a:t>
            </a:r>
            <a:r>
              <a:rPr lang="en-US" sz="3000" dirty="0"/>
              <a:t>ask the patient to palpate too </a:t>
            </a:r>
          </a:p>
          <a:p>
            <a:pPr marL="514350" indent="-514350">
              <a:buFont typeface="+mj-lt"/>
              <a:buAutoNum type="arabicParenR" startAt="6"/>
            </a:pPr>
            <a:r>
              <a:rPr lang="en-US" sz="3000" dirty="0"/>
              <a:t>Answer any questions the client may </a:t>
            </a:r>
            <a:r>
              <a:rPr lang="en-US" sz="3000" dirty="0" smtClean="0"/>
              <a:t>have, give a return date and thank them </a:t>
            </a:r>
            <a:endParaRPr lang="en-US" sz="3000" dirty="0"/>
          </a:p>
          <a:p>
            <a:pPr marL="0" indent="0">
              <a:buNone/>
            </a:pPr>
            <a:endParaRPr lang="en-US" sz="3000" dirty="0"/>
          </a:p>
          <a:p>
            <a:endParaRPr lang="en-US" dirty="0"/>
          </a:p>
        </p:txBody>
      </p:sp>
      <p:pic>
        <p:nvPicPr>
          <p:cNvPr id="5" name="Picture 6" descr="http://veganbits.com/wp-content/uploads/2008/05/f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 y="65988"/>
            <a:ext cx="611871" cy="603713"/>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www.medtrng.com/cls/Image1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374" y="610367"/>
            <a:ext cx="1762767" cy="107995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Up Arrow 6"/>
          <p:cNvSpPr/>
          <p:nvPr/>
        </p:nvSpPr>
        <p:spPr>
          <a:xfrm>
            <a:off x="11062952" y="231820"/>
            <a:ext cx="293189" cy="58312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56141" y="523382"/>
            <a:ext cx="502276" cy="369332"/>
          </a:xfrm>
          <a:prstGeom prst="rect">
            <a:avLst/>
          </a:prstGeom>
          <a:noFill/>
        </p:spPr>
        <p:txBody>
          <a:bodyPr wrap="square" rtlCol="0">
            <a:spAutoFit/>
          </a:bodyPr>
          <a:lstStyle/>
          <a:p>
            <a:r>
              <a:rPr lang="en-US" b="1" dirty="0" smtClean="0">
                <a:solidFill>
                  <a:srgbClr val="FF0000"/>
                </a:solidFill>
              </a:rPr>
              <a:t>UP</a:t>
            </a:r>
            <a:endParaRPr lang="en-US" b="1" dirty="0">
              <a:solidFill>
                <a:srgbClr val="FF0000"/>
              </a:solidFill>
            </a:endParaRPr>
          </a:p>
        </p:txBody>
      </p:sp>
    </p:spTree>
    <p:extLst>
      <p:ext uri="{BB962C8B-B14F-4D97-AF65-F5344CB8AC3E}">
        <p14:creationId xmlns:p14="http://schemas.microsoft.com/office/powerpoint/2010/main" val="26557427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239" y="233002"/>
            <a:ext cx="3610913" cy="462458"/>
          </a:xfrm>
        </p:spPr>
        <p:txBody>
          <a:bodyPr>
            <a:normAutofit fontScale="90000"/>
          </a:bodyPr>
          <a:lstStyle/>
          <a:p>
            <a:r>
              <a:rPr lang="en-US" sz="2800" b="1" dirty="0">
                <a:solidFill>
                  <a:srgbClr val="FF0000"/>
                </a:solidFill>
              </a:rPr>
              <a:t>Implant </a:t>
            </a:r>
            <a:r>
              <a:rPr lang="en-US" sz="2800" b="1" dirty="0" smtClean="0">
                <a:solidFill>
                  <a:srgbClr val="FF0000"/>
                </a:solidFill>
              </a:rPr>
              <a:t>removal- </a:t>
            </a:r>
            <a:r>
              <a:rPr lang="en-US" sz="2800" b="1" dirty="0" err="1">
                <a:solidFill>
                  <a:srgbClr val="FF0000"/>
                </a:solidFill>
              </a:rPr>
              <a:t>Jadelle</a:t>
            </a:r>
            <a:r>
              <a:rPr lang="en-US" sz="2800" b="1" dirty="0">
                <a:solidFill>
                  <a:srgbClr val="FF0000"/>
                </a:solidFill>
              </a:rPr>
              <a:t> </a:t>
            </a:r>
            <a:endParaRPr lang="en-US" sz="2800" dirty="0"/>
          </a:p>
        </p:txBody>
      </p:sp>
      <p:sp>
        <p:nvSpPr>
          <p:cNvPr id="3" name="Content Placeholder 2"/>
          <p:cNvSpPr>
            <a:spLocks noGrp="1"/>
          </p:cNvSpPr>
          <p:nvPr>
            <p:ph sz="half" idx="1"/>
          </p:nvPr>
        </p:nvSpPr>
        <p:spPr>
          <a:xfrm>
            <a:off x="141669" y="795311"/>
            <a:ext cx="5878132" cy="5766473"/>
          </a:xfrm>
        </p:spPr>
        <p:txBody>
          <a:bodyPr>
            <a:noAutofit/>
          </a:bodyPr>
          <a:lstStyle/>
          <a:p>
            <a:pPr marL="514350" indent="-514350">
              <a:buFont typeface="+mj-lt"/>
              <a:buAutoNum type="arabicParenR"/>
            </a:pPr>
            <a:r>
              <a:rPr lang="en-US" sz="1900" b="1" dirty="0"/>
              <a:t>Prepare requirements: </a:t>
            </a:r>
            <a:r>
              <a:rPr lang="en-US" sz="1900" dirty="0"/>
              <a:t>Table for the patient to lie on and  rest for her arm, Sterile drape with </a:t>
            </a:r>
            <a:r>
              <a:rPr lang="en-US" sz="1900" dirty="0" smtClean="0"/>
              <a:t>fenestration </a:t>
            </a:r>
            <a:r>
              <a:rPr lang="en-US" sz="1900" dirty="0"/>
              <a:t>and sterile tray for the equipment, Sterile gloves, Sterile Gauze, Antiseptic solution for the skin, Local </a:t>
            </a:r>
            <a:r>
              <a:rPr lang="en-US" sz="1900" dirty="0" err="1"/>
              <a:t>anaesthetic</a:t>
            </a:r>
            <a:r>
              <a:rPr lang="en-US" sz="1900" dirty="0"/>
              <a:t> -1% lidocaine, Needle  and 5 ml syringe, </a:t>
            </a:r>
            <a:r>
              <a:rPr lang="en-US" sz="1900" dirty="0" smtClean="0"/>
              <a:t>2 mosquito forceps-curved and straight, scalpel 22 mm Elastoplast</a:t>
            </a:r>
          </a:p>
          <a:p>
            <a:pPr marL="514350" indent="-514350">
              <a:buFont typeface="+mj-lt"/>
              <a:buAutoNum type="arabicParenR"/>
            </a:pPr>
            <a:r>
              <a:rPr lang="en-US" sz="1900" b="1" dirty="0"/>
              <a:t>Prepare patient</a:t>
            </a:r>
            <a:r>
              <a:rPr lang="en-US" sz="1900" b="1" dirty="0" smtClean="0"/>
              <a:t>: </a:t>
            </a:r>
            <a:r>
              <a:rPr lang="en-US" sz="1900" dirty="0" smtClean="0"/>
              <a:t>counsel on removal, find out if needs the same method or another method or desires to get pregnant, ask </a:t>
            </a:r>
            <a:r>
              <a:rPr lang="en-US" sz="1900" dirty="0"/>
              <a:t>client to lie on her back so that implant arm is turned outwards and bent at the elbow and </a:t>
            </a:r>
            <a:r>
              <a:rPr lang="en-US" sz="1900" dirty="0" smtClean="0"/>
              <a:t>locate the implants</a:t>
            </a:r>
          </a:p>
          <a:p>
            <a:pPr marL="514350" indent="-514350">
              <a:buFont typeface="+mj-lt"/>
              <a:buAutoNum type="arabicParenR"/>
            </a:pPr>
            <a:r>
              <a:rPr lang="en-US" sz="1900" dirty="0"/>
              <a:t>Prepare clean instrument tray, open sterile instrument </a:t>
            </a:r>
            <a:r>
              <a:rPr lang="en-US" sz="1900" dirty="0" smtClean="0"/>
              <a:t>pack</a:t>
            </a:r>
          </a:p>
          <a:p>
            <a:pPr marL="514350" indent="-514350">
              <a:buFont typeface="+mj-lt"/>
              <a:buAutoNum type="arabicParenR"/>
            </a:pPr>
            <a:r>
              <a:rPr lang="en-US" sz="1900" dirty="0" smtClean="0"/>
              <a:t> </a:t>
            </a:r>
            <a:r>
              <a:rPr lang="en-US" sz="1900" dirty="0"/>
              <a:t>Wear sterile gloves, clean the insertion area and drape aseptically</a:t>
            </a:r>
          </a:p>
          <a:p>
            <a:pPr marL="514350" indent="-514350">
              <a:buFont typeface="+mj-lt"/>
              <a:buAutoNum type="arabicParenR"/>
            </a:pPr>
            <a:r>
              <a:rPr lang="en-US" sz="1900" dirty="0"/>
              <a:t>Infiltrate the local anesthetic under the </a:t>
            </a:r>
            <a:r>
              <a:rPr lang="en-US" sz="1900" dirty="0" smtClean="0"/>
              <a:t>implants</a:t>
            </a:r>
          </a:p>
          <a:p>
            <a:pPr marL="514350" indent="-514350">
              <a:buFont typeface="+mj-lt"/>
              <a:buAutoNum type="arabicParenR"/>
            </a:pPr>
            <a:r>
              <a:rPr lang="en-US" sz="1900" dirty="0"/>
              <a:t>Make a 4-mm incision with the scalpel close to the ends of the implants. Keep the incision small.</a:t>
            </a:r>
            <a:endParaRPr lang="en-US" sz="1900" dirty="0" smtClean="0"/>
          </a:p>
          <a:p>
            <a:pPr marL="0" indent="0">
              <a:buNone/>
            </a:pPr>
            <a:endParaRPr lang="en-US" sz="2000" dirty="0" smtClean="0"/>
          </a:p>
        </p:txBody>
      </p:sp>
      <p:sp>
        <p:nvSpPr>
          <p:cNvPr id="4" name="Content Placeholder 3"/>
          <p:cNvSpPr>
            <a:spLocks noGrp="1"/>
          </p:cNvSpPr>
          <p:nvPr>
            <p:ph sz="half" idx="2"/>
          </p:nvPr>
        </p:nvSpPr>
        <p:spPr>
          <a:xfrm>
            <a:off x="6172200" y="215762"/>
            <a:ext cx="5856668" cy="6346022"/>
          </a:xfrm>
        </p:spPr>
        <p:txBody>
          <a:bodyPr>
            <a:noAutofit/>
          </a:bodyPr>
          <a:lstStyle/>
          <a:p>
            <a:pPr marL="514350" indent="-514350">
              <a:buFont typeface="+mj-lt"/>
              <a:buAutoNum type="arabicParenR" startAt="7"/>
            </a:pPr>
            <a:r>
              <a:rPr lang="en-US" sz="1900" dirty="0"/>
              <a:t>Push each implant with your fingers gently towards the incision. When the tip is visible in the incision, grasp </a:t>
            </a:r>
            <a:r>
              <a:rPr lang="en-US" sz="1900" dirty="0" smtClean="0"/>
              <a:t>it with </a:t>
            </a:r>
            <a:r>
              <a:rPr lang="en-US" sz="1900" dirty="0"/>
              <a:t>the </a:t>
            </a:r>
            <a:r>
              <a:rPr lang="en-US" sz="1900" dirty="0" smtClean="0"/>
              <a:t>curved mosquito </a:t>
            </a:r>
            <a:r>
              <a:rPr lang="en-US" sz="1900" dirty="0"/>
              <a:t>forceps. Use a scalpel to very gently open the tissue capsule around the implant</a:t>
            </a:r>
            <a:r>
              <a:rPr lang="en-US" sz="1900" dirty="0" smtClean="0"/>
              <a:t>.</a:t>
            </a:r>
          </a:p>
          <a:p>
            <a:pPr marL="514350" indent="-514350">
              <a:buFont typeface="+mj-lt"/>
              <a:buAutoNum type="arabicParenR" startAt="7"/>
            </a:pPr>
            <a:r>
              <a:rPr lang="en-US" sz="1900" dirty="0"/>
              <a:t>Grasp the end of the implant with the second </a:t>
            </a:r>
            <a:r>
              <a:rPr lang="en-US" sz="1900" dirty="0" smtClean="0"/>
              <a:t>straight forceps</a:t>
            </a:r>
          </a:p>
          <a:p>
            <a:pPr marL="514350" indent="-514350">
              <a:buFont typeface="+mj-lt"/>
              <a:buAutoNum type="arabicParenR" startAt="7"/>
            </a:pPr>
            <a:r>
              <a:rPr lang="en-US" sz="1900" dirty="0"/>
              <a:t>Remove the implant gently</a:t>
            </a:r>
          </a:p>
          <a:p>
            <a:pPr marL="514350" indent="-514350">
              <a:buFont typeface="+mj-lt"/>
              <a:buAutoNum type="arabicParenR" startAt="7"/>
            </a:pPr>
            <a:r>
              <a:rPr lang="en-US" sz="1900" dirty="0"/>
              <a:t>Repeat the procedure for the second implant</a:t>
            </a:r>
          </a:p>
          <a:p>
            <a:pPr marL="514350" indent="-514350">
              <a:buFont typeface="+mj-lt"/>
              <a:buAutoNum type="arabicParenR" startAt="7"/>
            </a:pPr>
            <a:r>
              <a:rPr lang="en-US" sz="1900" dirty="0"/>
              <a:t>Measure the length of the removed implants- the length should be 43 mm</a:t>
            </a:r>
          </a:p>
          <a:p>
            <a:pPr marL="514350" indent="-514350">
              <a:buFont typeface="+mj-lt"/>
              <a:buAutoNum type="arabicParenR" startAt="7"/>
            </a:pPr>
            <a:r>
              <a:rPr lang="en-US" sz="1900" dirty="0"/>
              <a:t>After the procedure is completed, close the incision and bandage it as after insertion</a:t>
            </a:r>
          </a:p>
          <a:p>
            <a:pPr marL="514350" indent="-514350">
              <a:buFont typeface="+mj-lt"/>
              <a:buAutoNum type="arabicParenR" startAt="7"/>
            </a:pPr>
            <a:r>
              <a:rPr lang="en-US" sz="1900" dirty="0"/>
              <a:t>Show the patient the implants </a:t>
            </a:r>
            <a:endParaRPr lang="en-US" sz="1900" dirty="0" smtClean="0"/>
          </a:p>
          <a:p>
            <a:pPr marL="514350" indent="-514350">
              <a:buFont typeface="+mj-lt"/>
              <a:buAutoNum type="arabicParenR" startAt="7"/>
            </a:pPr>
            <a:r>
              <a:rPr lang="en-US" sz="1900" dirty="0" smtClean="0"/>
              <a:t>Offer another contraceptive if needed, if </a:t>
            </a:r>
            <a:r>
              <a:rPr lang="en-US" sz="1900" dirty="0" err="1" smtClean="0"/>
              <a:t>jadell</a:t>
            </a:r>
            <a:r>
              <a:rPr lang="en-US" sz="1900" dirty="0" smtClean="0"/>
              <a:t> reinsert into the same location</a:t>
            </a:r>
            <a:endParaRPr lang="en-US" sz="1900" dirty="0"/>
          </a:p>
          <a:p>
            <a:pPr marL="514350" indent="-514350">
              <a:buFont typeface="+mj-lt"/>
              <a:buAutoNum type="arabicParenR" startAt="7"/>
            </a:pPr>
            <a:r>
              <a:rPr lang="en-US" sz="1900" dirty="0"/>
              <a:t>The arm should be kept dry for about 3 </a:t>
            </a:r>
            <a:r>
              <a:rPr lang="en-US" sz="1900" dirty="0" smtClean="0"/>
              <a:t>days</a:t>
            </a:r>
          </a:p>
          <a:p>
            <a:pPr marL="514350" indent="-514350">
              <a:buFont typeface="+mj-lt"/>
              <a:buAutoNum type="arabicParenR" startAt="7"/>
            </a:pPr>
            <a:r>
              <a:rPr lang="en-US" sz="1900" dirty="0"/>
              <a:t>Answer any questions the client may have, give a return date and thank them </a:t>
            </a:r>
          </a:p>
          <a:p>
            <a:pPr marL="0" indent="0">
              <a:buNone/>
            </a:pPr>
            <a:endParaRPr lang="en-US" sz="2000" dirty="0"/>
          </a:p>
        </p:txBody>
      </p:sp>
      <p:pic>
        <p:nvPicPr>
          <p:cNvPr id="5" name="Picture 6" descr="http://veganbits.com/wp-content/uploads/2008/05/fi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35" y="233001"/>
            <a:ext cx="599236" cy="5912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172878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099" y="129510"/>
            <a:ext cx="2704564" cy="665185"/>
          </a:xfrm>
        </p:spPr>
        <p:txBody>
          <a:bodyPr>
            <a:normAutofit fontScale="90000"/>
          </a:bodyPr>
          <a:lstStyle/>
          <a:p>
            <a:r>
              <a:rPr lang="en-US" b="1" dirty="0" smtClean="0">
                <a:solidFill>
                  <a:srgbClr val="FF0000"/>
                </a:solidFill>
              </a:rPr>
              <a:t/>
            </a:r>
            <a:br>
              <a:rPr lang="en-US" b="1" dirty="0" smtClean="0">
                <a:solidFill>
                  <a:srgbClr val="FF0000"/>
                </a:solidFill>
              </a:rPr>
            </a:br>
            <a:r>
              <a:rPr lang="en-US" sz="3600" b="1" dirty="0" smtClean="0">
                <a:solidFill>
                  <a:srgbClr val="FF0000"/>
                </a:solidFill>
              </a:rPr>
              <a:t>IUCD Insertion</a:t>
            </a:r>
            <a:r>
              <a:rPr lang="en-US" dirty="0">
                <a:solidFill>
                  <a:srgbClr val="FF0000"/>
                </a:solidFill>
              </a:rPr>
              <a:t/>
            </a:r>
            <a:br>
              <a:rPr lang="en-US" dirty="0">
                <a:solidFill>
                  <a:srgbClr val="FF0000"/>
                </a:solidFill>
              </a:rPr>
            </a:br>
            <a:endParaRPr lang="en-US" dirty="0">
              <a:solidFill>
                <a:srgbClr val="FF0000"/>
              </a:solidFill>
            </a:endParaRPr>
          </a:p>
        </p:txBody>
      </p:sp>
      <p:sp>
        <p:nvSpPr>
          <p:cNvPr id="4" name="Content Placeholder 3"/>
          <p:cNvSpPr>
            <a:spLocks noGrp="1"/>
          </p:cNvSpPr>
          <p:nvPr>
            <p:ph sz="half" idx="1"/>
          </p:nvPr>
        </p:nvSpPr>
        <p:spPr>
          <a:xfrm>
            <a:off x="134992" y="911225"/>
            <a:ext cx="5704502" cy="5682757"/>
          </a:xfrm>
        </p:spPr>
        <p:txBody>
          <a:bodyPr>
            <a:normAutofit fontScale="62500" lnSpcReduction="20000"/>
          </a:bodyPr>
          <a:lstStyle/>
          <a:p>
            <a:pPr marL="514350" indent="-514350">
              <a:buFont typeface="+mj-lt"/>
              <a:buAutoNum type="arabicParenR"/>
            </a:pPr>
            <a:r>
              <a:rPr lang="en-US" b="1" dirty="0"/>
              <a:t>Prepare </a:t>
            </a:r>
            <a:r>
              <a:rPr lang="en-US" b="1" dirty="0" smtClean="0"/>
              <a:t>requirements: </a:t>
            </a:r>
            <a:r>
              <a:rPr lang="en-US" dirty="0" smtClean="0"/>
              <a:t>examining light, copper </a:t>
            </a:r>
            <a:r>
              <a:rPr lang="en-US" dirty="0"/>
              <a:t>T </a:t>
            </a:r>
            <a:r>
              <a:rPr lang="en-US" dirty="0" smtClean="0"/>
              <a:t>IUCD, bivalve speculum, tenaculum, uterine sound, sponge </a:t>
            </a:r>
            <a:r>
              <a:rPr lang="en-US" dirty="0"/>
              <a:t>holding </a:t>
            </a:r>
            <a:r>
              <a:rPr lang="en-US" dirty="0" smtClean="0"/>
              <a:t>forceps, scissors, sterile gauze, sterile gloves, sterile drapes, K-Y gel and antiseptic solution </a:t>
            </a:r>
          </a:p>
          <a:p>
            <a:pPr marL="514350" indent="-514350">
              <a:buFont typeface="+mj-lt"/>
              <a:buAutoNum type="arabicParenR"/>
            </a:pPr>
            <a:r>
              <a:rPr lang="en-US" b="1" dirty="0"/>
              <a:t>Prepare patient</a:t>
            </a:r>
            <a:r>
              <a:rPr lang="en-US" b="1" dirty="0" smtClean="0"/>
              <a:t>: </a:t>
            </a:r>
            <a:r>
              <a:rPr lang="en-US" dirty="0" smtClean="0"/>
              <a:t>counsel for the procedure, LMP, empty bladder, lithotomy position, chaperon needed</a:t>
            </a:r>
          </a:p>
          <a:p>
            <a:pPr marL="514350" indent="-514350">
              <a:buFont typeface="+mj-lt"/>
              <a:buAutoNum type="arabicParenR"/>
            </a:pPr>
            <a:r>
              <a:rPr lang="en-US" b="1" dirty="0"/>
              <a:t>Conduct bimanual and speculum pelvic examination to: </a:t>
            </a:r>
            <a:r>
              <a:rPr lang="en-US" dirty="0"/>
              <a:t>Screen for eligibility and determine the position of the </a:t>
            </a:r>
            <a:r>
              <a:rPr lang="en-US" dirty="0" smtClean="0"/>
              <a:t>uterus, rule out infection</a:t>
            </a:r>
          </a:p>
          <a:p>
            <a:pPr marL="514350" indent="-514350">
              <a:buFont typeface="+mj-lt"/>
              <a:buAutoNum type="arabicParenR"/>
            </a:pPr>
            <a:r>
              <a:rPr lang="en-US" b="1" dirty="0"/>
              <a:t>Sound the </a:t>
            </a:r>
            <a:r>
              <a:rPr lang="en-US" b="1" dirty="0" smtClean="0"/>
              <a:t>uterus: </a:t>
            </a:r>
          </a:p>
          <a:p>
            <a:pPr lvl="1">
              <a:buFont typeface="Wingdings" panose="05000000000000000000" pitchFamily="2" charset="2"/>
              <a:buChar char="ü"/>
            </a:pPr>
            <a:r>
              <a:rPr lang="en-US" dirty="0" smtClean="0"/>
              <a:t>Clean </a:t>
            </a:r>
            <a:r>
              <a:rPr lang="en-US" dirty="0"/>
              <a:t>the cervix with an antiseptic </a:t>
            </a:r>
            <a:r>
              <a:rPr lang="en-US" dirty="0" smtClean="0"/>
              <a:t>solution</a:t>
            </a:r>
          </a:p>
          <a:p>
            <a:pPr lvl="1">
              <a:buFont typeface="Wingdings" panose="05000000000000000000" pitchFamily="2" charset="2"/>
              <a:buChar char="ü"/>
            </a:pPr>
            <a:r>
              <a:rPr lang="en-US" dirty="0" smtClean="0"/>
              <a:t>Apply </a:t>
            </a:r>
            <a:r>
              <a:rPr lang="en-US" dirty="0"/>
              <a:t>a tenaculum to the cervix at 12 o'clock </a:t>
            </a:r>
            <a:endParaRPr lang="en-US" dirty="0" smtClean="0"/>
          </a:p>
          <a:p>
            <a:pPr lvl="1">
              <a:buFont typeface="Wingdings" panose="05000000000000000000" pitchFamily="2" charset="2"/>
              <a:buChar char="ü"/>
            </a:pPr>
            <a:r>
              <a:rPr lang="en-US" dirty="0" smtClean="0"/>
              <a:t>Gently </a:t>
            </a:r>
            <a:r>
              <a:rPr lang="en-US" dirty="0"/>
              <a:t>pull the tenaculum to align the uterus and cervical </a:t>
            </a:r>
            <a:r>
              <a:rPr lang="en-US" dirty="0" smtClean="0"/>
              <a:t>opening</a:t>
            </a:r>
          </a:p>
          <a:p>
            <a:pPr lvl="1">
              <a:buFont typeface="Wingdings" panose="05000000000000000000" pitchFamily="2" charset="2"/>
              <a:buChar char="ü"/>
            </a:pPr>
            <a:r>
              <a:rPr lang="en-US" dirty="0" smtClean="0"/>
              <a:t>Insert </a:t>
            </a:r>
            <a:r>
              <a:rPr lang="en-US" dirty="0"/>
              <a:t>the uterine sound into  the cervical </a:t>
            </a:r>
            <a:r>
              <a:rPr lang="en-US" dirty="0" smtClean="0"/>
              <a:t>opening</a:t>
            </a:r>
          </a:p>
          <a:p>
            <a:pPr lvl="1">
              <a:buFont typeface="Wingdings" panose="05000000000000000000" pitchFamily="2" charset="2"/>
              <a:buChar char="ü"/>
            </a:pPr>
            <a:r>
              <a:rPr lang="en-US" dirty="0" smtClean="0"/>
              <a:t>Advance </a:t>
            </a:r>
            <a:r>
              <a:rPr lang="en-US" dirty="0"/>
              <a:t>the sound into the uterine cavity until a slight resistance is felt, mark length with sponge holding </a:t>
            </a:r>
            <a:r>
              <a:rPr lang="en-US" dirty="0" smtClean="0"/>
              <a:t>forceps</a:t>
            </a:r>
          </a:p>
          <a:p>
            <a:pPr lvl="1">
              <a:buFont typeface="Wingdings" panose="05000000000000000000" pitchFamily="2" charset="2"/>
              <a:buChar char="ü"/>
            </a:pPr>
            <a:r>
              <a:rPr lang="en-US" dirty="0" smtClean="0"/>
              <a:t>Slowly </a:t>
            </a:r>
            <a:r>
              <a:rPr lang="en-US" dirty="0"/>
              <a:t>withdraw the sound  and assess the uterine </a:t>
            </a:r>
            <a:r>
              <a:rPr lang="en-US" dirty="0" smtClean="0"/>
              <a:t>length</a:t>
            </a:r>
          </a:p>
          <a:p>
            <a:pPr marL="514350" indent="-514350">
              <a:buFont typeface="+mj-lt"/>
              <a:buAutoNum type="arabicParenR" startAt="5"/>
            </a:pPr>
            <a:r>
              <a:rPr lang="en-US" b="1" dirty="0"/>
              <a:t>Load the IUCD: </a:t>
            </a:r>
          </a:p>
          <a:p>
            <a:pPr lvl="1">
              <a:buFont typeface="Wingdings" panose="05000000000000000000" pitchFamily="2" charset="2"/>
              <a:buChar char="ü"/>
            </a:pPr>
            <a:r>
              <a:rPr lang="en-US" dirty="0"/>
              <a:t>Load the </a:t>
            </a:r>
            <a:r>
              <a:rPr lang="en-US" dirty="0" smtClean="0"/>
              <a:t>IUCD </a:t>
            </a:r>
            <a:r>
              <a:rPr lang="en-US" dirty="0"/>
              <a:t>by folding its arms and placing them inside the insertion tube</a:t>
            </a:r>
          </a:p>
          <a:p>
            <a:pPr lvl="1">
              <a:buFont typeface="Wingdings" panose="05000000000000000000" pitchFamily="2" charset="2"/>
              <a:buChar char="ü"/>
            </a:pPr>
            <a:r>
              <a:rPr lang="en-US" dirty="0"/>
              <a:t>Set the depth-gauge to reflect the uterine length as measured by the uterine sound</a:t>
            </a:r>
          </a:p>
          <a:p>
            <a:pPr lvl="1">
              <a:buFont typeface="Wingdings" panose="05000000000000000000" pitchFamily="2" charset="2"/>
              <a:buChar char="ü"/>
            </a:pPr>
            <a:r>
              <a:rPr lang="en-US" dirty="0"/>
              <a:t>Align the depth-gauge and the folded arms of the T so that they are both in a horizontal plane</a:t>
            </a:r>
          </a:p>
          <a:p>
            <a:pPr marL="457200" lvl="1" indent="0">
              <a:buNone/>
            </a:pPr>
            <a:endParaRPr lang="en-US" dirty="0" smtClean="0"/>
          </a:p>
          <a:p>
            <a:pPr marL="514350" indent="-514350">
              <a:buFont typeface="+mj-lt"/>
              <a:buAutoNum type="arabicParenR"/>
            </a:pPr>
            <a:endParaRPr lang="en-US" b="1" dirty="0" smtClean="0"/>
          </a:p>
          <a:p>
            <a:endParaRPr lang="en-US" dirty="0"/>
          </a:p>
        </p:txBody>
      </p:sp>
      <p:sp>
        <p:nvSpPr>
          <p:cNvPr id="5" name="Content Placeholder 4"/>
          <p:cNvSpPr>
            <a:spLocks noGrp="1"/>
          </p:cNvSpPr>
          <p:nvPr>
            <p:ph sz="half" idx="2"/>
          </p:nvPr>
        </p:nvSpPr>
        <p:spPr>
          <a:xfrm>
            <a:off x="5839494" y="257577"/>
            <a:ext cx="6189374" cy="6336405"/>
          </a:xfrm>
        </p:spPr>
        <p:txBody>
          <a:bodyPr>
            <a:normAutofit fontScale="62500" lnSpcReduction="20000"/>
          </a:bodyPr>
          <a:lstStyle/>
          <a:p>
            <a:pPr marL="514350" indent="-514350">
              <a:buFont typeface="+mj-lt"/>
              <a:buAutoNum type="arabicParenR" startAt="6"/>
            </a:pPr>
            <a:r>
              <a:rPr lang="en-US" b="1" dirty="0" smtClean="0"/>
              <a:t>Remove </a:t>
            </a:r>
            <a:r>
              <a:rPr lang="en-US" b="1" dirty="0"/>
              <a:t>the loaded </a:t>
            </a:r>
            <a:r>
              <a:rPr lang="en-US" b="1" dirty="0" smtClean="0"/>
              <a:t>IUCD </a:t>
            </a:r>
            <a:r>
              <a:rPr lang="en-US" b="1" dirty="0"/>
              <a:t>from the package, keeping it </a:t>
            </a:r>
            <a:r>
              <a:rPr lang="en-US" b="1" dirty="0" smtClean="0"/>
              <a:t>level</a:t>
            </a:r>
          </a:p>
          <a:p>
            <a:pPr marL="514350" indent="-514350">
              <a:buFont typeface="+mj-lt"/>
              <a:buAutoNum type="arabicParenR" startAt="6"/>
            </a:pPr>
            <a:r>
              <a:rPr lang="en-US" b="1" dirty="0"/>
              <a:t>Insert </a:t>
            </a:r>
            <a:r>
              <a:rPr lang="en-US" b="1" dirty="0" smtClean="0"/>
              <a:t>IUD to the uterine cavity:</a:t>
            </a:r>
          </a:p>
          <a:p>
            <a:pPr lvl="1">
              <a:buFont typeface="Wingdings" panose="05000000000000000000" pitchFamily="2" charset="2"/>
              <a:buChar char="ü"/>
            </a:pPr>
            <a:r>
              <a:rPr lang="en-US" dirty="0"/>
              <a:t>Gently grasp the tenaculum (still in place from sounding the uterus) and apply gentle traction</a:t>
            </a:r>
          </a:p>
          <a:p>
            <a:pPr lvl="1">
              <a:buFont typeface="Wingdings" panose="05000000000000000000" pitchFamily="2" charset="2"/>
              <a:buChar char="ü"/>
            </a:pPr>
            <a:r>
              <a:rPr lang="en-US" dirty="0"/>
              <a:t>Insert the loaded IUCD, without touching vaginal walls or speculum blades, keeping the horizontal plane</a:t>
            </a:r>
          </a:p>
          <a:p>
            <a:pPr lvl="1">
              <a:buFont typeface="Wingdings" panose="05000000000000000000" pitchFamily="2" charset="2"/>
              <a:buChar char="ü"/>
            </a:pPr>
            <a:r>
              <a:rPr lang="en-US" dirty="0"/>
              <a:t> Gently advance the loaded IUCD into the uterine cavity </a:t>
            </a:r>
          </a:p>
          <a:p>
            <a:pPr lvl="1">
              <a:buFont typeface="Wingdings" panose="05000000000000000000" pitchFamily="2" charset="2"/>
              <a:buChar char="ü"/>
            </a:pPr>
            <a:r>
              <a:rPr lang="en-US" dirty="0"/>
              <a:t>STOP when the depth-gauge comes in contact with the cervix or light resistance is felt </a:t>
            </a:r>
            <a:endParaRPr lang="en-US" dirty="0" smtClean="0"/>
          </a:p>
          <a:p>
            <a:pPr lvl="1">
              <a:buFont typeface="Wingdings" panose="05000000000000000000" pitchFamily="2" charset="2"/>
              <a:buChar char="ü"/>
            </a:pPr>
            <a:r>
              <a:rPr lang="en-US" dirty="0"/>
              <a:t>Hold the tenaculum and white plunger rod stationary, while partially withdrawing the insertion tube - this releases the arms of the </a:t>
            </a:r>
            <a:r>
              <a:rPr lang="en-US" dirty="0" smtClean="0"/>
              <a:t>IUCD</a:t>
            </a:r>
          </a:p>
          <a:p>
            <a:pPr lvl="1">
              <a:buFont typeface="Wingdings" panose="05000000000000000000" pitchFamily="2" charset="2"/>
              <a:buChar char="ü"/>
            </a:pPr>
            <a:r>
              <a:rPr lang="en-US" dirty="0"/>
              <a:t>Gently push the insertion tube until you feel a slight resistance - this step ensures placement high in the uterus</a:t>
            </a:r>
          </a:p>
          <a:p>
            <a:pPr lvl="1">
              <a:buFont typeface="Wingdings" panose="05000000000000000000" pitchFamily="2" charset="2"/>
              <a:buChar char="ü"/>
            </a:pPr>
            <a:r>
              <a:rPr lang="en-US" dirty="0"/>
              <a:t>Remove the white plunger rod, while holding the insertion tube stationary </a:t>
            </a:r>
          </a:p>
          <a:p>
            <a:pPr lvl="1">
              <a:buFont typeface="Wingdings" panose="05000000000000000000" pitchFamily="2" charset="2"/>
              <a:buChar char="ü"/>
            </a:pPr>
            <a:r>
              <a:rPr lang="en-US" dirty="0"/>
              <a:t> Gently and slowly withdraw the inserter tube from the cervical canal until strings can be seen protruding from the cervical opening</a:t>
            </a:r>
          </a:p>
          <a:p>
            <a:pPr lvl="1">
              <a:buFont typeface="Wingdings" panose="05000000000000000000" pitchFamily="2" charset="2"/>
              <a:buChar char="ü"/>
            </a:pPr>
            <a:r>
              <a:rPr lang="en-US" dirty="0"/>
              <a:t>Use sharp Mayo scissors to cut the IUCD strings at 3–4 cm from the cervical opening</a:t>
            </a:r>
          </a:p>
          <a:p>
            <a:pPr lvl="1">
              <a:buFont typeface="Wingdings" panose="05000000000000000000" pitchFamily="2" charset="2"/>
              <a:buChar char="ü"/>
            </a:pPr>
            <a:r>
              <a:rPr lang="en-US" dirty="0"/>
              <a:t>Completely withdraw insertion tube with cut ends of strings </a:t>
            </a:r>
            <a:r>
              <a:rPr lang="en-US" dirty="0" smtClean="0"/>
              <a:t>inside</a:t>
            </a:r>
          </a:p>
          <a:p>
            <a:pPr marL="514350" indent="-514350">
              <a:buFont typeface="+mj-lt"/>
              <a:buAutoNum type="arabicParenR" startAt="8"/>
            </a:pPr>
            <a:r>
              <a:rPr lang="en-US" b="1" dirty="0"/>
              <a:t>Gently remove the tenaculum</a:t>
            </a:r>
          </a:p>
          <a:p>
            <a:pPr marL="514350" indent="-514350">
              <a:buFont typeface="+mj-lt"/>
              <a:buAutoNum type="arabicParenR" startAt="8"/>
            </a:pPr>
            <a:r>
              <a:rPr lang="en-US" b="1" dirty="0"/>
              <a:t>Observe the </a:t>
            </a:r>
            <a:r>
              <a:rPr lang="en-US" b="1" dirty="0" smtClean="0"/>
              <a:t>cervix </a:t>
            </a:r>
            <a:r>
              <a:rPr lang="en-US" b="1" dirty="0"/>
              <a:t>for </a:t>
            </a:r>
            <a:r>
              <a:rPr lang="en-US" b="1" dirty="0" smtClean="0"/>
              <a:t>bleeding and remove speculum</a:t>
            </a:r>
          </a:p>
          <a:p>
            <a:pPr marL="514350" indent="-514350">
              <a:buFont typeface="+mj-lt"/>
              <a:buAutoNum type="arabicParenR" startAt="8"/>
            </a:pPr>
            <a:r>
              <a:rPr lang="en-US" b="1" dirty="0" smtClean="0"/>
              <a:t>Reposition patient and make her comfortable </a:t>
            </a:r>
            <a:endParaRPr lang="en-US" dirty="0" smtClean="0"/>
          </a:p>
          <a:p>
            <a:pPr marL="514350" indent="-514350">
              <a:buFont typeface="+mj-lt"/>
              <a:buAutoNum type="arabicParenR" startAt="8"/>
            </a:pPr>
            <a:r>
              <a:rPr lang="en-US" b="1" dirty="0" smtClean="0"/>
              <a:t>Counsel woman on checking of strings, complications and give return date</a:t>
            </a:r>
          </a:p>
          <a:p>
            <a:pPr marL="514350" indent="-514350">
              <a:buFont typeface="+mj-lt"/>
              <a:buAutoNum type="arabicParenR" startAt="8"/>
            </a:pPr>
            <a:r>
              <a:rPr lang="en-US" b="1" dirty="0" smtClean="0"/>
              <a:t>Thank her for her time</a:t>
            </a:r>
            <a:endParaRPr lang="en-US" b="1" dirty="0"/>
          </a:p>
        </p:txBody>
      </p:sp>
      <p:pic>
        <p:nvPicPr>
          <p:cNvPr id="7" name="Picture 4" descr="https://talltam2010.files.wordpress.com/2014/09/royalty-free-six-clipart-illustration-11161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98" y="129510"/>
            <a:ext cx="624859" cy="6561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001797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406" y="129510"/>
            <a:ext cx="3799267" cy="810648"/>
          </a:xfrm>
        </p:spPr>
        <p:txBody>
          <a:bodyPr>
            <a:normAutofit fontScale="90000"/>
          </a:bodyPr>
          <a:lstStyle/>
          <a:p>
            <a:r>
              <a:rPr lang="en-US" b="1" dirty="0" smtClean="0">
                <a:solidFill>
                  <a:srgbClr val="FF0000"/>
                </a:solidFill>
              </a:rPr>
              <a:t/>
            </a:r>
            <a:br>
              <a:rPr lang="en-US" b="1" dirty="0" smtClean="0">
                <a:solidFill>
                  <a:srgbClr val="FF0000"/>
                </a:solidFill>
              </a:rPr>
            </a:br>
            <a:r>
              <a:rPr lang="en-US" sz="3600" b="1" dirty="0" smtClean="0">
                <a:solidFill>
                  <a:srgbClr val="FF0000"/>
                </a:solidFill>
              </a:rPr>
              <a:t>IUCD Removal </a:t>
            </a:r>
            <a:r>
              <a:rPr lang="en-US" sz="3600" b="1" dirty="0">
                <a:solidFill>
                  <a:srgbClr val="FF0000"/>
                </a:solidFill>
              </a:rPr>
              <a:t/>
            </a:r>
            <a:br>
              <a:rPr lang="en-US" sz="3600" b="1" dirty="0">
                <a:solidFill>
                  <a:srgbClr val="FF0000"/>
                </a:solidFill>
              </a:rPr>
            </a:br>
            <a:endParaRPr lang="en-US" sz="3600" b="1" dirty="0">
              <a:solidFill>
                <a:srgbClr val="FF0000"/>
              </a:solidFill>
            </a:endParaRPr>
          </a:p>
        </p:txBody>
      </p:sp>
      <p:sp>
        <p:nvSpPr>
          <p:cNvPr id="4" name="Content Placeholder 3"/>
          <p:cNvSpPr>
            <a:spLocks noGrp="1"/>
          </p:cNvSpPr>
          <p:nvPr>
            <p:ph sz="half" idx="1"/>
          </p:nvPr>
        </p:nvSpPr>
        <p:spPr>
          <a:xfrm>
            <a:off x="470386" y="988498"/>
            <a:ext cx="5549414" cy="5592605"/>
          </a:xfrm>
        </p:spPr>
        <p:txBody>
          <a:bodyPr>
            <a:normAutofit/>
          </a:bodyPr>
          <a:lstStyle/>
          <a:p>
            <a:pPr marL="514350" indent="-514350">
              <a:buFont typeface="+mj-lt"/>
              <a:buAutoNum type="arabicParenR"/>
            </a:pPr>
            <a:r>
              <a:rPr lang="en-US" b="1" dirty="0"/>
              <a:t>Prepare requirements: </a:t>
            </a:r>
            <a:r>
              <a:rPr lang="en-US" dirty="0"/>
              <a:t>examining light, </a:t>
            </a:r>
            <a:r>
              <a:rPr lang="en-US" dirty="0" smtClean="0"/>
              <a:t>bivalve </a:t>
            </a:r>
            <a:r>
              <a:rPr lang="en-US" dirty="0"/>
              <a:t>speculum, </a:t>
            </a:r>
            <a:r>
              <a:rPr lang="en-US" dirty="0" smtClean="0"/>
              <a:t>sponge </a:t>
            </a:r>
            <a:r>
              <a:rPr lang="en-US" dirty="0"/>
              <a:t>holding forceps, </a:t>
            </a:r>
            <a:r>
              <a:rPr lang="en-US" dirty="0" smtClean="0"/>
              <a:t>sterile </a:t>
            </a:r>
            <a:r>
              <a:rPr lang="en-US" dirty="0"/>
              <a:t>gauze, sterile gloves, sterile drapes, K-Y gel and antiseptic solution </a:t>
            </a:r>
          </a:p>
          <a:p>
            <a:pPr marL="514350" indent="-514350">
              <a:buFont typeface="+mj-lt"/>
              <a:buAutoNum type="arabicParenR"/>
            </a:pPr>
            <a:r>
              <a:rPr lang="en-US" b="1" dirty="0"/>
              <a:t>Prepare patient: </a:t>
            </a:r>
            <a:r>
              <a:rPr lang="en-US" dirty="0"/>
              <a:t>counsel for the procedure, LMP, empty bladder, lithotomy </a:t>
            </a:r>
            <a:r>
              <a:rPr lang="en-US" dirty="0" smtClean="0"/>
              <a:t>position, chaperon needed</a:t>
            </a:r>
            <a:endParaRPr lang="en-US" dirty="0"/>
          </a:p>
          <a:p>
            <a:pPr marL="514350" indent="-514350">
              <a:buFont typeface="+mj-lt"/>
              <a:buAutoNum type="arabicParenR"/>
            </a:pPr>
            <a:r>
              <a:rPr lang="en-US" b="1" dirty="0"/>
              <a:t>Conduct bimanual </a:t>
            </a:r>
            <a:r>
              <a:rPr lang="en-US" b="1" dirty="0" smtClean="0"/>
              <a:t>pelvic exam</a:t>
            </a:r>
          </a:p>
          <a:p>
            <a:pPr marL="514350" indent="-514350">
              <a:buFont typeface="+mj-lt"/>
              <a:buAutoNum type="arabicParenR"/>
            </a:pPr>
            <a:r>
              <a:rPr lang="en-US" b="1" dirty="0" smtClean="0"/>
              <a:t>Insert the speculum : </a:t>
            </a:r>
            <a:r>
              <a:rPr lang="en-US" dirty="0" smtClean="0"/>
              <a:t>Look for the length and position of strings </a:t>
            </a:r>
            <a:endParaRPr lang="en-US" dirty="0"/>
          </a:p>
          <a:p>
            <a:endParaRPr lang="en-US" dirty="0"/>
          </a:p>
        </p:txBody>
      </p:sp>
      <p:sp>
        <p:nvSpPr>
          <p:cNvPr id="5" name="Content Placeholder 4"/>
          <p:cNvSpPr>
            <a:spLocks noGrp="1"/>
          </p:cNvSpPr>
          <p:nvPr>
            <p:ph sz="half" idx="2"/>
          </p:nvPr>
        </p:nvSpPr>
        <p:spPr>
          <a:xfrm>
            <a:off x="6172200" y="988499"/>
            <a:ext cx="5181600" cy="5592604"/>
          </a:xfrm>
        </p:spPr>
        <p:txBody>
          <a:bodyPr>
            <a:normAutofit/>
          </a:bodyPr>
          <a:lstStyle/>
          <a:p>
            <a:pPr marL="514350" indent="-514350">
              <a:buFont typeface="+mj-lt"/>
              <a:buAutoNum type="arabicParenR" startAt="5"/>
            </a:pPr>
            <a:r>
              <a:rPr lang="en-US" dirty="0"/>
              <a:t>Swab cervix and vagina with </a:t>
            </a:r>
            <a:r>
              <a:rPr lang="en-US" dirty="0" smtClean="0"/>
              <a:t>antiseptic</a:t>
            </a:r>
          </a:p>
          <a:p>
            <a:pPr marL="514350" indent="-514350">
              <a:buFont typeface="+mj-lt"/>
              <a:buAutoNum type="arabicParenR" startAt="5"/>
            </a:pPr>
            <a:r>
              <a:rPr lang="en-US" dirty="0"/>
              <a:t>Grasp strings close to the cervix and pull gently but firmly to remove </a:t>
            </a:r>
            <a:r>
              <a:rPr lang="en-US" dirty="0" smtClean="0"/>
              <a:t>IUCD</a:t>
            </a:r>
          </a:p>
          <a:p>
            <a:pPr marL="514350" indent="-514350">
              <a:buFont typeface="+mj-lt"/>
              <a:buAutoNum type="arabicParenR" startAt="5"/>
            </a:pPr>
            <a:r>
              <a:rPr lang="en-US" dirty="0"/>
              <a:t>Refer difficult </a:t>
            </a:r>
            <a:r>
              <a:rPr lang="en-US" dirty="0" smtClean="0"/>
              <a:t>removals</a:t>
            </a:r>
          </a:p>
          <a:p>
            <a:pPr marL="514350" indent="-514350">
              <a:buFont typeface="+mj-lt"/>
              <a:buAutoNum type="arabicParenR" startAt="5"/>
            </a:pPr>
            <a:r>
              <a:rPr lang="en-US" dirty="0"/>
              <a:t>Insert a new IUD immediately following </a:t>
            </a:r>
            <a:r>
              <a:rPr lang="en-US" dirty="0" smtClean="0"/>
              <a:t>removal </a:t>
            </a:r>
            <a:r>
              <a:rPr lang="en-US" dirty="0"/>
              <a:t>(if desired</a:t>
            </a:r>
            <a:r>
              <a:rPr lang="en-US" dirty="0" smtClean="0"/>
              <a:t>) or offer another method </a:t>
            </a:r>
          </a:p>
          <a:p>
            <a:pPr marL="514350" indent="-514350">
              <a:buFont typeface="+mj-lt"/>
              <a:buAutoNum type="arabicParenR" startAt="5"/>
            </a:pPr>
            <a:r>
              <a:rPr lang="en-US" dirty="0" smtClean="0"/>
              <a:t>Remove speculum </a:t>
            </a:r>
          </a:p>
          <a:p>
            <a:pPr marL="514350" indent="-514350">
              <a:buFont typeface="+mj-lt"/>
              <a:buAutoNum type="arabicParenR" startAt="5"/>
            </a:pPr>
            <a:r>
              <a:rPr lang="en-US" dirty="0" smtClean="0"/>
              <a:t>Reposition patient </a:t>
            </a:r>
          </a:p>
          <a:p>
            <a:pPr marL="514350" indent="-514350">
              <a:buFont typeface="+mj-lt"/>
              <a:buAutoNum type="arabicParenR" startAt="5"/>
            </a:pPr>
            <a:r>
              <a:rPr lang="en-US" dirty="0" smtClean="0"/>
              <a:t>Thank the patient</a:t>
            </a:r>
            <a:endParaRPr lang="en-US" dirty="0"/>
          </a:p>
        </p:txBody>
      </p:sp>
      <p:pic>
        <p:nvPicPr>
          <p:cNvPr id="7" name="Picture 4" descr="https://talltam2010.files.wordpress.com/2014/09/royalty-free-six-clipart-illustration-11161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86" y="129510"/>
            <a:ext cx="772046" cy="81064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9168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61" y="162750"/>
            <a:ext cx="464216" cy="313898"/>
          </a:xfrm>
        </p:spPr>
        <p:txBody>
          <a:bodyPr>
            <a:normAutofit fontScale="90000"/>
          </a:bodyPr>
          <a:lstStyle/>
          <a:p>
            <a:r>
              <a:rPr lang="en-US" b="1" dirty="0" smtClean="0">
                <a:solidFill>
                  <a:srgbClr val="FF0000"/>
                </a:solidFill>
              </a:rPr>
              <a:t/>
            </a:r>
            <a:br>
              <a:rPr lang="en-US" b="1" dirty="0" smtClean="0">
                <a:solidFill>
                  <a:srgbClr val="FF0000"/>
                </a:solidFill>
              </a:rPr>
            </a:br>
            <a:r>
              <a:rPr lang="en-US" sz="2400" b="1" dirty="0" smtClean="0">
                <a:solidFill>
                  <a:srgbClr val="FF0000"/>
                </a:solidFill>
              </a:rPr>
              <a:t>7a</a:t>
            </a:r>
            <a:r>
              <a:rPr lang="en-US" dirty="0"/>
              <a:t/>
            </a:r>
            <a:br>
              <a:rPr lang="en-US" dirty="0"/>
            </a:br>
            <a:endParaRPr lang="en-US" dirty="0"/>
          </a:p>
        </p:txBody>
      </p:sp>
      <p:sp>
        <p:nvSpPr>
          <p:cNvPr id="4" name="Content Placeholder 3"/>
          <p:cNvSpPr>
            <a:spLocks noGrp="1"/>
          </p:cNvSpPr>
          <p:nvPr>
            <p:ph sz="half" idx="1"/>
          </p:nvPr>
        </p:nvSpPr>
        <p:spPr>
          <a:xfrm>
            <a:off x="139521" y="655093"/>
            <a:ext cx="3349500" cy="5983206"/>
          </a:xfrm>
        </p:spPr>
        <p:txBody>
          <a:bodyPr>
            <a:normAutofit fontScale="77500" lnSpcReduction="20000"/>
          </a:bodyPr>
          <a:lstStyle/>
          <a:p>
            <a:pPr marL="0" indent="0">
              <a:buNone/>
            </a:pPr>
            <a:r>
              <a:rPr lang="en-US" sz="3400" b="1" dirty="0" smtClean="0">
                <a:solidFill>
                  <a:srgbClr val="FF0000"/>
                </a:solidFill>
              </a:rPr>
              <a:t>Scrubbing:</a:t>
            </a:r>
          </a:p>
          <a:p>
            <a:pPr marL="457200" indent="-457200">
              <a:buFont typeface="+mj-lt"/>
              <a:buAutoNum type="arabicParenR"/>
            </a:pPr>
            <a:r>
              <a:rPr lang="en-US" sz="2300" dirty="0" smtClean="0"/>
              <a:t>Wear surgical cap and mask (eye protection optional)</a:t>
            </a:r>
          </a:p>
          <a:p>
            <a:pPr marL="457200" indent="-457200">
              <a:buFont typeface="+mj-lt"/>
              <a:buAutoNum type="arabicParenR"/>
            </a:pPr>
            <a:r>
              <a:rPr lang="en-US" sz="2300" dirty="0" smtClean="0"/>
              <a:t>Put on disposable plastic apron</a:t>
            </a:r>
          </a:p>
          <a:p>
            <a:pPr marL="457200" indent="-457200">
              <a:buFont typeface="+mj-lt"/>
              <a:buAutoNum type="arabicParenR"/>
            </a:pPr>
            <a:r>
              <a:rPr lang="en-US" sz="2300" dirty="0" smtClean="0"/>
              <a:t>Turn on water and get antiseptic</a:t>
            </a:r>
          </a:p>
          <a:p>
            <a:pPr marL="457200" indent="-457200">
              <a:buFont typeface="+mj-lt"/>
              <a:buAutoNum type="arabicParenR"/>
            </a:pPr>
            <a:r>
              <a:rPr lang="en-US" sz="2300" dirty="0" smtClean="0"/>
              <a:t>Lather hands and arms with scrubbing solution, keeping hands up, wash both palms, between fingers, each finger separately, back of hands X 3</a:t>
            </a:r>
          </a:p>
          <a:p>
            <a:pPr marL="457200" indent="-457200">
              <a:buFont typeface="+mj-lt"/>
              <a:buAutoNum type="arabicParenR"/>
            </a:pPr>
            <a:r>
              <a:rPr lang="en-US" sz="2300" dirty="0" smtClean="0"/>
              <a:t>Close tap using elbow </a:t>
            </a:r>
          </a:p>
          <a:p>
            <a:pPr marL="457200" indent="-457200">
              <a:buFont typeface="+mj-lt"/>
              <a:buAutoNum type="arabicParenR"/>
            </a:pPr>
            <a:r>
              <a:rPr lang="en-US" sz="2300" dirty="0" smtClean="0"/>
              <a:t>Dry hands and arms: pick sterile towel, unfold towel, place 1/3 over right hand and 2/3 will be hanging toward left hand then dry left hand and arm. Transfer dry end of towel to left hand, place 1/3 over left hand and 2/3 toward right hand then dry right hand and arm</a:t>
            </a:r>
          </a:p>
          <a:p>
            <a:pPr marL="457200" indent="-457200">
              <a:buFont typeface="+mj-lt"/>
              <a:buAutoNum type="arabicParenR"/>
            </a:pPr>
            <a:r>
              <a:rPr lang="en-US" sz="2300" dirty="0" smtClean="0"/>
              <a:t>Drop towel to collecting bin </a:t>
            </a:r>
          </a:p>
          <a:p>
            <a:pPr marL="0" indent="0">
              <a:buNone/>
            </a:pPr>
            <a:endParaRPr lang="en-US" sz="2300" b="1" dirty="0" smtClean="0">
              <a:solidFill>
                <a:srgbClr val="FF0000"/>
              </a:solidFill>
            </a:endParaRPr>
          </a:p>
          <a:p>
            <a:pPr>
              <a:buFont typeface="Wingdings" panose="05000000000000000000" pitchFamily="2" charset="2"/>
              <a:buChar char="ü"/>
            </a:pPr>
            <a:endParaRPr lang="en-US" dirty="0"/>
          </a:p>
        </p:txBody>
      </p:sp>
      <p:pic>
        <p:nvPicPr>
          <p:cNvPr id="6" name="Picture 2" descr="http://www.designofsignage.com/application/symbol/hands/image/600x600/hand-7-sev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21" y="38895"/>
            <a:ext cx="616198" cy="61619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Content Placeholder 3"/>
          <p:cNvSpPr>
            <a:spLocks noGrp="1"/>
          </p:cNvSpPr>
          <p:nvPr>
            <p:ph sz="half" idx="1"/>
          </p:nvPr>
        </p:nvSpPr>
        <p:spPr>
          <a:xfrm>
            <a:off x="8761863" y="259307"/>
            <a:ext cx="3179927" cy="6059606"/>
          </a:xfrm>
        </p:spPr>
        <p:txBody>
          <a:bodyPr>
            <a:normAutofit fontScale="85000" lnSpcReduction="10000"/>
          </a:bodyPr>
          <a:lstStyle/>
          <a:p>
            <a:pPr marL="0" indent="0">
              <a:buNone/>
            </a:pPr>
            <a:r>
              <a:rPr lang="en-US" b="1" dirty="0" smtClean="0">
                <a:solidFill>
                  <a:srgbClr val="FF0000"/>
                </a:solidFill>
              </a:rPr>
              <a:t>Sterile Gloving:</a:t>
            </a:r>
          </a:p>
          <a:p>
            <a:pPr marL="457200" indent="-457200">
              <a:buFont typeface="+mj-lt"/>
              <a:buAutoNum type="arabicParenR"/>
            </a:pPr>
            <a:r>
              <a:rPr lang="en-US" sz="1900" dirty="0" smtClean="0"/>
              <a:t>After gowning, carefully open the sterile glove wrapper</a:t>
            </a:r>
          </a:p>
          <a:p>
            <a:pPr marL="457200" indent="-457200">
              <a:buFont typeface="+mj-lt"/>
              <a:buAutoNum type="arabicParenR"/>
            </a:pPr>
            <a:r>
              <a:rPr lang="en-US" sz="1900" dirty="0"/>
              <a:t>R</a:t>
            </a:r>
            <a:r>
              <a:rPr lang="en-US" sz="1900" dirty="0" smtClean="0"/>
              <a:t>emove one glove from wrapper by lifting it with one hand without the inside of the glove wrapper </a:t>
            </a:r>
          </a:p>
          <a:p>
            <a:pPr marL="457200" indent="-457200">
              <a:buFont typeface="+mj-lt"/>
              <a:buAutoNum type="arabicParenR"/>
            </a:pPr>
            <a:r>
              <a:rPr lang="en-US" sz="1900" dirty="0" smtClean="0"/>
              <a:t>Hold the glove by the folded back cuff and slip the hand into the glove, using a smooth upward motion</a:t>
            </a:r>
          </a:p>
          <a:p>
            <a:pPr marL="457200" indent="-457200">
              <a:buFont typeface="+mj-lt"/>
              <a:buAutoNum type="arabicParenR"/>
            </a:pPr>
            <a:r>
              <a:rPr lang="en-US" sz="1900" dirty="0" smtClean="0"/>
              <a:t>Pick the other glove with the sterile gloved hand </a:t>
            </a:r>
          </a:p>
          <a:p>
            <a:pPr marL="457200" indent="-457200">
              <a:buFont typeface="+mj-lt"/>
              <a:buAutoNum type="arabicParenR"/>
            </a:pPr>
            <a:r>
              <a:rPr lang="en-US" sz="1900" dirty="0" smtClean="0"/>
              <a:t>Slip fingers of the gloved hand under the cuff of the sterile glove  and adjust the glove to fit without touching skin with gloved hand </a:t>
            </a:r>
          </a:p>
          <a:p>
            <a:pPr marL="457200" indent="-457200">
              <a:buFont typeface="+mj-lt"/>
              <a:buAutoNum type="arabicParenR"/>
            </a:pPr>
            <a:r>
              <a:rPr lang="en-US" sz="1900" dirty="0" smtClean="0"/>
              <a:t>Adjust gloves as necessary by slipping gloved fingers under the sterile fold of the cuff to slide up</a:t>
            </a:r>
          </a:p>
          <a:p>
            <a:pPr marL="0" indent="0">
              <a:buNone/>
            </a:pPr>
            <a:r>
              <a:rPr lang="en-US" sz="1900" b="1" dirty="0" smtClean="0">
                <a:solidFill>
                  <a:srgbClr val="FF0000"/>
                </a:solidFill>
              </a:rPr>
              <a:t>(check next page)</a:t>
            </a:r>
            <a:endParaRPr lang="en-US" sz="1900" b="1" dirty="0">
              <a:solidFill>
                <a:srgbClr val="FF0000"/>
              </a:solidFill>
            </a:endParaRPr>
          </a:p>
        </p:txBody>
      </p:sp>
      <p:sp>
        <p:nvSpPr>
          <p:cNvPr id="9" name="Content Placeholder 3"/>
          <p:cNvSpPr>
            <a:spLocks noGrp="1"/>
          </p:cNvSpPr>
          <p:nvPr>
            <p:ph sz="half" idx="1"/>
          </p:nvPr>
        </p:nvSpPr>
        <p:spPr>
          <a:xfrm>
            <a:off x="3658512" y="259307"/>
            <a:ext cx="4939578" cy="6378992"/>
          </a:xfrm>
        </p:spPr>
        <p:txBody>
          <a:bodyPr>
            <a:normAutofit fontScale="85000" lnSpcReduction="20000"/>
          </a:bodyPr>
          <a:lstStyle/>
          <a:p>
            <a:pPr marL="0" indent="0">
              <a:buNone/>
            </a:pPr>
            <a:r>
              <a:rPr lang="en-US" sz="3100" b="1" dirty="0" smtClean="0">
                <a:solidFill>
                  <a:srgbClr val="FF0000"/>
                </a:solidFill>
              </a:rPr>
              <a:t>Gowning:</a:t>
            </a:r>
          </a:p>
          <a:p>
            <a:pPr marL="457200" indent="-457200">
              <a:buFont typeface="+mj-lt"/>
              <a:buAutoNum type="arabicParenR"/>
            </a:pPr>
            <a:r>
              <a:rPr lang="en-US" sz="2100" dirty="0" smtClean="0"/>
              <a:t>First covering of sterile gown opened by circulating nurse</a:t>
            </a:r>
            <a:endParaRPr lang="en-US" sz="2100" dirty="0"/>
          </a:p>
          <a:p>
            <a:pPr marL="457200" indent="-457200">
              <a:buFont typeface="+mj-lt"/>
              <a:buAutoNum type="arabicParenR"/>
            </a:pPr>
            <a:r>
              <a:rPr lang="en-US" sz="2100" dirty="0"/>
              <a:t>Surgical gowns are folded with the inside facing the scrub person</a:t>
            </a:r>
          </a:p>
          <a:p>
            <a:pPr marL="457200" indent="-457200">
              <a:buFont typeface="+mj-lt"/>
              <a:buAutoNum type="arabicParenR"/>
            </a:pPr>
            <a:r>
              <a:rPr lang="en-US" sz="2100" dirty="0"/>
              <a:t>Pick up gown without touching the outside surface </a:t>
            </a:r>
            <a:r>
              <a:rPr lang="en-US" sz="2100" dirty="0" smtClean="0"/>
              <a:t>with one hand</a:t>
            </a:r>
          </a:p>
          <a:p>
            <a:pPr marL="457200" indent="-457200">
              <a:buFont typeface="+mj-lt"/>
              <a:buAutoNum type="arabicParenR"/>
            </a:pPr>
            <a:r>
              <a:rPr lang="en-US" sz="2100" dirty="0"/>
              <a:t>Unfold the gown. Hold the gown away from you, at chest level to facilitate  safe handling without break in asepsis</a:t>
            </a:r>
          </a:p>
          <a:p>
            <a:pPr marL="457200" indent="-457200">
              <a:buFont typeface="+mj-lt"/>
              <a:buAutoNum type="arabicParenR"/>
            </a:pPr>
            <a:r>
              <a:rPr lang="en-US" sz="2100" dirty="0"/>
              <a:t>Grasp the inside shoulder seams and open the gown with the armholes facing you</a:t>
            </a:r>
          </a:p>
          <a:p>
            <a:pPr marL="457200" indent="-457200">
              <a:buFont typeface="+mj-lt"/>
              <a:buAutoNum type="arabicParenR"/>
            </a:pPr>
            <a:r>
              <a:rPr lang="en-US" sz="2100" dirty="0"/>
              <a:t>Slide your arms part way in to the sleeves of the gown, keeping your hands at shoulder level away from the body</a:t>
            </a:r>
          </a:p>
          <a:p>
            <a:pPr marL="457200" indent="-457200">
              <a:buFont typeface="+mj-lt"/>
              <a:buAutoNum type="arabicParenR"/>
            </a:pPr>
            <a:r>
              <a:rPr lang="en-US" sz="2100" dirty="0"/>
              <a:t>Hold your hands high so gown does not touch the floor</a:t>
            </a:r>
          </a:p>
          <a:p>
            <a:pPr marL="457200" indent="-457200">
              <a:buFont typeface="+mj-lt"/>
              <a:buAutoNum type="arabicParenR"/>
            </a:pPr>
            <a:r>
              <a:rPr lang="en-US" sz="2100" dirty="0"/>
              <a:t>When the fingertips are even with the proximal edge of the cuff, grasp the inside seam at the juncture of gown sleeve and cuff using your thumb and index finger.</a:t>
            </a:r>
          </a:p>
          <a:p>
            <a:pPr marL="457200" indent="-457200">
              <a:buFont typeface="+mj-lt"/>
              <a:buAutoNum type="arabicParenR"/>
            </a:pPr>
            <a:r>
              <a:rPr lang="en-US" sz="2100" dirty="0"/>
              <a:t>Be careful that no part of your hand protrudes from the sleeve </a:t>
            </a:r>
            <a:r>
              <a:rPr lang="en-US" sz="2100" dirty="0" smtClean="0"/>
              <a:t>cuff</a:t>
            </a:r>
          </a:p>
          <a:p>
            <a:pPr marL="457200" indent="-457200">
              <a:buFont typeface="+mj-lt"/>
              <a:buAutoNum type="arabicParenR"/>
            </a:pPr>
            <a:r>
              <a:rPr lang="en-US" sz="2100" dirty="0" smtClean="0"/>
              <a:t>Circulating nurse will help secure the gown</a:t>
            </a:r>
          </a:p>
          <a:p>
            <a:pPr marL="457200" indent="-457200">
              <a:buFont typeface="+mj-lt"/>
              <a:buAutoNum type="arabicParenR"/>
            </a:pPr>
            <a:r>
              <a:rPr lang="en-US" sz="2100" dirty="0" smtClean="0"/>
              <a:t>Proceed with sterile gloving </a:t>
            </a:r>
            <a:endParaRPr lang="en-US" sz="2100" dirty="0"/>
          </a:p>
          <a:p>
            <a:pPr marL="457200" indent="-457200">
              <a:buFont typeface="+mj-lt"/>
              <a:buAutoNum type="arabicParenR"/>
            </a:pPr>
            <a:endParaRPr lang="en-US" sz="2000" dirty="0" smtClean="0"/>
          </a:p>
        </p:txBody>
      </p:sp>
    </p:spTree>
    <p:extLst>
      <p:ext uri="{BB962C8B-B14F-4D97-AF65-F5344CB8AC3E}">
        <p14:creationId xmlns:p14="http://schemas.microsoft.com/office/powerpoint/2010/main" val="14911555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8993" y="242335"/>
            <a:ext cx="11906233" cy="6216448"/>
            <a:chOff x="218993" y="242335"/>
            <a:chExt cx="11906233" cy="6216448"/>
          </a:xfrm>
        </p:grpSpPr>
        <p:pic>
          <p:nvPicPr>
            <p:cNvPr id="5" name="Picture 1029" descr="C:\Documents and Settings\bfenley\Desktop\P0002913.JPG"/>
            <p:cNvPicPr>
              <a:picLocks noChangeAspect="1" noChangeArrowheads="1"/>
            </p:cNvPicPr>
            <p:nvPr/>
          </p:nvPicPr>
          <p:blipFill>
            <a:blip r:embed="rId2" cstate="print">
              <a:extLst>
                <a:ext uri="{28A0092B-C50C-407E-A947-70E740481C1C}">
                  <a14:useLocalDpi xmlns:a14="http://schemas.microsoft.com/office/drawing/2010/main" val="0"/>
                </a:ext>
              </a:extLst>
            </a:blip>
            <a:srcRect l="13580"/>
            <a:stretch>
              <a:fillRect/>
            </a:stretch>
          </p:blipFill>
          <p:spPr>
            <a:xfrm>
              <a:off x="492152" y="723339"/>
              <a:ext cx="2146318" cy="1662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10" descr="C:\Documents and Settings\bfenley\Desktop\P0002914.JPG"/>
            <p:cNvPicPr>
              <a:picLocks noChangeAspect="1" noChangeArrowheads="1"/>
            </p:cNvPicPr>
            <p:nvPr/>
          </p:nvPicPr>
          <p:blipFill>
            <a:blip r:embed="rId3" cstate="print">
              <a:extLst>
                <a:ext uri="{28A0092B-C50C-407E-A947-70E740481C1C}">
                  <a14:useLocalDpi xmlns:a14="http://schemas.microsoft.com/office/drawing/2010/main" val="0"/>
                </a:ext>
              </a:extLst>
            </a:blip>
            <a:srcRect l="10001"/>
            <a:stretch>
              <a:fillRect/>
            </a:stretch>
          </p:blipFill>
          <p:spPr>
            <a:xfrm>
              <a:off x="2771564" y="717019"/>
              <a:ext cx="2243298" cy="16691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 name="Picture 7" descr="C:\Documents and Settings\bfenley\My Documents\Curriculum writing 2001\gloves pix\P0002915.JPG"/>
            <p:cNvPicPr>
              <a:picLocks noChangeAspect="1" noChangeArrowheads="1"/>
            </p:cNvPicPr>
            <p:nvPr/>
          </p:nvPicPr>
          <p:blipFill>
            <a:blip r:embed="rId4" cstate="print">
              <a:extLst>
                <a:ext uri="{28A0092B-C50C-407E-A947-70E740481C1C}">
                  <a14:useLocalDpi xmlns:a14="http://schemas.microsoft.com/office/drawing/2010/main" val="0"/>
                </a:ext>
              </a:extLst>
            </a:blip>
            <a:srcRect r="12000"/>
            <a:stretch>
              <a:fillRect/>
            </a:stretch>
          </p:blipFill>
          <p:spPr>
            <a:xfrm>
              <a:off x="5147956" y="717019"/>
              <a:ext cx="2193306" cy="16691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9" descr="C:\Documents and Settings\bfenley\Desktop\P0002916.JPG"/>
            <p:cNvPicPr>
              <a:picLocks noChangeAspect="1" noChangeArrowheads="1"/>
            </p:cNvPicPr>
            <p:nvPr/>
          </p:nvPicPr>
          <p:blipFill>
            <a:blip r:embed="rId5" cstate="print">
              <a:extLst>
                <a:ext uri="{28A0092B-C50C-407E-A947-70E740481C1C}">
                  <a14:useLocalDpi xmlns:a14="http://schemas.microsoft.com/office/drawing/2010/main" val="0"/>
                </a:ext>
              </a:extLst>
            </a:blip>
            <a:srcRect l="12000"/>
            <a:stretch>
              <a:fillRect/>
            </a:stretch>
          </p:blipFill>
          <p:spPr>
            <a:xfrm>
              <a:off x="7565791" y="737429"/>
              <a:ext cx="2193661" cy="16691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Picture 9" descr="C:\Documents and Settings\bfenley\Desktop\P0002918.JPG"/>
            <p:cNvPicPr>
              <a:picLocks noChangeAspect="1" noChangeArrowheads="1"/>
            </p:cNvPicPr>
            <p:nvPr/>
          </p:nvPicPr>
          <p:blipFill>
            <a:blip r:embed="rId6" cstate="print">
              <a:extLst>
                <a:ext uri="{28A0092B-C50C-407E-A947-70E740481C1C}">
                  <a14:useLocalDpi xmlns:a14="http://schemas.microsoft.com/office/drawing/2010/main" val="0"/>
                </a:ext>
              </a:extLst>
            </a:blip>
            <a:srcRect l="8000" r="6000"/>
            <a:stretch>
              <a:fillRect/>
            </a:stretch>
          </p:blipFill>
          <p:spPr>
            <a:xfrm>
              <a:off x="9831869" y="724638"/>
              <a:ext cx="2242089" cy="174560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5" name="Picture 10" descr="C:\Documents and Settings\bfenley\My Documents\Curriculum writing 2001\gloves pix\P000293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100924" y="3220868"/>
              <a:ext cx="2195572" cy="147011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6" name="Picture 8" descr="C:\Documents and Settings\bfenley\My Documents\Curriculum writing 2001\gloves pix\P0002938.JPG"/>
            <p:cNvPicPr>
              <a:picLocks noChangeAspect="1" noChangeArrowheads="1"/>
            </p:cNvPicPr>
            <p:nvPr/>
          </p:nvPicPr>
          <p:blipFill>
            <a:blip r:embed="rId8" cstate="print">
              <a:extLst>
                <a:ext uri="{28A0092B-C50C-407E-A947-70E740481C1C}">
                  <a14:useLocalDpi xmlns:a14="http://schemas.microsoft.com/office/drawing/2010/main" val="0"/>
                </a:ext>
              </a:extLst>
            </a:blip>
            <a:srcRect r="17627"/>
            <a:stretch>
              <a:fillRect/>
            </a:stretch>
          </p:blipFill>
          <p:spPr bwMode="auto">
            <a:xfrm>
              <a:off x="8379452" y="3208357"/>
              <a:ext cx="1815426" cy="147567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descr="C:\Documents and Settings\bfenley\My Documents\Curriculum writing 2001\gloves pix\P0002924.JPG"/>
            <p:cNvPicPr>
              <a:picLocks noChangeAspect="1" noChangeArrowheads="1"/>
            </p:cNvPicPr>
            <p:nvPr/>
          </p:nvPicPr>
          <p:blipFill>
            <a:blip r:embed="rId9" cstate="print">
              <a:extLst>
                <a:ext uri="{28A0092B-C50C-407E-A947-70E740481C1C}">
                  <a14:useLocalDpi xmlns:a14="http://schemas.microsoft.com/office/drawing/2010/main" val="0"/>
                </a:ext>
              </a:extLst>
            </a:blip>
            <a:srcRect l="10001" r="8000"/>
            <a:stretch>
              <a:fillRect/>
            </a:stretch>
          </p:blipFill>
          <p:spPr>
            <a:xfrm>
              <a:off x="10324929" y="3208357"/>
              <a:ext cx="1800297" cy="147011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0" name="TextBox 19"/>
            <p:cNvSpPr txBox="1"/>
            <p:nvPr/>
          </p:nvSpPr>
          <p:spPr>
            <a:xfrm>
              <a:off x="3566438" y="242335"/>
              <a:ext cx="3774824" cy="430887"/>
            </a:xfrm>
            <a:prstGeom prst="rect">
              <a:avLst/>
            </a:prstGeom>
            <a:noFill/>
          </p:spPr>
          <p:txBody>
            <a:bodyPr wrap="square" rtlCol="0">
              <a:spAutoFit/>
            </a:bodyPr>
            <a:lstStyle/>
            <a:p>
              <a:pPr algn="ctr"/>
              <a:r>
                <a:rPr lang="en-US" sz="2200" b="1" dirty="0" smtClean="0">
                  <a:solidFill>
                    <a:srgbClr val="FF0000"/>
                  </a:solidFill>
                </a:rPr>
                <a:t>Sterile gloving </a:t>
              </a:r>
              <a:endParaRPr lang="en-US" sz="2200" b="1" dirty="0">
                <a:solidFill>
                  <a:srgbClr val="FF0000"/>
                </a:solidFill>
              </a:endParaRPr>
            </a:p>
          </p:txBody>
        </p:sp>
        <p:sp>
          <p:nvSpPr>
            <p:cNvPr id="21" name="TextBox 20"/>
            <p:cNvSpPr txBox="1"/>
            <p:nvPr/>
          </p:nvSpPr>
          <p:spPr>
            <a:xfrm>
              <a:off x="873457" y="2470242"/>
              <a:ext cx="450376" cy="369332"/>
            </a:xfrm>
            <a:prstGeom prst="rect">
              <a:avLst/>
            </a:prstGeom>
            <a:noFill/>
          </p:spPr>
          <p:txBody>
            <a:bodyPr wrap="square" rtlCol="0">
              <a:spAutoFit/>
            </a:bodyPr>
            <a:lstStyle/>
            <a:p>
              <a:r>
                <a:rPr lang="en-US" dirty="0" smtClean="0"/>
                <a:t>1</a:t>
              </a:r>
              <a:endParaRPr lang="en-US" dirty="0"/>
            </a:p>
          </p:txBody>
        </p:sp>
        <p:sp>
          <p:nvSpPr>
            <p:cNvPr id="22" name="TextBox 21"/>
            <p:cNvSpPr txBox="1"/>
            <p:nvPr/>
          </p:nvSpPr>
          <p:spPr>
            <a:xfrm>
              <a:off x="3703365" y="2405648"/>
              <a:ext cx="450376" cy="369332"/>
            </a:xfrm>
            <a:prstGeom prst="rect">
              <a:avLst/>
            </a:prstGeom>
            <a:noFill/>
          </p:spPr>
          <p:txBody>
            <a:bodyPr wrap="square" rtlCol="0">
              <a:spAutoFit/>
            </a:bodyPr>
            <a:lstStyle/>
            <a:p>
              <a:r>
                <a:rPr lang="en-US" dirty="0"/>
                <a:t>2</a:t>
              </a:r>
            </a:p>
          </p:txBody>
        </p:sp>
        <p:sp>
          <p:nvSpPr>
            <p:cNvPr id="23" name="TextBox 22"/>
            <p:cNvSpPr txBox="1"/>
            <p:nvPr/>
          </p:nvSpPr>
          <p:spPr>
            <a:xfrm>
              <a:off x="6312365" y="2405648"/>
              <a:ext cx="450376" cy="369332"/>
            </a:xfrm>
            <a:prstGeom prst="rect">
              <a:avLst/>
            </a:prstGeom>
            <a:noFill/>
          </p:spPr>
          <p:txBody>
            <a:bodyPr wrap="square" rtlCol="0">
              <a:spAutoFit/>
            </a:bodyPr>
            <a:lstStyle/>
            <a:p>
              <a:r>
                <a:rPr lang="en-US" dirty="0"/>
                <a:t>3</a:t>
              </a:r>
            </a:p>
          </p:txBody>
        </p:sp>
        <p:sp>
          <p:nvSpPr>
            <p:cNvPr id="24" name="TextBox 23"/>
            <p:cNvSpPr txBox="1"/>
            <p:nvPr/>
          </p:nvSpPr>
          <p:spPr>
            <a:xfrm>
              <a:off x="8379452" y="2410009"/>
              <a:ext cx="450376" cy="369332"/>
            </a:xfrm>
            <a:prstGeom prst="rect">
              <a:avLst/>
            </a:prstGeom>
            <a:noFill/>
          </p:spPr>
          <p:txBody>
            <a:bodyPr wrap="square" rtlCol="0">
              <a:spAutoFit/>
            </a:bodyPr>
            <a:lstStyle/>
            <a:p>
              <a:r>
                <a:rPr lang="en-US" dirty="0"/>
                <a:t>4</a:t>
              </a:r>
            </a:p>
          </p:txBody>
        </p:sp>
        <p:sp>
          <p:nvSpPr>
            <p:cNvPr id="25" name="TextBox 24"/>
            <p:cNvSpPr txBox="1"/>
            <p:nvPr/>
          </p:nvSpPr>
          <p:spPr>
            <a:xfrm>
              <a:off x="10988452" y="2405648"/>
              <a:ext cx="450376" cy="369332"/>
            </a:xfrm>
            <a:prstGeom prst="rect">
              <a:avLst/>
            </a:prstGeom>
            <a:noFill/>
          </p:spPr>
          <p:txBody>
            <a:bodyPr wrap="square" rtlCol="0">
              <a:spAutoFit/>
            </a:bodyPr>
            <a:lstStyle/>
            <a:p>
              <a:r>
                <a:rPr lang="en-US" dirty="0"/>
                <a:t>5</a:t>
              </a:r>
            </a:p>
          </p:txBody>
        </p:sp>
        <p:sp>
          <p:nvSpPr>
            <p:cNvPr id="31" name="TextBox 30"/>
            <p:cNvSpPr txBox="1"/>
            <p:nvPr/>
          </p:nvSpPr>
          <p:spPr>
            <a:xfrm>
              <a:off x="228189" y="2866027"/>
              <a:ext cx="3225244" cy="369332"/>
            </a:xfrm>
            <a:prstGeom prst="rect">
              <a:avLst/>
            </a:prstGeom>
            <a:noFill/>
          </p:spPr>
          <p:txBody>
            <a:bodyPr wrap="square" rtlCol="0">
              <a:spAutoFit/>
            </a:bodyPr>
            <a:lstStyle/>
            <a:p>
              <a:r>
                <a:rPr lang="en-US" b="1" dirty="0" smtClean="0">
                  <a:solidFill>
                    <a:srgbClr val="FF0000"/>
                  </a:solidFill>
                </a:rPr>
                <a:t>Technique of removing gloves </a:t>
              </a:r>
              <a:endParaRPr lang="en-US" b="1" dirty="0">
                <a:solidFill>
                  <a:srgbClr val="FF0000"/>
                </a:solidFill>
              </a:endParaRPr>
            </a:p>
          </p:txBody>
        </p:sp>
        <p:sp>
          <p:nvSpPr>
            <p:cNvPr id="32" name="Right Arrow 31"/>
            <p:cNvSpPr/>
            <p:nvPr/>
          </p:nvSpPr>
          <p:spPr>
            <a:xfrm>
              <a:off x="3424793" y="3204712"/>
              <a:ext cx="377134" cy="224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18993" y="3319462"/>
              <a:ext cx="3452883" cy="3139321"/>
            </a:xfrm>
            <a:prstGeom prst="rect">
              <a:avLst/>
            </a:prstGeom>
            <a:noFill/>
          </p:spPr>
          <p:txBody>
            <a:bodyPr wrap="square" rtlCol="0">
              <a:spAutoFit/>
            </a:bodyPr>
            <a:lstStyle/>
            <a:p>
              <a:pPr marL="342900" indent="-342900">
                <a:buFont typeface="+mj-lt"/>
                <a:buAutoNum type="arabicParenR"/>
              </a:pPr>
              <a:r>
                <a:rPr lang="en-US" dirty="0"/>
                <a:t>Insert fingers of one gloved hand under the cuff of the other glove and roll glove off the hand. </a:t>
              </a:r>
              <a:r>
                <a:rPr lang="en-US" dirty="0" smtClean="0"/>
                <a:t> (</a:t>
              </a:r>
              <a:r>
                <a:rPr lang="en-US" dirty="0"/>
                <a:t>glove to glove </a:t>
              </a:r>
              <a:r>
                <a:rPr lang="en-US" dirty="0" smtClean="0"/>
                <a:t>technique</a:t>
              </a:r>
            </a:p>
            <a:p>
              <a:pPr marL="342900" indent="-342900">
                <a:buFont typeface="+mj-lt"/>
                <a:buAutoNum type="arabicParenR"/>
              </a:pPr>
              <a:r>
                <a:rPr lang="en-US" dirty="0"/>
                <a:t>Insert fingers of the bare hand between the cuff of the glove and the wrist to roll glove off hand. (skin to skin technique</a:t>
              </a:r>
              <a:r>
                <a:rPr lang="en-US" dirty="0" smtClean="0"/>
                <a:t>)</a:t>
              </a:r>
            </a:p>
            <a:p>
              <a:pPr marL="342900" indent="-342900">
                <a:buFont typeface="+mj-lt"/>
                <a:buAutoNum type="arabicParenR"/>
              </a:pPr>
              <a:r>
                <a:rPr lang="en-US" dirty="0"/>
                <a:t>Touch only the inside of the gloves during </a:t>
              </a:r>
              <a:r>
                <a:rPr lang="en-US" dirty="0" smtClean="0"/>
                <a:t>removal</a:t>
              </a:r>
              <a:endParaRPr lang="en-US" dirty="0"/>
            </a:p>
          </p:txBody>
        </p:sp>
        <p:pic>
          <p:nvPicPr>
            <p:cNvPr id="34" name="Picture 9" descr="C:\Documents and Settings\bfenley\Desktop\P0002920.JPG"/>
            <p:cNvPicPr>
              <a:picLocks noChangeAspect="1" noChangeArrowheads="1"/>
            </p:cNvPicPr>
            <p:nvPr/>
          </p:nvPicPr>
          <p:blipFill>
            <a:blip r:embed="rId10" cstate="print">
              <a:extLst>
                <a:ext uri="{28A0092B-C50C-407E-A947-70E740481C1C}">
                  <a14:useLocalDpi xmlns:a14="http://schemas.microsoft.com/office/drawing/2010/main" val="0"/>
                </a:ext>
              </a:extLst>
            </a:blip>
            <a:srcRect l="14000"/>
            <a:stretch>
              <a:fillRect/>
            </a:stretch>
          </p:blipFill>
          <p:spPr>
            <a:xfrm>
              <a:off x="4106751" y="3208357"/>
              <a:ext cx="1887926" cy="147011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5" name="TextBox 34"/>
            <p:cNvSpPr txBox="1"/>
            <p:nvPr/>
          </p:nvSpPr>
          <p:spPr>
            <a:xfrm>
              <a:off x="4751690" y="4704456"/>
              <a:ext cx="450376" cy="369332"/>
            </a:xfrm>
            <a:prstGeom prst="rect">
              <a:avLst/>
            </a:prstGeom>
            <a:noFill/>
          </p:spPr>
          <p:txBody>
            <a:bodyPr wrap="square" rtlCol="0">
              <a:spAutoFit/>
            </a:bodyPr>
            <a:lstStyle/>
            <a:p>
              <a:r>
                <a:rPr lang="en-US" dirty="0" smtClean="0"/>
                <a:t>1</a:t>
              </a:r>
              <a:endParaRPr lang="en-US" dirty="0"/>
            </a:p>
          </p:txBody>
        </p:sp>
        <p:sp>
          <p:nvSpPr>
            <p:cNvPr id="36" name="TextBox 35"/>
            <p:cNvSpPr txBox="1"/>
            <p:nvPr/>
          </p:nvSpPr>
          <p:spPr>
            <a:xfrm>
              <a:off x="6796486" y="4769529"/>
              <a:ext cx="450376" cy="369332"/>
            </a:xfrm>
            <a:prstGeom prst="rect">
              <a:avLst/>
            </a:prstGeom>
            <a:noFill/>
          </p:spPr>
          <p:txBody>
            <a:bodyPr wrap="square" rtlCol="0">
              <a:spAutoFit/>
            </a:bodyPr>
            <a:lstStyle/>
            <a:p>
              <a:r>
                <a:rPr lang="en-US" dirty="0"/>
                <a:t>2</a:t>
              </a:r>
            </a:p>
          </p:txBody>
        </p:sp>
        <p:sp>
          <p:nvSpPr>
            <p:cNvPr id="37" name="TextBox 36"/>
            <p:cNvSpPr txBox="1"/>
            <p:nvPr/>
          </p:nvSpPr>
          <p:spPr>
            <a:xfrm>
              <a:off x="9061977" y="4769529"/>
              <a:ext cx="450376" cy="369332"/>
            </a:xfrm>
            <a:prstGeom prst="rect">
              <a:avLst/>
            </a:prstGeom>
            <a:noFill/>
          </p:spPr>
          <p:txBody>
            <a:bodyPr wrap="square" rtlCol="0">
              <a:spAutoFit/>
            </a:bodyPr>
            <a:lstStyle/>
            <a:p>
              <a:r>
                <a:rPr lang="en-US" dirty="0"/>
                <a:t>3</a:t>
              </a:r>
            </a:p>
          </p:txBody>
        </p:sp>
        <p:sp>
          <p:nvSpPr>
            <p:cNvPr id="38" name="TextBox 37"/>
            <p:cNvSpPr txBox="1"/>
            <p:nvPr/>
          </p:nvSpPr>
          <p:spPr>
            <a:xfrm>
              <a:off x="11102280" y="4777119"/>
              <a:ext cx="450376" cy="369332"/>
            </a:xfrm>
            <a:prstGeom prst="rect">
              <a:avLst/>
            </a:prstGeom>
            <a:noFill/>
          </p:spPr>
          <p:txBody>
            <a:bodyPr wrap="square" rtlCol="0">
              <a:spAutoFit/>
            </a:bodyPr>
            <a:lstStyle/>
            <a:p>
              <a:r>
                <a:rPr lang="en-US" dirty="0"/>
                <a:t>4</a:t>
              </a:r>
            </a:p>
          </p:txBody>
        </p:sp>
      </p:grpSp>
    </p:spTree>
    <p:extLst>
      <p:ext uri="{BB962C8B-B14F-4D97-AF65-F5344CB8AC3E}">
        <p14:creationId xmlns:p14="http://schemas.microsoft.com/office/powerpoint/2010/main" val="14202218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414" y="199175"/>
            <a:ext cx="4506532" cy="557347"/>
          </a:xfrm>
        </p:spPr>
        <p:txBody>
          <a:bodyPr>
            <a:normAutofit fontScale="90000"/>
          </a:bodyPr>
          <a:lstStyle/>
          <a:p>
            <a:r>
              <a:rPr lang="en-US" b="1" dirty="0" smtClean="0">
                <a:solidFill>
                  <a:srgbClr val="FF0000"/>
                </a:solidFill>
              </a:rPr>
              <a:t/>
            </a:r>
            <a:br>
              <a:rPr lang="en-US" b="1" dirty="0" smtClean="0">
                <a:solidFill>
                  <a:srgbClr val="FF0000"/>
                </a:solidFill>
              </a:rPr>
            </a:br>
            <a:r>
              <a:rPr lang="en-US" sz="3600" b="1" dirty="0" smtClean="0">
                <a:solidFill>
                  <a:srgbClr val="FF0000"/>
                </a:solidFill>
              </a:rPr>
              <a:t>7b: Abdominal Draping</a:t>
            </a:r>
            <a:r>
              <a:rPr lang="en-US" sz="3600" dirty="0"/>
              <a:t/>
            </a:r>
            <a:br>
              <a:rPr lang="en-US" sz="3600" dirty="0"/>
            </a:br>
            <a:endParaRPr lang="en-US" sz="3600" dirty="0"/>
          </a:p>
        </p:txBody>
      </p:sp>
      <p:sp>
        <p:nvSpPr>
          <p:cNvPr id="4" name="Content Placeholder 3"/>
          <p:cNvSpPr>
            <a:spLocks noGrp="1"/>
          </p:cNvSpPr>
          <p:nvPr>
            <p:ph sz="half" idx="1"/>
          </p:nvPr>
        </p:nvSpPr>
        <p:spPr>
          <a:xfrm>
            <a:off x="838200" y="962745"/>
            <a:ext cx="5181600" cy="5682754"/>
          </a:xfrm>
        </p:spPr>
        <p:txBody>
          <a:bodyPr>
            <a:normAutofit fontScale="92500" lnSpcReduction="20000"/>
          </a:bodyPr>
          <a:lstStyle/>
          <a:p>
            <a:pPr marL="514350" indent="-514350">
              <a:buFont typeface="+mj-lt"/>
              <a:buAutoNum type="arabicParenR"/>
            </a:pPr>
            <a:r>
              <a:rPr lang="en-US" dirty="0" smtClean="0"/>
              <a:t>Depends on the incision site </a:t>
            </a:r>
          </a:p>
          <a:p>
            <a:pPr marL="514350" indent="-514350">
              <a:buFont typeface="+mj-lt"/>
              <a:buAutoNum type="arabicParenR"/>
            </a:pPr>
            <a:r>
              <a:rPr lang="en-US" dirty="0" smtClean="0"/>
              <a:t>Scrub the abdomen commencing from your incision site work your way outwards  with a semi-arc manner </a:t>
            </a:r>
          </a:p>
          <a:p>
            <a:pPr lvl="1">
              <a:buFont typeface="Wingdings" panose="05000000000000000000" pitchFamily="2" charset="2"/>
              <a:buChar char="ü"/>
            </a:pPr>
            <a:r>
              <a:rPr lang="en-US" dirty="0" smtClean="0"/>
              <a:t>Antiseptic solution X 3</a:t>
            </a:r>
          </a:p>
          <a:p>
            <a:pPr lvl="1">
              <a:buFont typeface="Wingdings" panose="05000000000000000000" pitchFamily="2" charset="2"/>
              <a:buChar char="ü"/>
            </a:pPr>
            <a:r>
              <a:rPr lang="en-US" dirty="0" smtClean="0"/>
              <a:t>Dry Swab</a:t>
            </a:r>
          </a:p>
          <a:p>
            <a:pPr lvl="1">
              <a:buFont typeface="Wingdings" panose="05000000000000000000" pitchFamily="2" charset="2"/>
              <a:buChar char="ü"/>
            </a:pPr>
            <a:r>
              <a:rPr lang="en-US" dirty="0" err="1" smtClean="0"/>
              <a:t>Povidon</a:t>
            </a:r>
            <a:r>
              <a:rPr lang="en-US" dirty="0" smtClean="0"/>
              <a:t> iodine x 1</a:t>
            </a:r>
          </a:p>
          <a:p>
            <a:pPr marL="514350" indent="-514350">
              <a:buFont typeface="+mj-lt"/>
              <a:buAutoNum type="arabicParenR"/>
            </a:pPr>
            <a:r>
              <a:rPr lang="en-US" dirty="0" smtClean="0"/>
              <a:t>Place a plastic drape from the pubic symphysis to the thighs </a:t>
            </a:r>
          </a:p>
          <a:p>
            <a:pPr marL="514350" indent="-514350">
              <a:buFont typeface="+mj-lt"/>
              <a:buAutoNum type="arabicParenR"/>
            </a:pPr>
            <a:r>
              <a:rPr lang="en-US" dirty="0" smtClean="0"/>
              <a:t>Four small towels: </a:t>
            </a:r>
          </a:p>
          <a:p>
            <a:pPr lvl="1">
              <a:buFont typeface="Wingdings" panose="05000000000000000000" pitchFamily="2" charset="2"/>
              <a:buChar char="ü"/>
            </a:pPr>
            <a:r>
              <a:rPr lang="en-US" dirty="0" smtClean="0"/>
              <a:t>1</a:t>
            </a:r>
            <a:r>
              <a:rPr lang="en-US" baseline="30000" dirty="0" smtClean="0"/>
              <a:t>st</a:t>
            </a:r>
            <a:r>
              <a:rPr lang="en-US" dirty="0" smtClean="0"/>
              <a:t>  is placed from the pubic symphysis to the thighs</a:t>
            </a:r>
          </a:p>
          <a:p>
            <a:pPr lvl="1">
              <a:buFont typeface="Wingdings" panose="05000000000000000000" pitchFamily="2" charset="2"/>
              <a:buChar char="ü"/>
            </a:pPr>
            <a:r>
              <a:rPr lang="en-US" dirty="0" smtClean="0"/>
              <a:t> 2</a:t>
            </a:r>
            <a:r>
              <a:rPr lang="en-US" baseline="30000" dirty="0" smtClean="0"/>
              <a:t>nd</a:t>
            </a:r>
            <a:r>
              <a:rPr lang="en-US" dirty="0" smtClean="0"/>
              <a:t> is placed from the </a:t>
            </a:r>
            <a:r>
              <a:rPr lang="en-US" dirty="0" err="1" smtClean="0"/>
              <a:t>xiphysternum</a:t>
            </a:r>
            <a:r>
              <a:rPr lang="en-US" dirty="0" smtClean="0"/>
              <a:t> upwards to </a:t>
            </a:r>
            <a:r>
              <a:rPr lang="en-US" dirty="0" err="1" smtClean="0"/>
              <a:t>cever</a:t>
            </a:r>
            <a:r>
              <a:rPr lang="en-US" dirty="0" smtClean="0"/>
              <a:t> chest </a:t>
            </a:r>
          </a:p>
          <a:p>
            <a:pPr lvl="1">
              <a:buFont typeface="Wingdings" panose="05000000000000000000" pitchFamily="2" charset="2"/>
              <a:buChar char="ü"/>
            </a:pPr>
            <a:r>
              <a:rPr lang="en-US" dirty="0" smtClean="0"/>
              <a:t>3</a:t>
            </a:r>
            <a:r>
              <a:rPr lang="en-US" baseline="30000" dirty="0" smtClean="0"/>
              <a:t>rd</a:t>
            </a:r>
            <a:r>
              <a:rPr lang="en-US" dirty="0" smtClean="0"/>
              <a:t> and 4</a:t>
            </a:r>
            <a:r>
              <a:rPr lang="en-US" baseline="30000" dirty="0" smtClean="0"/>
              <a:t>th</a:t>
            </a:r>
            <a:r>
              <a:rPr lang="en-US" dirty="0" smtClean="0"/>
              <a:t> placed loin area outwards </a:t>
            </a:r>
          </a:p>
          <a:p>
            <a:pPr lvl="1">
              <a:buFont typeface="Wingdings" panose="05000000000000000000" pitchFamily="2" charset="2"/>
              <a:buChar char="ü"/>
            </a:pPr>
            <a:r>
              <a:rPr lang="en-US" dirty="0" smtClean="0"/>
              <a:t>Place 4 towel clips to secure </a:t>
            </a:r>
            <a:endParaRPr lang="en-US" dirty="0"/>
          </a:p>
        </p:txBody>
      </p:sp>
      <p:sp>
        <p:nvSpPr>
          <p:cNvPr id="5" name="Content Placeholder 4"/>
          <p:cNvSpPr>
            <a:spLocks noGrp="1"/>
          </p:cNvSpPr>
          <p:nvPr>
            <p:ph sz="half" idx="2"/>
          </p:nvPr>
        </p:nvSpPr>
        <p:spPr>
          <a:xfrm>
            <a:off x="6172200" y="962745"/>
            <a:ext cx="5181600" cy="4351338"/>
          </a:xfrm>
        </p:spPr>
        <p:txBody>
          <a:bodyPr>
            <a:normAutofit fontScale="92500" lnSpcReduction="20000"/>
          </a:bodyPr>
          <a:lstStyle/>
          <a:p>
            <a:pPr marL="514350" indent="-514350">
              <a:buFont typeface="+mj-lt"/>
              <a:buAutoNum type="arabicParenR" startAt="5"/>
            </a:pPr>
            <a:r>
              <a:rPr lang="en-US" dirty="0" smtClean="0"/>
              <a:t>Place the half sheet on top of the first small towel to cover to the foot of the operating table </a:t>
            </a:r>
          </a:p>
          <a:p>
            <a:pPr marL="514350" indent="-514350">
              <a:buFont typeface="+mj-lt"/>
              <a:buAutoNum type="arabicParenR" startAt="5"/>
            </a:pPr>
            <a:r>
              <a:rPr lang="en-US" dirty="0" smtClean="0"/>
              <a:t>Place the laparotomy sheet (full sheet) with the fenestration at the intended incision site </a:t>
            </a:r>
            <a:endParaRPr lang="en-US" dirty="0"/>
          </a:p>
        </p:txBody>
      </p:sp>
      <p:pic>
        <p:nvPicPr>
          <p:cNvPr id="6" name="Picture 2" descr="http://www.designofsignage.com/application/symbol/hands/image/600x600/hand-7-sev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20" y="38894"/>
            <a:ext cx="877911" cy="8779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46560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55310" y="141666"/>
            <a:ext cx="6349285" cy="721217"/>
          </a:xfrm>
        </p:spPr>
        <p:txBody>
          <a:bodyPr>
            <a:normAutofit fontScale="90000"/>
          </a:bodyPr>
          <a:lstStyle/>
          <a:p>
            <a:r>
              <a:rPr lang="en-US" b="1" dirty="0" smtClean="0">
                <a:solidFill>
                  <a:srgbClr val="FF0000"/>
                </a:solidFill>
              </a:rPr>
              <a:t/>
            </a:r>
            <a:br>
              <a:rPr lang="en-US" b="1" dirty="0" smtClean="0">
                <a:solidFill>
                  <a:srgbClr val="FF0000"/>
                </a:solidFill>
              </a:rPr>
            </a:br>
            <a:r>
              <a:rPr lang="en-US" sz="3600" b="1" dirty="0" smtClean="0">
                <a:solidFill>
                  <a:srgbClr val="FF0000"/>
                </a:solidFill>
              </a:rPr>
              <a:t>7 c: Anterior abdominal wall incisions</a:t>
            </a:r>
            <a:r>
              <a:rPr lang="en-US" dirty="0"/>
              <a:t/>
            </a:r>
            <a:br>
              <a:rPr lang="en-US" dirty="0"/>
            </a:br>
            <a:endParaRPr lang="en-US" dirty="0"/>
          </a:p>
        </p:txBody>
      </p:sp>
      <p:pic>
        <p:nvPicPr>
          <p:cNvPr id="6" name="Picture 2" descr="http://www.designofsignage.com/application/symbol/hands/image/600x600/hand-7-sev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521" y="38895"/>
            <a:ext cx="916548" cy="91654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43292" b="51503"/>
          <a:stretch>
            <a:fillRect/>
          </a:stretch>
        </p:blipFill>
        <p:spPr>
          <a:xfrm>
            <a:off x="398904" y="1007924"/>
            <a:ext cx="3073863" cy="2908134"/>
          </a:xfrm>
          <a:prstGeom prst="rect">
            <a:avLst/>
          </a:prstGeom>
          <a:noFill/>
          <a:ln>
            <a:solidFill>
              <a:schemeClr val="hlink"/>
            </a:solidFill>
            <a:miter lim="800000"/>
            <a:headEnd/>
            <a:tailEnd/>
          </a:ln>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940" t="50015" r="12994" b="1361"/>
          <a:stretch>
            <a:fillRect/>
          </a:stretch>
        </p:blipFill>
        <p:spPr>
          <a:xfrm>
            <a:off x="3669441" y="1004552"/>
            <a:ext cx="4337803" cy="2904750"/>
          </a:xfrm>
          <a:prstGeom prst="rect">
            <a:avLst/>
          </a:prstGeom>
          <a:noFill/>
          <a:ln>
            <a:solidFill>
              <a:schemeClr val="hlink"/>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956654" y="4386914"/>
            <a:ext cx="5823399" cy="2031325"/>
          </a:xfrm>
          <a:prstGeom prst="rect">
            <a:avLst/>
          </a:prstGeom>
          <a:solidFill>
            <a:srgbClr val="FFC000"/>
          </a:solidFill>
        </p:spPr>
        <p:txBody>
          <a:bodyPr wrap="square" rtlCol="0">
            <a:spAutoFit/>
          </a:bodyPr>
          <a:lstStyle/>
          <a:p>
            <a:r>
              <a:rPr lang="en-US" b="1" dirty="0"/>
              <a:t>Choice of incision is determined by:</a:t>
            </a:r>
          </a:p>
          <a:p>
            <a:pPr marL="285750" indent="-285750">
              <a:buFont typeface="Wingdings" panose="05000000000000000000" pitchFamily="2" charset="2"/>
              <a:buChar char="ü"/>
            </a:pPr>
            <a:r>
              <a:rPr lang="en-US" dirty="0"/>
              <a:t>Need for rapid entry</a:t>
            </a:r>
          </a:p>
          <a:p>
            <a:pPr marL="285750" indent="-285750">
              <a:buFont typeface="Wingdings" panose="05000000000000000000" pitchFamily="2" charset="2"/>
              <a:buChar char="ü"/>
            </a:pPr>
            <a:r>
              <a:rPr lang="en-US" dirty="0"/>
              <a:t>Certainty of the diagnosis- location and size of </a:t>
            </a:r>
            <a:r>
              <a:rPr lang="en-US" dirty="0" smtClean="0"/>
              <a:t>pathology</a:t>
            </a:r>
            <a:endParaRPr lang="en-US" dirty="0"/>
          </a:p>
          <a:p>
            <a:pPr marL="285750" indent="-285750">
              <a:buFont typeface="Wingdings" panose="05000000000000000000" pitchFamily="2" charset="2"/>
              <a:buChar char="ü"/>
            </a:pPr>
            <a:r>
              <a:rPr lang="en-US" dirty="0"/>
              <a:t>Body habitus</a:t>
            </a:r>
          </a:p>
          <a:p>
            <a:pPr marL="285750" indent="-285750">
              <a:buFont typeface="Wingdings" panose="05000000000000000000" pitchFamily="2" charset="2"/>
              <a:buChar char="ü"/>
            </a:pPr>
            <a:r>
              <a:rPr lang="en-US" dirty="0"/>
              <a:t>Location of previous scars</a:t>
            </a:r>
          </a:p>
          <a:p>
            <a:pPr marL="285750" indent="-285750">
              <a:buFont typeface="Wingdings" panose="05000000000000000000" pitchFamily="2" charset="2"/>
              <a:buChar char="ü"/>
            </a:pPr>
            <a:r>
              <a:rPr lang="en-US" dirty="0"/>
              <a:t>Potential for significant bleeding</a:t>
            </a:r>
          </a:p>
          <a:p>
            <a:pPr marL="285750" indent="-285750">
              <a:buFont typeface="Wingdings" panose="05000000000000000000" pitchFamily="2" charset="2"/>
              <a:buChar char="ü"/>
            </a:pPr>
            <a:r>
              <a:rPr lang="en-US" dirty="0"/>
              <a:t>Cosmetic outcome</a:t>
            </a:r>
          </a:p>
        </p:txBody>
      </p:sp>
      <p:sp>
        <p:nvSpPr>
          <p:cNvPr id="5" name="TextBox 4"/>
          <p:cNvSpPr txBox="1"/>
          <p:nvPr/>
        </p:nvSpPr>
        <p:spPr>
          <a:xfrm>
            <a:off x="9040968" y="4643396"/>
            <a:ext cx="1738647" cy="759181"/>
          </a:xfrm>
          <a:prstGeom prst="rect">
            <a:avLst/>
          </a:prstGeom>
          <a:solidFill>
            <a:schemeClr val="bg1"/>
          </a:solidFill>
        </p:spPr>
        <p:txBody>
          <a:bodyPr wrap="square" rtlCol="0">
            <a:spAutoFit/>
          </a:bodyPr>
          <a:lstStyle/>
          <a:p>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458" y="3909302"/>
            <a:ext cx="4241851" cy="2594530"/>
          </a:xfrm>
          <a:prstGeom prst="rect">
            <a:avLst/>
          </a:prstGeom>
        </p:spPr>
      </p:pic>
      <p:sp>
        <p:nvSpPr>
          <p:cNvPr id="16" name="TextBox 15"/>
          <p:cNvSpPr txBox="1"/>
          <p:nvPr/>
        </p:nvSpPr>
        <p:spPr>
          <a:xfrm>
            <a:off x="8457080" y="1581759"/>
            <a:ext cx="3474259" cy="2339102"/>
          </a:xfrm>
          <a:prstGeom prst="rect">
            <a:avLst/>
          </a:prstGeom>
          <a:noFill/>
        </p:spPr>
        <p:txBody>
          <a:bodyPr wrap="square" rtlCol="0">
            <a:spAutoFit/>
          </a:bodyPr>
          <a:lstStyle/>
          <a:p>
            <a:r>
              <a:rPr lang="en-US" sz="2000" b="1" dirty="0" smtClean="0"/>
              <a:t>Abdominal incision </a:t>
            </a:r>
          </a:p>
          <a:p>
            <a:pPr marL="342900" indent="-342900">
              <a:buFont typeface="+mj-lt"/>
              <a:buAutoNum type="alphaUcPeriod"/>
            </a:pPr>
            <a:r>
              <a:rPr lang="en-US" dirty="0" smtClean="0"/>
              <a:t>Midline </a:t>
            </a:r>
          </a:p>
          <a:p>
            <a:pPr marL="342900" indent="-342900">
              <a:buFont typeface="+mj-lt"/>
              <a:buAutoNum type="alphaUcPeriod"/>
            </a:pPr>
            <a:r>
              <a:rPr lang="en-US" dirty="0" smtClean="0"/>
              <a:t>Right </a:t>
            </a:r>
            <a:r>
              <a:rPr lang="en-US" dirty="0" err="1" smtClean="0"/>
              <a:t>paramedian</a:t>
            </a:r>
            <a:r>
              <a:rPr lang="en-US" dirty="0" smtClean="0"/>
              <a:t> </a:t>
            </a:r>
          </a:p>
          <a:p>
            <a:pPr marL="342900" indent="-342900">
              <a:buFont typeface="+mj-lt"/>
              <a:buAutoNum type="alphaUcPeriod"/>
            </a:pPr>
            <a:r>
              <a:rPr lang="en-US" dirty="0" smtClean="0"/>
              <a:t>Left </a:t>
            </a:r>
            <a:r>
              <a:rPr lang="en-US" dirty="0" err="1" smtClean="0"/>
              <a:t>paramedian</a:t>
            </a:r>
            <a:r>
              <a:rPr lang="en-US" dirty="0" smtClean="0"/>
              <a:t> </a:t>
            </a:r>
          </a:p>
          <a:p>
            <a:pPr marL="342900" indent="-342900">
              <a:buFont typeface="+mj-lt"/>
              <a:buAutoNum type="alphaUcPeriod"/>
            </a:pPr>
            <a:r>
              <a:rPr lang="en-US" dirty="0" smtClean="0"/>
              <a:t>Extended </a:t>
            </a:r>
            <a:r>
              <a:rPr lang="en-US" dirty="0" err="1" smtClean="0"/>
              <a:t>subumbilical</a:t>
            </a:r>
            <a:r>
              <a:rPr lang="en-US" dirty="0" smtClean="0"/>
              <a:t> midline </a:t>
            </a:r>
          </a:p>
          <a:p>
            <a:pPr marL="342900" indent="-342900">
              <a:buFont typeface="+mj-lt"/>
              <a:buAutoNum type="alphaUcPeriod"/>
            </a:pPr>
            <a:r>
              <a:rPr lang="en-US" dirty="0" err="1" smtClean="0"/>
              <a:t>Subumbilical</a:t>
            </a:r>
            <a:r>
              <a:rPr lang="en-US" dirty="0" smtClean="0"/>
              <a:t> midline </a:t>
            </a:r>
          </a:p>
          <a:p>
            <a:pPr marL="342900" indent="-342900">
              <a:buFont typeface="+mj-lt"/>
              <a:buAutoNum type="alphaUcPeriod"/>
            </a:pPr>
            <a:r>
              <a:rPr lang="en-US" dirty="0" smtClean="0"/>
              <a:t>Pfannenstiel </a:t>
            </a:r>
          </a:p>
          <a:p>
            <a:endParaRPr lang="en-US" dirty="0"/>
          </a:p>
        </p:txBody>
      </p:sp>
    </p:spTree>
    <p:extLst>
      <p:ext uri="{BB962C8B-B14F-4D97-AF65-F5344CB8AC3E}">
        <p14:creationId xmlns:p14="http://schemas.microsoft.com/office/powerpoint/2010/main" val="29000142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383"/>
            <a:ext cx="9646276" cy="459123"/>
          </a:xfrm>
        </p:spPr>
        <p:txBody>
          <a:bodyPr>
            <a:normAutofit fontScale="90000"/>
          </a:bodyPr>
          <a:lstStyle/>
          <a:p>
            <a:r>
              <a:rPr lang="en-US" sz="2800" b="1" dirty="0" smtClean="0">
                <a:solidFill>
                  <a:srgbClr val="FF0000"/>
                </a:solidFill>
              </a:rPr>
              <a:t>8a): Ruptured Ectopic </a:t>
            </a:r>
            <a:r>
              <a:rPr lang="en-US" sz="2800" b="1" dirty="0">
                <a:solidFill>
                  <a:srgbClr val="FF0000"/>
                </a:solidFill>
              </a:rPr>
              <a:t>Pregnancy </a:t>
            </a:r>
            <a:r>
              <a:rPr lang="en-US" sz="2800" b="1" dirty="0" smtClean="0">
                <a:solidFill>
                  <a:srgbClr val="FF0000"/>
                </a:solidFill>
              </a:rPr>
              <a:t>–salpingectomy</a:t>
            </a:r>
            <a:endParaRPr lang="en-US" sz="2800" dirty="0"/>
          </a:p>
        </p:txBody>
      </p:sp>
      <p:sp>
        <p:nvSpPr>
          <p:cNvPr id="4" name="Content Placeholder 3"/>
          <p:cNvSpPr>
            <a:spLocks noGrp="1"/>
          </p:cNvSpPr>
          <p:nvPr>
            <p:ph sz="half" idx="1"/>
          </p:nvPr>
        </p:nvSpPr>
        <p:spPr>
          <a:xfrm>
            <a:off x="493198" y="911227"/>
            <a:ext cx="5181600" cy="4351338"/>
          </a:xfrm>
        </p:spPr>
        <p:txBody>
          <a:bodyPr>
            <a:normAutofit fontScale="77500" lnSpcReduction="20000"/>
          </a:bodyPr>
          <a:lstStyle/>
          <a:p>
            <a:pPr marL="514350" indent="-514350">
              <a:buFont typeface="+mj-lt"/>
              <a:buAutoNum type="arabicParenR"/>
            </a:pPr>
            <a:r>
              <a:rPr lang="en-US" dirty="0" smtClean="0"/>
              <a:t>A laparotomy is performed through a midline or Pfannenstiel incision</a:t>
            </a:r>
          </a:p>
          <a:p>
            <a:pPr marL="514350" indent="-514350">
              <a:buFont typeface="+mj-lt"/>
              <a:buAutoNum type="arabicParenR"/>
            </a:pPr>
            <a:r>
              <a:rPr lang="en-US" dirty="0" smtClean="0"/>
              <a:t>The uterus and the fallopian tube with the ectopic pregnancy is identified </a:t>
            </a:r>
          </a:p>
          <a:p>
            <a:pPr marL="514350" indent="-514350">
              <a:buFont typeface="+mj-lt"/>
              <a:buAutoNum type="arabicParenR"/>
            </a:pPr>
            <a:r>
              <a:rPr lang="en-US" dirty="0" smtClean="0"/>
              <a:t>The ligation of the ovarian pedicle will be demonstrated in this station</a:t>
            </a:r>
          </a:p>
          <a:p>
            <a:pPr marL="514350" indent="-514350">
              <a:buFont typeface="+mj-lt"/>
              <a:buAutoNum type="arabicParenR"/>
            </a:pPr>
            <a:r>
              <a:rPr lang="en-US" dirty="0" smtClean="0"/>
              <a:t>Place two long curved artery forceps below the ectopic at the level </a:t>
            </a:r>
            <a:r>
              <a:rPr lang="en-US" dirty="0"/>
              <a:t>of </a:t>
            </a:r>
            <a:r>
              <a:rPr lang="en-US" dirty="0" err="1"/>
              <a:t>mesosalpinx</a:t>
            </a:r>
            <a:r>
              <a:rPr lang="en-US" dirty="0"/>
              <a:t> </a:t>
            </a:r>
            <a:r>
              <a:rPr lang="en-US" dirty="0" smtClean="0"/>
              <a:t>making a loop </a:t>
            </a:r>
          </a:p>
          <a:p>
            <a:pPr marL="514350" indent="-514350">
              <a:buFont typeface="+mj-lt"/>
              <a:buAutoNum type="arabicParenR"/>
            </a:pPr>
            <a:r>
              <a:rPr lang="en-US" dirty="0" smtClean="0"/>
              <a:t>Place a straight artery above the two long curved arteries leaving enough pedicle </a:t>
            </a:r>
          </a:p>
          <a:p>
            <a:pPr marL="514350" indent="-514350">
              <a:buFont typeface="+mj-lt"/>
              <a:buAutoNum type="arabicParenR"/>
            </a:pPr>
            <a:r>
              <a:rPr lang="en-US" dirty="0" smtClean="0"/>
              <a:t> Using a knife, remove the ectopic by cutting between the straight artery and upper end of the second curved artery </a:t>
            </a:r>
          </a:p>
          <a:p>
            <a:pPr marL="0" indent="0">
              <a:buNone/>
            </a:pPr>
            <a:endParaRPr lang="en-US" dirty="0"/>
          </a:p>
        </p:txBody>
      </p:sp>
      <p:sp>
        <p:nvSpPr>
          <p:cNvPr id="6" name="Content Placeholder 5"/>
          <p:cNvSpPr>
            <a:spLocks noGrp="1"/>
          </p:cNvSpPr>
          <p:nvPr>
            <p:ph sz="half" idx="2"/>
          </p:nvPr>
        </p:nvSpPr>
        <p:spPr>
          <a:xfrm>
            <a:off x="6069168" y="3696236"/>
            <a:ext cx="5818031" cy="2060620"/>
          </a:xfrm>
        </p:spPr>
        <p:txBody>
          <a:bodyPr>
            <a:normAutofit fontScale="77500" lnSpcReduction="20000"/>
          </a:bodyPr>
          <a:lstStyle/>
          <a:p>
            <a:pPr marL="514350" indent="-514350">
              <a:buFont typeface="+mj-lt"/>
              <a:buAutoNum type="arabicParenR" startAt="7"/>
            </a:pPr>
            <a:r>
              <a:rPr lang="en-US" dirty="0" smtClean="0"/>
              <a:t>Using 2-0 or 3-0 </a:t>
            </a:r>
            <a:r>
              <a:rPr lang="en-US" dirty="0" err="1" smtClean="0"/>
              <a:t>vicryl</a:t>
            </a:r>
            <a:r>
              <a:rPr lang="en-US" dirty="0" smtClean="0"/>
              <a:t> absorbable suture ligate the pedicle </a:t>
            </a:r>
          </a:p>
          <a:p>
            <a:pPr lvl="2">
              <a:buFont typeface="Wingdings" panose="05000000000000000000" pitchFamily="2" charset="2"/>
              <a:buChar char="ü"/>
            </a:pPr>
            <a:r>
              <a:rPr lang="en-US" dirty="0" smtClean="0"/>
              <a:t>Anchor the suture and make a reef knot , while the assistant is removing the 1</a:t>
            </a:r>
            <a:r>
              <a:rPr lang="en-US" baseline="30000" dirty="0" smtClean="0"/>
              <a:t>st</a:t>
            </a:r>
            <a:r>
              <a:rPr lang="en-US" dirty="0" smtClean="0"/>
              <a:t> curved forceps (most distal), as you tighten the knot </a:t>
            </a:r>
            <a:endParaRPr lang="en-US" dirty="0"/>
          </a:p>
          <a:p>
            <a:pPr lvl="2">
              <a:buFont typeface="Wingdings" panose="05000000000000000000" pitchFamily="2" charset="2"/>
              <a:buChar char="ü"/>
            </a:pPr>
            <a:r>
              <a:rPr lang="en-US" dirty="0" smtClean="0"/>
              <a:t>Once tight enough, the assistant can remove the second curved artery forceps, knot is tied completely </a:t>
            </a:r>
          </a:p>
          <a:p>
            <a:pPr marL="514350" indent="-514350">
              <a:buFont typeface="+mj-lt"/>
              <a:buAutoNum type="arabicParenR" startAt="8"/>
            </a:pPr>
            <a:r>
              <a:rPr lang="en-US" dirty="0" smtClean="0"/>
              <a:t>Check to ensure hemostasis is achieved </a:t>
            </a:r>
            <a:endParaRPr lang="en-US" dirty="0"/>
          </a:p>
        </p:txBody>
      </p:sp>
      <p:pic>
        <p:nvPicPr>
          <p:cNvPr id="5" name="Picture 2" descr="https://encrypted-tbn0.gstatic.com/images?q=tbn:ANd9GcRhFZBbS67ZYfaUZQubnhS5s9kWl7SZHhy2ygTL3oFF4mRsm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15" y="154383"/>
            <a:ext cx="377202" cy="56683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ebmedia.unmc.edu/medicine/todd/dissection/idg28pelvis/p0356mesovar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368" y="154384"/>
            <a:ext cx="3136291" cy="20708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animatedknots.com/photos/reef/reefR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9169" y="2084464"/>
            <a:ext cx="2145549" cy="14303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113440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54383"/>
            <a:ext cx="5257800" cy="613669"/>
          </a:xfrm>
        </p:spPr>
        <p:txBody>
          <a:bodyPr>
            <a:normAutofit/>
          </a:bodyPr>
          <a:lstStyle/>
          <a:p>
            <a:r>
              <a:rPr lang="en-US" sz="2800" b="1" dirty="0" smtClean="0">
                <a:solidFill>
                  <a:srgbClr val="FF0000"/>
                </a:solidFill>
              </a:rPr>
              <a:t>8b) Female urethral Catheterization</a:t>
            </a:r>
            <a:endParaRPr lang="en-US" sz="2800" b="1" dirty="0"/>
          </a:p>
        </p:txBody>
      </p:sp>
      <p:sp>
        <p:nvSpPr>
          <p:cNvPr id="5" name="Content Placeholder 4"/>
          <p:cNvSpPr>
            <a:spLocks noGrp="1"/>
          </p:cNvSpPr>
          <p:nvPr>
            <p:ph sz="half" idx="1"/>
          </p:nvPr>
        </p:nvSpPr>
        <p:spPr>
          <a:xfrm>
            <a:off x="296214" y="898347"/>
            <a:ext cx="5723586" cy="5721394"/>
          </a:xfrm>
        </p:spPr>
        <p:txBody>
          <a:bodyPr>
            <a:normAutofit fontScale="70000" lnSpcReduction="20000"/>
          </a:bodyPr>
          <a:lstStyle/>
          <a:p>
            <a:pPr marL="514350" indent="-514350">
              <a:buFont typeface="+mj-lt"/>
              <a:buAutoNum type="arabicParenR"/>
            </a:pPr>
            <a:r>
              <a:rPr lang="en-US" b="1" dirty="0" smtClean="0"/>
              <a:t>Prepare requirements</a:t>
            </a:r>
          </a:p>
          <a:p>
            <a:pPr lvl="1">
              <a:buFont typeface="Wingdings" panose="05000000000000000000" pitchFamily="2" charset="2"/>
              <a:buChar char="ü"/>
            </a:pPr>
            <a:r>
              <a:rPr lang="en-US" dirty="0" smtClean="0"/>
              <a:t>Catheterization pack: kidney dish, gallipot, sterile towel, cotton balls</a:t>
            </a:r>
          </a:p>
          <a:p>
            <a:pPr lvl="1">
              <a:buFont typeface="Wingdings" panose="05000000000000000000" pitchFamily="2" charset="2"/>
              <a:buChar char="ü"/>
            </a:pPr>
            <a:r>
              <a:rPr lang="en-US" dirty="0" smtClean="0"/>
              <a:t>Foleys catheter size 12-14</a:t>
            </a:r>
          </a:p>
          <a:p>
            <a:pPr lvl="1">
              <a:buFont typeface="Wingdings" panose="05000000000000000000" pitchFamily="2" charset="2"/>
              <a:buChar char="ü"/>
            </a:pPr>
            <a:r>
              <a:rPr lang="en-US" dirty="0" smtClean="0"/>
              <a:t>Urine bag</a:t>
            </a:r>
          </a:p>
          <a:p>
            <a:pPr lvl="1">
              <a:buFont typeface="Wingdings" panose="05000000000000000000" pitchFamily="2" charset="2"/>
              <a:buChar char="ü"/>
            </a:pPr>
            <a:r>
              <a:rPr lang="en-US" dirty="0" smtClean="0"/>
              <a:t>Saline </a:t>
            </a:r>
          </a:p>
          <a:p>
            <a:pPr lvl="1">
              <a:buFont typeface="Wingdings" panose="05000000000000000000" pitchFamily="2" charset="2"/>
              <a:buChar char="ü"/>
            </a:pPr>
            <a:r>
              <a:rPr lang="en-US" dirty="0" smtClean="0"/>
              <a:t>Sterile gloves </a:t>
            </a:r>
          </a:p>
          <a:p>
            <a:pPr lvl="1">
              <a:buFont typeface="Wingdings" panose="05000000000000000000" pitchFamily="2" charset="2"/>
              <a:buChar char="ü"/>
            </a:pPr>
            <a:r>
              <a:rPr lang="en-US" dirty="0" smtClean="0"/>
              <a:t>K-Y gel </a:t>
            </a:r>
          </a:p>
          <a:p>
            <a:pPr lvl="1">
              <a:buFont typeface="Wingdings" panose="05000000000000000000" pitchFamily="2" charset="2"/>
              <a:buChar char="ü"/>
            </a:pPr>
            <a:r>
              <a:rPr lang="en-US" dirty="0" smtClean="0"/>
              <a:t>10ml saline filled syringe</a:t>
            </a:r>
          </a:p>
          <a:p>
            <a:pPr marL="514350" indent="-514350">
              <a:buFont typeface="+mj-lt"/>
              <a:buAutoNum type="arabicParenR"/>
            </a:pPr>
            <a:r>
              <a:rPr lang="en-US" b="1" dirty="0" smtClean="0"/>
              <a:t>Prepare patient</a:t>
            </a:r>
          </a:p>
          <a:p>
            <a:pPr lvl="1">
              <a:buFont typeface="Wingdings" panose="05000000000000000000" pitchFamily="2" charset="2"/>
              <a:buChar char="ü"/>
            </a:pPr>
            <a:r>
              <a:rPr lang="en-US" dirty="0" smtClean="0"/>
              <a:t>Greet </a:t>
            </a:r>
          </a:p>
          <a:p>
            <a:pPr lvl="1">
              <a:buFont typeface="Wingdings" panose="05000000000000000000" pitchFamily="2" charset="2"/>
              <a:buChar char="ü"/>
            </a:pPr>
            <a:r>
              <a:rPr lang="en-US" dirty="0" smtClean="0"/>
              <a:t>Explain procedure </a:t>
            </a:r>
          </a:p>
          <a:p>
            <a:pPr lvl="1">
              <a:buFont typeface="Wingdings" panose="05000000000000000000" pitchFamily="2" charset="2"/>
              <a:buChar char="ü"/>
            </a:pPr>
            <a:r>
              <a:rPr lang="en-US" dirty="0" smtClean="0"/>
              <a:t>Verbal consent </a:t>
            </a:r>
          </a:p>
          <a:p>
            <a:pPr lvl="1">
              <a:buFont typeface="Wingdings" panose="05000000000000000000" pitchFamily="2" charset="2"/>
              <a:buChar char="ü"/>
            </a:pPr>
            <a:r>
              <a:rPr lang="en-US" dirty="0" smtClean="0"/>
              <a:t>Chaperon needed </a:t>
            </a:r>
          </a:p>
          <a:p>
            <a:pPr lvl="1">
              <a:buFont typeface="Wingdings" panose="05000000000000000000" pitchFamily="2" charset="2"/>
              <a:buChar char="ü"/>
            </a:pPr>
            <a:r>
              <a:rPr lang="en-US" dirty="0" smtClean="0"/>
              <a:t>Position the patient on her back, ask her to put her ankles together and let her knees fall apart </a:t>
            </a:r>
            <a:endParaRPr lang="en-US" dirty="0"/>
          </a:p>
          <a:p>
            <a:pPr marL="514350" indent="-514350">
              <a:buFont typeface="+mj-lt"/>
              <a:buAutoNum type="arabicParenR" startAt="3"/>
            </a:pPr>
            <a:r>
              <a:rPr lang="en-US" dirty="0"/>
              <a:t>Using aseptic technique open the catheterization </a:t>
            </a:r>
          </a:p>
          <a:p>
            <a:pPr marL="514350" indent="-514350">
              <a:buFont typeface="+mj-lt"/>
              <a:buAutoNum type="arabicParenR" startAt="3"/>
            </a:pPr>
            <a:r>
              <a:rPr lang="en-US" dirty="0"/>
              <a:t>Wash/dry hands and put on the sterile gloves </a:t>
            </a:r>
          </a:p>
          <a:p>
            <a:pPr marL="514350" indent="-514350">
              <a:buFont typeface="+mj-lt"/>
              <a:buAutoNum type="arabicParenR" startAt="3"/>
            </a:pPr>
            <a:r>
              <a:rPr lang="en-US" dirty="0"/>
              <a:t>Using a the towel drape the </a:t>
            </a:r>
            <a:r>
              <a:rPr lang="en-US" dirty="0" err="1" smtClean="0"/>
              <a:t>tigh</a:t>
            </a:r>
            <a:r>
              <a:rPr lang="en-US" dirty="0" smtClean="0"/>
              <a:t> </a:t>
            </a:r>
            <a:r>
              <a:rPr lang="en-US" dirty="0"/>
              <a:t>nearest to you</a:t>
            </a:r>
          </a:p>
          <a:p>
            <a:pPr marL="514350" indent="-514350">
              <a:buFont typeface="+mj-lt"/>
              <a:buAutoNum type="arabicParenR" startAt="3"/>
            </a:pPr>
            <a:r>
              <a:rPr lang="en-US" dirty="0"/>
              <a:t>Pour antiseptic to the gallipot </a:t>
            </a:r>
          </a:p>
          <a:p>
            <a:pPr marL="457200" lvl="1" indent="0">
              <a:buNone/>
            </a:pPr>
            <a:endParaRPr lang="en-US" dirty="0" smtClean="0"/>
          </a:p>
        </p:txBody>
      </p:sp>
      <p:sp>
        <p:nvSpPr>
          <p:cNvPr id="6" name="Content Placeholder 5"/>
          <p:cNvSpPr>
            <a:spLocks noGrp="1"/>
          </p:cNvSpPr>
          <p:nvPr>
            <p:ph sz="half" idx="2"/>
          </p:nvPr>
        </p:nvSpPr>
        <p:spPr>
          <a:xfrm>
            <a:off x="6236595" y="274648"/>
            <a:ext cx="5702120" cy="6473882"/>
          </a:xfrm>
        </p:spPr>
        <p:txBody>
          <a:bodyPr>
            <a:normAutofit fontScale="70000" lnSpcReduction="20000"/>
          </a:bodyPr>
          <a:lstStyle/>
          <a:p>
            <a:pPr marL="514350" indent="-514350">
              <a:buFont typeface="+mj-lt"/>
              <a:buAutoNum type="arabicParenR" startAt="7"/>
            </a:pPr>
            <a:r>
              <a:rPr lang="en-US" dirty="0" smtClean="0"/>
              <a:t>Place the kidney dish between the patients legs </a:t>
            </a:r>
          </a:p>
          <a:p>
            <a:pPr marL="514350" indent="-514350">
              <a:buFont typeface="+mj-lt"/>
              <a:buAutoNum type="arabicParenR" startAt="7"/>
            </a:pPr>
            <a:r>
              <a:rPr lang="en-US" dirty="0" smtClean="0"/>
              <a:t>If you are right handed, with your left hand part the labia </a:t>
            </a:r>
          </a:p>
          <a:p>
            <a:pPr marL="514350" indent="-514350">
              <a:buFont typeface="+mj-lt"/>
              <a:buAutoNum type="arabicParenR" startAt="7"/>
            </a:pPr>
            <a:r>
              <a:rPr lang="en-US" dirty="0" smtClean="0"/>
              <a:t>Using SALINE soaked cotton balls, gently clean the urethral meatus with single downward movement with each cotton ball X5</a:t>
            </a:r>
          </a:p>
          <a:p>
            <a:pPr marL="514350" indent="-514350">
              <a:buFont typeface="+mj-lt"/>
              <a:buAutoNum type="arabicParenR" startAt="7"/>
            </a:pPr>
            <a:r>
              <a:rPr lang="en-US" dirty="0" smtClean="0"/>
              <a:t> with the labia still parted apply K-Y gel at the tip of the </a:t>
            </a:r>
            <a:r>
              <a:rPr lang="en-US" dirty="0" err="1" smtClean="0"/>
              <a:t>foleys</a:t>
            </a:r>
            <a:r>
              <a:rPr lang="en-US" dirty="0" smtClean="0"/>
              <a:t> and insert it into the urethral meatus (do not touch the tip of the </a:t>
            </a:r>
            <a:r>
              <a:rPr lang="en-US" dirty="0" err="1" smtClean="0"/>
              <a:t>foleys</a:t>
            </a:r>
            <a:r>
              <a:rPr lang="en-US" dirty="0" smtClean="0"/>
              <a:t>)</a:t>
            </a:r>
          </a:p>
          <a:p>
            <a:pPr marL="514350" indent="-514350">
              <a:buFont typeface="+mj-lt"/>
              <a:buAutoNum type="arabicParenR" startAt="7"/>
            </a:pPr>
            <a:r>
              <a:rPr lang="en-US" dirty="0" smtClean="0"/>
              <a:t>Advance the </a:t>
            </a:r>
            <a:r>
              <a:rPr lang="en-US" dirty="0" err="1" smtClean="0"/>
              <a:t>foleys</a:t>
            </a:r>
            <a:r>
              <a:rPr lang="en-US" dirty="0" smtClean="0"/>
              <a:t> until urine begins to flow, then inflate the balloon using 10ml of saline </a:t>
            </a:r>
          </a:p>
          <a:p>
            <a:pPr marL="514350" indent="-514350">
              <a:buFont typeface="+mj-lt"/>
              <a:buAutoNum type="arabicParenR" startAt="7"/>
            </a:pPr>
            <a:r>
              <a:rPr lang="en-US" dirty="0" smtClean="0"/>
              <a:t>Attach the urine bag </a:t>
            </a:r>
          </a:p>
          <a:p>
            <a:pPr marL="514350" indent="-514350">
              <a:buFont typeface="+mj-lt"/>
              <a:buAutoNum type="arabicParenR" startAt="7"/>
            </a:pPr>
            <a:r>
              <a:rPr lang="en-US" dirty="0" smtClean="0"/>
              <a:t>Gently pull on the catheter until resistance is felt to ensure that the balloon is resting on the urethral opening of the bladder </a:t>
            </a:r>
          </a:p>
          <a:p>
            <a:pPr marL="514350" indent="-514350">
              <a:buFont typeface="+mj-lt"/>
              <a:buAutoNum type="arabicParenR" startAt="7"/>
            </a:pPr>
            <a:r>
              <a:rPr lang="en-US" dirty="0" smtClean="0"/>
              <a:t>Dispose wastes observing infection prevention </a:t>
            </a:r>
          </a:p>
          <a:p>
            <a:pPr marL="514350" indent="-514350">
              <a:buFont typeface="+mj-lt"/>
              <a:buAutoNum type="arabicParenR" startAt="7"/>
            </a:pPr>
            <a:r>
              <a:rPr lang="en-US" dirty="0" smtClean="0"/>
              <a:t>Reposition the patient and ensure she is comfortable </a:t>
            </a:r>
          </a:p>
          <a:p>
            <a:pPr marL="514350" indent="-514350">
              <a:buFont typeface="+mj-lt"/>
              <a:buAutoNum type="arabicParenR" startAt="7"/>
            </a:pPr>
            <a:r>
              <a:rPr lang="en-US" dirty="0" smtClean="0"/>
              <a:t>Thank the patient </a:t>
            </a:r>
          </a:p>
          <a:p>
            <a:pPr marL="0" indent="0">
              <a:buNone/>
            </a:pPr>
            <a:endParaRPr lang="en-US" dirty="0" smtClean="0"/>
          </a:p>
        </p:txBody>
      </p:sp>
      <p:pic>
        <p:nvPicPr>
          <p:cNvPr id="4" name="Picture 2" descr="https://encrypted-tbn0.gstatic.com/images?q=tbn:ANd9GcRhFZBbS67ZYfaUZQubnhS5s9kWl7SZHhy2ygTL3oFF4mRsm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14" y="154383"/>
            <a:ext cx="399245" cy="5999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39521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FF0000"/>
                </a:solidFill>
              </a:rPr>
              <a:t>Counseling in Obstetrics-1 Previous Scar</a:t>
            </a:r>
            <a:br>
              <a:rPr lang="en-US" b="1" dirty="0">
                <a:solidFill>
                  <a:srgbClr val="FF0000"/>
                </a:solidFill>
              </a:rPr>
            </a:br>
            <a:endParaRPr lang="en-US" b="1" dirty="0">
              <a:solidFill>
                <a:srgbClr val="FF0000"/>
              </a:solidFill>
            </a:endParaRPr>
          </a:p>
        </p:txBody>
      </p:sp>
      <p:sp>
        <p:nvSpPr>
          <p:cNvPr id="2" name="Content Placeholder 1"/>
          <p:cNvSpPr>
            <a:spLocks noGrp="1"/>
          </p:cNvSpPr>
          <p:nvPr>
            <p:ph sz="half" idx="1"/>
          </p:nvPr>
        </p:nvSpPr>
        <p:spPr/>
        <p:txBody>
          <a:bodyPr>
            <a:normAutofit fontScale="92500" lnSpcReduction="10000"/>
          </a:bodyPr>
          <a:lstStyle/>
          <a:p>
            <a:pPr marL="342900" lvl="0" indent="-342900" defTabSz="457200">
              <a:lnSpc>
                <a:spcPct val="100000"/>
              </a:lnSpc>
              <a:spcBef>
                <a:spcPct val="20000"/>
              </a:spcBef>
              <a:buFont typeface="Arial"/>
              <a:buChar char="•"/>
            </a:pPr>
            <a:r>
              <a:rPr lang="en-US" sz="1500" b="1" dirty="0" smtClean="0">
                <a:solidFill>
                  <a:prstClr val="black"/>
                </a:solidFill>
              </a:rPr>
              <a:t>ACRONYMS</a:t>
            </a:r>
          </a:p>
          <a:p>
            <a:pPr marL="800100" lvl="1" indent="-342900" defTabSz="457200">
              <a:lnSpc>
                <a:spcPct val="100000"/>
              </a:lnSpc>
              <a:spcBef>
                <a:spcPct val="20000"/>
              </a:spcBef>
              <a:buFont typeface="Arial"/>
              <a:buChar char="•"/>
            </a:pPr>
            <a:r>
              <a:rPr lang="en-US" sz="1500" dirty="0" smtClean="0">
                <a:solidFill>
                  <a:prstClr val="black"/>
                </a:solidFill>
              </a:rPr>
              <a:t>TOLAC</a:t>
            </a:r>
            <a:r>
              <a:rPr lang="en-US" sz="1500" dirty="0">
                <a:solidFill>
                  <a:prstClr val="black"/>
                </a:solidFill>
              </a:rPr>
              <a:t>-Trial Of Labor After Previous Cesarean </a:t>
            </a:r>
            <a:r>
              <a:rPr lang="en-US" sz="1500" dirty="0" smtClean="0">
                <a:solidFill>
                  <a:prstClr val="black"/>
                </a:solidFill>
              </a:rPr>
              <a:t>Delivery</a:t>
            </a:r>
            <a:endParaRPr lang="en-US" sz="1500" dirty="0">
              <a:solidFill>
                <a:prstClr val="black"/>
              </a:solidFill>
            </a:endParaRPr>
          </a:p>
          <a:p>
            <a:pPr marL="800100" lvl="1" indent="-342900" defTabSz="457200">
              <a:lnSpc>
                <a:spcPct val="100000"/>
              </a:lnSpc>
              <a:spcBef>
                <a:spcPct val="20000"/>
              </a:spcBef>
              <a:buFont typeface="Arial"/>
              <a:buChar char="•"/>
            </a:pPr>
            <a:r>
              <a:rPr lang="en-US" sz="1500" dirty="0">
                <a:solidFill>
                  <a:prstClr val="black"/>
                </a:solidFill>
              </a:rPr>
              <a:t>VBAC-Vaginal Birth After Cesarean </a:t>
            </a:r>
            <a:r>
              <a:rPr lang="en-US" sz="1500" dirty="0" smtClean="0">
                <a:solidFill>
                  <a:prstClr val="black"/>
                </a:solidFill>
              </a:rPr>
              <a:t>Delivery</a:t>
            </a:r>
            <a:endParaRPr lang="en-US" sz="1500" dirty="0">
              <a:solidFill>
                <a:prstClr val="black"/>
              </a:solidFill>
            </a:endParaRPr>
          </a:p>
          <a:p>
            <a:pPr marL="800100" lvl="1" indent="-342900" defTabSz="457200">
              <a:lnSpc>
                <a:spcPct val="100000"/>
              </a:lnSpc>
              <a:spcBef>
                <a:spcPct val="20000"/>
              </a:spcBef>
              <a:buFont typeface="Arial"/>
              <a:buChar char="•"/>
            </a:pPr>
            <a:r>
              <a:rPr lang="en-US" sz="1500" dirty="0">
                <a:solidFill>
                  <a:prstClr val="black"/>
                </a:solidFill>
              </a:rPr>
              <a:t>ERCD-Elective Repeat Cesarean Delivery</a:t>
            </a:r>
          </a:p>
          <a:p>
            <a:pPr marL="0" indent="0">
              <a:buNone/>
            </a:pPr>
            <a:r>
              <a:rPr lang="en-US" sz="1500" b="1" dirty="0"/>
              <a:t>Antepartum </a:t>
            </a:r>
            <a:r>
              <a:rPr lang="en-US" sz="1500" b="1" dirty="0" smtClean="0"/>
              <a:t>predictors of success</a:t>
            </a:r>
            <a:endParaRPr lang="en-US" sz="1500" b="1" dirty="0"/>
          </a:p>
          <a:p>
            <a:pPr lvl="1"/>
            <a:r>
              <a:rPr lang="en-US" sz="1500" b="1" dirty="0"/>
              <a:t>Indication for prior cesarean delivery</a:t>
            </a:r>
            <a:r>
              <a:rPr lang="en-US" sz="1500" dirty="0"/>
              <a:t> </a:t>
            </a:r>
          </a:p>
          <a:p>
            <a:pPr lvl="1"/>
            <a:r>
              <a:rPr lang="en-US" sz="1500" dirty="0" smtClean="0"/>
              <a:t>Fetal </a:t>
            </a:r>
            <a:r>
              <a:rPr lang="en-US" sz="1500" dirty="0"/>
              <a:t>malpresentation </a:t>
            </a:r>
            <a:r>
              <a:rPr lang="en-US" sz="1500" dirty="0" smtClean="0"/>
              <a:t>(75%)</a:t>
            </a:r>
            <a:endParaRPr lang="en-US" sz="1500" dirty="0"/>
          </a:p>
          <a:p>
            <a:pPr lvl="1"/>
            <a:r>
              <a:rPr lang="en-US" sz="1500" dirty="0"/>
              <a:t>non-reassuring fetal heart rate pattern </a:t>
            </a:r>
            <a:r>
              <a:rPr lang="en-US" sz="1500" dirty="0" smtClean="0"/>
              <a:t>(60%) </a:t>
            </a:r>
            <a:endParaRPr lang="en-US" sz="1500" dirty="0"/>
          </a:p>
          <a:p>
            <a:pPr lvl="1"/>
            <a:r>
              <a:rPr lang="en-US" sz="1500" dirty="0" smtClean="0"/>
              <a:t>Failure </a:t>
            </a:r>
            <a:r>
              <a:rPr lang="en-US" sz="1500" dirty="0"/>
              <a:t>to progress or CPD if non-recurrent cause </a:t>
            </a:r>
            <a:r>
              <a:rPr lang="en-US" sz="1500" dirty="0" smtClean="0"/>
              <a:t>(54%)</a:t>
            </a:r>
          </a:p>
          <a:p>
            <a:pPr marL="457200" lvl="1" indent="0">
              <a:buNone/>
            </a:pPr>
            <a:endParaRPr lang="en-US" sz="1500" dirty="0"/>
          </a:p>
          <a:p>
            <a:pPr lvl="1"/>
            <a:r>
              <a:rPr lang="en-US" sz="1500" b="1" dirty="0"/>
              <a:t>History of prior vaginal delivery</a:t>
            </a:r>
            <a:r>
              <a:rPr lang="en-US" sz="1500" dirty="0"/>
              <a:t> </a:t>
            </a:r>
          </a:p>
          <a:p>
            <a:pPr lvl="1"/>
            <a:r>
              <a:rPr lang="en-US" sz="1500" dirty="0" smtClean="0"/>
              <a:t>Before </a:t>
            </a:r>
            <a:r>
              <a:rPr lang="en-US" sz="1500" dirty="0"/>
              <a:t>or after previous CS (OR prior vaginal delivery 3.90;  prior VBAC 4.76) </a:t>
            </a:r>
          </a:p>
          <a:p>
            <a:pPr lvl="1"/>
            <a:endParaRPr lang="en-US" sz="1500" dirty="0"/>
          </a:p>
          <a:p>
            <a:pPr lvl="1"/>
            <a:r>
              <a:rPr lang="en-US" sz="1500" b="1" dirty="0"/>
              <a:t>Demographic factors</a:t>
            </a:r>
            <a:r>
              <a:rPr lang="en-US" sz="1500" dirty="0"/>
              <a:t> </a:t>
            </a:r>
          </a:p>
          <a:p>
            <a:pPr lvl="1"/>
            <a:r>
              <a:rPr lang="en-US" sz="1500" dirty="0"/>
              <a:t>Hispanic, African American, and Asian women </a:t>
            </a:r>
            <a:r>
              <a:rPr lang="en-US" sz="1500" dirty="0" smtClean="0"/>
              <a:t>more </a:t>
            </a:r>
            <a:r>
              <a:rPr lang="en-US" sz="1500" dirty="0"/>
              <a:t>likely to </a:t>
            </a:r>
            <a:r>
              <a:rPr lang="en-US" sz="1500" dirty="0" smtClean="0"/>
              <a:t>pursue </a:t>
            </a:r>
            <a:r>
              <a:rPr lang="en-US" sz="1500" dirty="0"/>
              <a:t>TOLAC, but are less likely to have a successful VBAC versus non-Hispanic and white women</a:t>
            </a:r>
          </a:p>
          <a:p>
            <a:endParaRPr lang="en-US" dirty="0"/>
          </a:p>
        </p:txBody>
      </p:sp>
      <p:sp>
        <p:nvSpPr>
          <p:cNvPr id="5" name="Content Placeholder 4"/>
          <p:cNvSpPr>
            <a:spLocks noGrp="1"/>
          </p:cNvSpPr>
          <p:nvPr>
            <p:ph sz="half" idx="2"/>
          </p:nvPr>
        </p:nvSpPr>
        <p:spPr/>
        <p:txBody>
          <a:bodyPr>
            <a:normAutofit fontScale="92500" lnSpcReduction="10000"/>
          </a:bodyPr>
          <a:lstStyle/>
          <a:p>
            <a:r>
              <a:rPr lang="en-US" sz="1500" b="1" dirty="0" smtClean="0"/>
              <a:t>Demographics </a:t>
            </a:r>
            <a:r>
              <a:rPr lang="en-US" sz="1500" b="1" dirty="0" err="1" smtClean="0"/>
              <a:t>ctd</a:t>
            </a:r>
            <a:endParaRPr lang="en-US" sz="1500" b="1" dirty="0"/>
          </a:p>
          <a:p>
            <a:pPr lvl="1"/>
            <a:r>
              <a:rPr lang="en-US" sz="1500" dirty="0"/>
              <a:t>Increasing maternal age, single marital status, and less than 12 years of education </a:t>
            </a:r>
            <a:r>
              <a:rPr lang="en-US" sz="1500" dirty="0" smtClean="0"/>
              <a:t>have reduced </a:t>
            </a:r>
            <a:r>
              <a:rPr lang="en-US" sz="1500" dirty="0"/>
              <a:t>likelihood </a:t>
            </a:r>
          </a:p>
          <a:p>
            <a:pPr lvl="1"/>
            <a:r>
              <a:rPr lang="en-US" sz="1500" dirty="0" smtClean="0"/>
              <a:t>Age </a:t>
            </a:r>
            <a:r>
              <a:rPr lang="en-US" sz="1500" dirty="0"/>
              <a:t>&gt;35 less likely to </a:t>
            </a:r>
            <a:r>
              <a:rPr lang="en-US" sz="1500" dirty="0" smtClean="0"/>
              <a:t>have </a:t>
            </a:r>
            <a:r>
              <a:rPr lang="en-US" sz="1500" dirty="0"/>
              <a:t>a successful VBAC and more likely to experience complications </a:t>
            </a:r>
          </a:p>
          <a:p>
            <a:pPr lvl="1"/>
            <a:r>
              <a:rPr lang="en-US" sz="1500" dirty="0" smtClean="0"/>
              <a:t>Success increases </a:t>
            </a:r>
            <a:r>
              <a:rPr lang="en-US" sz="1500" dirty="0"/>
              <a:t>with increasing maternal height </a:t>
            </a:r>
            <a:endParaRPr lang="en-US" sz="1500" dirty="0" smtClean="0"/>
          </a:p>
          <a:p>
            <a:pPr lvl="1"/>
            <a:r>
              <a:rPr lang="en-US" sz="1500" dirty="0" smtClean="0"/>
              <a:t>Success lower </a:t>
            </a:r>
            <a:r>
              <a:rPr lang="en-US" sz="1500" dirty="0"/>
              <a:t>in obese </a:t>
            </a:r>
            <a:r>
              <a:rPr lang="en-US" sz="1500" dirty="0" smtClean="0"/>
              <a:t>women</a:t>
            </a:r>
            <a:endParaRPr lang="en-US" sz="1500" u="sng" dirty="0">
              <a:hlinkClick r:id="rId2"/>
            </a:endParaRPr>
          </a:p>
          <a:p>
            <a:r>
              <a:rPr lang="en-US" sz="1500" dirty="0"/>
              <a:t>Interpregnancy interval of </a:t>
            </a:r>
            <a:r>
              <a:rPr lang="en-US" sz="1500" u="sng" dirty="0"/>
              <a:t>less than six months </a:t>
            </a:r>
            <a:r>
              <a:rPr lang="en-US" sz="1500" dirty="0"/>
              <a:t>risk factor for uterine rupture and maternal morbidity</a:t>
            </a:r>
          </a:p>
          <a:p>
            <a:r>
              <a:rPr lang="en-US" sz="1500" b="1" dirty="0"/>
              <a:t>Maternal medical disease</a:t>
            </a:r>
            <a:r>
              <a:rPr lang="en-US" sz="1500" dirty="0"/>
              <a:t> </a:t>
            </a:r>
          </a:p>
          <a:p>
            <a:pPr lvl="1"/>
            <a:r>
              <a:rPr lang="en-US" sz="1500" dirty="0"/>
              <a:t> </a:t>
            </a:r>
            <a:r>
              <a:rPr lang="en-US" sz="1500" dirty="0" smtClean="0"/>
              <a:t>hypertension</a:t>
            </a:r>
            <a:r>
              <a:rPr lang="en-US" sz="1500" dirty="0"/>
              <a:t>, diabetes, asthma, renal disease, and heart disease may reduce likelihood </a:t>
            </a:r>
          </a:p>
          <a:p>
            <a:pPr marL="0" indent="0">
              <a:buNone/>
            </a:pPr>
            <a:r>
              <a:rPr lang="en-US" sz="1500" b="1" dirty="0"/>
              <a:t>Intrapartum factors</a:t>
            </a:r>
            <a:endParaRPr lang="en-US" sz="1500" dirty="0"/>
          </a:p>
          <a:p>
            <a:pPr lvl="1"/>
            <a:r>
              <a:rPr lang="en-US" sz="1500" b="1" dirty="0"/>
              <a:t>Admission labor status</a:t>
            </a:r>
            <a:r>
              <a:rPr lang="en-US" sz="1500" dirty="0"/>
              <a:t>: </a:t>
            </a:r>
          </a:p>
          <a:p>
            <a:pPr lvl="2"/>
            <a:r>
              <a:rPr lang="en-US" sz="1500" dirty="0"/>
              <a:t>spontaneous labor or high bishop score </a:t>
            </a:r>
            <a:r>
              <a:rPr lang="en-US" sz="1500" dirty="0" smtClean="0"/>
              <a:t>more likely to succeed </a:t>
            </a:r>
            <a:r>
              <a:rPr lang="en-US" sz="1500" dirty="0"/>
              <a:t>than induced labor or low Bishop score </a:t>
            </a:r>
          </a:p>
          <a:p>
            <a:pPr lvl="1"/>
            <a:r>
              <a:rPr lang="en-US" sz="1500" b="1" dirty="0"/>
              <a:t>Fetal macrosomia</a:t>
            </a:r>
            <a:r>
              <a:rPr lang="en-US" sz="1500" dirty="0"/>
              <a:t> </a:t>
            </a:r>
          </a:p>
          <a:p>
            <a:pPr lvl="2"/>
            <a:r>
              <a:rPr lang="en-US" sz="1500" dirty="0"/>
              <a:t>Wt. </a:t>
            </a:r>
            <a:r>
              <a:rPr lang="en-US" sz="1500" dirty="0" smtClean="0"/>
              <a:t>&gt; 3.5 </a:t>
            </a:r>
            <a:r>
              <a:rPr lang="en-US" sz="1500" dirty="0"/>
              <a:t>kg reduces likelihood </a:t>
            </a:r>
            <a:endParaRPr lang="en-US" dirty="0"/>
          </a:p>
        </p:txBody>
      </p:sp>
      <p:pic>
        <p:nvPicPr>
          <p:cNvPr id="16396" name="Picture 12" descr="http://mommyedwards.com/wp-content/uploads/2013/0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86" y="365126"/>
            <a:ext cx="620347" cy="7231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50073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754"/>
            <a:ext cx="4570927" cy="603718"/>
          </a:xfrm>
        </p:spPr>
        <p:txBody>
          <a:bodyPr>
            <a:normAutofit fontScale="90000"/>
          </a:bodyPr>
          <a:lstStyle/>
          <a:p>
            <a:r>
              <a:rPr lang="en-US" sz="2800" b="1" dirty="0" smtClean="0">
                <a:solidFill>
                  <a:srgbClr val="FF0000"/>
                </a:solidFill>
              </a:rPr>
              <a:t>8c)</a:t>
            </a:r>
            <a:r>
              <a:rPr lang="en-US" sz="2800" b="1" dirty="0">
                <a:solidFill>
                  <a:srgbClr val="FF0000"/>
                </a:solidFill>
              </a:rPr>
              <a:t> </a:t>
            </a:r>
            <a:r>
              <a:rPr lang="en-US" sz="2800" b="1" dirty="0" smtClean="0">
                <a:solidFill>
                  <a:srgbClr val="FF0000"/>
                </a:solidFill>
              </a:rPr>
              <a:t>IV Access: </a:t>
            </a:r>
            <a:r>
              <a:rPr lang="en-US" sz="2800" b="1" dirty="0" err="1" smtClean="0">
                <a:solidFill>
                  <a:srgbClr val="FF0000"/>
                </a:solidFill>
              </a:rPr>
              <a:t>Branula</a:t>
            </a:r>
            <a:r>
              <a:rPr lang="en-US" sz="2800" b="1" dirty="0" smtClean="0">
                <a:solidFill>
                  <a:srgbClr val="FF0000"/>
                </a:solidFill>
              </a:rPr>
              <a:t> insertion </a:t>
            </a:r>
            <a:endParaRPr lang="en-US" sz="2800" b="1" dirty="0">
              <a:solidFill>
                <a:srgbClr val="FF0000"/>
              </a:solidFill>
            </a:endParaRPr>
          </a:p>
        </p:txBody>
      </p:sp>
      <p:sp>
        <p:nvSpPr>
          <p:cNvPr id="9" name="Content Placeholder 8"/>
          <p:cNvSpPr>
            <a:spLocks noGrp="1"/>
          </p:cNvSpPr>
          <p:nvPr>
            <p:ph sz="half" idx="1"/>
          </p:nvPr>
        </p:nvSpPr>
        <p:spPr>
          <a:xfrm>
            <a:off x="296214" y="1074214"/>
            <a:ext cx="5723586" cy="5674316"/>
          </a:xfrm>
        </p:spPr>
        <p:txBody>
          <a:bodyPr>
            <a:normAutofit fontScale="62500" lnSpcReduction="20000"/>
          </a:bodyPr>
          <a:lstStyle/>
          <a:p>
            <a:pPr marL="514350" indent="-514350">
              <a:buFont typeface="+mj-lt"/>
              <a:buAutoNum type="arabicParenR"/>
            </a:pPr>
            <a:r>
              <a:rPr lang="en-US" dirty="0" smtClean="0"/>
              <a:t>Requirement:</a:t>
            </a:r>
          </a:p>
          <a:p>
            <a:pPr lvl="1">
              <a:buFont typeface="Wingdings" panose="05000000000000000000" pitchFamily="2" charset="2"/>
              <a:buChar char="ü"/>
            </a:pPr>
            <a:r>
              <a:rPr lang="en-US" dirty="0" smtClean="0"/>
              <a:t>Alcohol swab </a:t>
            </a:r>
          </a:p>
          <a:p>
            <a:pPr lvl="1">
              <a:buFont typeface="Wingdings" panose="05000000000000000000" pitchFamily="2" charset="2"/>
              <a:buChar char="ü"/>
            </a:pPr>
            <a:r>
              <a:rPr lang="en-US" dirty="0" smtClean="0"/>
              <a:t>Gloves </a:t>
            </a:r>
          </a:p>
          <a:p>
            <a:pPr lvl="1">
              <a:buFont typeface="Wingdings" panose="05000000000000000000" pitchFamily="2" charset="2"/>
              <a:buChar char="ü"/>
            </a:pPr>
            <a:r>
              <a:rPr lang="en-US" dirty="0" smtClean="0"/>
              <a:t>Disposable tourniquet</a:t>
            </a:r>
          </a:p>
          <a:p>
            <a:pPr lvl="1">
              <a:buFont typeface="Wingdings" panose="05000000000000000000" pitchFamily="2" charset="2"/>
              <a:buChar char="ü"/>
            </a:pPr>
            <a:r>
              <a:rPr lang="en-US" dirty="0" smtClean="0"/>
              <a:t>IV cannula </a:t>
            </a:r>
          </a:p>
          <a:p>
            <a:pPr lvl="1">
              <a:buFont typeface="Wingdings" panose="05000000000000000000" pitchFamily="2" charset="2"/>
              <a:buChar char="ü"/>
            </a:pPr>
            <a:r>
              <a:rPr lang="en-US" dirty="0" smtClean="0"/>
              <a:t>Plaster </a:t>
            </a:r>
          </a:p>
          <a:p>
            <a:pPr lvl="1">
              <a:buFont typeface="Wingdings" panose="05000000000000000000" pitchFamily="2" charset="2"/>
              <a:buChar char="ü"/>
            </a:pPr>
            <a:r>
              <a:rPr lang="en-US" dirty="0" smtClean="0"/>
              <a:t>Syringe </a:t>
            </a:r>
          </a:p>
          <a:p>
            <a:pPr lvl="1">
              <a:buFont typeface="Wingdings" panose="05000000000000000000" pitchFamily="2" charset="2"/>
              <a:buChar char="ü"/>
            </a:pPr>
            <a:r>
              <a:rPr lang="en-US" dirty="0" smtClean="0"/>
              <a:t>Normal saline </a:t>
            </a:r>
          </a:p>
          <a:p>
            <a:pPr lvl="1">
              <a:buFont typeface="Wingdings" panose="05000000000000000000" pitchFamily="2" charset="2"/>
              <a:buChar char="ü"/>
            </a:pPr>
            <a:r>
              <a:rPr lang="en-US" dirty="0" smtClean="0"/>
              <a:t>Sharps disposal </a:t>
            </a:r>
          </a:p>
          <a:p>
            <a:pPr lvl="1">
              <a:buFont typeface="Wingdings" panose="05000000000000000000" pitchFamily="2" charset="2"/>
              <a:buChar char="ü"/>
            </a:pPr>
            <a:r>
              <a:rPr lang="en-US" dirty="0" smtClean="0"/>
              <a:t>Alcohol sanitizer for hand washing </a:t>
            </a:r>
          </a:p>
          <a:p>
            <a:pPr marL="514350" indent="-514350">
              <a:buFont typeface="+mj-lt"/>
              <a:buAutoNum type="arabicParenR"/>
            </a:pPr>
            <a:r>
              <a:rPr lang="en-US" dirty="0" smtClean="0"/>
              <a:t>Patient preparation</a:t>
            </a:r>
          </a:p>
          <a:p>
            <a:pPr lvl="1">
              <a:buFont typeface="Wingdings" panose="05000000000000000000" pitchFamily="2" charset="2"/>
              <a:buChar char="ü"/>
            </a:pPr>
            <a:r>
              <a:rPr lang="en-US" dirty="0" smtClean="0"/>
              <a:t>Greet the patient and explain the procedure </a:t>
            </a:r>
          </a:p>
          <a:p>
            <a:pPr lvl="1">
              <a:buFont typeface="Wingdings" panose="05000000000000000000" pitchFamily="2" charset="2"/>
              <a:buChar char="ü"/>
            </a:pPr>
            <a:r>
              <a:rPr lang="en-US" dirty="0" smtClean="0"/>
              <a:t>Make the patient lie or sit down comfortably </a:t>
            </a:r>
          </a:p>
          <a:p>
            <a:pPr marL="514350" indent="-514350">
              <a:buFont typeface="+mj-lt"/>
              <a:buAutoNum type="arabicParenR" startAt="3"/>
            </a:pPr>
            <a:r>
              <a:rPr lang="en-US" dirty="0"/>
              <a:t>Sanitize your hands </a:t>
            </a:r>
          </a:p>
          <a:p>
            <a:pPr marL="514350" indent="-514350">
              <a:buFont typeface="+mj-lt"/>
              <a:buAutoNum type="arabicParenR" startAt="3"/>
            </a:pPr>
            <a:r>
              <a:rPr lang="en-US" dirty="0"/>
              <a:t>Position the arms of the patient and identify a vein</a:t>
            </a:r>
          </a:p>
          <a:p>
            <a:pPr marL="514350" indent="-514350">
              <a:buFont typeface="+mj-lt"/>
              <a:buAutoNum type="arabicParenR" startAt="3"/>
            </a:pPr>
            <a:r>
              <a:rPr lang="en-US" dirty="0"/>
              <a:t>Apply the tourniquet and recheck the vein</a:t>
            </a:r>
          </a:p>
          <a:p>
            <a:pPr marL="514350" indent="-514350">
              <a:buFont typeface="+mj-lt"/>
              <a:buAutoNum type="arabicParenR" startAt="3"/>
            </a:pPr>
            <a:r>
              <a:rPr lang="en-US" dirty="0"/>
              <a:t>Put on your gloves </a:t>
            </a:r>
          </a:p>
          <a:p>
            <a:pPr marL="514350" indent="-514350">
              <a:buFont typeface="+mj-lt"/>
              <a:buAutoNum type="arabicParenR" startAt="3"/>
            </a:pPr>
            <a:r>
              <a:rPr lang="en-US" dirty="0"/>
              <a:t>Clean patient’ skin with alcohol wipe and let it dry </a:t>
            </a:r>
            <a:endParaRPr lang="en-US" dirty="0" smtClean="0"/>
          </a:p>
          <a:p>
            <a:pPr marL="514350" indent="-514350">
              <a:buFont typeface="+mj-lt"/>
              <a:buAutoNum type="arabicParenR" startAt="3"/>
            </a:pPr>
            <a:r>
              <a:rPr lang="en-US" dirty="0"/>
              <a:t>Remove the cannula from its packaging and remove the needle cover ensuring not to touch the needle </a:t>
            </a:r>
          </a:p>
          <a:p>
            <a:pPr marL="514350" indent="-514350">
              <a:buFont typeface="+mj-lt"/>
              <a:buAutoNum type="arabicParenR" startAt="3"/>
            </a:pPr>
            <a:endParaRPr lang="en-US" dirty="0"/>
          </a:p>
          <a:p>
            <a:pPr marL="457200" lvl="1" indent="0">
              <a:buNone/>
            </a:pPr>
            <a:endParaRPr lang="en-US" dirty="0" smtClean="0"/>
          </a:p>
        </p:txBody>
      </p:sp>
      <p:sp>
        <p:nvSpPr>
          <p:cNvPr id="10" name="Content Placeholder 9"/>
          <p:cNvSpPr>
            <a:spLocks noGrp="1"/>
          </p:cNvSpPr>
          <p:nvPr>
            <p:ph sz="half" idx="2"/>
          </p:nvPr>
        </p:nvSpPr>
        <p:spPr>
          <a:xfrm>
            <a:off x="5924282" y="412124"/>
            <a:ext cx="5918915" cy="6336406"/>
          </a:xfrm>
        </p:spPr>
        <p:txBody>
          <a:bodyPr>
            <a:noAutofit/>
          </a:bodyPr>
          <a:lstStyle/>
          <a:p>
            <a:pPr marL="514350" indent="-514350">
              <a:buFont typeface="+mj-lt"/>
              <a:buAutoNum type="arabicParenR" startAt="9"/>
            </a:pPr>
            <a:r>
              <a:rPr lang="en-US" sz="1800" dirty="0" smtClean="0"/>
              <a:t>Stretch the skin distally and the tell the patient to expect a sharp pain prick </a:t>
            </a:r>
          </a:p>
          <a:p>
            <a:pPr marL="514350" indent="-514350">
              <a:buFont typeface="+mj-lt"/>
              <a:buAutoNum type="arabicParenR" startAt="9"/>
            </a:pPr>
            <a:r>
              <a:rPr lang="en-US" sz="1800" dirty="0" smtClean="0"/>
              <a:t>Insert the needle with bevel upwards at about 30</a:t>
            </a:r>
            <a:r>
              <a:rPr lang="en-US" sz="1800" baseline="30000" dirty="0" smtClean="0"/>
              <a:t>0</a:t>
            </a:r>
          </a:p>
          <a:p>
            <a:pPr marL="514350" indent="-514350">
              <a:buFont typeface="+mj-lt"/>
              <a:buAutoNum type="arabicParenR" startAt="9"/>
            </a:pPr>
            <a:r>
              <a:rPr lang="en-US" sz="1800" dirty="0" smtClean="0"/>
              <a:t>Advance the needle until a flush back of blood is seen in the hub at the back of cannula </a:t>
            </a:r>
          </a:p>
          <a:p>
            <a:pPr marL="514350" indent="-514350">
              <a:buFont typeface="+mj-lt"/>
              <a:buAutoNum type="arabicParenR" startAt="9"/>
            </a:pPr>
            <a:r>
              <a:rPr lang="en-US" sz="1800" dirty="0" smtClean="0"/>
              <a:t>Once this is seen withdraw the needle slightly and advance the cannula further into the vein completely</a:t>
            </a:r>
          </a:p>
          <a:p>
            <a:pPr marL="514350" lvl="1" indent="-514350">
              <a:spcBef>
                <a:spcPts val="1000"/>
              </a:spcBef>
              <a:buFont typeface="+mj-lt"/>
              <a:buAutoNum type="arabicParenR" startAt="3"/>
            </a:pPr>
            <a:r>
              <a:rPr lang="en-US" sz="1800" dirty="0" smtClean="0"/>
              <a:t>Release the tourniquet</a:t>
            </a:r>
          </a:p>
          <a:p>
            <a:pPr marL="514350" indent="-514350">
              <a:buFont typeface="+mj-lt"/>
              <a:buAutoNum type="arabicParenR" startAt="9"/>
            </a:pPr>
            <a:r>
              <a:rPr lang="en-US" sz="1800" dirty="0" smtClean="0"/>
              <a:t>Apply pressure to the vein at the tip of cannula </a:t>
            </a:r>
          </a:p>
          <a:p>
            <a:pPr marL="514350" indent="-514350">
              <a:buFont typeface="+mj-lt"/>
              <a:buAutoNum type="arabicParenR" startAt="9"/>
            </a:pPr>
            <a:r>
              <a:rPr lang="en-US" sz="1800" dirty="0" smtClean="0"/>
              <a:t>Remove the  needle</a:t>
            </a:r>
          </a:p>
          <a:p>
            <a:pPr marL="514350" indent="-514350">
              <a:buFont typeface="+mj-lt"/>
              <a:buAutoNum type="arabicParenR" startAt="9"/>
            </a:pPr>
            <a:r>
              <a:rPr lang="en-US" sz="1800" dirty="0"/>
              <a:t>Flush with saline and check for </a:t>
            </a:r>
            <a:r>
              <a:rPr lang="en-US" sz="1800" dirty="0" smtClean="0"/>
              <a:t>patency: if pain, localize tissue swelling or resistance remove the cannula and restart the procedure with a new vein  </a:t>
            </a:r>
          </a:p>
          <a:p>
            <a:pPr marL="514350" indent="-514350">
              <a:buFont typeface="+mj-lt"/>
              <a:buAutoNum type="arabicParenR" startAt="9"/>
            </a:pPr>
            <a:r>
              <a:rPr lang="en-US" sz="1800" dirty="0" smtClean="0"/>
              <a:t> Remove the cap on the needle and cork it at the end of cannula </a:t>
            </a:r>
          </a:p>
          <a:p>
            <a:pPr marL="514350" indent="-514350">
              <a:buFont typeface="+mj-lt"/>
              <a:buAutoNum type="arabicParenR" startAt="9"/>
            </a:pPr>
            <a:r>
              <a:rPr lang="en-US" sz="1800" dirty="0" smtClean="0"/>
              <a:t>Dispose needle and other wastes </a:t>
            </a:r>
          </a:p>
          <a:p>
            <a:pPr marL="514350" indent="-514350">
              <a:buFont typeface="+mj-lt"/>
              <a:buAutoNum type="arabicParenR" startAt="9"/>
            </a:pPr>
            <a:r>
              <a:rPr lang="en-US" sz="1800" dirty="0" smtClean="0"/>
              <a:t>Apply plaster to secure the cannula in place and label the date of insertion  </a:t>
            </a:r>
            <a:r>
              <a:rPr lang="en-US" sz="1800" b="1" dirty="0" smtClean="0">
                <a:solidFill>
                  <a:srgbClr val="FF0000"/>
                </a:solidFill>
              </a:rPr>
              <a:t>(Should not be on more than 72 hours) </a:t>
            </a:r>
          </a:p>
          <a:p>
            <a:pPr marL="514350" indent="-514350">
              <a:buFont typeface="+mj-lt"/>
              <a:buAutoNum type="arabicParenR" startAt="9"/>
            </a:pPr>
            <a:r>
              <a:rPr lang="en-US" sz="1800" dirty="0" smtClean="0"/>
              <a:t>Thank the patient </a:t>
            </a:r>
          </a:p>
          <a:p>
            <a:pPr marL="514350" indent="-514350">
              <a:buFont typeface="+mj-lt"/>
              <a:buAutoNum type="arabicParenR" startAt="9"/>
            </a:pPr>
            <a:endParaRPr lang="en-US" sz="1800" dirty="0"/>
          </a:p>
        </p:txBody>
      </p:sp>
      <p:pic>
        <p:nvPicPr>
          <p:cNvPr id="4" name="Picture 2" descr="https://encrypted-tbn0.gstatic.com/images?q=tbn:ANd9GcRhFZBbS67ZYfaUZQubnhS5s9kWl7SZHhy2ygTL3oFF4mRsm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14" y="154383"/>
            <a:ext cx="541986" cy="81446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medtrng.com/cls/Image1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272" y="1525562"/>
            <a:ext cx="1762767" cy="107995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Up Arrow 11"/>
          <p:cNvSpPr/>
          <p:nvPr/>
        </p:nvSpPr>
        <p:spPr>
          <a:xfrm>
            <a:off x="4906850" y="1147015"/>
            <a:ext cx="293189" cy="58312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00039" y="1438577"/>
            <a:ext cx="502276" cy="369332"/>
          </a:xfrm>
          <a:prstGeom prst="rect">
            <a:avLst/>
          </a:prstGeom>
          <a:noFill/>
        </p:spPr>
        <p:txBody>
          <a:bodyPr wrap="square" rtlCol="0">
            <a:spAutoFit/>
          </a:bodyPr>
          <a:lstStyle/>
          <a:p>
            <a:r>
              <a:rPr lang="en-US" b="1" dirty="0" smtClean="0">
                <a:solidFill>
                  <a:srgbClr val="FF0000"/>
                </a:solidFill>
              </a:rPr>
              <a:t>UP</a:t>
            </a:r>
            <a:endParaRPr lang="en-US" b="1" dirty="0">
              <a:solidFill>
                <a:srgbClr val="FF0000"/>
              </a:solidFill>
            </a:endParaRPr>
          </a:p>
        </p:txBody>
      </p:sp>
    </p:spTree>
    <p:extLst>
      <p:ext uri="{BB962C8B-B14F-4D97-AF65-F5344CB8AC3E}">
        <p14:creationId xmlns:p14="http://schemas.microsoft.com/office/powerpoint/2010/main" val="687239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87" y="164823"/>
            <a:ext cx="5282264" cy="600790"/>
          </a:xfrm>
        </p:spPr>
        <p:txBody>
          <a:bodyPr>
            <a:normAutofit fontScale="90000"/>
          </a:bodyPr>
          <a:lstStyle/>
          <a:p>
            <a:r>
              <a:rPr lang="en-US" b="1" dirty="0" smtClean="0">
                <a:solidFill>
                  <a:srgbClr val="FF0000"/>
                </a:solidFill>
              </a:rPr>
              <a:t/>
            </a:r>
            <a:br>
              <a:rPr lang="en-US" b="1" dirty="0" smtClean="0">
                <a:solidFill>
                  <a:srgbClr val="FF0000"/>
                </a:solidFill>
              </a:rPr>
            </a:br>
            <a:r>
              <a:rPr lang="en-US" sz="2900" b="1" dirty="0" smtClean="0">
                <a:solidFill>
                  <a:srgbClr val="FF0000"/>
                </a:solidFill>
              </a:rPr>
              <a:t>High Vagina Swab </a:t>
            </a:r>
            <a:r>
              <a:rPr lang="en-US" sz="2900" b="1" dirty="0">
                <a:solidFill>
                  <a:srgbClr val="FF0000"/>
                </a:solidFill>
              </a:rPr>
              <a:t>&amp; </a:t>
            </a:r>
            <a:r>
              <a:rPr lang="en-US" sz="2900" b="1" dirty="0" smtClean="0">
                <a:solidFill>
                  <a:srgbClr val="FF0000"/>
                </a:solidFill>
              </a:rPr>
              <a:t>Endocervical Swab</a:t>
            </a:r>
            <a:r>
              <a:rPr lang="en-US" sz="2900" dirty="0" smtClean="0"/>
              <a:t> </a:t>
            </a:r>
            <a:r>
              <a:rPr lang="en-US" sz="3100" dirty="0">
                <a:solidFill>
                  <a:srgbClr val="FF0000"/>
                </a:solidFill>
              </a:rPr>
              <a:t/>
            </a:r>
            <a:br>
              <a:rPr lang="en-US" sz="3100" dirty="0">
                <a:solidFill>
                  <a:srgbClr val="FF0000"/>
                </a:solidFill>
              </a:rPr>
            </a:br>
            <a:endParaRPr lang="en-US" sz="3100" dirty="0"/>
          </a:p>
        </p:txBody>
      </p:sp>
      <p:sp>
        <p:nvSpPr>
          <p:cNvPr id="4" name="Content Placeholder 3"/>
          <p:cNvSpPr>
            <a:spLocks noGrp="1"/>
          </p:cNvSpPr>
          <p:nvPr>
            <p:ph sz="half" idx="1"/>
          </p:nvPr>
        </p:nvSpPr>
        <p:spPr>
          <a:xfrm>
            <a:off x="294286" y="765613"/>
            <a:ext cx="5181600" cy="5789734"/>
          </a:xfrm>
        </p:spPr>
        <p:txBody>
          <a:bodyPr>
            <a:normAutofit fontScale="77500" lnSpcReduction="20000"/>
          </a:bodyPr>
          <a:lstStyle/>
          <a:p>
            <a:pPr marL="514350" indent="-514350">
              <a:buFont typeface="+mj-lt"/>
              <a:buAutoNum type="arabicParenR"/>
            </a:pPr>
            <a:r>
              <a:rPr lang="en-US" b="1" dirty="0" smtClean="0"/>
              <a:t>Prepare requirements</a:t>
            </a:r>
          </a:p>
          <a:p>
            <a:pPr lvl="1">
              <a:buFont typeface="Wingdings" panose="05000000000000000000" pitchFamily="2" charset="2"/>
              <a:buChar char="ü"/>
            </a:pPr>
            <a:r>
              <a:rPr lang="en-US" dirty="0" smtClean="0"/>
              <a:t>Sterile gloves</a:t>
            </a:r>
          </a:p>
          <a:p>
            <a:pPr lvl="1">
              <a:buFont typeface="Wingdings" panose="05000000000000000000" pitchFamily="2" charset="2"/>
              <a:buChar char="ü"/>
            </a:pPr>
            <a:r>
              <a:rPr lang="en-US" dirty="0" smtClean="0"/>
              <a:t>K-Y gel</a:t>
            </a:r>
          </a:p>
          <a:p>
            <a:pPr lvl="1">
              <a:buFont typeface="Wingdings" panose="05000000000000000000" pitchFamily="2" charset="2"/>
              <a:buChar char="ü"/>
            </a:pPr>
            <a:r>
              <a:rPr lang="en-US" dirty="0" smtClean="0"/>
              <a:t>Sterile bivalve speculum</a:t>
            </a:r>
          </a:p>
          <a:p>
            <a:pPr lvl="1">
              <a:buFont typeface="Wingdings" panose="05000000000000000000" pitchFamily="2" charset="2"/>
              <a:buChar char="ü"/>
            </a:pPr>
            <a:r>
              <a:rPr lang="en-US" dirty="0" smtClean="0"/>
              <a:t>Swabs</a:t>
            </a:r>
          </a:p>
          <a:p>
            <a:pPr lvl="1">
              <a:buFont typeface="Wingdings" panose="05000000000000000000" pitchFamily="2" charset="2"/>
              <a:buChar char="ü"/>
            </a:pPr>
            <a:r>
              <a:rPr lang="en-US" dirty="0" smtClean="0"/>
              <a:t>Examining light </a:t>
            </a:r>
          </a:p>
          <a:p>
            <a:pPr marL="514350" indent="-514350">
              <a:buFont typeface="+mj-lt"/>
              <a:buAutoNum type="arabicParenR"/>
            </a:pPr>
            <a:r>
              <a:rPr lang="en-US" b="1" dirty="0" smtClean="0"/>
              <a:t>Prepare patient</a:t>
            </a:r>
          </a:p>
          <a:p>
            <a:pPr lvl="1">
              <a:buFont typeface="Wingdings" panose="05000000000000000000" pitchFamily="2" charset="2"/>
              <a:buChar char="ü"/>
            </a:pPr>
            <a:r>
              <a:rPr lang="en-US" dirty="0" smtClean="0"/>
              <a:t>Greet patient and introduce self</a:t>
            </a:r>
          </a:p>
          <a:p>
            <a:pPr lvl="1">
              <a:buFont typeface="Wingdings" panose="05000000000000000000" pitchFamily="2" charset="2"/>
              <a:buChar char="ü"/>
            </a:pPr>
            <a:r>
              <a:rPr lang="en-US" dirty="0" smtClean="0"/>
              <a:t>Explain procedure </a:t>
            </a:r>
          </a:p>
          <a:p>
            <a:pPr lvl="1">
              <a:buFont typeface="Wingdings" panose="05000000000000000000" pitchFamily="2" charset="2"/>
              <a:buChar char="ü"/>
            </a:pPr>
            <a:r>
              <a:rPr lang="en-US" dirty="0" smtClean="0"/>
              <a:t>Chaperon needed</a:t>
            </a:r>
          </a:p>
          <a:p>
            <a:pPr lvl="1">
              <a:buFont typeface="Wingdings" panose="05000000000000000000" pitchFamily="2" charset="2"/>
              <a:buChar char="ü"/>
            </a:pPr>
            <a:r>
              <a:rPr lang="en-US" dirty="0" smtClean="0"/>
              <a:t>Ask patient to empty bladder</a:t>
            </a:r>
          </a:p>
          <a:p>
            <a:pPr lvl="1">
              <a:buFont typeface="Wingdings" panose="05000000000000000000" pitchFamily="2" charset="2"/>
              <a:buChar char="ü"/>
            </a:pPr>
            <a:r>
              <a:rPr lang="en-US" dirty="0" smtClean="0"/>
              <a:t>Position patient in lithotomy position</a:t>
            </a:r>
          </a:p>
          <a:p>
            <a:pPr marL="514350" indent="-514350">
              <a:buFont typeface="+mj-lt"/>
              <a:buAutoNum type="arabicParenR"/>
            </a:pPr>
            <a:r>
              <a:rPr lang="en-US" dirty="0" smtClean="0"/>
              <a:t>Wear sterile gloves</a:t>
            </a:r>
          </a:p>
          <a:p>
            <a:pPr marL="514350" indent="-514350">
              <a:buFont typeface="+mj-lt"/>
              <a:buAutoNum type="arabicParenR"/>
            </a:pPr>
            <a:r>
              <a:rPr lang="en-US" dirty="0" smtClean="0"/>
              <a:t>Lubricate the speculum and let the patient know the procedure is about to start</a:t>
            </a:r>
          </a:p>
          <a:p>
            <a:pPr marL="514350" indent="-514350">
              <a:buFont typeface="+mj-lt"/>
              <a:buAutoNum type="arabicParenR"/>
            </a:pPr>
            <a:r>
              <a:rPr lang="en-US" dirty="0"/>
              <a:t>Advance the speculum to expose the cervix and secure it </a:t>
            </a:r>
          </a:p>
          <a:p>
            <a:pPr marL="514350" indent="-514350">
              <a:buFont typeface="+mj-lt"/>
              <a:buAutoNum type="arabicParenR"/>
            </a:pPr>
            <a:endParaRPr lang="en-US" dirty="0" smtClean="0"/>
          </a:p>
          <a:p>
            <a:pPr marL="0" indent="0">
              <a:buNone/>
            </a:pPr>
            <a:endParaRPr lang="en-US" dirty="0" smtClean="0"/>
          </a:p>
          <a:p>
            <a:pPr marL="457200" lvl="1" indent="0">
              <a:buNone/>
            </a:pPr>
            <a:endParaRPr lang="en-US" dirty="0" smtClean="0"/>
          </a:p>
          <a:p>
            <a:endParaRPr lang="en-US" dirty="0"/>
          </a:p>
        </p:txBody>
      </p:sp>
      <p:sp>
        <p:nvSpPr>
          <p:cNvPr id="6" name="Content Placeholder 5"/>
          <p:cNvSpPr>
            <a:spLocks noGrp="1"/>
          </p:cNvSpPr>
          <p:nvPr>
            <p:ph sz="half" idx="2"/>
          </p:nvPr>
        </p:nvSpPr>
        <p:spPr>
          <a:xfrm>
            <a:off x="5821251" y="164824"/>
            <a:ext cx="6001555" cy="6390522"/>
          </a:xfrm>
        </p:spPr>
        <p:txBody>
          <a:bodyPr>
            <a:normAutofit fontScale="77500" lnSpcReduction="20000"/>
          </a:bodyPr>
          <a:lstStyle/>
          <a:p>
            <a:pPr marL="514350" indent="-514350">
              <a:buFont typeface="+mj-lt"/>
              <a:buAutoNum type="arabicParenR" startAt="5"/>
            </a:pPr>
            <a:r>
              <a:rPr lang="en-US" dirty="0" smtClean="0"/>
              <a:t>For high vaginal swab- if right handed:</a:t>
            </a:r>
          </a:p>
          <a:p>
            <a:pPr lvl="1">
              <a:buFont typeface="Wingdings" panose="05000000000000000000" pitchFamily="2" charset="2"/>
              <a:buChar char="ü"/>
            </a:pPr>
            <a:r>
              <a:rPr lang="en-US" dirty="0" smtClean="0"/>
              <a:t> Using the right hand, pick up the swab’s sample tube and place in your left hand (also holding the speculum) and remove the lid </a:t>
            </a:r>
          </a:p>
          <a:p>
            <a:pPr lvl="1">
              <a:buFont typeface="Wingdings" panose="05000000000000000000" pitchFamily="2" charset="2"/>
              <a:buChar char="ü"/>
            </a:pPr>
            <a:r>
              <a:rPr lang="en-US" dirty="0" smtClean="0"/>
              <a:t>Take the swab with your right hand</a:t>
            </a:r>
          </a:p>
          <a:p>
            <a:pPr lvl="1">
              <a:buFont typeface="Wingdings" panose="05000000000000000000" pitchFamily="2" charset="2"/>
              <a:buChar char="ü"/>
            </a:pPr>
            <a:r>
              <a:rPr lang="en-US" dirty="0" smtClean="0"/>
              <a:t>Circle the swab once from lateral fornix to posterior fornix to the other lateral fornix </a:t>
            </a:r>
          </a:p>
          <a:p>
            <a:pPr lvl="1">
              <a:buFont typeface="Wingdings" panose="05000000000000000000" pitchFamily="2" charset="2"/>
              <a:buChar char="ü"/>
            </a:pPr>
            <a:r>
              <a:rPr lang="en-US" dirty="0" smtClean="0"/>
              <a:t>Insert the swab back to the sample tube and close it</a:t>
            </a:r>
          </a:p>
          <a:p>
            <a:pPr marL="514350" indent="-514350">
              <a:buFont typeface="+mj-lt"/>
              <a:buAutoNum type="arabicParenR" startAt="5"/>
            </a:pPr>
            <a:r>
              <a:rPr lang="en-US" dirty="0" smtClean="0"/>
              <a:t>For </a:t>
            </a:r>
            <a:r>
              <a:rPr lang="en-US" dirty="0" err="1" smtClean="0"/>
              <a:t>endocervical</a:t>
            </a:r>
            <a:r>
              <a:rPr lang="en-US" dirty="0" smtClean="0"/>
              <a:t> swab </a:t>
            </a:r>
          </a:p>
          <a:p>
            <a:pPr lvl="1">
              <a:buFont typeface="Wingdings" panose="05000000000000000000" pitchFamily="2" charset="2"/>
              <a:buChar char="ü"/>
            </a:pPr>
            <a:r>
              <a:rPr lang="en-US" dirty="0" smtClean="0"/>
              <a:t>Steps 1 and 2 same as for high vaginal swab</a:t>
            </a:r>
          </a:p>
          <a:p>
            <a:pPr lvl="1">
              <a:buFont typeface="Wingdings" panose="05000000000000000000" pitchFamily="2" charset="2"/>
              <a:buChar char="ü"/>
            </a:pPr>
            <a:r>
              <a:rPr lang="en-US" dirty="0" smtClean="0"/>
              <a:t>Place the swab in the </a:t>
            </a:r>
            <a:r>
              <a:rPr lang="en-US" dirty="0" err="1" smtClean="0"/>
              <a:t>endocervical</a:t>
            </a:r>
            <a:r>
              <a:rPr lang="en-US" dirty="0" smtClean="0"/>
              <a:t> canal and do a full 360</a:t>
            </a:r>
            <a:r>
              <a:rPr lang="en-US" baseline="30000" dirty="0" smtClean="0"/>
              <a:t>0</a:t>
            </a:r>
            <a:r>
              <a:rPr lang="en-US" dirty="0" smtClean="0"/>
              <a:t> sweep</a:t>
            </a:r>
          </a:p>
          <a:p>
            <a:pPr lvl="1">
              <a:buFont typeface="Wingdings" panose="05000000000000000000" pitchFamily="2" charset="2"/>
              <a:buChar char="ü"/>
            </a:pPr>
            <a:r>
              <a:rPr lang="en-US" dirty="0"/>
              <a:t>Insert the swab back to the sample tube and close </a:t>
            </a:r>
            <a:r>
              <a:rPr lang="en-US" dirty="0" smtClean="0"/>
              <a:t>it</a:t>
            </a:r>
          </a:p>
          <a:p>
            <a:pPr marL="514350" indent="-514350">
              <a:buFont typeface="+mj-lt"/>
              <a:buAutoNum type="arabicParenR" startAt="8"/>
            </a:pPr>
            <a:r>
              <a:rPr lang="en-US" dirty="0" smtClean="0"/>
              <a:t>Remove speculum</a:t>
            </a:r>
          </a:p>
          <a:p>
            <a:pPr marL="514350" indent="-514350">
              <a:buFont typeface="+mj-lt"/>
              <a:buAutoNum type="arabicParenR" startAt="8"/>
            </a:pPr>
            <a:r>
              <a:rPr lang="en-US" dirty="0" smtClean="0"/>
              <a:t>Wipe patients perineum</a:t>
            </a:r>
          </a:p>
          <a:p>
            <a:pPr marL="514350" indent="-514350">
              <a:buFont typeface="+mj-lt"/>
              <a:buAutoNum type="arabicParenR" startAt="8"/>
            </a:pPr>
            <a:r>
              <a:rPr lang="en-US" dirty="0" smtClean="0"/>
              <a:t>Reposition patient and make her comfortable </a:t>
            </a:r>
          </a:p>
          <a:p>
            <a:pPr marL="514350" indent="-514350">
              <a:buFont typeface="+mj-lt"/>
              <a:buAutoNum type="arabicParenR" startAt="8"/>
            </a:pPr>
            <a:r>
              <a:rPr lang="en-US" dirty="0" smtClean="0"/>
              <a:t>Complete the laboratory request form and label specimen </a:t>
            </a:r>
          </a:p>
          <a:p>
            <a:pPr marL="514350" indent="-514350">
              <a:buFont typeface="+mj-lt"/>
              <a:buAutoNum type="arabicParenR" startAt="8"/>
            </a:pPr>
            <a:r>
              <a:rPr lang="en-US" dirty="0" smtClean="0"/>
              <a:t>Give return date </a:t>
            </a:r>
          </a:p>
          <a:p>
            <a:pPr marL="514350" indent="-514350">
              <a:buFont typeface="+mj-lt"/>
              <a:buAutoNum type="arabicParenR" startAt="8"/>
            </a:pPr>
            <a:r>
              <a:rPr lang="en-US" dirty="0" smtClean="0"/>
              <a:t>Thank the patient </a:t>
            </a:r>
          </a:p>
          <a:p>
            <a:pPr marL="514350" indent="-514350">
              <a:buFont typeface="+mj-lt"/>
              <a:buAutoNum type="arabicParenR" startAt="5"/>
            </a:pPr>
            <a:endParaRPr lang="en-US" dirty="0"/>
          </a:p>
        </p:txBody>
      </p:sp>
      <p:pic>
        <p:nvPicPr>
          <p:cNvPr id="5" name="Picture 2" descr="http://content.mycutegraphics.com/graphics/number/cartoon-number-ni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03" y="164823"/>
            <a:ext cx="291984" cy="6007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66867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48" y="61915"/>
            <a:ext cx="4445916" cy="793974"/>
          </a:xfrm>
        </p:spPr>
        <p:txBody>
          <a:bodyPr>
            <a:normAutofit fontScale="90000"/>
          </a:bodyPr>
          <a:lstStyle/>
          <a:p>
            <a:r>
              <a:rPr lang="en-US" b="1" dirty="0" smtClean="0">
                <a:solidFill>
                  <a:srgbClr val="FF0000"/>
                </a:solidFill>
              </a:rPr>
              <a:t/>
            </a:r>
            <a:br>
              <a:rPr lang="en-US" b="1" dirty="0" smtClean="0">
                <a:solidFill>
                  <a:srgbClr val="FF0000"/>
                </a:solidFill>
              </a:rPr>
            </a:br>
            <a:r>
              <a:rPr lang="en-US" sz="3100" b="1" dirty="0" smtClean="0">
                <a:solidFill>
                  <a:srgbClr val="FF0000"/>
                </a:solidFill>
              </a:rPr>
              <a:t>Bimanual Pelvic Examination</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4" name="Content Placeholder 3"/>
          <p:cNvSpPr>
            <a:spLocks noGrp="1"/>
          </p:cNvSpPr>
          <p:nvPr>
            <p:ph sz="half" idx="1"/>
          </p:nvPr>
        </p:nvSpPr>
        <p:spPr>
          <a:xfrm>
            <a:off x="333263" y="855888"/>
            <a:ext cx="5181600" cy="5636351"/>
          </a:xfrm>
        </p:spPr>
        <p:txBody>
          <a:bodyPr>
            <a:normAutofit fontScale="47500" lnSpcReduction="20000"/>
          </a:bodyPr>
          <a:lstStyle/>
          <a:p>
            <a:pPr marL="514350" indent="-514350">
              <a:buFont typeface="+mj-lt"/>
              <a:buAutoNum type="arabicParenR"/>
            </a:pPr>
            <a:r>
              <a:rPr lang="en-US" sz="4000" b="1" dirty="0" smtClean="0"/>
              <a:t>Prepare Requirements</a:t>
            </a:r>
          </a:p>
          <a:p>
            <a:pPr lvl="1">
              <a:buFont typeface="Wingdings" panose="05000000000000000000" pitchFamily="2" charset="2"/>
              <a:buChar char="ü"/>
            </a:pPr>
            <a:r>
              <a:rPr lang="en-US" sz="3300" dirty="0" smtClean="0"/>
              <a:t>Gloves </a:t>
            </a:r>
          </a:p>
          <a:p>
            <a:pPr lvl="1">
              <a:buFont typeface="Wingdings" panose="05000000000000000000" pitchFamily="2" charset="2"/>
              <a:buChar char="ü"/>
            </a:pPr>
            <a:r>
              <a:rPr lang="en-US" sz="3300" dirty="0" smtClean="0"/>
              <a:t>K-Y gel</a:t>
            </a:r>
          </a:p>
          <a:p>
            <a:pPr lvl="1">
              <a:buFont typeface="Wingdings" panose="05000000000000000000" pitchFamily="2" charset="2"/>
              <a:buChar char="ü"/>
            </a:pPr>
            <a:r>
              <a:rPr lang="en-US" sz="3300" dirty="0" smtClean="0"/>
              <a:t>Gauze or tissue paper</a:t>
            </a:r>
          </a:p>
          <a:p>
            <a:pPr marL="514350" indent="-514350">
              <a:buFont typeface="+mj-lt"/>
              <a:buAutoNum type="arabicParenR"/>
            </a:pPr>
            <a:r>
              <a:rPr lang="en-US" sz="4000" b="1" dirty="0" smtClean="0"/>
              <a:t>Prepare patient:</a:t>
            </a:r>
          </a:p>
          <a:p>
            <a:pPr lvl="1">
              <a:buFont typeface="Wingdings" panose="05000000000000000000" pitchFamily="2" charset="2"/>
              <a:buChar char="ü"/>
            </a:pPr>
            <a:r>
              <a:rPr lang="en-US" sz="3300" dirty="0" smtClean="0"/>
              <a:t>Great and introduce self to patient</a:t>
            </a:r>
          </a:p>
          <a:p>
            <a:pPr lvl="1">
              <a:buFont typeface="Wingdings" panose="05000000000000000000" pitchFamily="2" charset="2"/>
              <a:buChar char="ü"/>
            </a:pPr>
            <a:r>
              <a:rPr lang="en-US" sz="3300" dirty="0" smtClean="0"/>
              <a:t>Explain the procedure</a:t>
            </a:r>
          </a:p>
          <a:p>
            <a:pPr lvl="1">
              <a:buFont typeface="Wingdings" panose="05000000000000000000" pitchFamily="2" charset="2"/>
              <a:buChar char="ü"/>
            </a:pPr>
            <a:r>
              <a:rPr lang="en-US" sz="3300" dirty="0" smtClean="0"/>
              <a:t>Ask her to empty bladder</a:t>
            </a:r>
          </a:p>
          <a:p>
            <a:pPr lvl="1">
              <a:buFont typeface="Wingdings" panose="05000000000000000000" pitchFamily="2" charset="2"/>
              <a:buChar char="ü"/>
            </a:pPr>
            <a:r>
              <a:rPr lang="en-US" sz="3300" dirty="0" smtClean="0"/>
              <a:t>Chaperon required</a:t>
            </a:r>
          </a:p>
          <a:p>
            <a:pPr lvl="1">
              <a:buFont typeface="Wingdings" panose="05000000000000000000" pitchFamily="2" charset="2"/>
              <a:buChar char="ü"/>
            </a:pPr>
            <a:r>
              <a:rPr lang="en-US" sz="3300" dirty="0" smtClean="0"/>
              <a:t>Positon the patient in lithotomy position and expose from waist downwards</a:t>
            </a:r>
          </a:p>
          <a:p>
            <a:pPr marL="514350" indent="-514350">
              <a:buFont typeface="+mj-lt"/>
              <a:buAutoNum type="arabicParenR"/>
            </a:pPr>
            <a:r>
              <a:rPr lang="en-US" sz="4000" dirty="0" smtClean="0"/>
              <a:t>Put on gloves</a:t>
            </a:r>
          </a:p>
          <a:p>
            <a:pPr marL="514350" indent="-514350">
              <a:buFont typeface="+mj-lt"/>
              <a:buAutoNum type="arabicParenR"/>
            </a:pPr>
            <a:r>
              <a:rPr lang="en-US" sz="4000" dirty="0" smtClean="0"/>
              <a:t>If right handed: lubricate index finger and middle fingers of right hand, and explain to the patient that you are about to start the procedure </a:t>
            </a:r>
          </a:p>
          <a:p>
            <a:pPr marL="514350" indent="-514350">
              <a:buFont typeface="+mj-lt"/>
              <a:buAutoNum type="arabicParenR"/>
            </a:pPr>
            <a:r>
              <a:rPr lang="en-US" sz="4000" dirty="0"/>
              <a:t>Using the thumb and index finger of the left hand, separate the labia majora then insert the index finger followed by the middle finger into the introitus and advance to the cervix</a:t>
            </a:r>
          </a:p>
          <a:p>
            <a:pPr marL="514350" indent="-514350">
              <a:buFont typeface="+mj-lt"/>
              <a:buAutoNum type="arabicParenR"/>
            </a:pPr>
            <a:endParaRPr lang="en-US" dirty="0" smtClean="0"/>
          </a:p>
          <a:p>
            <a:pPr lvl="1">
              <a:buFont typeface="Wingdings" panose="05000000000000000000" pitchFamily="2" charset="2"/>
              <a:buChar char="ü"/>
            </a:pPr>
            <a:endParaRPr lang="en-US" dirty="0" smtClean="0"/>
          </a:p>
          <a:p>
            <a:pPr lvl="1">
              <a:buFont typeface="Wingdings" panose="05000000000000000000" pitchFamily="2" charset="2"/>
              <a:buChar char="ü"/>
            </a:pPr>
            <a:endParaRPr lang="en-US" b="1" dirty="0"/>
          </a:p>
        </p:txBody>
      </p:sp>
      <p:sp>
        <p:nvSpPr>
          <p:cNvPr id="5" name="Content Placeholder 4"/>
          <p:cNvSpPr>
            <a:spLocks noGrp="1"/>
          </p:cNvSpPr>
          <p:nvPr>
            <p:ph sz="half" idx="2"/>
          </p:nvPr>
        </p:nvSpPr>
        <p:spPr>
          <a:xfrm>
            <a:off x="5639144" y="319490"/>
            <a:ext cx="6439436" cy="6287371"/>
          </a:xfrm>
        </p:spPr>
        <p:txBody>
          <a:bodyPr>
            <a:noAutofit/>
          </a:bodyPr>
          <a:lstStyle/>
          <a:p>
            <a:pPr marL="514350" indent="-514350">
              <a:buFont typeface="+mj-lt"/>
              <a:buAutoNum type="arabicParenR" startAt="5"/>
            </a:pPr>
            <a:r>
              <a:rPr lang="en-US" sz="2200" dirty="0" smtClean="0"/>
              <a:t>Palpate the vaginal walls as you advance the fingers for obvious abnormalities</a:t>
            </a:r>
          </a:p>
          <a:p>
            <a:pPr marL="514350" indent="-514350">
              <a:buFont typeface="+mj-lt"/>
              <a:buAutoNum type="arabicParenR" startAt="5"/>
            </a:pPr>
            <a:r>
              <a:rPr lang="en-US" sz="2200" dirty="0" smtClean="0"/>
              <a:t>Using finger tips palpate the cervix: feel for size, shape, mobility and observe for tenderness</a:t>
            </a:r>
          </a:p>
          <a:p>
            <a:pPr marL="514350" indent="-514350">
              <a:buFont typeface="+mj-lt"/>
              <a:buAutoNum type="arabicParenR" startAt="5"/>
            </a:pPr>
            <a:r>
              <a:rPr lang="en-US" sz="2200" dirty="0" smtClean="0"/>
              <a:t>Bimanually palpate the uterus by pressing it between the right and middle index fingers on the cervix and with your left  hand placed on the lower abdomen. At this point feel for any masses</a:t>
            </a:r>
          </a:p>
          <a:p>
            <a:pPr marL="514350" indent="-514350">
              <a:buFont typeface="+mj-lt"/>
              <a:buAutoNum type="arabicParenR" startAt="5"/>
            </a:pPr>
            <a:r>
              <a:rPr lang="en-US" sz="2200" dirty="0" smtClean="0"/>
              <a:t>Bimanually Palpate the left and right adnexa: note masses and tenderness </a:t>
            </a:r>
          </a:p>
          <a:p>
            <a:pPr lvl="1">
              <a:buFont typeface="Wingdings" panose="05000000000000000000" pitchFamily="2" charset="2"/>
              <a:buChar char="ü"/>
            </a:pPr>
            <a:r>
              <a:rPr lang="en-US" sz="1800" dirty="0" smtClean="0"/>
              <a:t>Note uterine masses will move the cervix during bimanual exam while adnexal masses wont</a:t>
            </a:r>
          </a:p>
          <a:p>
            <a:pPr marL="514350" indent="-514350">
              <a:buFont typeface="+mj-lt"/>
              <a:buAutoNum type="arabicParenR" startAt="5"/>
            </a:pPr>
            <a:r>
              <a:rPr lang="en-US" sz="2200" dirty="0" smtClean="0"/>
              <a:t>Remove fingers, check glove for discharge/blood</a:t>
            </a:r>
          </a:p>
          <a:p>
            <a:pPr marL="514350" indent="-514350">
              <a:buFont typeface="+mj-lt"/>
              <a:buAutoNum type="arabicParenR" startAt="5"/>
            </a:pPr>
            <a:r>
              <a:rPr lang="en-US" sz="2200" dirty="0"/>
              <a:t>W</a:t>
            </a:r>
            <a:r>
              <a:rPr lang="en-US" sz="2200" dirty="0" smtClean="0"/>
              <a:t>ipe the patient’s perineum </a:t>
            </a:r>
          </a:p>
          <a:p>
            <a:pPr marL="514350" indent="-514350">
              <a:buFont typeface="+mj-lt"/>
              <a:buAutoNum type="arabicParenR" startAt="5"/>
            </a:pPr>
            <a:r>
              <a:rPr lang="en-US" sz="2200" dirty="0" smtClean="0"/>
              <a:t>Remove gloves and dispose gloves </a:t>
            </a:r>
          </a:p>
          <a:p>
            <a:pPr marL="514350" indent="-514350">
              <a:buFont typeface="+mj-lt"/>
              <a:buAutoNum type="arabicParenR" startAt="5"/>
            </a:pPr>
            <a:r>
              <a:rPr lang="en-US" sz="2200" dirty="0" smtClean="0"/>
              <a:t>Reposition patient and make her comfortable</a:t>
            </a:r>
          </a:p>
          <a:p>
            <a:pPr marL="514350" indent="-514350">
              <a:buFont typeface="+mj-lt"/>
              <a:buAutoNum type="arabicParenR" startAt="5"/>
            </a:pPr>
            <a:r>
              <a:rPr lang="en-US" sz="2200" dirty="0" smtClean="0"/>
              <a:t>Thank the patient </a:t>
            </a:r>
            <a:endParaRPr lang="en-US" sz="2200" dirty="0"/>
          </a:p>
        </p:txBody>
      </p:sp>
      <p:pic>
        <p:nvPicPr>
          <p:cNvPr id="12292" name="Picture 4" descr="http://mandalashaman.files.wordpress.com/2011/11/istock_000002578120x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63" y="50123"/>
            <a:ext cx="840004" cy="6300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988358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rPr>
              <a:t>Gyn</a:t>
            </a:r>
            <a:r>
              <a:rPr lang="en-US" b="1" dirty="0" smtClean="0">
                <a:solidFill>
                  <a:srgbClr val="FF0000"/>
                </a:solidFill>
              </a:rPr>
              <a:t> OSCE dry run (Five minutes) </a:t>
            </a:r>
            <a:endParaRPr lang="en-US" b="1" dirty="0">
              <a:solidFill>
                <a:srgbClr val="FF0000"/>
              </a:solidFill>
            </a:endParaRPr>
          </a:p>
        </p:txBody>
      </p:sp>
      <p:sp>
        <p:nvSpPr>
          <p:cNvPr id="5" name="Content Placeholder 4"/>
          <p:cNvSpPr>
            <a:spLocks noGrp="1"/>
          </p:cNvSpPr>
          <p:nvPr>
            <p:ph idx="1"/>
          </p:nvPr>
        </p:nvSpPr>
        <p:spPr/>
        <p:txBody>
          <a:bodyPr>
            <a:noAutofit/>
          </a:bodyPr>
          <a:lstStyle/>
          <a:p>
            <a:pPr marL="0" indent="0">
              <a:buNone/>
            </a:pPr>
            <a:r>
              <a:rPr lang="en-US" sz="2400" b="1" dirty="0" smtClean="0"/>
              <a:t>SCENARIO</a:t>
            </a:r>
          </a:p>
          <a:p>
            <a:pPr lvl="1">
              <a:buFont typeface="Wingdings" panose="05000000000000000000" pitchFamily="2" charset="2"/>
              <a:buChar char="ü"/>
            </a:pPr>
            <a:r>
              <a:rPr lang="en-US" sz="2000" dirty="0" smtClean="0"/>
              <a:t>During </a:t>
            </a:r>
            <a:r>
              <a:rPr lang="en-US" sz="2000" dirty="0"/>
              <a:t>your clinical rotation in the family planning clinic, you were asked to demonstrate insertion of the family planning method label </a:t>
            </a:r>
            <a:r>
              <a:rPr lang="en-US" sz="2000" dirty="0" smtClean="0"/>
              <a:t>Q </a:t>
            </a:r>
            <a:endParaRPr lang="en-US" sz="2400" dirty="0" smtClean="0"/>
          </a:p>
          <a:p>
            <a:pPr marL="0" indent="0">
              <a:buNone/>
            </a:pPr>
            <a:r>
              <a:rPr lang="en-US" sz="2400" b="1" dirty="0" smtClean="0"/>
              <a:t>QUESTIONS </a:t>
            </a:r>
          </a:p>
          <a:p>
            <a:pPr marL="914400" lvl="1" indent="-457200">
              <a:buFont typeface="+mj-lt"/>
              <a:buAutoNum type="arabicParenR"/>
            </a:pPr>
            <a:r>
              <a:rPr lang="en-US" sz="2000" dirty="0" smtClean="0"/>
              <a:t>What </a:t>
            </a:r>
            <a:r>
              <a:rPr lang="en-US" sz="2000" dirty="0"/>
              <a:t>is the name of family planning method </a:t>
            </a:r>
            <a:r>
              <a:rPr lang="en-US" sz="2000" dirty="0" smtClean="0"/>
              <a:t>Q </a:t>
            </a:r>
            <a:r>
              <a:rPr lang="en-US" sz="2000" b="1" dirty="0">
                <a:solidFill>
                  <a:srgbClr val="FF0000"/>
                </a:solidFill>
              </a:rPr>
              <a:t>(Q is Copper T IUCD</a:t>
            </a:r>
            <a:r>
              <a:rPr lang="en-US" sz="2000" b="1" dirty="0" smtClean="0">
                <a:solidFill>
                  <a:srgbClr val="FF0000"/>
                </a:solidFill>
              </a:rPr>
              <a:t>)</a:t>
            </a:r>
            <a:endParaRPr lang="en-US" sz="2000" dirty="0" smtClean="0"/>
          </a:p>
          <a:p>
            <a:pPr marL="914400" lvl="1" indent="-457200">
              <a:buFont typeface="+mj-lt"/>
              <a:buAutoNum type="arabicParenR"/>
            </a:pPr>
            <a:r>
              <a:rPr lang="en-US" sz="2400" dirty="0" smtClean="0"/>
              <a:t>Using </a:t>
            </a:r>
            <a:r>
              <a:rPr lang="en-US" sz="2400" dirty="0"/>
              <a:t>the pelvic model provided, uterine sound, tenaculum , demonstrate how to: </a:t>
            </a:r>
            <a:endParaRPr lang="en-US" sz="2400" dirty="0" smtClean="0"/>
          </a:p>
          <a:p>
            <a:pPr marL="1371600" lvl="2" indent="-457200">
              <a:buFont typeface="+mj-lt"/>
              <a:buAutoNum type="alphaLcParenR"/>
            </a:pPr>
            <a:r>
              <a:rPr lang="en-US" sz="2000" dirty="0" smtClean="0"/>
              <a:t>Sound </a:t>
            </a:r>
            <a:r>
              <a:rPr lang="en-US" sz="2000" dirty="0"/>
              <a:t>the </a:t>
            </a:r>
            <a:r>
              <a:rPr lang="en-US" sz="2000" dirty="0" smtClean="0"/>
              <a:t>uterus</a:t>
            </a:r>
          </a:p>
          <a:p>
            <a:pPr marL="1371600" lvl="2" indent="-457200">
              <a:buFont typeface="+mj-lt"/>
              <a:buAutoNum type="alphaLcParenR"/>
            </a:pPr>
            <a:r>
              <a:rPr lang="en-US" dirty="0" smtClean="0"/>
              <a:t>Loading </a:t>
            </a:r>
            <a:r>
              <a:rPr lang="en-US" dirty="0"/>
              <a:t>of </a:t>
            </a:r>
            <a:r>
              <a:rPr lang="en-US" dirty="0" smtClean="0"/>
              <a:t>Q</a:t>
            </a:r>
            <a:endParaRPr lang="en-US" sz="2400" dirty="0"/>
          </a:p>
          <a:p>
            <a:pPr marL="0" indent="0">
              <a:buNone/>
            </a:pPr>
            <a:r>
              <a:rPr lang="en-US" sz="2400" b="1" dirty="0"/>
              <a:t>End</a:t>
            </a:r>
          </a:p>
          <a:p>
            <a:pPr marL="0" indent="0">
              <a:buNone/>
            </a:pPr>
            <a:r>
              <a:rPr lang="en-US" sz="2400" dirty="0"/>
              <a:t> </a:t>
            </a:r>
          </a:p>
        </p:txBody>
      </p:sp>
    </p:spTree>
    <p:extLst>
      <p:ext uri="{BB962C8B-B14F-4D97-AF65-F5344CB8AC3E}">
        <p14:creationId xmlns:p14="http://schemas.microsoft.com/office/powerpoint/2010/main" val="41466199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2279650" y="0"/>
            <a:ext cx="2819400" cy="990600"/>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defRPr/>
            </a:pPr>
            <a:endParaRPr lang="fr-FR" sz="2400" b="1" u="sng">
              <a:solidFill>
                <a:srgbClr val="000000"/>
              </a:solidFill>
              <a:effectLst>
                <a:outerShdw blurRad="38100" dist="38100" dir="2700000" algn="tl">
                  <a:srgbClr val="000000">
                    <a:alpha val="43137"/>
                  </a:srgbClr>
                </a:outerShdw>
              </a:effectLst>
              <a:cs typeface="Arial" pitchFamily="34" charset="0"/>
            </a:endParaRPr>
          </a:p>
        </p:txBody>
      </p:sp>
      <p:pic>
        <p:nvPicPr>
          <p:cNvPr id="291843" name="Picture 15" descr="Danc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538" y="2268545"/>
            <a:ext cx="4017962"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4" name="AutoShape 16"/>
          <p:cNvSpPr>
            <a:spLocks noChangeArrowheads="1"/>
          </p:cNvSpPr>
          <p:nvPr/>
        </p:nvSpPr>
        <p:spPr bwMode="auto">
          <a:xfrm>
            <a:off x="6096001" y="908050"/>
            <a:ext cx="2643188" cy="1785938"/>
          </a:xfrm>
          <a:prstGeom prst="cloudCallout">
            <a:avLst>
              <a:gd name="adj1" fmla="val -44000"/>
              <a:gd name="adj2" fmla="val 69940"/>
            </a:avLst>
          </a:prstGeom>
          <a:solidFill>
            <a:schemeClr val="accent1"/>
          </a:solidFill>
          <a:ln w="12700" cap="sq">
            <a:solidFill>
              <a:schemeClr val="tx1"/>
            </a:solidFill>
            <a:round/>
            <a:headEnd type="none" w="sm" len="sm"/>
            <a:tailEnd type="none" w="sm" len="sm"/>
          </a:ln>
        </p:spPr>
        <p:txBody>
          <a:bodyPr/>
          <a:lstStyle/>
          <a:p>
            <a:pPr algn="ctr" fontAlgn="base">
              <a:spcBef>
                <a:spcPct val="0"/>
              </a:spcBef>
              <a:spcAft>
                <a:spcPct val="0"/>
              </a:spcAft>
            </a:pPr>
            <a:r>
              <a:rPr lang="en-US" sz="2400">
                <a:solidFill>
                  <a:srgbClr val="000000"/>
                </a:solidFill>
                <a:latin typeface="Verdana" pitchFamily="34" charset="0"/>
                <a:cs typeface="Arial" pitchFamily="34" charset="0"/>
              </a:rPr>
              <a:t>Questions? </a:t>
            </a:r>
          </a:p>
        </p:txBody>
      </p:sp>
    </p:spTree>
    <p:extLst>
      <p:ext uri="{BB962C8B-B14F-4D97-AF65-F5344CB8AC3E}">
        <p14:creationId xmlns:p14="http://schemas.microsoft.com/office/powerpoint/2010/main" val="1811033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7904"/>
                                        </p:tgtEl>
                                        <p:attrNameLst>
                                          <p:attrName>style.visibility</p:attrName>
                                        </p:attrNameLst>
                                      </p:cBhvr>
                                      <p:to>
                                        <p:strVal val="visible"/>
                                      </p:to>
                                    </p:set>
                                    <p:animEffect transition="in" filter="fade">
                                      <p:cBhvr>
                                        <p:cTn id="7" dur="2000"/>
                                        <p:tgtEl>
                                          <p:spTgt spid="37904"/>
                                        </p:tgtEl>
                                      </p:cBhvr>
                                    </p:animEffect>
                                  </p:childTnLst>
                                </p:cTn>
                              </p:par>
                            </p:childTnLst>
                          </p:cTn>
                        </p:par>
                        <p:par>
                          <p:cTn id="8" fill="hold" nodeType="afterGroup">
                            <p:stCondLst>
                              <p:cond delay="2000"/>
                            </p:stCondLst>
                            <p:childTnLst>
                              <p:par>
                                <p:cTn id="9" presetID="26" presetClass="emph" presetSubtype="0" fill="hold" grpId="0" nodeType="afterEffect">
                                  <p:stCondLst>
                                    <p:cond delay="0"/>
                                  </p:stCondLst>
                                  <p:childTnLst>
                                    <p:animEffect transition="out" filter="fade">
                                      <p:cBhvr>
                                        <p:cTn id="10" dur="500" tmFilter="0, 0; .2, .5; .8, .5; 1, 0"/>
                                        <p:tgtEl>
                                          <p:spTgt spid="37904"/>
                                        </p:tgtEl>
                                      </p:cBhvr>
                                    </p:animEffect>
                                    <p:animScale>
                                      <p:cBhvr>
                                        <p:cTn id="11" dur="250" autoRev="1" fill="hold"/>
                                        <p:tgtEl>
                                          <p:spTgt spid="379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4" grpId="0" animBg="1"/>
      <p:bldP spid="3790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TOLAC </a:t>
            </a:r>
            <a:r>
              <a:rPr lang="en-US" dirty="0" smtClean="0"/>
              <a:t>vs </a:t>
            </a:r>
            <a:r>
              <a:rPr lang="en-US" dirty="0"/>
              <a:t>ERCD: Risks </a:t>
            </a:r>
            <a:r>
              <a:rPr lang="en-US" dirty="0" smtClean="0"/>
              <a:t>and </a:t>
            </a:r>
            <a:r>
              <a:rPr lang="en-US" dirty="0"/>
              <a:t>Benefits</a:t>
            </a:r>
          </a:p>
        </p:txBody>
      </p:sp>
      <p:sp>
        <p:nvSpPr>
          <p:cNvPr id="3" name="Content Placeholder 2"/>
          <p:cNvSpPr>
            <a:spLocks noGrp="1"/>
          </p:cNvSpPr>
          <p:nvPr>
            <p:ph sz="half" idx="1"/>
          </p:nvPr>
        </p:nvSpPr>
        <p:spPr/>
        <p:txBody>
          <a:bodyPr>
            <a:noAutofit/>
          </a:bodyPr>
          <a:lstStyle/>
          <a:p>
            <a:pPr marL="0" indent="0">
              <a:buNone/>
            </a:pPr>
            <a:r>
              <a:rPr lang="en-US" sz="2000" b="1" dirty="0"/>
              <a:t>Maternal benefits: </a:t>
            </a:r>
            <a:r>
              <a:rPr lang="en-US" sz="2000" b="1" dirty="0" smtClean="0"/>
              <a:t>TOLAC</a:t>
            </a:r>
            <a:endParaRPr lang="en-US" sz="2000" dirty="0" smtClean="0"/>
          </a:p>
          <a:p>
            <a:r>
              <a:rPr lang="en-US" sz="2000" dirty="0" smtClean="0"/>
              <a:t>Avoid risks of repeat CD</a:t>
            </a:r>
          </a:p>
          <a:p>
            <a:r>
              <a:rPr lang="en-US" sz="2000" dirty="0" smtClean="0"/>
              <a:t>Immediate </a:t>
            </a:r>
            <a:r>
              <a:rPr lang="en-US" sz="2000" dirty="0"/>
              <a:t>benefits </a:t>
            </a:r>
          </a:p>
          <a:p>
            <a:pPr lvl="1"/>
            <a:r>
              <a:rPr lang="en-US" sz="2000" dirty="0" smtClean="0"/>
              <a:t>shorter </a:t>
            </a:r>
            <a:r>
              <a:rPr lang="en-US" sz="2000" dirty="0"/>
              <a:t>hospital </a:t>
            </a:r>
            <a:r>
              <a:rPr lang="en-US" sz="2000" dirty="0" smtClean="0"/>
              <a:t>stay </a:t>
            </a:r>
          </a:p>
          <a:p>
            <a:pPr lvl="1"/>
            <a:r>
              <a:rPr lang="en-US" sz="2000" dirty="0" smtClean="0"/>
              <a:t>fewer </a:t>
            </a:r>
            <a:r>
              <a:rPr lang="en-US" sz="2000" dirty="0"/>
              <a:t>postpartum </a:t>
            </a:r>
            <a:r>
              <a:rPr lang="en-US" sz="2000" dirty="0" smtClean="0"/>
              <a:t>complications</a:t>
            </a:r>
          </a:p>
          <a:p>
            <a:pPr lvl="1"/>
            <a:r>
              <a:rPr lang="en-US" sz="2000" dirty="0" smtClean="0"/>
              <a:t>quicker </a:t>
            </a:r>
            <a:r>
              <a:rPr lang="en-US" sz="2000" dirty="0"/>
              <a:t>return to normal </a:t>
            </a:r>
            <a:r>
              <a:rPr lang="en-US" sz="2000" dirty="0" smtClean="0"/>
              <a:t>activities</a:t>
            </a:r>
          </a:p>
          <a:p>
            <a:pPr lvl="1"/>
            <a:r>
              <a:rPr lang="en-US" sz="2000" dirty="0"/>
              <a:t>l</a:t>
            </a:r>
            <a:r>
              <a:rPr lang="en-US" sz="2000" dirty="0" smtClean="0"/>
              <a:t>ower </a:t>
            </a:r>
            <a:r>
              <a:rPr lang="en-US" sz="2000" dirty="0"/>
              <a:t>maternal morbidity and mortality. </a:t>
            </a:r>
            <a:endParaRPr lang="en-US" sz="2000" dirty="0" smtClean="0"/>
          </a:p>
          <a:p>
            <a:r>
              <a:rPr lang="en-US" sz="2000" dirty="0" smtClean="0"/>
              <a:t>Long</a:t>
            </a:r>
            <a:r>
              <a:rPr lang="en-US" sz="2000" dirty="0"/>
              <a:t>-</a:t>
            </a:r>
            <a:r>
              <a:rPr lang="en-US" sz="2000" dirty="0" smtClean="0"/>
              <a:t>term: </a:t>
            </a:r>
          </a:p>
          <a:p>
            <a:pPr lvl="1"/>
            <a:r>
              <a:rPr lang="en-US" sz="2000" dirty="0" smtClean="0"/>
              <a:t>avoid the </a:t>
            </a:r>
            <a:r>
              <a:rPr lang="en-US" sz="2000" dirty="0"/>
              <a:t>potential complications </a:t>
            </a:r>
            <a:r>
              <a:rPr lang="en-US" sz="2000" dirty="0" smtClean="0"/>
              <a:t>of multiple CD-hysterectomy; bowel </a:t>
            </a:r>
            <a:r>
              <a:rPr lang="en-US" sz="2000" dirty="0"/>
              <a:t>or bladder </a:t>
            </a:r>
            <a:r>
              <a:rPr lang="en-US" sz="2000" dirty="0" smtClean="0"/>
              <a:t>injury, transfusion, infection, abnormal </a:t>
            </a:r>
            <a:r>
              <a:rPr lang="en-US" sz="2000" dirty="0"/>
              <a:t>placentation </a:t>
            </a:r>
            <a:r>
              <a:rPr lang="en-US" sz="2000" dirty="0" err="1" smtClean="0"/>
              <a:t>eg</a:t>
            </a:r>
            <a:r>
              <a:rPr lang="en-US" sz="2000" dirty="0" smtClean="0"/>
              <a:t> previa, </a:t>
            </a:r>
            <a:r>
              <a:rPr lang="en-US" sz="2000" dirty="0" err="1" smtClean="0"/>
              <a:t>accreta</a:t>
            </a:r>
            <a:endParaRPr lang="en-US" sz="2000" dirty="0"/>
          </a:p>
        </p:txBody>
      </p:sp>
      <p:sp>
        <p:nvSpPr>
          <p:cNvPr id="4" name="Content Placeholder 3"/>
          <p:cNvSpPr>
            <a:spLocks noGrp="1"/>
          </p:cNvSpPr>
          <p:nvPr>
            <p:ph sz="half" idx="2"/>
          </p:nvPr>
        </p:nvSpPr>
        <p:spPr/>
        <p:txBody>
          <a:bodyPr>
            <a:normAutofit fontScale="92500" lnSpcReduction="10000"/>
          </a:bodyPr>
          <a:lstStyle/>
          <a:p>
            <a:pPr marL="0" indent="0">
              <a:buNone/>
            </a:pPr>
            <a:r>
              <a:rPr lang="en-US" b="1" dirty="0"/>
              <a:t>Maternal benefits: ERCD</a:t>
            </a:r>
          </a:p>
          <a:p>
            <a:pPr lvl="1"/>
            <a:r>
              <a:rPr lang="en-US" sz="2800" dirty="0"/>
              <a:t>scheduling convenience </a:t>
            </a:r>
          </a:p>
          <a:p>
            <a:pPr lvl="1"/>
            <a:r>
              <a:rPr lang="en-US" sz="2800" dirty="0"/>
              <a:t>TL at delivery</a:t>
            </a:r>
          </a:p>
          <a:p>
            <a:pPr lvl="1"/>
            <a:r>
              <a:rPr lang="en-US" sz="2800" dirty="0"/>
              <a:t>Avoid risks of failed </a:t>
            </a:r>
            <a:r>
              <a:rPr lang="en-US" sz="2800" dirty="0" smtClean="0"/>
              <a:t>TOLAC</a:t>
            </a:r>
          </a:p>
          <a:p>
            <a:pPr lvl="1"/>
            <a:endParaRPr lang="en-US" sz="2800" b="1" dirty="0"/>
          </a:p>
          <a:p>
            <a:pPr marL="0" indent="0">
              <a:buNone/>
            </a:pPr>
            <a:r>
              <a:rPr lang="en-US" sz="3000" b="1" dirty="0" smtClean="0"/>
              <a:t>Perinatal risks</a:t>
            </a:r>
          </a:p>
          <a:p>
            <a:r>
              <a:rPr lang="en-US" sz="1800" b="1" dirty="0" smtClean="0"/>
              <a:t>Mortality</a:t>
            </a:r>
            <a:r>
              <a:rPr lang="en-US" sz="1800" dirty="0" smtClean="0"/>
              <a:t>: higher </a:t>
            </a:r>
            <a:r>
              <a:rPr lang="en-US" sz="1800" dirty="0"/>
              <a:t>perinatal mortality and neonatal mortality </a:t>
            </a:r>
            <a:r>
              <a:rPr lang="en-US" sz="1800" dirty="0" smtClean="0"/>
              <a:t>rates in TOLAC vs ERCD ( PMR 0.13 versus %; NMR: 0.11 versus 0.06%)</a:t>
            </a:r>
          </a:p>
          <a:p>
            <a:r>
              <a:rPr lang="en-US" sz="1800" b="1" dirty="0" smtClean="0"/>
              <a:t>Hypoxic ischemic encephalopathy</a:t>
            </a:r>
            <a:r>
              <a:rPr lang="en-US" sz="1800" dirty="0" smtClean="0"/>
              <a:t> —higher risk HIE in TOLAC vs ERCD (46 /100,000 TOLAC  VS  0  at term)</a:t>
            </a:r>
            <a:endParaRPr lang="en-US" sz="1800" u="sng" dirty="0" smtClean="0"/>
          </a:p>
          <a:p>
            <a:r>
              <a:rPr lang="en-US" sz="1800" b="1" dirty="0" smtClean="0"/>
              <a:t>Respiratory problems</a:t>
            </a:r>
            <a:r>
              <a:rPr lang="en-US" sz="1800" dirty="0" smtClean="0"/>
              <a:t> — TTN  slightly higher with ERCD</a:t>
            </a:r>
          </a:p>
          <a:p>
            <a:endParaRPr lang="en-US" dirty="0"/>
          </a:p>
        </p:txBody>
      </p:sp>
    </p:spTree>
    <p:extLst>
      <p:ext uri="{BB962C8B-B14F-4D97-AF65-F5344CB8AC3E}">
        <p14:creationId xmlns:p14="http://schemas.microsoft.com/office/powerpoint/2010/main" val="4144824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13684</TotalTime>
  <Words>8488</Words>
  <Application>Microsoft Macintosh PowerPoint</Application>
  <PresentationFormat>Widescreen</PresentationFormat>
  <Paragraphs>1074</Paragraphs>
  <Slides>84</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Calibri</vt:lpstr>
      <vt:lpstr>Calibri Light</vt:lpstr>
      <vt:lpstr>Cambria</vt:lpstr>
      <vt:lpstr>Courier New</vt:lpstr>
      <vt:lpstr>Gill Sans MT</vt:lpstr>
      <vt:lpstr>ＭＳ Ｐゴシック</vt:lpstr>
      <vt:lpstr>ＭＳ 明朝</vt:lpstr>
      <vt:lpstr>Symbol</vt:lpstr>
      <vt:lpstr>Times</vt:lpstr>
      <vt:lpstr>Times New Roman</vt:lpstr>
      <vt:lpstr>Verdana</vt:lpstr>
      <vt:lpstr>Wingdings</vt:lpstr>
      <vt:lpstr>Office Theme</vt:lpstr>
      <vt:lpstr>BASIC OBSTETRICS &amp; GYNECOLOGY SKILLS  MBChB V</vt:lpstr>
      <vt:lpstr>Two days of just skills </vt:lpstr>
      <vt:lpstr>Mode of delivery of the skill day </vt:lpstr>
      <vt:lpstr>10 Obstetrics Skill Stations </vt:lpstr>
      <vt:lpstr>10 Gynecology skill stations </vt:lpstr>
      <vt:lpstr>10 Obstetrics Skill Stations </vt:lpstr>
      <vt:lpstr>Counseling in Obstetrics-1 Previous Scar </vt:lpstr>
      <vt:lpstr>Counseling in Obstetrics-1 Previous Scar </vt:lpstr>
      <vt:lpstr>TOLAC vs ERCD: Risks and Benefits</vt:lpstr>
      <vt:lpstr>PowerPoint Presentation</vt:lpstr>
      <vt:lpstr>Fetal Heart Rate Tracing Interpretation</vt:lpstr>
      <vt:lpstr>CTG PATTERNS-USE PAGE 48 TO EXPLAIN</vt:lpstr>
      <vt:lpstr>Acceleration </vt:lpstr>
      <vt:lpstr>CTG- INTERPRETATION PAGES 124, 142</vt:lpstr>
      <vt:lpstr>CTG PAGE 160, 182, 102</vt:lpstr>
      <vt:lpstr>NST INTERPRETATION</vt:lpstr>
      <vt:lpstr>CST-INTERPRETATION</vt:lpstr>
      <vt:lpstr>INTRAPARTUM FHR MONITORING  </vt:lpstr>
      <vt:lpstr> Normal Vaginal Delivery </vt:lpstr>
      <vt:lpstr> Normal Vaginal Delivery </vt:lpstr>
      <vt:lpstr>PowerPoint Presentation</vt:lpstr>
      <vt:lpstr>PowerPoint Presentation</vt:lpstr>
      <vt:lpstr> Breech Vaginal Delivery </vt:lpstr>
      <vt:lpstr>BREECH DELIVERY </vt:lpstr>
      <vt:lpstr>PowerPoint Presentation</vt:lpstr>
      <vt:lpstr>Mariceau-smellie-veit maneuver</vt:lpstr>
      <vt:lpstr>Assisted Vaginal Delivery-Vacuum Extraction </vt:lpstr>
      <vt:lpstr>PowerPoint Presentation</vt:lpstr>
      <vt:lpstr> Shoulder Dystocia </vt:lpstr>
      <vt:lpstr>PowerPoint Presentation</vt:lpstr>
      <vt:lpstr>PowerPoint Presentation</vt:lpstr>
      <vt:lpstr>PowerPoint Presentation</vt:lpstr>
      <vt:lpstr>PowerPoint Presentation</vt:lpstr>
      <vt:lpstr>Pathophysiology </vt:lpstr>
      <vt:lpstr>Maneuvers</vt:lpstr>
      <vt:lpstr>ENTER – Rotational maneuvers  </vt:lpstr>
      <vt:lpstr>PowerPoint Presentation</vt:lpstr>
      <vt:lpstr>PowerPoint Presentation</vt:lpstr>
      <vt:lpstr>Rotation of posterior shoulder-Wood screw</vt:lpstr>
      <vt:lpstr>PowerPoint Presentation</vt:lpstr>
      <vt:lpstr>PowerPoint Presentation</vt:lpstr>
      <vt:lpstr>Sterile Speculum Examination</vt:lpstr>
      <vt:lpstr> Digital Vaginal Examination </vt:lpstr>
      <vt:lpstr>PPH Evaluation and Management</vt:lpstr>
      <vt:lpstr>PowerPoint Presentation</vt:lpstr>
      <vt:lpstr>Steps </vt:lpstr>
      <vt:lpstr>PowerPoint Presentation</vt:lpstr>
      <vt:lpstr>Steps </vt:lpstr>
      <vt:lpstr>The B-Lynch Suture</vt:lpstr>
      <vt:lpstr>B-Lynch Suture #3</vt:lpstr>
      <vt:lpstr>Perineal Tear &amp; Episiotomy Repair  </vt:lpstr>
      <vt:lpstr>Perineal Tear &amp; Episiotomy Repair  </vt:lpstr>
      <vt:lpstr>Technique </vt:lpstr>
      <vt:lpstr>PowerPoint Presentation</vt:lpstr>
      <vt:lpstr>PowerPoint Presentation</vt:lpstr>
      <vt:lpstr>Perineal lacerations/tears</vt:lpstr>
      <vt:lpstr>Obs OSCE dry Run  (Five minutes)</vt:lpstr>
      <vt:lpstr>PowerPoint Presentation</vt:lpstr>
      <vt:lpstr>10 Gynecology skill stations </vt:lpstr>
      <vt:lpstr>Manual Vacuum aspiration- MVA Kit  </vt:lpstr>
      <vt:lpstr> Manual Vacuum aspiration –Procedure  </vt:lpstr>
      <vt:lpstr> Manual Vacuum aspiration –Procedure  </vt:lpstr>
      <vt:lpstr> Pap smear collection-procedure  </vt:lpstr>
      <vt:lpstr>PowerPoint Presentation</vt:lpstr>
      <vt:lpstr>Visual inspection with acetic acid and lugols iodine (VIA/VILI)</vt:lpstr>
      <vt:lpstr>PowerPoint Presentation</vt:lpstr>
      <vt:lpstr>PowerPoint Presentation</vt:lpstr>
      <vt:lpstr>PowerPoint Presentation</vt:lpstr>
      <vt:lpstr> Counselling for Abnormal Cervical Screen Result </vt:lpstr>
      <vt:lpstr>Implant insertion- Jadelle levonorgestrel subdermal implant</vt:lpstr>
      <vt:lpstr>Implant removal- Jadelle </vt:lpstr>
      <vt:lpstr> IUCD Insertion </vt:lpstr>
      <vt:lpstr> IUCD Removal  </vt:lpstr>
      <vt:lpstr> 7a </vt:lpstr>
      <vt:lpstr>PowerPoint Presentation</vt:lpstr>
      <vt:lpstr> 7b: Abdominal Draping </vt:lpstr>
      <vt:lpstr> 7 c: Anterior abdominal wall incisions </vt:lpstr>
      <vt:lpstr>8a): Ruptured Ectopic Pregnancy –salpingectomy</vt:lpstr>
      <vt:lpstr>8b) Female urethral Catheterization</vt:lpstr>
      <vt:lpstr>8c) IV Access: Branula insertion </vt:lpstr>
      <vt:lpstr> High Vagina Swab &amp; Endocervical Swab  </vt:lpstr>
      <vt:lpstr> Bimanual Pelvic Examination </vt:lpstr>
      <vt:lpstr>Gyn OSCE dry run (Five minutes)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Kosgei</dc:creator>
  <cp:lastModifiedBy>ALFRED O. OSOTI</cp:lastModifiedBy>
  <cp:revision>266</cp:revision>
  <dcterms:created xsi:type="dcterms:W3CDTF">2014-12-15T19:46:11Z</dcterms:created>
  <dcterms:modified xsi:type="dcterms:W3CDTF">2016-12-19T09:23:12Z</dcterms:modified>
</cp:coreProperties>
</file>