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9" roundtripDataSignature="AMtx7miJ2E63NleWfQGwLLRsYyRxt5ws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5F7B0E-AB5E-490E-858C-AA3EDDEE0BF1}">
  <a:tblStyle styleId="{1E5F7B0E-AB5E-490E-858C-AA3EDDEE0BF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 name="Google Shape;1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2" name="Google Shape;1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 name="Google Shape;1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 name="Google Shape;1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6" name="Google Shape;2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Abandon: a)Fetal head does not advance with each pull  b) No descend to pelvic floor after 3 contractions/pulls  c) Cup slips off the head 3 times at proper direction of pull with maximum negative pressure</a:t>
            </a:r>
            <a:endParaRPr/>
          </a:p>
          <a:p>
            <a:pPr indent="0" lvl="0" marL="0" rtl="0" algn="l">
              <a:spcBef>
                <a:spcPts val="0"/>
              </a:spcBef>
              <a:spcAft>
                <a:spcPts val="0"/>
              </a:spcAft>
              <a:buNone/>
            </a:pPr>
            <a:r>
              <a:rPr b="1" lang="en-US"/>
              <a:t>Fetal</a:t>
            </a:r>
            <a:r>
              <a:rPr lang="en-US"/>
              <a:t> –Cephalo-haematoma, localized scalp oedema scalp abrasions and lacerations Neonatal jaundice, Intracranial haemorrhage</a:t>
            </a:r>
            <a:endParaRPr/>
          </a:p>
          <a:p>
            <a:pPr indent="0" lvl="0" marL="0" rtl="0" algn="l">
              <a:spcBef>
                <a:spcPts val="0"/>
              </a:spcBef>
              <a:spcAft>
                <a:spcPts val="0"/>
              </a:spcAft>
              <a:buNone/>
            </a:pPr>
            <a:r>
              <a:rPr b="1" lang="en-US"/>
              <a:t>Maternal </a:t>
            </a:r>
            <a:r>
              <a:rPr lang="en-US"/>
              <a:t>– lower genital tract injuries </a:t>
            </a:r>
            <a:endParaRPr/>
          </a:p>
          <a:p>
            <a:pPr indent="0" lvl="0" marL="0" rtl="0" algn="l">
              <a:spcBef>
                <a:spcPts val="0"/>
              </a:spcBef>
              <a:spcAft>
                <a:spcPts val="0"/>
              </a:spcAft>
              <a:buNone/>
            </a:pPr>
            <a:r>
              <a:t/>
            </a:r>
            <a:endParaRPr/>
          </a:p>
        </p:txBody>
      </p:sp>
      <p:sp>
        <p:nvSpPr>
          <p:cNvPr id="221" name="Google Shape;22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7" name="Google Shape;22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4" name="Google Shape;2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0" name="Google Shape;24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6" name="Google Shape;24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2" name="Google Shape;25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8" name="Google Shape;25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0" name="Google Shape;27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6" name="Google Shape;27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2" name="Google Shape;2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9" name="Google Shape;2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7" name="Google Shape;30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3" name="Google Shape;31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0" name="Google Shape;32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6" name="Google Shape;32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2" name="Google Shape;37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8" name="Google Shape;37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4" name="Google Shape;38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4" name="Google Shape;39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1" name="Google Shape;40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9" name="Google Shape;40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5" name="Google Shape;41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1" name="Google Shape;42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7" name="Google Shape;42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4" name="Google Shape;43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0" name="Google Shape;44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6" name="Google Shape;44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2" name="Google Shape;45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8" name="Google Shape;45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4" name="Google Shape;46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5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6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5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5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5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5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5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 name="Google Shape;49;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6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6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5.jpg"/><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8.jp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www.youtube.com/watch?v=ulWDfErwYGA" TargetMode="External"/><Relationship Id="rId4" Type="http://schemas.openxmlformats.org/officeDocument/2006/relationships/hyperlink" Target="https://www.youtube.com/watch?v=VHcej771Afg" TargetMode="External"/><Relationship Id="rId5" Type="http://schemas.openxmlformats.org/officeDocument/2006/relationships/hyperlink" Target="https://www.youtube.com/watch?v=ulWDfErwYGA&amp;t=5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www.youtube.com/watch?v=dnDiRrQqRJA" TargetMode="External"/><Relationship Id="rId4" Type="http://schemas.openxmlformats.org/officeDocument/2006/relationships/hyperlink" Target="https://www.youtube.com/watch?v=GthnX-jYT5s" TargetMode="External"/><Relationship Id="rId5" Type="http://schemas.openxmlformats.org/officeDocument/2006/relationships/hyperlink" Target="https://www.youtube.com/watch?v=GthnX-jYT5s" TargetMode="External"/><Relationship Id="rId6" Type="http://schemas.openxmlformats.org/officeDocument/2006/relationships/hyperlink" Target="https://youtu.be/QeB3M6vpCk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www.youtube.com/watch?v=xOqWT06qVS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uptodate.com.offcampus.lib.washington.edu/contents/choosing-the-route-of-delivery-after-cesarean-birth/abstract/35,42,48" TargetMode="Externa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www.youtube.com/watch?v=UTz2eIiZOL8&amp;feature=youtu.be" TargetMode="External"/><Relationship Id="rId4" Type="http://schemas.openxmlformats.org/officeDocument/2006/relationships/hyperlink" Target="https://www.youtube.com/watch?v=joTTDjRCCug&amp;feature=youtu.b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www.youtube.com/watch?v=m5Vm8ZT24HM" TargetMode="External"/><Relationship Id="rId4" Type="http://schemas.openxmlformats.org/officeDocument/2006/relationships/hyperlink" Target="https://www.youtube.com/watch?v=oZW2KSuD800" TargetMode="External"/><Relationship Id="rId5" Type="http://schemas.openxmlformats.org/officeDocument/2006/relationships/hyperlink" Target="https://www.youtube.com/watch?v=qXzZUqXFPD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uptodate.com.offcampus.lib.washington.edu/contents/choosing-the-route-of-delivery-after-cesarean-birth/abstract/2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401638"/>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US">
                <a:solidFill>
                  <a:srgbClr val="FF0000"/>
                </a:solidFill>
              </a:rPr>
              <a:t>BASIC OBSTETRICS SKILLS </a:t>
            </a:r>
            <a:br>
              <a:rPr b="1" lang="en-US">
                <a:solidFill>
                  <a:srgbClr val="FF0000"/>
                </a:solidFill>
              </a:rPr>
            </a:br>
            <a:r>
              <a:rPr b="1" lang="en-US">
                <a:solidFill>
                  <a:srgbClr val="FF0000"/>
                </a:solidFill>
              </a:rPr>
              <a:t>MBChB IV</a:t>
            </a:r>
            <a:endParaRPr/>
          </a:p>
        </p:txBody>
      </p:sp>
      <p:sp>
        <p:nvSpPr>
          <p:cNvPr id="89" name="Google Shape;89;p1"/>
          <p:cNvSpPr txBox="1"/>
          <p:nvPr>
            <p:ph idx="1" type="subTitle"/>
          </p:nvPr>
        </p:nvSpPr>
        <p:spPr>
          <a:xfrm>
            <a:off x="1524000" y="3602038"/>
            <a:ext cx="9144000" cy="2413000"/>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dk1"/>
              </a:buClr>
              <a:buSzPts val="1500"/>
              <a:buNone/>
            </a:pPr>
            <a:r>
              <a:t/>
            </a:r>
            <a:endParaRPr sz="1500"/>
          </a:p>
          <a:p>
            <a:pPr indent="0" lvl="0" marL="0" rtl="0" algn="ctr">
              <a:lnSpc>
                <a:spcPct val="70000"/>
              </a:lnSpc>
              <a:spcBef>
                <a:spcPts val="1000"/>
              </a:spcBef>
              <a:spcAft>
                <a:spcPts val="0"/>
              </a:spcAft>
              <a:buClr>
                <a:schemeClr val="dk1"/>
              </a:buClr>
              <a:buSzPts val="1500"/>
              <a:buNone/>
            </a:pPr>
            <a:r>
              <a:rPr lang="en-US" sz="1500"/>
              <a:t>Dr.  Gwako</a:t>
            </a:r>
            <a:endParaRPr/>
          </a:p>
          <a:p>
            <a:pPr indent="0" lvl="0" marL="0" rtl="0" algn="ctr">
              <a:lnSpc>
                <a:spcPct val="70000"/>
              </a:lnSpc>
              <a:spcBef>
                <a:spcPts val="1000"/>
              </a:spcBef>
              <a:spcAft>
                <a:spcPts val="0"/>
              </a:spcAft>
              <a:buClr>
                <a:schemeClr val="dk1"/>
              </a:buClr>
              <a:buSzPts val="1500"/>
              <a:buNone/>
            </a:pPr>
            <a:r>
              <a:t/>
            </a:r>
            <a:endParaRPr sz="1500"/>
          </a:p>
          <a:p>
            <a:pPr indent="0" lvl="0" marL="0" rtl="0" algn="ctr">
              <a:lnSpc>
                <a:spcPct val="70000"/>
              </a:lnSpc>
              <a:spcBef>
                <a:spcPts val="1000"/>
              </a:spcBef>
              <a:spcAft>
                <a:spcPts val="0"/>
              </a:spcAft>
              <a:buClr>
                <a:schemeClr val="dk1"/>
              </a:buClr>
              <a:buSzPts val="1500"/>
              <a:buNone/>
            </a:pPr>
            <a:r>
              <a:t/>
            </a:r>
            <a:endParaRPr sz="1500"/>
          </a:p>
          <a:p>
            <a:pPr indent="0" lvl="0" marL="0" rtl="0" algn="ctr">
              <a:lnSpc>
                <a:spcPct val="70000"/>
              </a:lnSpc>
              <a:spcBef>
                <a:spcPts val="1000"/>
              </a:spcBef>
              <a:spcAft>
                <a:spcPts val="0"/>
              </a:spcAft>
              <a:buClr>
                <a:schemeClr val="dk1"/>
              </a:buClr>
              <a:buSzPts val="1500"/>
              <a:buNone/>
            </a:pPr>
            <a:r>
              <a:t/>
            </a:r>
            <a:endParaRPr sz="1500"/>
          </a:p>
          <a:p>
            <a:pPr indent="0" lvl="0" marL="0" rtl="0" algn="ctr">
              <a:lnSpc>
                <a:spcPct val="70000"/>
              </a:lnSpc>
              <a:spcBef>
                <a:spcPts val="1000"/>
              </a:spcBef>
              <a:spcAft>
                <a:spcPts val="0"/>
              </a:spcAft>
              <a:buClr>
                <a:schemeClr val="dk1"/>
              </a:buClr>
              <a:buSzPts val="1500"/>
              <a:buNone/>
            </a:pPr>
            <a:r>
              <a:t/>
            </a:r>
            <a:endParaRPr sz="1500"/>
          </a:p>
          <a:p>
            <a:pPr indent="0" lvl="0" marL="0" rtl="0" algn="just">
              <a:lnSpc>
                <a:spcPct val="70000"/>
              </a:lnSpc>
              <a:spcBef>
                <a:spcPts val="1000"/>
              </a:spcBef>
              <a:spcAft>
                <a:spcPts val="0"/>
              </a:spcAft>
              <a:buClr>
                <a:schemeClr val="dk1"/>
              </a:buClr>
              <a:buSzPts val="1500"/>
              <a:buNone/>
            </a:pPr>
            <a:r>
              <a:rPr lang="en-US" sz="1500"/>
              <a:t>Adapted from Prof Eunice Cheserem, Dr Alfred Osoti </a:t>
            </a:r>
            <a:endParaRPr/>
          </a:p>
          <a:p>
            <a:pPr indent="0" lvl="0" marL="0" rtl="0" algn="just">
              <a:lnSpc>
                <a:spcPct val="70000"/>
              </a:lnSpc>
              <a:spcBef>
                <a:spcPts val="1000"/>
              </a:spcBef>
              <a:spcAft>
                <a:spcPts val="0"/>
              </a:spcAft>
              <a:buClr>
                <a:schemeClr val="dk1"/>
              </a:buClr>
              <a:buSzPts val="1500"/>
              <a:buNone/>
            </a:pPr>
            <a:r>
              <a:rPr lang="en-US" sz="1500"/>
              <a:t>&amp; Dr Rose J. Kosgei 2015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1" name="Shape 151"/>
        <p:cNvGrpSpPr/>
        <p:nvPr/>
      </p:nvGrpSpPr>
      <p:grpSpPr>
        <a:xfrm>
          <a:off x="0" y="0"/>
          <a:ext cx="0" cy="0"/>
          <a:chOff x="0" y="0"/>
          <a:chExt cx="0" cy="0"/>
        </a:xfrm>
      </p:grpSpPr>
      <p:sp>
        <p:nvSpPr>
          <p:cNvPr id="152" name="Google Shape;15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graphicFrame>
        <p:nvGraphicFramePr>
          <p:cNvPr id="153" name="Google Shape;153;p10"/>
          <p:cNvGraphicFramePr/>
          <p:nvPr/>
        </p:nvGraphicFramePr>
        <p:xfrm>
          <a:off x="838200" y="180975"/>
          <a:ext cx="3000000" cy="3000000"/>
        </p:xfrm>
        <a:graphic>
          <a:graphicData uri="http://schemas.openxmlformats.org/drawingml/2006/table">
            <a:tbl>
              <a:tblPr bandRow="1" firstRow="1">
                <a:noFill/>
                <a:tableStyleId>{1E5F7B0E-AB5E-490E-858C-AA3EDDEE0BF1}</a:tableStyleId>
              </a:tblPr>
              <a:tblGrid>
                <a:gridCol w="5257800"/>
                <a:gridCol w="5257800"/>
              </a:tblGrid>
              <a:tr h="370825">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Pattern</a:t>
                      </a:r>
                      <a:endParaRPr/>
                    </a:p>
                  </a:txBody>
                  <a:tcPr marT="0" marB="0" marR="68575" marL="68575"/>
                </a:tc>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Definition</a:t>
                      </a:r>
                      <a:endParaRPr/>
                    </a:p>
                  </a:txBody>
                  <a:tcPr marT="0" marB="0" marR="68575" marL="68575"/>
                </a:tc>
              </a:tr>
              <a:tr h="6096650">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Acceleration </a:t>
                      </a:r>
                      <a:endParaRPr/>
                    </a:p>
                  </a:txBody>
                  <a:tcPr marT="0" marB="0" marR="68575" marL="68575"/>
                </a:tc>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Definition: Abrupt increase in FHR (onset to peak &lt; 30 sec) </a:t>
                      </a:r>
                      <a:endParaRPr/>
                    </a:p>
                    <a:p>
                      <a:pPr indent="0" lvl="0" marL="0" marR="0" rtl="0" algn="l">
                        <a:spcBef>
                          <a:spcPts val="0"/>
                        </a:spcBef>
                        <a:spcAft>
                          <a:spcPts val="0"/>
                        </a:spcAft>
                        <a:buNone/>
                      </a:pPr>
                      <a:r>
                        <a:t/>
                      </a:r>
                      <a:endParaRPr sz="2000" u="none" cap="none" strike="noStrike">
                        <a:latin typeface="Cambria"/>
                        <a:ea typeface="Cambria"/>
                        <a:cs typeface="Cambria"/>
                        <a:sym typeface="Cambria"/>
                      </a:endParaRPr>
                    </a:p>
                    <a:p>
                      <a:pPr indent="0" lvl="0" marL="0" marR="0" rtl="0" algn="l">
                        <a:spcBef>
                          <a:spcPts val="0"/>
                        </a:spcBef>
                        <a:spcAft>
                          <a:spcPts val="0"/>
                        </a:spcAft>
                        <a:buNone/>
                      </a:pPr>
                      <a:r>
                        <a:t/>
                      </a:r>
                      <a:endParaRPr sz="2000" u="none" cap="none" strike="noStrike">
                        <a:latin typeface="Cambria"/>
                        <a:ea typeface="Cambria"/>
                        <a:cs typeface="Cambria"/>
                        <a:sym typeface="Cambria"/>
                      </a:endParaRPr>
                    </a:p>
                    <a:p>
                      <a:pPr indent="0" lvl="0" marL="0" marR="0" rtl="0" algn="l">
                        <a:spcBef>
                          <a:spcPts val="0"/>
                        </a:spcBef>
                        <a:spcAft>
                          <a:spcPts val="0"/>
                        </a:spcAft>
                        <a:buNone/>
                      </a:pPr>
                      <a:r>
                        <a:rPr lang="en-US" sz="2000" u="none" cap="none" strike="noStrike">
                          <a:latin typeface="Cambria"/>
                          <a:ea typeface="Cambria"/>
                          <a:cs typeface="Cambria"/>
                          <a:sym typeface="Cambria"/>
                        </a:rPr>
                        <a:t>≥ 32 Weeks GA</a:t>
                      </a:r>
                      <a:endParaRPr/>
                    </a:p>
                    <a:p>
                      <a:pPr indent="-342900" lvl="0" marL="342900" marR="0" rtl="0" algn="l">
                        <a:spcBef>
                          <a:spcPts val="0"/>
                        </a:spcBef>
                        <a:spcAft>
                          <a:spcPts val="0"/>
                        </a:spcAft>
                        <a:buClr>
                          <a:schemeClr val="dk1"/>
                        </a:buClr>
                        <a:buSzPts val="2000"/>
                        <a:buFont typeface="Noto Sans Symbols"/>
                        <a:buChar char="∙"/>
                      </a:pPr>
                      <a:r>
                        <a:rPr lang="en-US" sz="2000" u="none" cap="none" strike="noStrike">
                          <a:latin typeface="Cambria"/>
                          <a:ea typeface="Cambria"/>
                          <a:cs typeface="Cambria"/>
                          <a:sym typeface="Cambria"/>
                        </a:rPr>
                        <a:t>Peak of 15 beats/min or more above baseline, </a:t>
                      </a:r>
                      <a:endParaRPr/>
                    </a:p>
                    <a:p>
                      <a:pPr indent="-342900" lvl="0" marL="342900" marR="0" rtl="0" algn="l">
                        <a:spcBef>
                          <a:spcPts val="0"/>
                        </a:spcBef>
                        <a:spcAft>
                          <a:spcPts val="0"/>
                        </a:spcAft>
                        <a:buClr>
                          <a:schemeClr val="dk1"/>
                        </a:buClr>
                        <a:buSzPts val="2000"/>
                        <a:buFont typeface="Noto Sans Symbols"/>
                        <a:buChar char="∙"/>
                      </a:pPr>
                      <a:r>
                        <a:rPr lang="en-US" sz="2000" u="none" cap="none" strike="noStrike">
                          <a:latin typeface="Cambria"/>
                          <a:ea typeface="Cambria"/>
                          <a:cs typeface="Cambria"/>
                          <a:sym typeface="Cambria"/>
                        </a:rPr>
                        <a:t>Duration ≥15 sec but  &lt; 2 minutes from onset to return.</a:t>
                      </a:r>
                      <a:endParaRPr/>
                    </a:p>
                    <a:p>
                      <a:pPr indent="0" lvl="0" marL="0" marR="0" rtl="0" algn="l">
                        <a:spcBef>
                          <a:spcPts val="0"/>
                        </a:spcBef>
                        <a:spcAft>
                          <a:spcPts val="0"/>
                        </a:spcAft>
                        <a:buClr>
                          <a:schemeClr val="dk1"/>
                        </a:buClr>
                        <a:buSzPts val="2000"/>
                        <a:buFont typeface="Noto Sans Symbols"/>
                        <a:buNone/>
                      </a:pPr>
                      <a:r>
                        <a:t/>
                      </a:r>
                      <a:endParaRPr sz="2000" u="none" cap="none" strike="noStrike">
                        <a:latin typeface="Cambria"/>
                        <a:ea typeface="Cambria"/>
                        <a:cs typeface="Cambria"/>
                        <a:sym typeface="Cambria"/>
                      </a:endParaRPr>
                    </a:p>
                    <a:p>
                      <a:pPr indent="0" lvl="0" marL="0" marR="0" rtl="0" algn="l">
                        <a:spcBef>
                          <a:spcPts val="0"/>
                        </a:spcBef>
                        <a:spcAft>
                          <a:spcPts val="0"/>
                        </a:spcAft>
                        <a:buNone/>
                      </a:pPr>
                      <a:r>
                        <a:rPr lang="en-US" sz="2000" u="none" cap="none" strike="noStrike">
                          <a:latin typeface="Cambria"/>
                          <a:ea typeface="Cambria"/>
                          <a:cs typeface="Cambria"/>
                          <a:sym typeface="Cambria"/>
                        </a:rPr>
                        <a:t>&lt; 32 weeks GA</a:t>
                      </a:r>
                      <a:endParaRPr/>
                    </a:p>
                    <a:p>
                      <a:pPr indent="-342900" lvl="0" marL="342900" marR="0" rtl="0" algn="l">
                        <a:spcBef>
                          <a:spcPts val="0"/>
                        </a:spcBef>
                        <a:spcAft>
                          <a:spcPts val="0"/>
                        </a:spcAft>
                        <a:buClr>
                          <a:schemeClr val="dk1"/>
                        </a:buClr>
                        <a:buSzPts val="2000"/>
                        <a:buFont typeface="Noto Sans Symbols"/>
                        <a:buChar char="∙"/>
                      </a:pPr>
                      <a:r>
                        <a:rPr lang="en-US" sz="2000" u="none" cap="none" strike="noStrike">
                          <a:latin typeface="Cambria"/>
                          <a:ea typeface="Cambria"/>
                          <a:cs typeface="Cambria"/>
                          <a:sym typeface="Cambria"/>
                        </a:rPr>
                        <a:t>Peak of ≥ 10 beats/min above baseline</a:t>
                      </a:r>
                      <a:endParaRPr/>
                    </a:p>
                    <a:p>
                      <a:pPr indent="-342900" lvl="0" marL="342900" marR="0" rtl="0" algn="l">
                        <a:spcBef>
                          <a:spcPts val="0"/>
                        </a:spcBef>
                        <a:spcAft>
                          <a:spcPts val="0"/>
                        </a:spcAft>
                        <a:buClr>
                          <a:schemeClr val="dk1"/>
                        </a:buClr>
                        <a:buSzPts val="2000"/>
                        <a:buFont typeface="Noto Sans Symbols"/>
                        <a:buChar char="∙"/>
                      </a:pPr>
                      <a:r>
                        <a:rPr lang="en-US" sz="2000" u="none" cap="none" strike="noStrike">
                          <a:latin typeface="Cambria"/>
                          <a:ea typeface="Cambria"/>
                          <a:cs typeface="Cambria"/>
                          <a:sym typeface="Cambria"/>
                        </a:rPr>
                        <a:t>Duration ≥ 10 sec but &lt; 2 minutes from onset to return. </a:t>
                      </a:r>
                      <a:endParaRPr/>
                    </a:p>
                    <a:p>
                      <a:pPr indent="0" lvl="0" marL="0" marR="0" rtl="0" algn="l">
                        <a:spcBef>
                          <a:spcPts val="0"/>
                        </a:spcBef>
                        <a:spcAft>
                          <a:spcPts val="0"/>
                        </a:spcAft>
                        <a:buClr>
                          <a:schemeClr val="dk1"/>
                        </a:buClr>
                        <a:buSzPts val="2000"/>
                        <a:buFont typeface="Noto Sans Symbols"/>
                        <a:buNone/>
                      </a:pPr>
                      <a:r>
                        <a:t/>
                      </a:r>
                      <a:endParaRPr sz="2000" u="none" cap="none" strike="noStrike">
                        <a:latin typeface="Cambria"/>
                        <a:ea typeface="Cambria"/>
                        <a:cs typeface="Cambria"/>
                        <a:sym typeface="Cambria"/>
                      </a:endParaRPr>
                    </a:p>
                    <a:p>
                      <a:pPr indent="0" lvl="0" marL="0" marR="0" rtl="0" algn="l">
                        <a:spcBef>
                          <a:spcPts val="0"/>
                        </a:spcBef>
                        <a:spcAft>
                          <a:spcPts val="0"/>
                        </a:spcAft>
                        <a:buNone/>
                      </a:pPr>
                      <a:r>
                        <a:rPr lang="en-US" sz="2000" u="none" cap="none" strike="noStrike">
                          <a:latin typeface="Cambria"/>
                          <a:ea typeface="Cambria"/>
                          <a:cs typeface="Cambria"/>
                          <a:sym typeface="Cambria"/>
                        </a:rPr>
                        <a:t>• Prolonged acceleration: lasts ≥ 2 minutes but &lt; 10 minutes in duration</a:t>
                      </a:r>
                      <a:endParaRPr/>
                    </a:p>
                    <a:p>
                      <a:pPr indent="0" lvl="0" marL="0" marR="0" rtl="0" algn="l">
                        <a:spcBef>
                          <a:spcPts val="0"/>
                        </a:spcBef>
                        <a:spcAft>
                          <a:spcPts val="0"/>
                        </a:spcAft>
                        <a:buNone/>
                      </a:pPr>
                      <a:r>
                        <a:t/>
                      </a:r>
                      <a:endParaRPr sz="2000" u="none" cap="none" strike="noStrike">
                        <a:latin typeface="Cambria"/>
                        <a:ea typeface="Cambria"/>
                        <a:cs typeface="Cambria"/>
                        <a:sym typeface="Cambria"/>
                      </a:endParaRPr>
                    </a:p>
                    <a:p>
                      <a:pPr indent="-342900" lvl="0" marL="342900" marR="0" rtl="0" algn="l">
                        <a:spcBef>
                          <a:spcPts val="0"/>
                        </a:spcBef>
                        <a:spcAft>
                          <a:spcPts val="0"/>
                        </a:spcAft>
                        <a:buClr>
                          <a:schemeClr val="dk1"/>
                        </a:buClr>
                        <a:buSzPts val="2000"/>
                        <a:buFont typeface="Arial"/>
                        <a:buChar char="•"/>
                      </a:pPr>
                      <a:r>
                        <a:rPr lang="en-US" sz="2000" u="none" cap="none" strike="noStrike">
                          <a:latin typeface="Cambria"/>
                          <a:ea typeface="Cambria"/>
                          <a:cs typeface="Cambria"/>
                          <a:sym typeface="Cambria"/>
                        </a:rPr>
                        <a:t>Baseline change: an acceleration lasting ≥10 minutes </a:t>
                      </a:r>
                      <a:endParaRPr/>
                    </a:p>
                  </a:txBody>
                  <a:tcPr marT="0" marB="0" marR="68575" marL="6857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CTG- INTERPRETATION</a:t>
            </a:r>
            <a:endParaRPr/>
          </a:p>
        </p:txBody>
      </p:sp>
      <p:graphicFrame>
        <p:nvGraphicFramePr>
          <p:cNvPr id="159" name="Google Shape;159;p11"/>
          <p:cNvGraphicFramePr/>
          <p:nvPr/>
        </p:nvGraphicFramePr>
        <p:xfrm>
          <a:off x="838200" y="1825625"/>
          <a:ext cx="3000000" cy="3000000"/>
        </p:xfrm>
        <a:graphic>
          <a:graphicData uri="http://schemas.openxmlformats.org/drawingml/2006/table">
            <a:tbl>
              <a:tblPr bandRow="1" firstRow="1">
                <a:noFill/>
                <a:tableStyleId>{1E5F7B0E-AB5E-490E-858C-AA3EDDEE0BF1}</a:tableStyleId>
              </a:tblPr>
              <a:tblGrid>
                <a:gridCol w="2166800"/>
                <a:gridCol w="8348800"/>
              </a:tblGrid>
              <a:tr h="370900">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Pattern</a:t>
                      </a:r>
                      <a:endParaRPr/>
                    </a:p>
                  </a:txBody>
                  <a:tcPr marT="0" marB="0" marR="70075" marL="70075"/>
                </a:tc>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Definition</a:t>
                      </a:r>
                      <a:endParaRPr/>
                    </a:p>
                  </a:txBody>
                  <a:tcPr marT="0" marB="0" marR="70075" marL="70075"/>
                </a:tc>
              </a:tr>
              <a:tr h="2438725">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Early deceleration </a:t>
                      </a:r>
                      <a:endParaRPr/>
                    </a:p>
                  </a:txBody>
                  <a:tcPr marT="0" marB="0" marR="70075" marL="70075"/>
                </a:tc>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Symmetrical </a:t>
                      </a:r>
                      <a:r>
                        <a:rPr i="1" lang="en-US" sz="2000" u="none" cap="none" strike="noStrike">
                          <a:latin typeface="Cambria"/>
                          <a:ea typeface="Cambria"/>
                          <a:cs typeface="Cambria"/>
                          <a:sym typeface="Cambria"/>
                        </a:rPr>
                        <a:t>gradual decrease and return of the FHR</a:t>
                      </a:r>
                      <a:r>
                        <a:rPr lang="en-US" sz="2000" u="none" cap="none" strike="noStrike">
                          <a:latin typeface="Cambria"/>
                          <a:ea typeface="Cambria"/>
                          <a:cs typeface="Cambria"/>
                          <a:sym typeface="Cambria"/>
                        </a:rPr>
                        <a:t> associated with a uterine contraction </a:t>
                      </a:r>
                      <a:endParaRPr/>
                    </a:p>
                    <a:p>
                      <a:pPr indent="0" lvl="0" marL="0" marR="0" rtl="0" algn="l">
                        <a:spcBef>
                          <a:spcPts val="0"/>
                        </a:spcBef>
                        <a:spcAft>
                          <a:spcPts val="0"/>
                        </a:spcAft>
                        <a:buNone/>
                      </a:pPr>
                      <a:r>
                        <a:rPr lang="en-US" sz="2000" u="none" cap="none" strike="noStrike">
                          <a:latin typeface="Cambria"/>
                          <a:ea typeface="Cambria"/>
                          <a:cs typeface="Cambria"/>
                          <a:sym typeface="Cambria"/>
                        </a:rPr>
                        <a:t>Gradual FHR decrease from the onset to the FHR nadir of ≥30 sec</a:t>
                      </a:r>
                      <a:endParaRPr/>
                    </a:p>
                    <a:p>
                      <a:pPr indent="0" lvl="0" marL="0" marR="0" rtl="0" algn="l">
                        <a:spcBef>
                          <a:spcPts val="0"/>
                        </a:spcBef>
                        <a:spcAft>
                          <a:spcPts val="0"/>
                        </a:spcAft>
                        <a:buNone/>
                      </a:pPr>
                      <a:r>
                        <a:rPr lang="en-US" sz="2000" u="none" cap="none" strike="noStrike">
                          <a:latin typeface="Cambria"/>
                          <a:ea typeface="Cambria"/>
                          <a:cs typeface="Cambria"/>
                          <a:sym typeface="Cambria"/>
                        </a:rPr>
                        <a:t>Onset, nadir, and recovery coincident with beginning, peak, and end of contraction, respectively. </a:t>
                      </a:r>
                      <a:endParaRPr/>
                    </a:p>
                    <a:p>
                      <a:pPr indent="0" lvl="0" marL="0" marR="0" rtl="0" algn="l">
                        <a:spcBef>
                          <a:spcPts val="0"/>
                        </a:spcBef>
                        <a:spcAft>
                          <a:spcPts val="0"/>
                        </a:spcAft>
                        <a:buNone/>
                      </a:pPr>
                      <a:r>
                        <a:t/>
                      </a:r>
                      <a:endParaRPr sz="2000" u="none" cap="none" strike="noStrike">
                        <a:latin typeface="Cambria"/>
                        <a:ea typeface="Cambria"/>
                        <a:cs typeface="Cambria"/>
                        <a:sym typeface="Cambria"/>
                      </a:endParaRPr>
                    </a:p>
                    <a:p>
                      <a:pPr indent="0" lvl="0" marL="0" marR="0" rtl="0" algn="l">
                        <a:spcBef>
                          <a:spcPts val="0"/>
                        </a:spcBef>
                        <a:spcAft>
                          <a:spcPts val="0"/>
                        </a:spcAft>
                        <a:buNone/>
                      </a:pPr>
                      <a:r>
                        <a:t/>
                      </a:r>
                      <a:endParaRPr sz="2000" u="none" cap="none" strike="noStrike">
                        <a:latin typeface="Cambria"/>
                        <a:ea typeface="Cambria"/>
                        <a:cs typeface="Cambria"/>
                        <a:sym typeface="Cambria"/>
                      </a:endParaRPr>
                    </a:p>
                    <a:p>
                      <a:pPr indent="0" lvl="0" marL="0" marR="0" rtl="0" algn="l">
                        <a:spcBef>
                          <a:spcPts val="0"/>
                        </a:spcBef>
                        <a:spcAft>
                          <a:spcPts val="0"/>
                        </a:spcAft>
                        <a:buNone/>
                      </a:pPr>
                      <a:r>
                        <a:t/>
                      </a:r>
                      <a:endParaRPr sz="2000" u="none" cap="none" strike="noStrike">
                        <a:latin typeface="Cambria"/>
                        <a:ea typeface="Cambria"/>
                        <a:cs typeface="Cambria"/>
                        <a:sym typeface="Cambria"/>
                      </a:endParaRPr>
                    </a:p>
                  </a:txBody>
                  <a:tcPr marT="0" marB="0" marR="70075" marL="70075"/>
                </a:tc>
              </a:tr>
              <a:tr h="2133875">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Late deceleration </a:t>
                      </a:r>
                      <a:endParaRPr/>
                    </a:p>
                  </a:txBody>
                  <a:tcPr marT="0" marB="0" marR="70075" marL="70075"/>
                </a:tc>
                <a:tc>
                  <a:txBody>
                    <a:bodyPr/>
                    <a:lstStyle/>
                    <a:p>
                      <a:pPr indent="0" lvl="0" marL="0" marR="0" rtl="0" algn="l">
                        <a:spcBef>
                          <a:spcPts val="0"/>
                        </a:spcBef>
                        <a:spcAft>
                          <a:spcPts val="0"/>
                        </a:spcAft>
                        <a:buNone/>
                      </a:pPr>
                      <a:r>
                        <a:rPr lang="en-US" sz="2000" u="none" cap="none" strike="noStrike">
                          <a:latin typeface="Cambria"/>
                          <a:ea typeface="Cambria"/>
                          <a:cs typeface="Cambria"/>
                          <a:sym typeface="Cambria"/>
                        </a:rPr>
                        <a:t>Symmetrical </a:t>
                      </a:r>
                      <a:r>
                        <a:rPr i="1" lang="en-US" sz="2000" u="none" cap="none" strike="noStrike">
                          <a:latin typeface="Cambria"/>
                          <a:ea typeface="Cambria"/>
                          <a:cs typeface="Cambria"/>
                          <a:sym typeface="Cambria"/>
                        </a:rPr>
                        <a:t>gradual decrease and return of the FHR</a:t>
                      </a:r>
                      <a:r>
                        <a:rPr lang="en-US" sz="2000" u="none" cap="none" strike="noStrike">
                          <a:latin typeface="Cambria"/>
                          <a:ea typeface="Cambria"/>
                          <a:cs typeface="Cambria"/>
                          <a:sym typeface="Cambria"/>
                        </a:rPr>
                        <a:t> associated with a uterine contraction </a:t>
                      </a:r>
                      <a:endParaRPr/>
                    </a:p>
                    <a:p>
                      <a:pPr indent="0" lvl="0" marL="0" marR="0" rtl="0" algn="l">
                        <a:spcBef>
                          <a:spcPts val="0"/>
                        </a:spcBef>
                        <a:spcAft>
                          <a:spcPts val="0"/>
                        </a:spcAft>
                        <a:buNone/>
                      </a:pPr>
                      <a:r>
                        <a:rPr lang="en-US" sz="2000" u="none" cap="none" strike="noStrike">
                          <a:latin typeface="Cambria"/>
                          <a:ea typeface="Cambria"/>
                          <a:cs typeface="Cambria"/>
                          <a:sym typeface="Cambria"/>
                        </a:rPr>
                        <a:t>Gradual FHR decrease from the onset to the FHR nadir of ≥30 sec</a:t>
                      </a:r>
                      <a:endParaRPr/>
                    </a:p>
                    <a:p>
                      <a:pPr indent="0" lvl="0" marL="0" marR="0" rtl="0" algn="l">
                        <a:spcBef>
                          <a:spcPts val="0"/>
                        </a:spcBef>
                        <a:spcAft>
                          <a:spcPts val="0"/>
                        </a:spcAft>
                        <a:buNone/>
                      </a:pPr>
                      <a:r>
                        <a:rPr lang="en-US" sz="2000" u="none" cap="none" strike="noStrike">
                          <a:latin typeface="Cambria"/>
                          <a:ea typeface="Cambria"/>
                          <a:cs typeface="Cambria"/>
                          <a:sym typeface="Cambria"/>
                        </a:rPr>
                        <a:t>Nadir after the peak of the contraction. </a:t>
                      </a:r>
                      <a:endParaRPr/>
                    </a:p>
                    <a:p>
                      <a:pPr indent="0" lvl="0" marL="0" marR="0" rtl="0" algn="l">
                        <a:spcBef>
                          <a:spcPts val="0"/>
                        </a:spcBef>
                        <a:spcAft>
                          <a:spcPts val="0"/>
                        </a:spcAft>
                        <a:buNone/>
                      </a:pPr>
                      <a:r>
                        <a:rPr lang="en-US" sz="2000" u="none" cap="none" strike="noStrike">
                          <a:latin typeface="Cambria"/>
                          <a:ea typeface="Cambria"/>
                          <a:cs typeface="Cambria"/>
                          <a:sym typeface="Cambria"/>
                        </a:rPr>
                        <a:t>Onset, nadir, and recovery occur after beginning, peak, and end of contraction respectively</a:t>
                      </a:r>
                      <a:endParaRPr/>
                    </a:p>
                    <a:p>
                      <a:pPr indent="0" lvl="0" marL="0" marR="0" rtl="0" algn="l">
                        <a:spcBef>
                          <a:spcPts val="0"/>
                        </a:spcBef>
                        <a:spcAft>
                          <a:spcPts val="0"/>
                        </a:spcAft>
                        <a:buNone/>
                      </a:pPr>
                      <a:r>
                        <a:t/>
                      </a:r>
                      <a:endParaRPr sz="2000" u="none" cap="none" strike="noStrike">
                        <a:latin typeface="Cambria"/>
                        <a:ea typeface="Cambria"/>
                        <a:cs typeface="Cambria"/>
                        <a:sym typeface="Cambria"/>
                      </a:endParaRPr>
                    </a:p>
                  </a:txBody>
                  <a:tcPr marT="0" marB="0" marR="70075" marL="7007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graphicFrame>
        <p:nvGraphicFramePr>
          <p:cNvPr id="165" name="Google Shape;165;p12"/>
          <p:cNvGraphicFramePr/>
          <p:nvPr/>
        </p:nvGraphicFramePr>
        <p:xfrm>
          <a:off x="838200" y="1825625"/>
          <a:ext cx="3000000" cy="3000000"/>
        </p:xfrm>
        <a:graphic>
          <a:graphicData uri="http://schemas.openxmlformats.org/drawingml/2006/table">
            <a:tbl>
              <a:tblPr bandRow="1" firstRow="1">
                <a:noFill/>
                <a:tableStyleId>{1E5F7B0E-AB5E-490E-858C-AA3EDDEE0BF1}</a:tableStyleId>
              </a:tblPr>
              <a:tblGrid>
                <a:gridCol w="5257800"/>
                <a:gridCol w="5257800"/>
              </a:tblGrid>
              <a:tr h="370675">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Pattern</a:t>
                      </a:r>
                      <a:endParaRPr/>
                    </a:p>
                  </a:txBody>
                  <a:tcPr marT="0" marB="0" marR="68575" marL="68575"/>
                </a:tc>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Definition</a:t>
                      </a:r>
                      <a:endParaRPr/>
                    </a:p>
                  </a:txBody>
                  <a:tcPr marT="0" marB="0" marR="68575" marL="68575"/>
                </a:tc>
              </a:tr>
              <a:tr h="1950525">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Variable deceleration </a:t>
                      </a:r>
                      <a:endParaRPr/>
                    </a:p>
                  </a:txBody>
                  <a:tcPr marT="0" marB="0" marR="68575" marL="68575"/>
                </a:tc>
                <a:tc>
                  <a:txBody>
                    <a:bodyPr/>
                    <a:lstStyle/>
                    <a:p>
                      <a:pPr indent="0" lvl="0" marL="0" marR="0" rtl="0" algn="l">
                        <a:spcBef>
                          <a:spcPts val="0"/>
                        </a:spcBef>
                        <a:spcAft>
                          <a:spcPts val="0"/>
                        </a:spcAft>
                        <a:buNone/>
                      </a:pPr>
                      <a:r>
                        <a:rPr i="1" lang="en-US" sz="1600" u="none" cap="none" strike="noStrike">
                          <a:latin typeface="Cambria"/>
                          <a:ea typeface="Cambria"/>
                          <a:cs typeface="Cambria"/>
                          <a:sym typeface="Cambria"/>
                        </a:rPr>
                        <a:t>Abrupt decrease</a:t>
                      </a:r>
                      <a:r>
                        <a:rPr lang="en-US" sz="1600" u="none" cap="none" strike="noStrike">
                          <a:latin typeface="Cambria"/>
                          <a:ea typeface="Cambria"/>
                          <a:cs typeface="Cambria"/>
                          <a:sym typeface="Cambria"/>
                        </a:rPr>
                        <a:t> in FHR </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Abrupt FHR decrease from the onset to FHR nadir of ≤ 30 sec </a:t>
                      </a:r>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p>
                      <a:pPr indent="0" lvl="0" marL="0" marR="0" rtl="0" algn="l">
                        <a:spcBef>
                          <a:spcPts val="0"/>
                        </a:spcBef>
                        <a:spcAft>
                          <a:spcPts val="0"/>
                        </a:spcAft>
                        <a:buNone/>
                      </a:pPr>
                      <a:r>
                        <a:rPr lang="en-US" sz="1600" u="none" cap="none" strike="noStrike">
                          <a:latin typeface="Cambria"/>
                          <a:ea typeface="Cambria"/>
                          <a:cs typeface="Cambria"/>
                          <a:sym typeface="Cambria"/>
                        </a:rPr>
                        <a:t>Decrease ≥ 15 beats per min, lasting ≥15 sec, &lt;2 min in duration</a:t>
                      </a:r>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txBody>
                  <a:tcPr marT="0" marB="0" marR="68575" marL="68575"/>
                </a:tc>
              </a:tr>
              <a:tr h="1219075">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Prolonged deceleration</a:t>
                      </a:r>
                      <a:endParaRPr/>
                    </a:p>
                  </a:txBody>
                  <a:tcPr marT="0" marB="0" marR="68575" marL="68575"/>
                </a:tc>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Decrease  ≥15 beats per min, lasting ≥2 minutes &lt; 10 min</a:t>
                      </a:r>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p>
                      <a:pPr indent="0" lvl="0" marL="0" marR="0" rtl="0" algn="l">
                        <a:spcBef>
                          <a:spcPts val="0"/>
                        </a:spcBef>
                        <a:spcAft>
                          <a:spcPts val="0"/>
                        </a:spcAft>
                        <a:buNone/>
                      </a:pPr>
                      <a:r>
                        <a:rPr lang="en-US" sz="1600" u="none" cap="none" strike="noStrike">
                          <a:latin typeface="Cambria"/>
                          <a:ea typeface="Cambria"/>
                          <a:cs typeface="Cambria"/>
                          <a:sym typeface="Cambria"/>
                        </a:rPr>
                        <a:t>Deceleration ≥10 min is a baseline change </a:t>
                      </a:r>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txBody>
                  <a:tcPr marT="0" marB="0" marR="68575" marL="68575"/>
                </a:tc>
              </a:tr>
              <a:tr h="1219075">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Sinusoidal </a:t>
                      </a:r>
                      <a:endParaRPr/>
                    </a:p>
                  </a:txBody>
                  <a:tcPr marT="0" marB="0" marR="68575" marL="68575"/>
                </a:tc>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Smooth, sine wave-like undulating pattern, a cycle frequency of 3–5 per minute persists for ≥ 20 minutes</a:t>
                      </a:r>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txBody>
                  <a:tcPr marT="0" marB="0" marR="68575" marL="6857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a:t>NST INTERPRETATION</a:t>
            </a:r>
            <a:endParaRPr/>
          </a:p>
        </p:txBody>
      </p:sp>
      <p:graphicFrame>
        <p:nvGraphicFramePr>
          <p:cNvPr id="171" name="Google Shape;171;p13"/>
          <p:cNvGraphicFramePr/>
          <p:nvPr/>
        </p:nvGraphicFramePr>
        <p:xfrm>
          <a:off x="838200" y="1825625"/>
          <a:ext cx="3000000" cy="3000000"/>
        </p:xfrm>
        <a:graphic>
          <a:graphicData uri="http://schemas.openxmlformats.org/drawingml/2006/table">
            <a:tbl>
              <a:tblPr bandRow="1" firstRow="1">
                <a:noFill/>
                <a:tableStyleId>{1E5F7B0E-AB5E-490E-858C-AA3EDDEE0BF1}</a:tableStyleId>
              </a:tblPr>
              <a:tblGrid>
                <a:gridCol w="2192650"/>
                <a:gridCol w="4474125"/>
                <a:gridCol w="3848800"/>
              </a:tblGrid>
              <a:tr h="13106400">
                <a:tc>
                  <a:txBody>
                    <a:bodyPr/>
                    <a:lstStyle/>
                    <a:p>
                      <a:pPr indent="0" lvl="0" marL="0" marR="0" rtl="0" algn="l">
                        <a:spcBef>
                          <a:spcPts val="0"/>
                        </a:spcBef>
                        <a:spcAft>
                          <a:spcPts val="0"/>
                        </a:spcAft>
                        <a:buNone/>
                      </a:pPr>
                      <a:r>
                        <a:rPr lang="en-US" sz="17200" u="none" cap="none" strike="noStrike">
                          <a:latin typeface="Cambria"/>
                          <a:ea typeface="Cambria"/>
                          <a:cs typeface="Cambria"/>
                          <a:sym typeface="Cambria"/>
                        </a:rPr>
                        <a:t> </a:t>
                      </a:r>
                      <a:endParaRPr/>
                    </a:p>
                  </a:txBody>
                  <a:tcPr marT="0" marB="0" marR="68575" marL="68575"/>
                </a:tc>
                <a:tc>
                  <a:txBody>
                    <a:bodyPr/>
                    <a:lstStyle/>
                    <a:p>
                      <a:pPr indent="0" lvl="0" marL="0" marR="0" rtl="0" algn="l">
                        <a:spcBef>
                          <a:spcPts val="0"/>
                        </a:spcBef>
                        <a:spcAft>
                          <a:spcPts val="0"/>
                        </a:spcAft>
                        <a:buNone/>
                      </a:pPr>
                      <a:r>
                        <a:rPr lang="en-US" sz="17200" u="none" cap="none" strike="noStrike">
                          <a:latin typeface="Cambria"/>
                          <a:ea typeface="Cambria"/>
                          <a:cs typeface="Cambria"/>
                          <a:sym typeface="Cambria"/>
                        </a:rPr>
                        <a:t>Reactive  </a:t>
                      </a:r>
                      <a:endParaRPr/>
                    </a:p>
                  </a:txBody>
                  <a:tcPr marT="0" marB="0" marR="68575" marL="68575"/>
                </a:tc>
                <a:tc>
                  <a:txBody>
                    <a:bodyPr/>
                    <a:lstStyle/>
                    <a:p>
                      <a:pPr indent="0" lvl="0" marL="0" marR="0" rtl="0" algn="l">
                        <a:spcBef>
                          <a:spcPts val="0"/>
                        </a:spcBef>
                        <a:spcAft>
                          <a:spcPts val="0"/>
                        </a:spcAft>
                        <a:buNone/>
                      </a:pPr>
                      <a:r>
                        <a:rPr lang="en-US" sz="17200" u="none" cap="none" strike="noStrike">
                          <a:latin typeface="Cambria"/>
                          <a:ea typeface="Cambria"/>
                          <a:cs typeface="Cambria"/>
                          <a:sym typeface="Cambria"/>
                        </a:rPr>
                        <a:t>Non-reactive</a:t>
                      </a:r>
                      <a:endParaRPr/>
                    </a:p>
                  </a:txBody>
                  <a:tcPr marT="0" marB="0" marR="68575" marL="68575"/>
                </a:tc>
              </a:tr>
              <a:tr h="60594250">
                <a:tc>
                  <a:txBody>
                    <a:bodyPr/>
                    <a:lstStyle/>
                    <a:p>
                      <a:pPr indent="0" lvl="0" marL="0" marR="0" rtl="0" algn="l">
                        <a:spcBef>
                          <a:spcPts val="0"/>
                        </a:spcBef>
                        <a:spcAft>
                          <a:spcPts val="0"/>
                        </a:spcAft>
                        <a:buNone/>
                      </a:pPr>
                      <a:r>
                        <a:rPr lang="en-US" sz="17200" u="none" cap="none" strike="noStrike">
                          <a:latin typeface="Cambria"/>
                          <a:ea typeface="Cambria"/>
                          <a:cs typeface="Cambria"/>
                          <a:sym typeface="Cambria"/>
                        </a:rPr>
                        <a:t>Baseline </a:t>
                      </a:r>
                      <a:endParaRPr/>
                    </a:p>
                  </a:txBody>
                  <a:tcPr marT="0" marB="0" marR="68575" marL="68575"/>
                </a:tc>
                <a:tc>
                  <a:txBody>
                    <a:bodyPr/>
                    <a:lstStyle/>
                    <a:p>
                      <a:pPr indent="0" lvl="0" marL="0" marR="0" rtl="0" algn="l">
                        <a:spcBef>
                          <a:spcPts val="0"/>
                        </a:spcBef>
                        <a:spcAft>
                          <a:spcPts val="0"/>
                        </a:spcAft>
                        <a:buNone/>
                      </a:pPr>
                      <a:r>
                        <a:rPr lang="en-US" sz="17200" u="none" cap="none" strike="noStrike">
                          <a:latin typeface="Arial"/>
                          <a:ea typeface="Arial"/>
                          <a:cs typeface="Arial"/>
                          <a:sym typeface="Arial"/>
                        </a:rPr>
                        <a:t>110–170 bpm </a:t>
                      </a:r>
                      <a:endParaRPr sz="17200" u="none" cap="none" strike="noStrike">
                        <a:latin typeface="Cambria"/>
                        <a:ea typeface="Cambria"/>
                        <a:cs typeface="Cambria"/>
                        <a:sym typeface="Cambria"/>
                      </a:endParaRPr>
                    </a:p>
                    <a:p>
                      <a:pPr indent="0" lvl="0" marL="0" marR="0" rtl="0" algn="l">
                        <a:spcBef>
                          <a:spcPts val="1200"/>
                        </a:spcBef>
                        <a:spcAft>
                          <a:spcPts val="0"/>
                        </a:spcAft>
                        <a:buNone/>
                      </a:pPr>
                      <a:r>
                        <a:rPr lang="en-US" sz="17200" u="none" cap="none" strike="noStrike">
                          <a:latin typeface="Cambria"/>
                          <a:ea typeface="Cambria"/>
                          <a:cs typeface="Cambria"/>
                          <a:sym typeface="Cambria"/>
                        </a:rPr>
                        <a:t> </a:t>
                      </a:r>
                      <a:endParaRPr/>
                    </a:p>
                  </a:txBody>
                  <a:tcPr marT="0" marB="0" marR="68575" marL="68575"/>
                </a:tc>
                <a:tc>
                  <a:txBody>
                    <a:bodyPr/>
                    <a:lstStyle/>
                    <a:p>
                      <a:pPr indent="0" lvl="0" marL="0" marR="0" rtl="0" algn="l">
                        <a:spcBef>
                          <a:spcPts val="0"/>
                        </a:spcBef>
                        <a:spcAft>
                          <a:spcPts val="0"/>
                        </a:spcAft>
                        <a:buNone/>
                      </a:pPr>
                      <a:r>
                        <a:rPr lang="en-US" sz="17200" u="none" cap="none" strike="noStrike">
                          <a:latin typeface="Arial"/>
                          <a:ea typeface="Arial"/>
                          <a:cs typeface="Arial"/>
                          <a:sym typeface="Arial"/>
                        </a:rPr>
                        <a:t>Bradycardia &lt;110 bpm </a:t>
                      </a:r>
                      <a:endParaRPr sz="17200" u="none" cap="none" strike="noStrike">
                        <a:latin typeface="Cambria"/>
                        <a:ea typeface="Cambria"/>
                        <a:cs typeface="Cambria"/>
                        <a:sym typeface="Cambria"/>
                      </a:endParaRPr>
                    </a:p>
                    <a:p>
                      <a:pPr indent="0" lvl="0" marL="0" marR="0" rtl="0" algn="l">
                        <a:spcBef>
                          <a:spcPts val="1200"/>
                        </a:spcBef>
                        <a:spcAft>
                          <a:spcPts val="0"/>
                        </a:spcAft>
                        <a:buNone/>
                      </a:pPr>
                      <a:r>
                        <a:rPr lang="en-US" sz="17200" u="none" cap="none" strike="noStrike">
                          <a:latin typeface="Arial"/>
                          <a:ea typeface="Arial"/>
                          <a:cs typeface="Arial"/>
                          <a:sym typeface="Arial"/>
                        </a:rPr>
                        <a:t>Tachycardia </a:t>
                      </a:r>
                      <a:r>
                        <a:rPr lang="en-US" sz="17200" u="none" cap="none" strike="noStrike">
                          <a:latin typeface="Noto Sans Symbols"/>
                          <a:ea typeface="Noto Sans Symbols"/>
                          <a:cs typeface="Noto Sans Symbols"/>
                          <a:sym typeface="Noto Sans Symbols"/>
                        </a:rPr>
                        <a:t>&gt; </a:t>
                      </a:r>
                      <a:r>
                        <a:rPr lang="en-US" sz="17200" u="none" cap="none" strike="noStrike">
                          <a:latin typeface="Arial"/>
                          <a:ea typeface="Arial"/>
                          <a:cs typeface="Arial"/>
                          <a:sym typeface="Arial"/>
                        </a:rPr>
                        <a:t>170 bpm </a:t>
                      </a:r>
                      <a:endParaRPr sz="17200" u="none" cap="none" strike="noStrike">
                        <a:latin typeface="Cambria"/>
                        <a:ea typeface="Cambria"/>
                        <a:cs typeface="Cambria"/>
                        <a:sym typeface="Cambria"/>
                      </a:endParaRPr>
                    </a:p>
                    <a:p>
                      <a:pPr indent="0" lvl="0" marL="0" marR="0" rtl="0" algn="l">
                        <a:spcBef>
                          <a:spcPts val="1200"/>
                        </a:spcBef>
                        <a:spcAft>
                          <a:spcPts val="0"/>
                        </a:spcAft>
                        <a:buNone/>
                      </a:pPr>
                      <a:r>
                        <a:rPr lang="en-US" sz="17200" u="none" cap="none" strike="noStrike">
                          <a:latin typeface="Arial"/>
                          <a:ea typeface="Arial"/>
                          <a:cs typeface="Arial"/>
                          <a:sym typeface="Arial"/>
                        </a:rPr>
                        <a:t>Erratic or rising baseline</a:t>
                      </a:r>
                      <a:endParaRPr sz="17200" u="none" cap="none" strike="noStrike">
                        <a:latin typeface="Cambria"/>
                        <a:ea typeface="Cambria"/>
                        <a:cs typeface="Cambria"/>
                        <a:sym typeface="Cambria"/>
                      </a:endParaRPr>
                    </a:p>
                  </a:txBody>
                  <a:tcPr marT="0" marB="0" marR="68575" marL="68575"/>
                </a:tc>
              </a:tr>
              <a:tr h="746152600">
                <a:tc>
                  <a:txBody>
                    <a:bodyPr/>
                    <a:lstStyle/>
                    <a:p>
                      <a:pPr indent="0" lvl="0" marL="0" marR="0" rtl="0" algn="l">
                        <a:spcBef>
                          <a:spcPts val="0"/>
                        </a:spcBef>
                        <a:spcAft>
                          <a:spcPts val="0"/>
                        </a:spcAft>
                        <a:buNone/>
                      </a:pPr>
                      <a:r>
                        <a:rPr lang="en-US" sz="17200" u="none" cap="none" strike="noStrike">
                          <a:latin typeface="Cambria"/>
                          <a:ea typeface="Cambria"/>
                          <a:cs typeface="Cambria"/>
                          <a:sym typeface="Cambria"/>
                        </a:rPr>
                        <a:t>Variability </a:t>
                      </a:r>
                      <a:endParaRPr/>
                    </a:p>
                  </a:txBody>
                  <a:tcPr marT="0" marB="0" marR="68575" marL="68575"/>
                </a:tc>
                <a:tc>
                  <a:txBody>
                    <a:bodyPr/>
                    <a:lstStyle/>
                    <a:p>
                      <a:pPr indent="0" lvl="0" marL="0" marR="0" rtl="0" algn="l">
                        <a:spcBef>
                          <a:spcPts val="0"/>
                        </a:spcBef>
                        <a:spcAft>
                          <a:spcPts val="0"/>
                        </a:spcAft>
                        <a:buNone/>
                      </a:pPr>
                      <a:r>
                        <a:rPr lang="en-US" sz="17200" u="none" cap="none" strike="noStrike">
                          <a:latin typeface="Arial"/>
                          <a:ea typeface="Arial"/>
                          <a:cs typeface="Arial"/>
                          <a:sym typeface="Arial"/>
                        </a:rPr>
                        <a:t>6–25 bpm </a:t>
                      </a:r>
                      <a:endParaRPr sz="17200" u="none" cap="none" strike="noStrike">
                        <a:latin typeface="Cambria"/>
                        <a:ea typeface="Cambria"/>
                        <a:cs typeface="Cambria"/>
                        <a:sym typeface="Cambria"/>
                      </a:endParaRPr>
                    </a:p>
                  </a:txBody>
                  <a:tcPr marT="0" marB="0" marR="68575" marL="68575"/>
                </a:tc>
                <a:tc>
                  <a:txBody>
                    <a:bodyPr/>
                    <a:lstStyle/>
                    <a:p>
                      <a:pPr indent="0" lvl="0" marL="0" marR="0" rtl="0" algn="l">
                        <a:spcBef>
                          <a:spcPts val="0"/>
                        </a:spcBef>
                        <a:spcAft>
                          <a:spcPts val="0"/>
                        </a:spcAft>
                        <a:buNone/>
                      </a:pPr>
                      <a:r>
                        <a:rPr lang="en-US" sz="17200" u="none" cap="none" strike="noStrike">
                          <a:latin typeface="Noto Sans Symbols"/>
                          <a:ea typeface="Noto Sans Symbols"/>
                          <a:cs typeface="Noto Sans Symbols"/>
                          <a:sym typeface="Noto Sans Symbols"/>
                        </a:rPr>
                        <a:t>≤ </a:t>
                      </a:r>
                      <a:r>
                        <a:rPr lang="en-US" sz="17200" u="none" cap="none" strike="noStrike">
                          <a:latin typeface="Arial"/>
                          <a:ea typeface="Arial"/>
                          <a:cs typeface="Arial"/>
                          <a:sym typeface="Arial"/>
                        </a:rPr>
                        <a:t>5 (absent or minimal)  &gt;40 min</a:t>
                      </a:r>
                      <a:endParaRPr sz="17200" u="none" cap="none" strike="noStrike">
                        <a:latin typeface="Cambria"/>
                        <a:ea typeface="Cambria"/>
                        <a:cs typeface="Cambria"/>
                        <a:sym typeface="Cambria"/>
                      </a:endParaRPr>
                    </a:p>
                    <a:p>
                      <a:pPr indent="0" lvl="0" marL="0" marR="0" rtl="0" algn="l">
                        <a:spcBef>
                          <a:spcPts val="1200"/>
                        </a:spcBef>
                        <a:spcAft>
                          <a:spcPts val="0"/>
                        </a:spcAft>
                        <a:buNone/>
                      </a:pPr>
                      <a:r>
                        <a:rPr lang="en-US" sz="17200" u="none" cap="none" strike="noStrike">
                          <a:latin typeface="Times"/>
                          <a:ea typeface="Times"/>
                          <a:cs typeface="Times"/>
                          <a:sym typeface="Times"/>
                        </a:rPr>
                        <a:t>&gt;</a:t>
                      </a:r>
                      <a:r>
                        <a:rPr lang="en-US" sz="17200" u="none" cap="none" strike="noStrike">
                          <a:latin typeface="Arial"/>
                          <a:ea typeface="Arial"/>
                          <a:cs typeface="Arial"/>
                          <a:sym typeface="Arial"/>
                        </a:rPr>
                        <a:t>25bpm </a:t>
                      </a:r>
                      <a:r>
                        <a:rPr lang="en-US" sz="17200" u="none" cap="none" strike="noStrike">
                          <a:latin typeface="Noto Sans Symbols"/>
                          <a:ea typeface="Noto Sans Symbols"/>
                          <a:cs typeface="Noto Sans Symbols"/>
                          <a:sym typeface="Noto Sans Symbols"/>
                        </a:rPr>
                        <a:t>&gt;</a:t>
                      </a:r>
                      <a:r>
                        <a:rPr lang="en-US" sz="17200" u="none" cap="none" strike="noStrike">
                          <a:latin typeface="Arial"/>
                          <a:ea typeface="Arial"/>
                          <a:cs typeface="Arial"/>
                          <a:sym typeface="Arial"/>
                        </a:rPr>
                        <a:t>10min.</a:t>
                      </a:r>
                      <a:endParaRPr sz="17200" u="none" cap="none" strike="noStrike">
                        <a:latin typeface="Cambria"/>
                        <a:ea typeface="Cambria"/>
                        <a:cs typeface="Cambria"/>
                        <a:sym typeface="Cambria"/>
                      </a:endParaRPr>
                    </a:p>
                    <a:p>
                      <a:pPr indent="0" lvl="0" marL="0" marR="0" rtl="0" algn="l">
                        <a:spcBef>
                          <a:spcPts val="1200"/>
                        </a:spcBef>
                        <a:spcAft>
                          <a:spcPts val="0"/>
                        </a:spcAft>
                        <a:buNone/>
                      </a:pPr>
                      <a:r>
                        <a:rPr lang="en-US" sz="17200" u="none" cap="none" strike="noStrike">
                          <a:latin typeface="Arial"/>
                          <a:ea typeface="Arial"/>
                          <a:cs typeface="Arial"/>
                          <a:sym typeface="Arial"/>
                        </a:rPr>
                        <a:t>Sinusoidal </a:t>
                      </a:r>
                      <a:r>
                        <a:rPr lang="en-US" sz="17200" u="none" cap="none" strike="noStrike">
                          <a:latin typeface="Times"/>
                          <a:ea typeface="Times"/>
                          <a:cs typeface="Times"/>
                          <a:sym typeface="Times"/>
                        </a:rPr>
                        <a:t> </a:t>
                      </a:r>
                      <a:endParaRPr sz="17200" u="none" cap="none" strike="noStrike">
                        <a:latin typeface="Cambria"/>
                        <a:ea typeface="Cambria"/>
                        <a:cs typeface="Cambria"/>
                        <a:sym typeface="Cambria"/>
                      </a:endParaRPr>
                    </a:p>
                  </a:txBody>
                  <a:tcPr marT="0" marB="0" marR="68575" marL="68575"/>
                </a:tc>
              </a:tr>
              <a:tr h="43789600">
                <a:tc>
                  <a:txBody>
                    <a:bodyPr/>
                    <a:lstStyle/>
                    <a:p>
                      <a:pPr indent="0" lvl="0" marL="0" marR="0" rtl="0" algn="l">
                        <a:spcBef>
                          <a:spcPts val="0"/>
                        </a:spcBef>
                        <a:spcAft>
                          <a:spcPts val="0"/>
                        </a:spcAft>
                        <a:buNone/>
                      </a:pPr>
                      <a:r>
                        <a:rPr lang="en-US" sz="344800" u="none" cap="none" strike="noStrike">
                          <a:latin typeface="Cambria"/>
                          <a:ea typeface="Cambria"/>
                          <a:cs typeface="Cambria"/>
                          <a:sym typeface="Cambria"/>
                        </a:rPr>
                        <a:t>Accelerations </a:t>
                      </a:r>
                      <a:endParaRPr/>
                    </a:p>
                  </a:txBody>
                  <a:tcPr marT="0" marB="0" marR="68575" marL="68575"/>
                </a:tc>
                <a:tc>
                  <a:txBody>
                    <a:bodyPr/>
                    <a:lstStyle/>
                    <a:p>
                      <a:pPr indent="0" lvl="0" marL="0" marR="0" rtl="0" algn="l">
                        <a:spcBef>
                          <a:spcPts val="0"/>
                        </a:spcBef>
                        <a:spcAft>
                          <a:spcPts val="0"/>
                        </a:spcAft>
                        <a:buNone/>
                      </a:pPr>
                      <a:r>
                        <a:rPr lang="en-US" sz="344800" u="none" cap="none" strike="noStrike">
                          <a:latin typeface="Noto Sans Symbols"/>
                          <a:ea typeface="Noto Sans Symbols"/>
                          <a:cs typeface="Noto Sans Symbols"/>
                          <a:sym typeface="Noto Sans Symbols"/>
                        </a:rPr>
                        <a:t>≥</a:t>
                      </a:r>
                      <a:r>
                        <a:rPr lang="en-US" sz="344800" u="none" cap="none" strike="noStrike">
                          <a:latin typeface="Arial"/>
                          <a:ea typeface="Arial"/>
                          <a:cs typeface="Arial"/>
                          <a:sym typeface="Arial"/>
                        </a:rPr>
                        <a:t>2 accelerations in </a:t>
                      </a:r>
                      <a:r>
                        <a:rPr lang="en-US" sz="344800" u="none" cap="none" strike="noStrike">
                          <a:latin typeface="Noto Sans Symbols"/>
                          <a:ea typeface="Noto Sans Symbols"/>
                          <a:cs typeface="Noto Sans Symbols"/>
                          <a:sym typeface="Noto Sans Symbols"/>
                        </a:rPr>
                        <a:t>&lt; </a:t>
                      </a:r>
                      <a:r>
                        <a:rPr lang="en-US" sz="344800" u="none" cap="none" strike="noStrike">
                          <a:latin typeface="Arial"/>
                          <a:ea typeface="Arial"/>
                          <a:cs typeface="Arial"/>
                          <a:sym typeface="Arial"/>
                        </a:rPr>
                        <a:t>40 min</a:t>
                      </a:r>
                      <a:endParaRPr sz="344800" u="none" cap="none" strike="noStrike">
                        <a:latin typeface="Cambria"/>
                        <a:ea typeface="Cambria"/>
                        <a:cs typeface="Cambria"/>
                        <a:sym typeface="Cambria"/>
                      </a:endParaRPr>
                    </a:p>
                    <a:p>
                      <a:pPr indent="0" lvl="0" marL="0" marR="0" rtl="0" algn="l">
                        <a:spcBef>
                          <a:spcPts val="1200"/>
                        </a:spcBef>
                        <a:spcAft>
                          <a:spcPts val="0"/>
                        </a:spcAft>
                        <a:buNone/>
                      </a:pPr>
                      <a:r>
                        <a:rPr lang="en-US" sz="344800" u="none" cap="none" strike="noStrike">
                          <a:latin typeface="Arial"/>
                          <a:ea typeface="Arial"/>
                          <a:cs typeface="Arial"/>
                          <a:sym typeface="Arial"/>
                        </a:rPr>
                        <a:t> </a:t>
                      </a:r>
                      <a:endParaRPr sz="344800" u="none" cap="none" strike="noStrike">
                        <a:latin typeface="Cambria"/>
                        <a:ea typeface="Cambria"/>
                        <a:cs typeface="Cambria"/>
                        <a:sym typeface="Cambria"/>
                      </a:endParaRPr>
                    </a:p>
                  </a:txBody>
                  <a:tcPr marT="0" marB="0" marR="68575" marL="68575"/>
                </a:tc>
                <a:tc>
                  <a:txBody>
                    <a:bodyPr/>
                    <a:lstStyle/>
                    <a:p>
                      <a:pPr indent="0" lvl="0" marL="0" marR="0" rtl="0" algn="l">
                        <a:spcBef>
                          <a:spcPts val="0"/>
                        </a:spcBef>
                        <a:spcAft>
                          <a:spcPts val="0"/>
                        </a:spcAft>
                        <a:buNone/>
                      </a:pPr>
                      <a:r>
                        <a:rPr lang="en-US" sz="344800" u="none" cap="none" strike="noStrike">
                          <a:latin typeface="Arial"/>
                          <a:ea typeface="Arial"/>
                          <a:cs typeface="Arial"/>
                          <a:sym typeface="Arial"/>
                        </a:rPr>
                        <a:t>&lt;</a:t>
                      </a:r>
                      <a:r>
                        <a:rPr lang="en-US" sz="344800" u="none" cap="none" strike="noStrike">
                          <a:latin typeface="Noto Sans Symbols"/>
                          <a:ea typeface="Noto Sans Symbols"/>
                          <a:cs typeface="Noto Sans Symbols"/>
                          <a:sym typeface="Noto Sans Symbols"/>
                        </a:rPr>
                        <a:t> </a:t>
                      </a:r>
                      <a:r>
                        <a:rPr lang="en-US" sz="344800" u="none" cap="none" strike="noStrike">
                          <a:latin typeface="Arial"/>
                          <a:ea typeface="Arial"/>
                          <a:cs typeface="Arial"/>
                          <a:sym typeface="Arial"/>
                        </a:rPr>
                        <a:t>2 accelerations in ≥40 min</a:t>
                      </a:r>
                      <a:endParaRPr sz="344800" u="none" cap="none" strike="noStrike">
                        <a:latin typeface="Cambria"/>
                        <a:ea typeface="Cambria"/>
                        <a:cs typeface="Cambria"/>
                        <a:sym typeface="Cambria"/>
                      </a:endParaRPr>
                    </a:p>
                    <a:p>
                      <a:pPr indent="0" lvl="0" marL="0" marR="0" rtl="0" algn="l">
                        <a:spcBef>
                          <a:spcPts val="1200"/>
                        </a:spcBef>
                        <a:spcAft>
                          <a:spcPts val="0"/>
                        </a:spcAft>
                        <a:buNone/>
                      </a:pPr>
                      <a:r>
                        <a:rPr lang="en-US" sz="344800" u="none" cap="none" strike="noStrike">
                          <a:latin typeface="Arial"/>
                          <a:ea typeface="Arial"/>
                          <a:cs typeface="Arial"/>
                          <a:sym typeface="Arial"/>
                        </a:rPr>
                        <a:t> </a:t>
                      </a:r>
                      <a:endParaRPr sz="344800" u="none" cap="none" strike="noStrike">
                        <a:latin typeface="Cambria"/>
                        <a:ea typeface="Cambria"/>
                        <a:cs typeface="Cambria"/>
                        <a:sym typeface="Cambria"/>
                      </a:endParaRPr>
                    </a:p>
                  </a:txBody>
                  <a:tcPr marT="0" marB="0" marR="68575" marL="68575"/>
                </a:tc>
              </a:tr>
              <a:tr h="43789600">
                <a:tc>
                  <a:txBody>
                    <a:bodyPr/>
                    <a:lstStyle/>
                    <a:p>
                      <a:pPr indent="0" lvl="0" marL="0" marR="0" rtl="0" algn="l">
                        <a:spcBef>
                          <a:spcPts val="0"/>
                        </a:spcBef>
                        <a:spcAft>
                          <a:spcPts val="0"/>
                        </a:spcAft>
                        <a:buNone/>
                      </a:pPr>
                      <a:r>
                        <a:rPr lang="en-US" sz="344800" u="none" cap="none" strike="noStrike">
                          <a:latin typeface="Cambria"/>
                          <a:ea typeface="Cambria"/>
                          <a:cs typeface="Cambria"/>
                          <a:sym typeface="Cambria"/>
                        </a:rPr>
                        <a:t>Decelerations </a:t>
                      </a:r>
                      <a:endParaRPr/>
                    </a:p>
                  </a:txBody>
                  <a:tcPr marT="0" marB="0" marR="68575" marL="68575"/>
                </a:tc>
                <a:tc>
                  <a:txBody>
                    <a:bodyPr/>
                    <a:lstStyle/>
                    <a:p>
                      <a:pPr indent="0" lvl="0" marL="0" marR="0" rtl="0" algn="l">
                        <a:spcBef>
                          <a:spcPts val="0"/>
                        </a:spcBef>
                        <a:spcAft>
                          <a:spcPts val="0"/>
                        </a:spcAft>
                        <a:buNone/>
                      </a:pPr>
                      <a:r>
                        <a:rPr lang="en-US" sz="344800" u="none" cap="none" strike="noStrike">
                          <a:latin typeface="Arial"/>
                          <a:ea typeface="Arial"/>
                          <a:cs typeface="Arial"/>
                          <a:sym typeface="Arial"/>
                        </a:rPr>
                        <a:t>None or occasional variable </a:t>
                      </a:r>
                      <a:r>
                        <a:rPr lang="en-US" sz="344800" u="none" cap="none" strike="noStrike">
                          <a:latin typeface="Noto Sans Symbols"/>
                          <a:ea typeface="Noto Sans Symbols"/>
                          <a:cs typeface="Noto Sans Symbols"/>
                          <a:sym typeface="Noto Sans Symbols"/>
                        </a:rPr>
                        <a:t>&lt; </a:t>
                      </a:r>
                      <a:r>
                        <a:rPr lang="en-US" sz="344800" u="none" cap="none" strike="noStrike">
                          <a:latin typeface="Arial"/>
                          <a:ea typeface="Arial"/>
                          <a:cs typeface="Arial"/>
                          <a:sym typeface="Arial"/>
                        </a:rPr>
                        <a:t>30 sec</a:t>
                      </a:r>
                      <a:endParaRPr sz="344800" u="none" cap="none" strike="noStrike">
                        <a:latin typeface="Cambria"/>
                        <a:ea typeface="Cambria"/>
                        <a:cs typeface="Cambria"/>
                        <a:sym typeface="Cambria"/>
                      </a:endParaRPr>
                    </a:p>
                  </a:txBody>
                  <a:tcPr marT="0" marB="0" marR="68575" marL="68575"/>
                </a:tc>
                <a:tc>
                  <a:txBody>
                    <a:bodyPr/>
                    <a:lstStyle/>
                    <a:p>
                      <a:pPr indent="0" lvl="0" marL="0" marR="0" rtl="0" algn="l">
                        <a:spcBef>
                          <a:spcPts val="0"/>
                        </a:spcBef>
                        <a:spcAft>
                          <a:spcPts val="0"/>
                        </a:spcAft>
                        <a:buNone/>
                      </a:pPr>
                      <a:r>
                        <a:rPr lang="en-US" sz="344800" u="none" cap="none" strike="noStrike">
                          <a:latin typeface="Arial"/>
                          <a:ea typeface="Arial"/>
                          <a:cs typeface="Arial"/>
                          <a:sym typeface="Arial"/>
                        </a:rPr>
                        <a:t>Variable decelerations ≥30 sec</a:t>
                      </a:r>
                      <a:endParaRPr sz="344800" u="none" cap="none" strike="noStrike">
                        <a:latin typeface="Cambria"/>
                        <a:ea typeface="Cambria"/>
                        <a:cs typeface="Cambria"/>
                        <a:sym typeface="Cambria"/>
                      </a:endParaRPr>
                    </a:p>
                    <a:p>
                      <a:pPr indent="0" lvl="0" marL="0" marR="0" rtl="0" algn="l">
                        <a:spcBef>
                          <a:spcPts val="1200"/>
                        </a:spcBef>
                        <a:spcAft>
                          <a:spcPts val="0"/>
                        </a:spcAft>
                        <a:buNone/>
                      </a:pPr>
                      <a:r>
                        <a:rPr lang="en-US" sz="344800" u="none" cap="none" strike="noStrike">
                          <a:latin typeface="Arial"/>
                          <a:ea typeface="Arial"/>
                          <a:cs typeface="Arial"/>
                          <a:sym typeface="Arial"/>
                        </a:rPr>
                        <a:t>Prolonged decelerations</a:t>
                      </a:r>
                      <a:endParaRPr sz="344800" u="none" cap="none" strike="noStrike">
                        <a:latin typeface="Cambria"/>
                        <a:ea typeface="Cambria"/>
                        <a:cs typeface="Cambria"/>
                        <a:sym typeface="Cambria"/>
                      </a:endParaRPr>
                    </a:p>
                  </a:txBody>
                  <a:tcPr marT="0" marB="0" marR="68575" marL="6857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 name="Shape 175"/>
        <p:cNvGrpSpPr/>
        <p:nvPr/>
      </p:nvGrpSpPr>
      <p:grpSpPr>
        <a:xfrm>
          <a:off x="0" y="0"/>
          <a:ext cx="0" cy="0"/>
          <a:chOff x="0" y="0"/>
          <a:chExt cx="0" cy="0"/>
        </a:xfrm>
      </p:grpSpPr>
      <p:sp>
        <p:nvSpPr>
          <p:cNvPr id="176" name="Google Shape;17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a:solidFill>
                  <a:srgbClr val="000000"/>
                </a:solidFill>
              </a:rPr>
              <a:t>CST-INTERPRETATION</a:t>
            </a:r>
            <a:endParaRPr/>
          </a:p>
        </p:txBody>
      </p:sp>
      <p:graphicFrame>
        <p:nvGraphicFramePr>
          <p:cNvPr id="177" name="Google Shape;177;p14"/>
          <p:cNvGraphicFramePr/>
          <p:nvPr/>
        </p:nvGraphicFramePr>
        <p:xfrm>
          <a:off x="1111250" y="1630363"/>
          <a:ext cx="3000000" cy="3000000"/>
        </p:xfrm>
        <a:graphic>
          <a:graphicData uri="http://schemas.openxmlformats.org/drawingml/2006/table">
            <a:tbl>
              <a:tblPr bandRow="1" firstRow="1">
                <a:noFill/>
                <a:tableStyleId>{1E5F7B0E-AB5E-490E-858C-AA3EDDEE0BF1}</a:tableStyleId>
              </a:tblPr>
              <a:tblGrid>
                <a:gridCol w="9523425"/>
              </a:tblGrid>
              <a:tr h="391525">
                <a:tc>
                  <a:txBody>
                    <a:bodyPr/>
                    <a:lstStyle/>
                    <a:p>
                      <a:pPr indent="0" lvl="0" marL="0" marR="0" rtl="0" algn="l">
                        <a:spcBef>
                          <a:spcPts val="0"/>
                        </a:spcBef>
                        <a:spcAft>
                          <a:spcPts val="0"/>
                        </a:spcAft>
                        <a:buNone/>
                      </a:pPr>
                      <a:r>
                        <a:t/>
                      </a:r>
                      <a:endParaRPr sz="1800"/>
                    </a:p>
                  </a:txBody>
                  <a:tcPr marT="45725" marB="45725" marR="91450" marL="91450"/>
                </a:tc>
              </a:tr>
              <a:tr h="4923425">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Negative: no late or significant variable decelerations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Positive: late decelerations after ≥50% of contractions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Equivocal–suspicious: intermittent late decelerations or significant variable decelerations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Equivocal: FHR decelerations in the presence of contractions more frequent than every 2 minutes or lasting longer than 90 seconds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Unsatisfactory: fewer than three contractions in 10 minutes or an uninterpretable tracing  </a:t>
                      </a:r>
                      <a:endParaRPr/>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1" name="Shape 181"/>
        <p:cNvGrpSpPr/>
        <p:nvPr/>
      </p:nvGrpSpPr>
      <p:grpSpPr>
        <a:xfrm>
          <a:off x="0" y="0"/>
          <a:ext cx="0" cy="0"/>
          <a:chOff x="0" y="0"/>
          <a:chExt cx="0" cy="0"/>
        </a:xfrm>
      </p:grpSpPr>
      <p:sp>
        <p:nvSpPr>
          <p:cNvPr id="182" name="Google Shape;18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a:solidFill>
                  <a:srgbClr val="000000"/>
                </a:solidFill>
              </a:rPr>
              <a:t>INTRAPARTUM FHR MONITORING </a:t>
            </a:r>
            <a:br>
              <a:rPr lang="en-US">
                <a:solidFill>
                  <a:srgbClr val="000000"/>
                </a:solidFill>
              </a:rPr>
            </a:br>
            <a:endParaRPr/>
          </a:p>
        </p:txBody>
      </p:sp>
      <p:sp>
        <p:nvSpPr>
          <p:cNvPr id="183" name="Google Shape;183;p15"/>
          <p:cNvSpPr txBox="1"/>
          <p:nvPr>
            <p:ph idx="1" type="body"/>
          </p:nvPr>
        </p:nvSpPr>
        <p:spPr>
          <a:xfrm>
            <a:off x="838200" y="1825625"/>
            <a:ext cx="10515600" cy="4879975"/>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1600"/>
              <a:buFont typeface="Arial"/>
              <a:buNone/>
            </a:pPr>
            <a:r>
              <a:rPr b="1" lang="en-US" sz="1600"/>
              <a:t>Three-Tiered Intrapartum Fetal Heart Rate Interpretation System </a:t>
            </a:r>
            <a:endParaRPr sz="1600"/>
          </a:p>
          <a:p>
            <a:pPr indent="-228600" lvl="0" marL="228600" rtl="0" algn="l">
              <a:lnSpc>
                <a:spcPct val="70000"/>
              </a:lnSpc>
              <a:spcBef>
                <a:spcPts val="1000"/>
              </a:spcBef>
              <a:spcAft>
                <a:spcPts val="0"/>
              </a:spcAft>
              <a:buClr>
                <a:schemeClr val="dk1"/>
              </a:buClr>
              <a:buSzPts val="1600"/>
              <a:buChar char="•"/>
            </a:pPr>
            <a:r>
              <a:rPr i="1" lang="en-US" sz="1600"/>
              <a:t>Category I </a:t>
            </a:r>
            <a:endParaRPr sz="1600"/>
          </a:p>
          <a:p>
            <a:pPr indent="0" lvl="0" marL="0" rtl="0" algn="l">
              <a:lnSpc>
                <a:spcPct val="70000"/>
              </a:lnSpc>
              <a:spcBef>
                <a:spcPts val="1000"/>
              </a:spcBef>
              <a:spcAft>
                <a:spcPts val="0"/>
              </a:spcAft>
              <a:buClr>
                <a:schemeClr val="dk1"/>
              </a:buClr>
              <a:buSzPts val="1600"/>
              <a:buFont typeface="Arial"/>
              <a:buNone/>
            </a:pPr>
            <a:r>
              <a:rPr lang="en-US" sz="1600"/>
              <a:t>Baseline rate: 110–160 bpm</a:t>
            </a:r>
            <a:endParaRPr/>
          </a:p>
          <a:p>
            <a:pPr indent="0" lvl="0" marL="0" rtl="0" algn="l">
              <a:lnSpc>
                <a:spcPct val="70000"/>
              </a:lnSpc>
              <a:spcBef>
                <a:spcPts val="1000"/>
              </a:spcBef>
              <a:spcAft>
                <a:spcPts val="0"/>
              </a:spcAft>
              <a:buClr>
                <a:schemeClr val="dk1"/>
              </a:buClr>
              <a:buSzPts val="1600"/>
              <a:buFont typeface="Arial"/>
              <a:buNone/>
            </a:pPr>
            <a:r>
              <a:rPr lang="en-US" sz="1600"/>
              <a:t>Baseline FHR variability: moderate</a:t>
            </a:r>
            <a:endParaRPr/>
          </a:p>
          <a:p>
            <a:pPr indent="0" lvl="0" marL="0" rtl="0" algn="l">
              <a:lnSpc>
                <a:spcPct val="70000"/>
              </a:lnSpc>
              <a:spcBef>
                <a:spcPts val="1000"/>
              </a:spcBef>
              <a:spcAft>
                <a:spcPts val="0"/>
              </a:spcAft>
              <a:buClr>
                <a:schemeClr val="dk1"/>
              </a:buClr>
              <a:buSzPts val="1600"/>
              <a:buFont typeface="Arial"/>
              <a:buNone/>
            </a:pPr>
            <a:r>
              <a:rPr lang="en-US" sz="1600"/>
              <a:t>No Late or variable decelerations</a:t>
            </a:r>
            <a:endParaRPr/>
          </a:p>
          <a:p>
            <a:pPr indent="0" lvl="0" marL="0" rtl="0" algn="l">
              <a:lnSpc>
                <a:spcPct val="70000"/>
              </a:lnSpc>
              <a:spcBef>
                <a:spcPts val="1000"/>
              </a:spcBef>
              <a:spcAft>
                <a:spcPts val="0"/>
              </a:spcAft>
              <a:buClr>
                <a:schemeClr val="dk1"/>
              </a:buClr>
              <a:buSzPts val="1600"/>
              <a:buFont typeface="Arial"/>
              <a:buNone/>
            </a:pPr>
            <a:r>
              <a:rPr lang="en-US" sz="1600"/>
              <a:t>Early decelerations present or absent </a:t>
            </a:r>
            <a:endParaRPr/>
          </a:p>
          <a:p>
            <a:pPr indent="0" lvl="0" marL="0" rtl="0" algn="l">
              <a:lnSpc>
                <a:spcPct val="70000"/>
              </a:lnSpc>
              <a:spcBef>
                <a:spcPts val="1000"/>
              </a:spcBef>
              <a:spcAft>
                <a:spcPts val="0"/>
              </a:spcAft>
              <a:buClr>
                <a:schemeClr val="dk1"/>
              </a:buClr>
              <a:buSzPts val="1600"/>
              <a:buFont typeface="Arial"/>
              <a:buNone/>
            </a:pPr>
            <a:r>
              <a:rPr lang="en-US" sz="1600"/>
              <a:t>Accelerations: present or absent </a:t>
            </a:r>
            <a:endParaRPr/>
          </a:p>
          <a:p>
            <a:pPr indent="0" lvl="0" marL="0" rtl="0" algn="l">
              <a:lnSpc>
                <a:spcPct val="70000"/>
              </a:lnSpc>
              <a:spcBef>
                <a:spcPts val="1000"/>
              </a:spcBef>
              <a:spcAft>
                <a:spcPts val="0"/>
              </a:spcAft>
              <a:buClr>
                <a:schemeClr val="dk1"/>
              </a:buClr>
              <a:buSzPts val="1600"/>
              <a:buFont typeface="Arial"/>
              <a:buNone/>
            </a:pPr>
            <a:r>
              <a:t/>
            </a:r>
            <a:endParaRPr sz="1600"/>
          </a:p>
          <a:p>
            <a:pPr indent="-228600" lvl="0" marL="228600" rtl="0" algn="l">
              <a:lnSpc>
                <a:spcPct val="70000"/>
              </a:lnSpc>
              <a:spcBef>
                <a:spcPts val="1000"/>
              </a:spcBef>
              <a:spcAft>
                <a:spcPts val="0"/>
              </a:spcAft>
              <a:buClr>
                <a:schemeClr val="dk1"/>
              </a:buClr>
              <a:buSzPts val="1600"/>
              <a:buChar char="•"/>
            </a:pPr>
            <a:r>
              <a:rPr i="1" lang="en-US" sz="1600"/>
              <a:t>Category II:</a:t>
            </a:r>
            <a:r>
              <a:rPr lang="en-US" sz="1600"/>
              <a:t>  FHR tracings not categorized as Category I or Category III</a:t>
            </a:r>
            <a:endParaRPr/>
          </a:p>
          <a:p>
            <a:pPr indent="-127000" lvl="0" marL="228600" rtl="0" algn="l">
              <a:lnSpc>
                <a:spcPct val="70000"/>
              </a:lnSpc>
              <a:spcBef>
                <a:spcPts val="1000"/>
              </a:spcBef>
              <a:spcAft>
                <a:spcPts val="0"/>
              </a:spcAft>
              <a:buClr>
                <a:schemeClr val="dk1"/>
              </a:buClr>
              <a:buSzPts val="1600"/>
              <a:buNone/>
            </a:pPr>
            <a:r>
              <a:t/>
            </a:r>
            <a:endParaRPr sz="1600"/>
          </a:p>
          <a:p>
            <a:pPr indent="-228600" lvl="0" marL="228600" rtl="0" algn="l">
              <a:lnSpc>
                <a:spcPct val="70000"/>
              </a:lnSpc>
              <a:spcBef>
                <a:spcPts val="1000"/>
              </a:spcBef>
              <a:spcAft>
                <a:spcPts val="0"/>
              </a:spcAft>
              <a:buClr>
                <a:schemeClr val="dk1"/>
              </a:buClr>
              <a:buSzPts val="1600"/>
              <a:buChar char="•"/>
            </a:pPr>
            <a:r>
              <a:rPr i="1" lang="en-US" sz="1600"/>
              <a:t>Category III:</a:t>
            </a:r>
            <a:r>
              <a:rPr lang="en-US" sz="1600"/>
              <a:t> </a:t>
            </a:r>
            <a:endParaRPr/>
          </a:p>
          <a:p>
            <a:pPr indent="0" lvl="0" marL="0" rtl="0" algn="l">
              <a:lnSpc>
                <a:spcPct val="70000"/>
              </a:lnSpc>
              <a:spcBef>
                <a:spcPts val="1000"/>
              </a:spcBef>
              <a:spcAft>
                <a:spcPts val="0"/>
              </a:spcAft>
              <a:buClr>
                <a:schemeClr val="dk1"/>
              </a:buClr>
              <a:buSzPts val="1600"/>
              <a:buFont typeface="Arial"/>
              <a:buNone/>
            </a:pPr>
            <a:r>
              <a:rPr lang="en-US" sz="1600"/>
              <a:t>Absent baseline FHR variability and any of: </a:t>
            </a:r>
            <a:endParaRPr/>
          </a:p>
          <a:p>
            <a:pPr indent="0" lvl="0" marL="0" rtl="0" algn="l">
              <a:lnSpc>
                <a:spcPct val="70000"/>
              </a:lnSpc>
              <a:spcBef>
                <a:spcPts val="1000"/>
              </a:spcBef>
              <a:spcAft>
                <a:spcPts val="0"/>
              </a:spcAft>
              <a:buClr>
                <a:schemeClr val="dk1"/>
              </a:buClr>
              <a:buSzPts val="1600"/>
              <a:buFont typeface="Arial"/>
              <a:buNone/>
            </a:pPr>
            <a:r>
              <a:rPr lang="en-US" sz="1600"/>
              <a:t>	Recurrent late decelerations</a:t>
            </a:r>
            <a:endParaRPr/>
          </a:p>
          <a:p>
            <a:pPr indent="0" lvl="0" marL="0" rtl="0" algn="l">
              <a:lnSpc>
                <a:spcPct val="70000"/>
              </a:lnSpc>
              <a:spcBef>
                <a:spcPts val="1000"/>
              </a:spcBef>
              <a:spcAft>
                <a:spcPts val="0"/>
              </a:spcAft>
              <a:buClr>
                <a:schemeClr val="dk1"/>
              </a:buClr>
              <a:buSzPts val="1600"/>
              <a:buFont typeface="Arial"/>
              <a:buNone/>
            </a:pPr>
            <a:r>
              <a:rPr lang="en-US" sz="1600"/>
              <a:t>	Recurrent variable decelerations</a:t>
            </a:r>
            <a:endParaRPr/>
          </a:p>
          <a:p>
            <a:pPr indent="0" lvl="0" marL="0" rtl="0" algn="l">
              <a:lnSpc>
                <a:spcPct val="70000"/>
              </a:lnSpc>
              <a:spcBef>
                <a:spcPts val="1000"/>
              </a:spcBef>
              <a:spcAft>
                <a:spcPts val="0"/>
              </a:spcAft>
              <a:buClr>
                <a:schemeClr val="dk1"/>
              </a:buClr>
              <a:buSzPts val="1600"/>
              <a:buFont typeface="Arial"/>
              <a:buNone/>
            </a:pPr>
            <a:r>
              <a:rPr lang="en-US" sz="1600"/>
              <a:t>	Bradycardia </a:t>
            </a:r>
            <a:endParaRPr/>
          </a:p>
          <a:p>
            <a:pPr indent="0" lvl="0" marL="0" rtl="0" algn="l">
              <a:lnSpc>
                <a:spcPct val="70000"/>
              </a:lnSpc>
              <a:spcBef>
                <a:spcPts val="1000"/>
              </a:spcBef>
              <a:spcAft>
                <a:spcPts val="0"/>
              </a:spcAft>
              <a:buClr>
                <a:schemeClr val="dk1"/>
              </a:buClr>
              <a:buSzPts val="1600"/>
              <a:buFont typeface="Arial"/>
              <a:buNone/>
            </a:pPr>
            <a:r>
              <a:rPr lang="en-US" sz="1600"/>
              <a:t>Sinusoidal pattern  </a:t>
            </a:r>
            <a:endParaRPr/>
          </a:p>
          <a:p>
            <a:pPr indent="-184150" lvl="0" marL="228600" rtl="0" algn="l">
              <a:lnSpc>
                <a:spcPct val="70000"/>
              </a:lnSpc>
              <a:spcBef>
                <a:spcPts val="1000"/>
              </a:spcBef>
              <a:spcAft>
                <a:spcPts val="0"/>
              </a:spcAft>
              <a:buClr>
                <a:schemeClr val="dk1"/>
              </a:buClr>
              <a:buSzPts val="700"/>
              <a:buNone/>
            </a:pPr>
            <a:r>
              <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1660525" y="184150"/>
            <a:ext cx="9180513" cy="8461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br>
              <a:rPr b="1" lang="en-US" sz="3959">
                <a:solidFill>
                  <a:srgbClr val="FF0000"/>
                </a:solidFill>
              </a:rPr>
            </a:br>
            <a:r>
              <a:rPr b="1" lang="en-US" sz="3959">
                <a:solidFill>
                  <a:srgbClr val="FF0000"/>
                </a:solidFill>
              </a:rPr>
              <a:t>3. Normal Vaginal Delivery</a:t>
            </a:r>
            <a:br>
              <a:rPr lang="en-US" sz="3959"/>
            </a:br>
            <a:endParaRPr sz="3959"/>
          </a:p>
        </p:txBody>
      </p:sp>
      <p:sp>
        <p:nvSpPr>
          <p:cNvPr id="189" name="Google Shape;189;p16"/>
          <p:cNvSpPr txBox="1"/>
          <p:nvPr>
            <p:ph idx="1" type="body"/>
          </p:nvPr>
        </p:nvSpPr>
        <p:spPr>
          <a:xfrm>
            <a:off x="838200" y="1347788"/>
            <a:ext cx="10515600" cy="4829175"/>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lang="en-US" sz="2590"/>
              <a:t>Describe the three stages of labor </a:t>
            </a:r>
            <a:endParaRPr/>
          </a:p>
          <a:p>
            <a:pPr indent="-228600" lvl="0" marL="228600" rtl="0" algn="l">
              <a:lnSpc>
                <a:spcPct val="70000"/>
              </a:lnSpc>
              <a:spcBef>
                <a:spcPts val="1000"/>
              </a:spcBef>
              <a:spcAft>
                <a:spcPts val="0"/>
              </a:spcAft>
              <a:buClr>
                <a:schemeClr val="dk1"/>
              </a:buClr>
              <a:buSzPts val="2590"/>
              <a:buChar char="•"/>
            </a:pPr>
            <a:r>
              <a:rPr lang="en-US" sz="2590"/>
              <a:t>Describe the cardinal movements of labor </a:t>
            </a:r>
            <a:endParaRPr/>
          </a:p>
          <a:p>
            <a:pPr indent="-228600" lvl="0" marL="228600" rtl="0" algn="l">
              <a:lnSpc>
                <a:spcPct val="70000"/>
              </a:lnSpc>
              <a:spcBef>
                <a:spcPts val="1000"/>
              </a:spcBef>
              <a:spcAft>
                <a:spcPts val="0"/>
              </a:spcAft>
              <a:buClr>
                <a:schemeClr val="dk1"/>
              </a:buClr>
              <a:buSzPts val="2590"/>
              <a:buChar char="•"/>
            </a:pPr>
            <a:r>
              <a:rPr lang="en-US" sz="2590"/>
              <a:t>Describe the various types of fetal position </a:t>
            </a:r>
            <a:endParaRPr/>
          </a:p>
          <a:p>
            <a:pPr indent="-228600" lvl="0" marL="228600" rtl="0" algn="l">
              <a:lnSpc>
                <a:spcPct val="70000"/>
              </a:lnSpc>
              <a:spcBef>
                <a:spcPts val="1000"/>
              </a:spcBef>
              <a:spcAft>
                <a:spcPts val="0"/>
              </a:spcAft>
              <a:buClr>
                <a:schemeClr val="dk1"/>
              </a:buClr>
              <a:buSzPts val="2590"/>
              <a:buChar char="•"/>
            </a:pPr>
            <a:r>
              <a:rPr lang="en-US" sz="2590"/>
              <a:t>Describe the steps of a normal vaginal delivery </a:t>
            </a:r>
            <a:endParaRPr/>
          </a:p>
          <a:p>
            <a:pPr indent="-228600" lvl="0" marL="228600" rtl="0" algn="l">
              <a:lnSpc>
                <a:spcPct val="70000"/>
              </a:lnSpc>
              <a:spcBef>
                <a:spcPts val="1000"/>
              </a:spcBef>
              <a:spcAft>
                <a:spcPts val="0"/>
              </a:spcAft>
              <a:buClr>
                <a:schemeClr val="dk1"/>
              </a:buClr>
              <a:buSzPts val="2590"/>
              <a:buChar char="•"/>
            </a:pPr>
            <a:r>
              <a:rPr lang="en-US" sz="2590"/>
              <a:t>Properly assess fetal station and position </a:t>
            </a:r>
            <a:endParaRPr/>
          </a:p>
          <a:p>
            <a:pPr indent="-228600" lvl="0" marL="228600" rtl="0" algn="l">
              <a:lnSpc>
                <a:spcPct val="70000"/>
              </a:lnSpc>
              <a:spcBef>
                <a:spcPts val="1000"/>
              </a:spcBef>
              <a:spcAft>
                <a:spcPts val="0"/>
              </a:spcAft>
              <a:buClr>
                <a:schemeClr val="dk1"/>
              </a:buClr>
              <a:buSzPts val="2590"/>
              <a:buChar char="•"/>
            </a:pPr>
            <a:r>
              <a:rPr lang="en-US" sz="2590"/>
              <a:t>Deliver the fetal head utilizing appropriate attention to the pelvic curve </a:t>
            </a:r>
            <a:endParaRPr/>
          </a:p>
          <a:p>
            <a:pPr indent="-228600" lvl="0" marL="228600" rtl="0" algn="l">
              <a:lnSpc>
                <a:spcPct val="70000"/>
              </a:lnSpc>
              <a:spcBef>
                <a:spcPts val="1000"/>
              </a:spcBef>
              <a:spcAft>
                <a:spcPts val="0"/>
              </a:spcAft>
              <a:buClr>
                <a:schemeClr val="dk1"/>
              </a:buClr>
              <a:buSzPts val="2590"/>
              <a:buChar char="•"/>
            </a:pPr>
            <a:r>
              <a:rPr lang="en-US" sz="2590"/>
              <a:t>Assess for nuchal cord </a:t>
            </a:r>
            <a:endParaRPr/>
          </a:p>
          <a:p>
            <a:pPr indent="-228600" lvl="0" marL="228600" rtl="0" algn="l">
              <a:lnSpc>
                <a:spcPct val="70000"/>
              </a:lnSpc>
              <a:spcBef>
                <a:spcPts val="1000"/>
              </a:spcBef>
              <a:spcAft>
                <a:spcPts val="0"/>
              </a:spcAft>
              <a:buClr>
                <a:schemeClr val="dk1"/>
              </a:buClr>
              <a:buSzPts val="2590"/>
              <a:buChar char="•"/>
            </a:pPr>
            <a:r>
              <a:rPr lang="en-US" sz="2590"/>
              <a:t>Deliver the remainder of the body </a:t>
            </a:r>
            <a:endParaRPr/>
          </a:p>
          <a:p>
            <a:pPr indent="-228600" lvl="0" marL="228600" rtl="0" algn="l">
              <a:lnSpc>
                <a:spcPct val="70000"/>
              </a:lnSpc>
              <a:spcBef>
                <a:spcPts val="1000"/>
              </a:spcBef>
              <a:spcAft>
                <a:spcPts val="0"/>
              </a:spcAft>
              <a:buClr>
                <a:schemeClr val="dk1"/>
              </a:buClr>
              <a:buSzPts val="2590"/>
              <a:buChar char="•"/>
            </a:pPr>
            <a:r>
              <a:rPr lang="en-US" sz="2590"/>
              <a:t>Deliver the placenta </a:t>
            </a:r>
            <a:endParaRPr/>
          </a:p>
          <a:p>
            <a:pPr indent="-228600" lvl="0" marL="228600" rtl="0" algn="l">
              <a:lnSpc>
                <a:spcPct val="70000"/>
              </a:lnSpc>
              <a:spcBef>
                <a:spcPts val="1000"/>
              </a:spcBef>
              <a:spcAft>
                <a:spcPts val="0"/>
              </a:spcAft>
              <a:buClr>
                <a:schemeClr val="dk1"/>
              </a:buClr>
              <a:buSzPts val="2590"/>
              <a:buChar char="•"/>
            </a:pPr>
            <a:r>
              <a:rPr lang="en-US" sz="2590"/>
              <a:t>Identify cervical and/or perineal lacerations </a:t>
            </a:r>
            <a:endParaRPr/>
          </a:p>
          <a:p>
            <a:pPr indent="-228600" lvl="0" marL="228600" rtl="0" algn="l">
              <a:lnSpc>
                <a:spcPct val="70000"/>
              </a:lnSpc>
              <a:spcBef>
                <a:spcPts val="1000"/>
              </a:spcBef>
              <a:spcAft>
                <a:spcPts val="0"/>
              </a:spcAft>
              <a:buClr>
                <a:schemeClr val="dk1"/>
              </a:buClr>
              <a:buSzPts val="2590"/>
              <a:buChar char="•"/>
            </a:pPr>
            <a:r>
              <a:rPr lang="en-US" sz="2590"/>
              <a:t>Properly document the delivery procedure </a:t>
            </a:r>
            <a:endParaRPr/>
          </a:p>
          <a:p>
            <a:pPr indent="0" lvl="0" marL="0" rtl="0" algn="l">
              <a:lnSpc>
                <a:spcPct val="70000"/>
              </a:lnSpc>
              <a:spcBef>
                <a:spcPts val="1000"/>
              </a:spcBef>
              <a:spcAft>
                <a:spcPts val="0"/>
              </a:spcAft>
              <a:buClr>
                <a:schemeClr val="dk1"/>
              </a:buClr>
              <a:buSzPts val="2590"/>
              <a:buFont typeface="Arial"/>
              <a:buNone/>
            </a:pPr>
            <a:r>
              <a:t/>
            </a:r>
            <a:endParaRPr sz="2590"/>
          </a:p>
        </p:txBody>
      </p:sp>
      <p:pic>
        <p:nvPicPr>
          <p:cNvPr descr="http://www.halhigdon.com/assets/_legacy/art/Paintings/3runners.jpg" id="190" name="Google Shape;190;p16"/>
          <p:cNvPicPr preferRelativeResize="0"/>
          <p:nvPr/>
        </p:nvPicPr>
        <p:blipFill rotWithShape="1">
          <a:blip r:embed="rId3">
            <a:alphaModFix/>
          </a:blip>
          <a:srcRect b="0" l="0" r="0" t="0"/>
          <a:stretch/>
        </p:blipFill>
        <p:spPr>
          <a:xfrm>
            <a:off x="407988" y="266700"/>
            <a:ext cx="860425" cy="6810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7"/>
          <p:cNvSpPr txBox="1"/>
          <p:nvPr>
            <p:ph type="title"/>
          </p:nvPr>
        </p:nvSpPr>
        <p:spPr>
          <a:xfrm>
            <a:off x="1912938" y="365125"/>
            <a:ext cx="8289925"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br>
              <a:rPr b="1" lang="en-US" sz="3959">
                <a:solidFill>
                  <a:srgbClr val="FF0000"/>
                </a:solidFill>
              </a:rPr>
            </a:br>
            <a:r>
              <a:rPr b="1" lang="en-US" sz="3959">
                <a:solidFill>
                  <a:srgbClr val="FF0000"/>
                </a:solidFill>
              </a:rPr>
              <a:t>4. Breech Vaginal Delivery</a:t>
            </a:r>
            <a:br>
              <a:rPr b="1" lang="en-US" sz="3959">
                <a:solidFill>
                  <a:srgbClr val="FF0000"/>
                </a:solidFill>
              </a:rPr>
            </a:br>
            <a:endParaRPr b="1" sz="3959">
              <a:solidFill>
                <a:srgbClr val="FF0000"/>
              </a:solidFill>
            </a:endParaRPr>
          </a:p>
        </p:txBody>
      </p:sp>
      <p:sp>
        <p:nvSpPr>
          <p:cNvPr id="196" name="Google Shape;196;p17"/>
          <p:cNvSpPr txBox="1"/>
          <p:nvPr>
            <p:ph idx="1" type="body"/>
          </p:nvPr>
        </p:nvSpPr>
        <p:spPr>
          <a:xfrm>
            <a:off x="396875" y="1095375"/>
            <a:ext cx="11153775" cy="508158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1540"/>
              <a:buChar char="•"/>
            </a:pPr>
            <a:r>
              <a:rPr lang="en-US" sz="1540"/>
              <a:t>TERM BREECH TRIAL (Lancet, 2000) planned CS is associated with improved neonatal outcomes compared to planned vaginal birth (poor neonatal outcomes of 1.6% -v- .5.0%). However patients may present in second stage necessitating vaginal breech delivery </a:t>
            </a:r>
            <a:endParaRPr/>
          </a:p>
          <a:p>
            <a:pPr indent="-228600" lvl="0" marL="228600" rtl="0" algn="l">
              <a:lnSpc>
                <a:spcPct val="70000"/>
              </a:lnSpc>
              <a:spcBef>
                <a:spcPts val="1000"/>
              </a:spcBef>
              <a:spcAft>
                <a:spcPts val="0"/>
              </a:spcAft>
              <a:buClr>
                <a:schemeClr val="dk1"/>
              </a:buClr>
              <a:buSzPts val="1540"/>
              <a:buChar char="•"/>
            </a:pPr>
            <a:r>
              <a:rPr lang="en-US" sz="1540"/>
              <a:t>Procedure</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Confirm diagnosis and no contraindications to vaginal delivery</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Call Consultant/staff experienced in Breech Delivery</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Consider episiotomy</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“Hands off” – do not assist in the delivery of the baby until maternal efforts have resulted in expulsion of the fetus at least to the scapulae</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Pull down a small loop of cord to prevent traction on the cord</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Wrap body in a towel to allow for support and grip</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Gentle rotation will usually allow delivery of arms.  If not use the </a:t>
            </a:r>
            <a:r>
              <a:rPr i="1" lang="en-US" sz="1320"/>
              <a:t>Lovsett’s maneuver</a:t>
            </a:r>
            <a:r>
              <a:rPr lang="en-US" sz="1320"/>
              <a:t>. Follow humerus down and rotate each arm  across the chest and out.</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The aftercoming head may deliver spontaneously.  If not, use the </a:t>
            </a:r>
            <a:r>
              <a:rPr i="1" lang="en-US" sz="1320"/>
              <a:t>Mariceau-smellie-veit maneuver.  </a:t>
            </a:r>
            <a:r>
              <a:rPr lang="en-US" sz="1320"/>
              <a:t>The trunk of the baby lies on the operator’s right forearm.  The head is flexed by applying pressure to the cheek bones and upper lip while gentle traction is applied on the shoulders with the left hand.</a:t>
            </a:r>
            <a:endParaRPr/>
          </a:p>
          <a:p>
            <a:pPr indent="-457200" lvl="1" marL="914400" rtl="0" algn="l">
              <a:lnSpc>
                <a:spcPct val="70000"/>
              </a:lnSpc>
              <a:spcBef>
                <a:spcPts val="500"/>
              </a:spcBef>
              <a:spcAft>
                <a:spcPts val="0"/>
              </a:spcAft>
              <a:buClr>
                <a:schemeClr val="dk1"/>
              </a:buClr>
              <a:buSzPts val="1320"/>
              <a:buFont typeface="Calibri"/>
              <a:buAutoNum type="arabicParenR"/>
            </a:pPr>
            <a:r>
              <a:rPr lang="en-US" sz="1320"/>
              <a:t>If the head is entrapped, uterine relaxation in theatre with GA (halothane) may allow delivery.</a:t>
            </a:r>
            <a:endParaRPr/>
          </a:p>
          <a:p>
            <a:pPr indent="-228600" lvl="0" marL="228600" rtl="0" algn="l">
              <a:lnSpc>
                <a:spcPct val="70000"/>
              </a:lnSpc>
              <a:spcBef>
                <a:spcPts val="1000"/>
              </a:spcBef>
              <a:spcAft>
                <a:spcPts val="0"/>
              </a:spcAft>
              <a:buClr>
                <a:schemeClr val="dk1"/>
              </a:buClr>
              <a:buSzPts val="1540"/>
              <a:buChar char="•"/>
            </a:pPr>
            <a:r>
              <a:rPr lang="en-US" sz="1540"/>
              <a:t>Complications</a:t>
            </a:r>
            <a:endParaRPr/>
          </a:p>
          <a:p>
            <a:pPr indent="-228600" lvl="1" marL="685800" rtl="0" algn="l">
              <a:lnSpc>
                <a:spcPct val="70000"/>
              </a:lnSpc>
              <a:spcBef>
                <a:spcPts val="500"/>
              </a:spcBef>
              <a:spcAft>
                <a:spcPts val="0"/>
              </a:spcAft>
              <a:buClr>
                <a:schemeClr val="dk1"/>
              </a:buClr>
              <a:buSzPts val="1320"/>
              <a:buChar char="•"/>
            </a:pPr>
            <a:r>
              <a:rPr lang="en-US" sz="1320"/>
              <a:t>Cord prolapse</a:t>
            </a:r>
            <a:endParaRPr/>
          </a:p>
          <a:p>
            <a:pPr indent="-228600" lvl="1" marL="685800" rtl="0" algn="l">
              <a:lnSpc>
                <a:spcPct val="70000"/>
              </a:lnSpc>
              <a:spcBef>
                <a:spcPts val="500"/>
              </a:spcBef>
              <a:spcAft>
                <a:spcPts val="0"/>
              </a:spcAft>
              <a:buClr>
                <a:schemeClr val="dk1"/>
              </a:buClr>
              <a:buSzPts val="1320"/>
              <a:buChar char="•"/>
            </a:pPr>
            <a:r>
              <a:rPr lang="en-US" sz="1320"/>
              <a:t> Birth trauma as a result of extended arm or head, incomplete dilatation of the cervix or CPD </a:t>
            </a:r>
            <a:endParaRPr/>
          </a:p>
          <a:p>
            <a:pPr indent="-228600" lvl="1" marL="685800" rtl="0" algn="l">
              <a:lnSpc>
                <a:spcPct val="70000"/>
              </a:lnSpc>
              <a:spcBef>
                <a:spcPts val="500"/>
              </a:spcBef>
              <a:spcAft>
                <a:spcPts val="0"/>
              </a:spcAft>
              <a:buClr>
                <a:schemeClr val="dk1"/>
              </a:buClr>
              <a:buSzPts val="1320"/>
              <a:buChar char="•"/>
            </a:pPr>
            <a:r>
              <a:rPr lang="en-US" sz="1320"/>
              <a:t>Asphyxia from cord prolapse, cord compression, placental detachment or arrested head </a:t>
            </a:r>
            <a:endParaRPr/>
          </a:p>
          <a:p>
            <a:pPr indent="-228600" lvl="1" marL="685800" rtl="0" algn="l">
              <a:lnSpc>
                <a:spcPct val="70000"/>
              </a:lnSpc>
              <a:spcBef>
                <a:spcPts val="500"/>
              </a:spcBef>
              <a:spcAft>
                <a:spcPts val="0"/>
              </a:spcAft>
              <a:buClr>
                <a:schemeClr val="dk1"/>
              </a:buClr>
              <a:buSzPts val="1320"/>
              <a:buChar char="•"/>
            </a:pPr>
            <a:r>
              <a:rPr lang="en-US" sz="1320"/>
              <a:t>Damage to abdominal organs </a:t>
            </a:r>
            <a:endParaRPr/>
          </a:p>
          <a:p>
            <a:pPr indent="-228600" lvl="1" marL="685800" rtl="0" algn="l">
              <a:lnSpc>
                <a:spcPct val="70000"/>
              </a:lnSpc>
              <a:spcBef>
                <a:spcPts val="500"/>
              </a:spcBef>
              <a:spcAft>
                <a:spcPts val="0"/>
              </a:spcAft>
              <a:buClr>
                <a:schemeClr val="dk1"/>
              </a:buClr>
              <a:buSzPts val="1320"/>
              <a:buChar char="•"/>
            </a:pPr>
            <a:r>
              <a:rPr lang="en-US" sz="1320"/>
              <a:t>Broken neck</a:t>
            </a:r>
            <a:endParaRPr/>
          </a:p>
          <a:p>
            <a:pPr indent="-228600" lvl="0" marL="228600" rtl="0" algn="l">
              <a:lnSpc>
                <a:spcPct val="70000"/>
              </a:lnSpc>
              <a:spcBef>
                <a:spcPts val="1000"/>
              </a:spcBef>
              <a:spcAft>
                <a:spcPts val="0"/>
              </a:spcAft>
              <a:buClr>
                <a:schemeClr val="dk1"/>
              </a:buClr>
              <a:buSzPts val="1540"/>
              <a:buChar char="•"/>
            </a:pPr>
            <a:r>
              <a:rPr lang="en-US" sz="1540"/>
              <a:t>Documentation: detailed, clear and comprehensive including details of counseling and the identity of all those involved in the procedures. </a:t>
            </a:r>
            <a:endParaRPr/>
          </a:p>
        </p:txBody>
      </p:sp>
      <p:pic>
        <p:nvPicPr>
          <p:cNvPr descr="http://upload.wikimedia.org/wikipedia/en/5/51/Four_bongo_calves_with_nanny.jpg" id="197" name="Google Shape;197;p17"/>
          <p:cNvPicPr preferRelativeResize="0"/>
          <p:nvPr/>
        </p:nvPicPr>
        <p:blipFill rotWithShape="1">
          <a:blip r:embed="rId3">
            <a:alphaModFix/>
          </a:blip>
          <a:srcRect b="0" l="0" r="0" t="0"/>
          <a:stretch/>
        </p:blipFill>
        <p:spPr>
          <a:xfrm>
            <a:off x="179388" y="177800"/>
            <a:ext cx="1031875" cy="67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a:t>BREECH DELIVERY</a:t>
            </a:r>
            <a:br>
              <a:rPr lang="en-US"/>
            </a:br>
            <a:endParaRPr/>
          </a:p>
        </p:txBody>
      </p:sp>
      <p:sp>
        <p:nvSpPr>
          <p:cNvPr id="203" name="Google Shape;20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 Basic skills in physical examination essential for diagnosis </a:t>
            </a:r>
            <a:endParaRPr/>
          </a:p>
          <a:p>
            <a:pPr indent="-228600" lvl="0" marL="228600" rtl="0" algn="l">
              <a:lnSpc>
                <a:spcPct val="90000"/>
              </a:lnSpc>
              <a:spcBef>
                <a:spcPts val="1000"/>
              </a:spcBef>
              <a:spcAft>
                <a:spcPts val="0"/>
              </a:spcAft>
              <a:buClr>
                <a:schemeClr val="dk1"/>
              </a:buClr>
              <a:buSzPts val="2800"/>
              <a:buChar char="•"/>
            </a:pPr>
            <a:r>
              <a:rPr lang="en-US"/>
              <a:t>The Leopold maneuvers are the backbone of the physical exam</a:t>
            </a:r>
            <a:endParaRPr/>
          </a:p>
          <a:p>
            <a:pPr indent="-228600" lvl="0" marL="228600" rtl="0" algn="l">
              <a:lnSpc>
                <a:spcPct val="90000"/>
              </a:lnSpc>
              <a:spcBef>
                <a:spcPts val="1000"/>
              </a:spcBef>
              <a:spcAft>
                <a:spcPts val="0"/>
              </a:spcAft>
              <a:buClr>
                <a:schemeClr val="dk1"/>
              </a:buClr>
              <a:buSzPts val="2800"/>
              <a:buChar char="•"/>
            </a:pPr>
            <a:r>
              <a:rPr lang="en-US"/>
              <a:t>Leopold maneuvers</a:t>
            </a:r>
            <a:endParaRPr/>
          </a:p>
          <a:p>
            <a:pPr indent="-228600" lvl="1" marL="685800" rtl="0" algn="l">
              <a:lnSpc>
                <a:spcPct val="90000"/>
              </a:lnSpc>
              <a:spcBef>
                <a:spcPts val="500"/>
              </a:spcBef>
              <a:spcAft>
                <a:spcPts val="0"/>
              </a:spcAft>
              <a:buClr>
                <a:schemeClr val="dk1"/>
              </a:buClr>
              <a:buSzPts val="2400"/>
              <a:buChar char="•"/>
            </a:pPr>
            <a:r>
              <a:rPr lang="en-US"/>
              <a:t>Identify fetal pole in the fundus.  Breech gives sensation of large nodular mass.</a:t>
            </a:r>
            <a:endParaRPr/>
          </a:p>
          <a:p>
            <a:pPr indent="-228600" lvl="1" marL="685800" rtl="0" algn="l">
              <a:lnSpc>
                <a:spcPct val="90000"/>
              </a:lnSpc>
              <a:spcBef>
                <a:spcPts val="500"/>
              </a:spcBef>
              <a:spcAft>
                <a:spcPts val="0"/>
              </a:spcAft>
              <a:buClr>
                <a:schemeClr val="dk1"/>
              </a:buClr>
              <a:buSzPts val="2400"/>
              <a:buChar char="•"/>
            </a:pPr>
            <a:r>
              <a:rPr lang="en-US"/>
              <a:t>Palms on the sides of abdomen. Identify (hard smooth) back on one side and irregular mobile parts on the other side</a:t>
            </a:r>
            <a:endParaRPr/>
          </a:p>
          <a:p>
            <a:pPr indent="-228600" lvl="1" marL="685800" rtl="0" algn="l">
              <a:lnSpc>
                <a:spcPct val="90000"/>
              </a:lnSpc>
              <a:spcBef>
                <a:spcPts val="500"/>
              </a:spcBef>
              <a:spcAft>
                <a:spcPts val="0"/>
              </a:spcAft>
              <a:buClr>
                <a:schemeClr val="dk1"/>
              </a:buClr>
              <a:buSzPts val="2400"/>
              <a:buChar char="•"/>
            </a:pPr>
            <a:r>
              <a:rPr lang="en-US"/>
              <a:t>Using thumb and fingers grasp presenting part (diagnose whether engagement has occurred)</a:t>
            </a:r>
            <a:endParaRPr/>
          </a:p>
          <a:p>
            <a:pPr indent="-228600" lvl="1" marL="685800" rtl="0" algn="l">
              <a:lnSpc>
                <a:spcPct val="90000"/>
              </a:lnSpc>
              <a:spcBef>
                <a:spcPts val="500"/>
              </a:spcBef>
              <a:spcAft>
                <a:spcPts val="0"/>
              </a:spcAft>
              <a:buClr>
                <a:schemeClr val="dk1"/>
              </a:buClr>
              <a:buSzPts val="2400"/>
              <a:buChar char="•"/>
            </a:pPr>
            <a:r>
              <a:rPr lang="en-US"/>
              <a:t>Facing mothers feet, use fingertips to palpate presenting parts.</a:t>
            </a:r>
            <a:endParaRPr/>
          </a:p>
          <a:p>
            <a:pPr indent="0" lvl="1" marL="457200" rtl="0" algn="l">
              <a:lnSpc>
                <a:spcPct val="90000"/>
              </a:lnSpc>
              <a:spcBef>
                <a:spcPts val="500"/>
              </a:spcBef>
              <a:spcAft>
                <a:spcPts val="0"/>
              </a:spcAft>
              <a:buClr>
                <a:schemeClr val="dk1"/>
              </a:buClr>
              <a:buSzPts val="2400"/>
              <a:buFont typeface="Arial"/>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pic>
        <p:nvPicPr>
          <p:cNvPr id="209" name="Google Shape;209;p19"/>
          <p:cNvPicPr preferRelativeResize="0"/>
          <p:nvPr>
            <p:ph idx="1" type="body"/>
          </p:nvPr>
        </p:nvPicPr>
        <p:blipFill rotWithShape="1">
          <a:blip r:embed="rId3">
            <a:alphaModFix/>
          </a:blip>
          <a:srcRect b="0" l="-21555" r="-21554" t="0"/>
          <a:stretch/>
        </p:blipFill>
        <p:spPr>
          <a:xfrm>
            <a:off x="838200" y="1825625"/>
            <a:ext cx="5181600" cy="4351338"/>
          </a:xfrm>
          <a:prstGeom prst="rect">
            <a:avLst/>
          </a:prstGeom>
          <a:noFill/>
          <a:ln>
            <a:noFill/>
          </a:ln>
        </p:spPr>
      </p:pic>
      <p:pic>
        <p:nvPicPr>
          <p:cNvPr id="210" name="Google Shape;210;p19"/>
          <p:cNvPicPr preferRelativeResize="0"/>
          <p:nvPr>
            <p:ph idx="2" type="body"/>
          </p:nvPr>
        </p:nvPicPr>
        <p:blipFill rotWithShape="1">
          <a:blip r:embed="rId4">
            <a:alphaModFix/>
          </a:blip>
          <a:srcRect b="-2486" l="0" r="0" t="-2486"/>
          <a:stretch/>
        </p:blipFill>
        <p:spPr>
          <a:xfrm>
            <a:off x="6172200" y="1839913"/>
            <a:ext cx="5181600" cy="43513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solidFill>
                  <a:srgbClr val="FF0000"/>
                </a:solidFill>
              </a:rPr>
              <a:t>Instructions</a:t>
            </a:r>
            <a:endParaRPr/>
          </a:p>
        </p:txBody>
      </p:sp>
      <p:sp>
        <p:nvSpPr>
          <p:cNvPr id="95" name="Google Shape;9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80000"/>
              </a:lnSpc>
              <a:spcBef>
                <a:spcPts val="0"/>
              </a:spcBef>
              <a:spcAft>
                <a:spcPts val="0"/>
              </a:spcAft>
              <a:buClr>
                <a:schemeClr val="dk1"/>
              </a:buClr>
              <a:buSzPts val="2590"/>
              <a:buFont typeface="Calibri"/>
              <a:buAutoNum type="arabicParenR"/>
            </a:pPr>
            <a:r>
              <a:rPr lang="en-US" sz="2590"/>
              <a:t>Students are required to have read about the skills before the skills day</a:t>
            </a:r>
            <a:endParaRPr/>
          </a:p>
          <a:p>
            <a:pPr indent="-514350" lvl="0" marL="514350" rtl="0" algn="l">
              <a:lnSpc>
                <a:spcPct val="80000"/>
              </a:lnSpc>
              <a:spcBef>
                <a:spcPts val="1000"/>
              </a:spcBef>
              <a:spcAft>
                <a:spcPts val="0"/>
              </a:spcAft>
              <a:buClr>
                <a:schemeClr val="dk1"/>
              </a:buClr>
              <a:buSzPts val="2590"/>
              <a:buFont typeface="Calibri"/>
              <a:buAutoNum type="arabicParenR"/>
            </a:pPr>
            <a:r>
              <a:rPr lang="en-US" sz="2590"/>
              <a:t>There are 10 Obstetric skill stations</a:t>
            </a:r>
            <a:endParaRPr/>
          </a:p>
          <a:p>
            <a:pPr indent="-514350" lvl="0" marL="514350" rtl="0" algn="l">
              <a:lnSpc>
                <a:spcPct val="80000"/>
              </a:lnSpc>
              <a:spcBef>
                <a:spcPts val="1000"/>
              </a:spcBef>
              <a:spcAft>
                <a:spcPts val="0"/>
              </a:spcAft>
              <a:buClr>
                <a:schemeClr val="dk1"/>
              </a:buClr>
              <a:buSzPts val="2590"/>
              <a:buFont typeface="Calibri"/>
              <a:buAutoNum type="arabicParenR"/>
            </a:pPr>
            <a:r>
              <a:rPr lang="en-US" sz="2590"/>
              <a:t>Each station will be facilitated by a Resident under the guidance of Faculty </a:t>
            </a:r>
            <a:endParaRPr/>
          </a:p>
          <a:p>
            <a:pPr indent="-514350" lvl="0" marL="514350" rtl="0" algn="l">
              <a:lnSpc>
                <a:spcPct val="80000"/>
              </a:lnSpc>
              <a:spcBef>
                <a:spcPts val="1000"/>
              </a:spcBef>
              <a:spcAft>
                <a:spcPts val="0"/>
              </a:spcAft>
              <a:buClr>
                <a:schemeClr val="dk1"/>
              </a:buClr>
              <a:buSzPts val="2590"/>
              <a:buFont typeface="Calibri"/>
              <a:buAutoNum type="arabicParenR"/>
            </a:pPr>
            <a:r>
              <a:rPr lang="en-US" sz="2590"/>
              <a:t>MBChB IV students will be divided into 10 groups</a:t>
            </a:r>
            <a:endParaRPr/>
          </a:p>
          <a:p>
            <a:pPr indent="-514350" lvl="0" marL="514350" rtl="0" algn="l">
              <a:lnSpc>
                <a:spcPct val="80000"/>
              </a:lnSpc>
              <a:spcBef>
                <a:spcPts val="1000"/>
              </a:spcBef>
              <a:spcAft>
                <a:spcPts val="0"/>
              </a:spcAft>
              <a:buClr>
                <a:schemeClr val="dk1"/>
              </a:buClr>
              <a:buSzPts val="2590"/>
              <a:buFont typeface="Calibri"/>
              <a:buAutoNum type="arabicParenR"/>
            </a:pPr>
            <a:r>
              <a:rPr lang="en-US" sz="2590"/>
              <a:t>Each group will take 40 minutes per station with a 30 minute tea break and one hour lunch break </a:t>
            </a:r>
            <a:endParaRPr/>
          </a:p>
          <a:p>
            <a:pPr indent="-514350" lvl="0" marL="514350" rtl="0" algn="l">
              <a:lnSpc>
                <a:spcPct val="80000"/>
              </a:lnSpc>
              <a:spcBef>
                <a:spcPts val="1000"/>
              </a:spcBef>
              <a:spcAft>
                <a:spcPts val="0"/>
              </a:spcAft>
              <a:buClr>
                <a:schemeClr val="dk1"/>
              </a:buClr>
              <a:buSzPts val="2590"/>
              <a:buFont typeface="Calibri"/>
              <a:buAutoNum type="arabicParenR"/>
            </a:pPr>
            <a:r>
              <a:rPr lang="en-US" sz="2590"/>
              <a:t>For each skill, the log book will be signed off when the facilitator is satisfied that the student is able to perform the skill </a:t>
            </a:r>
            <a:endParaRPr/>
          </a:p>
          <a:p>
            <a:pPr indent="-514350" lvl="0" marL="514350" rtl="0" algn="l">
              <a:lnSpc>
                <a:spcPct val="80000"/>
              </a:lnSpc>
              <a:spcBef>
                <a:spcPts val="1000"/>
              </a:spcBef>
              <a:spcAft>
                <a:spcPts val="0"/>
              </a:spcAft>
              <a:buClr>
                <a:schemeClr val="dk1"/>
              </a:buClr>
              <a:buSzPts val="2590"/>
              <a:buFont typeface="Calibri"/>
              <a:buAutoNum type="arabicParenR"/>
            </a:pPr>
            <a:r>
              <a:rPr lang="en-US" sz="2590"/>
              <a:t>Students are required to perfect their skills in the Skills Lab after the seminar (these will be signed off in the log book as well)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i="1" lang="en-US"/>
              <a:t>Mariceau-smellie-veit maneuver</a:t>
            </a:r>
            <a:endParaRPr/>
          </a:p>
        </p:txBody>
      </p:sp>
      <p:pic>
        <p:nvPicPr>
          <p:cNvPr id="216" name="Google Shape;216;p20"/>
          <p:cNvPicPr preferRelativeResize="0"/>
          <p:nvPr>
            <p:ph idx="1" type="body"/>
          </p:nvPr>
        </p:nvPicPr>
        <p:blipFill rotWithShape="1">
          <a:blip r:embed="rId3">
            <a:alphaModFix/>
          </a:blip>
          <a:srcRect b="0" l="-32619" r="-32620" t="0"/>
          <a:stretch/>
        </p:blipFill>
        <p:spPr>
          <a:xfrm>
            <a:off x="838200" y="1825625"/>
            <a:ext cx="10515600" cy="4351338"/>
          </a:xfrm>
          <a:prstGeom prst="rect">
            <a:avLst/>
          </a:prstGeom>
          <a:noFill/>
          <a:ln>
            <a:noFill/>
          </a:ln>
        </p:spPr>
      </p:pic>
      <p:sp>
        <p:nvSpPr>
          <p:cNvPr id="217" name="Google Shape;217;p20"/>
          <p:cNvSpPr txBox="1"/>
          <p:nvPr/>
        </p:nvSpPr>
        <p:spPr>
          <a:xfrm>
            <a:off x="7126288" y="6261100"/>
            <a:ext cx="4841875"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Correct position of the hand on the cheek and not the mouth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1751013" y="365125"/>
            <a:ext cx="9937750" cy="9207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US" sz="3959">
                <a:solidFill>
                  <a:srgbClr val="FF0000"/>
                </a:solidFill>
              </a:rPr>
              <a:t>5. Assisted Vaginal Delivery-Vacuum Extraction</a:t>
            </a:r>
            <a:br>
              <a:rPr lang="en-US" sz="3959"/>
            </a:br>
            <a:endParaRPr sz="3959"/>
          </a:p>
        </p:txBody>
      </p:sp>
      <p:sp>
        <p:nvSpPr>
          <p:cNvPr id="224" name="Google Shape;224;p21"/>
          <p:cNvSpPr txBox="1"/>
          <p:nvPr>
            <p:ph idx="1" type="body"/>
          </p:nvPr>
        </p:nvSpPr>
        <p:spPr>
          <a:xfrm>
            <a:off x="838200" y="1517650"/>
            <a:ext cx="10515600" cy="489108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lang="en-US" sz="2590"/>
              <a:t>Prerequisites: ≥ 36 weeks, Cephalic, Vertex, Full cervical dilation, Fetal head at station 0, Descent not more than 1/5, Mother conscious &amp; cooperative</a:t>
            </a:r>
            <a:r>
              <a:rPr b="1" lang="en-US" sz="2590"/>
              <a:t> </a:t>
            </a:r>
            <a:endParaRPr/>
          </a:p>
          <a:p>
            <a:pPr indent="-228600" lvl="0" marL="228600" rtl="0" algn="l">
              <a:lnSpc>
                <a:spcPct val="70000"/>
              </a:lnSpc>
              <a:spcBef>
                <a:spcPts val="1000"/>
              </a:spcBef>
              <a:spcAft>
                <a:spcPts val="0"/>
              </a:spcAft>
              <a:buClr>
                <a:schemeClr val="dk1"/>
              </a:buClr>
              <a:buSzPts val="2590"/>
              <a:buChar char="•"/>
            </a:pPr>
            <a:r>
              <a:rPr lang="en-US" sz="2590"/>
              <a:t>Procedure: </a:t>
            </a:r>
            <a:endParaRPr/>
          </a:p>
          <a:p>
            <a:pPr indent="-228600" lvl="1" marL="685800" rtl="0" algn="l">
              <a:lnSpc>
                <a:spcPct val="70000"/>
              </a:lnSpc>
              <a:spcBef>
                <a:spcPts val="500"/>
              </a:spcBef>
              <a:spcAft>
                <a:spcPts val="0"/>
              </a:spcAft>
              <a:buClr>
                <a:schemeClr val="dk1"/>
              </a:buClr>
              <a:buSzPts val="2220"/>
              <a:buChar char="•"/>
            </a:pPr>
            <a:r>
              <a:rPr lang="en-US" sz="2220"/>
              <a:t>Obtain verbal informed consent, Put on sterile gown and sterile gloves, Confirm equipment is working</a:t>
            </a:r>
            <a:endParaRPr/>
          </a:p>
          <a:p>
            <a:pPr indent="-228600" lvl="1" marL="685800" rtl="0" algn="l">
              <a:lnSpc>
                <a:spcPct val="70000"/>
              </a:lnSpc>
              <a:spcBef>
                <a:spcPts val="500"/>
              </a:spcBef>
              <a:spcAft>
                <a:spcPts val="0"/>
              </a:spcAft>
              <a:buClr>
                <a:schemeClr val="dk1"/>
              </a:buClr>
              <a:buSzPts val="2220"/>
              <a:buChar char="•"/>
            </a:pPr>
            <a:r>
              <a:rPr lang="en-US" sz="2220"/>
              <a:t>Position the mother in semi-lithotomy</a:t>
            </a:r>
            <a:r>
              <a:rPr b="1" lang="en-US" sz="2220"/>
              <a:t>, </a:t>
            </a:r>
            <a:r>
              <a:rPr lang="en-US" sz="2220"/>
              <a:t>Empty bladder</a:t>
            </a:r>
            <a:r>
              <a:rPr b="1" lang="en-US" sz="2220"/>
              <a:t>, </a:t>
            </a:r>
            <a:r>
              <a:rPr lang="en-US" sz="2220"/>
              <a:t>Confirm full cervical dilation</a:t>
            </a:r>
            <a:r>
              <a:rPr b="1" lang="en-US" sz="2220"/>
              <a:t>, </a:t>
            </a:r>
            <a:r>
              <a:rPr lang="en-US" sz="2220"/>
              <a:t>Identify posterior fontanel</a:t>
            </a:r>
            <a:r>
              <a:rPr b="1" lang="en-US" sz="2220"/>
              <a:t>, </a:t>
            </a:r>
            <a:r>
              <a:rPr lang="en-US" sz="2220"/>
              <a:t>Identify sagittal suture,  Assess for episiotomy</a:t>
            </a:r>
            <a:endParaRPr/>
          </a:p>
          <a:p>
            <a:pPr indent="-228600" lvl="1" marL="685800" rtl="0" algn="l">
              <a:lnSpc>
                <a:spcPct val="70000"/>
              </a:lnSpc>
              <a:spcBef>
                <a:spcPts val="500"/>
              </a:spcBef>
              <a:spcAft>
                <a:spcPts val="0"/>
              </a:spcAft>
              <a:buClr>
                <a:schemeClr val="dk1"/>
              </a:buClr>
              <a:buSzPts val="2220"/>
              <a:buChar char="•"/>
            </a:pPr>
            <a:r>
              <a:rPr lang="en-US" sz="2220"/>
              <a:t>Place center of cup 2 cm anterior to the posterior fontanel/flexion point on the sagittal suture</a:t>
            </a:r>
            <a:endParaRPr/>
          </a:p>
          <a:p>
            <a:pPr indent="-228600" lvl="1" marL="685800" rtl="0" algn="l">
              <a:lnSpc>
                <a:spcPct val="70000"/>
              </a:lnSpc>
              <a:spcBef>
                <a:spcPts val="500"/>
              </a:spcBef>
              <a:spcAft>
                <a:spcPts val="0"/>
              </a:spcAft>
              <a:buClr>
                <a:schemeClr val="dk1"/>
              </a:buClr>
              <a:buSzPts val="2220"/>
              <a:buChar char="•"/>
            </a:pPr>
            <a:r>
              <a:rPr lang="en-US" sz="2220"/>
              <a:t>Stabilize the suction cup with two fingers </a:t>
            </a:r>
            <a:endParaRPr/>
          </a:p>
          <a:p>
            <a:pPr indent="-228600" lvl="1" marL="685800" rtl="0" algn="l">
              <a:lnSpc>
                <a:spcPct val="70000"/>
              </a:lnSpc>
              <a:spcBef>
                <a:spcPts val="500"/>
              </a:spcBef>
              <a:spcAft>
                <a:spcPts val="0"/>
              </a:spcAft>
              <a:buClr>
                <a:schemeClr val="dk1"/>
              </a:buClr>
              <a:buSzPts val="2220"/>
              <a:buChar char="•"/>
            </a:pPr>
            <a:r>
              <a:rPr lang="en-US" sz="2220"/>
              <a:t>Check and free maternal tissues</a:t>
            </a:r>
            <a:endParaRPr b="1" sz="2220"/>
          </a:p>
          <a:p>
            <a:pPr indent="-228600" lvl="1" marL="685800" rtl="0" algn="l">
              <a:lnSpc>
                <a:spcPct val="70000"/>
              </a:lnSpc>
              <a:spcBef>
                <a:spcPts val="500"/>
              </a:spcBef>
              <a:spcAft>
                <a:spcPts val="0"/>
              </a:spcAft>
              <a:buClr>
                <a:schemeClr val="dk1"/>
              </a:buClr>
              <a:buSzPts val="2220"/>
              <a:buChar char="•"/>
            </a:pPr>
            <a:r>
              <a:rPr lang="en-US" sz="2220"/>
              <a:t>Create vacuum of 0.2kg/sq.cm (yellow)</a:t>
            </a:r>
            <a:r>
              <a:rPr b="1" lang="en-US" sz="2220"/>
              <a:t> </a:t>
            </a:r>
            <a:endParaRPr sz="2220"/>
          </a:p>
          <a:p>
            <a:pPr indent="-228600" lvl="1" marL="685800" rtl="0" algn="l">
              <a:lnSpc>
                <a:spcPct val="70000"/>
              </a:lnSpc>
              <a:spcBef>
                <a:spcPts val="500"/>
              </a:spcBef>
              <a:spcAft>
                <a:spcPts val="0"/>
              </a:spcAft>
              <a:buClr>
                <a:schemeClr val="dk1"/>
              </a:buClr>
              <a:buSzPts val="2220"/>
              <a:buChar char="•"/>
            </a:pPr>
            <a:r>
              <a:rPr lang="en-US" sz="2220"/>
              <a:t>To pull increase vacuum pressure to 0.8kg/sq.cm (green) </a:t>
            </a:r>
            <a:endParaRPr/>
          </a:p>
          <a:p>
            <a:pPr indent="-228600" lvl="1" marL="685800" rtl="0" algn="l">
              <a:lnSpc>
                <a:spcPct val="70000"/>
              </a:lnSpc>
              <a:spcBef>
                <a:spcPts val="500"/>
              </a:spcBef>
              <a:spcAft>
                <a:spcPts val="0"/>
              </a:spcAft>
              <a:buClr>
                <a:schemeClr val="dk1"/>
              </a:buClr>
              <a:buSzPts val="2220"/>
              <a:buChar char="•"/>
            </a:pPr>
            <a:r>
              <a:rPr lang="en-US" sz="2220"/>
              <a:t>Apply traction during uterine contraction only perpendicular to the cup </a:t>
            </a:r>
            <a:endParaRPr/>
          </a:p>
          <a:p>
            <a:pPr indent="-228600" lvl="0" marL="228600" rtl="0" algn="l">
              <a:lnSpc>
                <a:spcPct val="70000"/>
              </a:lnSpc>
              <a:spcBef>
                <a:spcPts val="1000"/>
              </a:spcBef>
              <a:spcAft>
                <a:spcPts val="0"/>
              </a:spcAft>
              <a:buClr>
                <a:schemeClr val="dk1"/>
              </a:buClr>
              <a:buSzPts val="2590"/>
              <a:buChar char="•"/>
            </a:pPr>
            <a:r>
              <a:rPr lang="en-US" sz="2590"/>
              <a:t>Also: When to abandon procedure/Complications/Documentation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pic>
        <p:nvPicPr>
          <p:cNvPr id="230" name="Google Shape;230;p22"/>
          <p:cNvPicPr preferRelativeResize="0"/>
          <p:nvPr>
            <p:ph idx="1" type="body"/>
          </p:nvPr>
        </p:nvPicPr>
        <p:blipFill rotWithShape="1">
          <a:blip r:embed="rId3">
            <a:alphaModFix/>
          </a:blip>
          <a:srcRect b="0" l="15123" r="15122" t="0"/>
          <a:stretch/>
        </p:blipFill>
        <p:spPr>
          <a:xfrm>
            <a:off x="838200" y="1825625"/>
            <a:ext cx="5181600" cy="4351338"/>
          </a:xfrm>
          <a:prstGeom prst="rect">
            <a:avLst/>
          </a:prstGeom>
          <a:noFill/>
          <a:ln>
            <a:noFill/>
          </a:ln>
        </p:spPr>
      </p:pic>
      <p:pic>
        <p:nvPicPr>
          <p:cNvPr id="231" name="Google Shape;231;p22"/>
          <p:cNvPicPr preferRelativeResize="0"/>
          <p:nvPr>
            <p:ph idx="2" type="body"/>
          </p:nvPr>
        </p:nvPicPr>
        <p:blipFill rotWithShape="1">
          <a:blip r:embed="rId4">
            <a:alphaModFix/>
          </a:blip>
          <a:srcRect b="7770" l="0" r="0" t="7769"/>
          <a:stretch/>
        </p:blipFill>
        <p:spPr>
          <a:xfrm>
            <a:off x="6172200" y="1825625"/>
            <a:ext cx="5181600" cy="43513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3"/>
          <p:cNvSpPr txBox="1"/>
          <p:nvPr>
            <p:ph type="title"/>
          </p:nvPr>
        </p:nvSpPr>
        <p:spPr>
          <a:xfrm>
            <a:off x="2057400" y="176213"/>
            <a:ext cx="7720013" cy="85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br>
              <a:rPr b="1" lang="en-US" sz="3959">
                <a:solidFill>
                  <a:srgbClr val="FF0000"/>
                </a:solidFill>
              </a:rPr>
            </a:br>
            <a:r>
              <a:rPr b="1" lang="en-US" sz="3959">
                <a:solidFill>
                  <a:srgbClr val="FF0000"/>
                </a:solidFill>
              </a:rPr>
              <a:t>6. Shoulder Dystocia</a:t>
            </a:r>
            <a:br>
              <a:rPr lang="en-US" sz="3959"/>
            </a:br>
            <a:endParaRPr sz="3959"/>
          </a:p>
        </p:txBody>
      </p:sp>
      <p:sp>
        <p:nvSpPr>
          <p:cNvPr id="237" name="Google Shape;237;p23"/>
          <p:cNvSpPr txBox="1"/>
          <p:nvPr>
            <p:ph idx="1" type="body"/>
          </p:nvPr>
        </p:nvSpPr>
        <p:spPr>
          <a:xfrm>
            <a:off x="838200" y="1166813"/>
            <a:ext cx="10515600" cy="5010150"/>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1800"/>
              <a:buChar char="•"/>
            </a:pPr>
            <a:r>
              <a:rPr lang="en-US" sz="1800"/>
              <a:t>Definition: need for additional obstetric maneuvers to effect delivery of fetal shoulders at the time of vaginal delivery</a:t>
            </a:r>
            <a:endParaRPr/>
          </a:p>
          <a:p>
            <a:pPr indent="-228600" lvl="0" marL="228600" rtl="0" algn="l">
              <a:lnSpc>
                <a:spcPct val="70000"/>
              </a:lnSpc>
              <a:spcBef>
                <a:spcPts val="1000"/>
              </a:spcBef>
              <a:spcAft>
                <a:spcPts val="0"/>
              </a:spcAft>
              <a:buClr>
                <a:schemeClr val="dk1"/>
              </a:buClr>
              <a:buSzPts val="1800"/>
              <a:buChar char="•"/>
            </a:pPr>
            <a:r>
              <a:rPr lang="en-US" sz="1800"/>
              <a:t>Pathophysiology:  impaction of anterior fetal shoulder on maternal pubic bone causing delay in delivery of the shoulder after head has been delivered</a:t>
            </a:r>
            <a:endParaRPr/>
          </a:p>
          <a:p>
            <a:pPr indent="-228600" lvl="0" marL="228600" rtl="0" algn="l">
              <a:lnSpc>
                <a:spcPct val="70000"/>
              </a:lnSpc>
              <a:spcBef>
                <a:spcPts val="1000"/>
              </a:spcBef>
              <a:spcAft>
                <a:spcPts val="0"/>
              </a:spcAft>
              <a:buClr>
                <a:schemeClr val="dk1"/>
              </a:buClr>
              <a:buSzPts val="1800"/>
              <a:buChar char="•"/>
            </a:pPr>
            <a:r>
              <a:rPr lang="en-US" sz="1800"/>
              <a:t>Risk Factors: Mainly due to increased fetal birth weight: Maternal: High BMI, Multiparity, Advanced Maternal Age, Diabetes, Postterm Pregnancy, Previous macrosomic infant, excessive weight gain in pregnancy, Maternal birth weight over 4000 g.</a:t>
            </a:r>
            <a:endParaRPr/>
          </a:p>
          <a:p>
            <a:pPr indent="-228600" lvl="0" marL="228600" rtl="0" algn="l">
              <a:lnSpc>
                <a:spcPct val="70000"/>
              </a:lnSpc>
              <a:spcBef>
                <a:spcPts val="1000"/>
              </a:spcBef>
              <a:spcAft>
                <a:spcPts val="0"/>
              </a:spcAft>
              <a:buClr>
                <a:schemeClr val="dk1"/>
              </a:buClr>
              <a:buSzPts val="1800"/>
              <a:buChar char="•"/>
            </a:pPr>
            <a:r>
              <a:rPr lang="en-US" sz="1800"/>
              <a:t>Warning Signs: -prolonged second stage, “turtling” (head retracts into perineum after delivery)</a:t>
            </a:r>
            <a:endParaRPr sz="1800"/>
          </a:p>
          <a:p>
            <a:pPr indent="-228600" lvl="0" marL="228600" rtl="0" algn="l">
              <a:lnSpc>
                <a:spcPct val="70000"/>
              </a:lnSpc>
              <a:spcBef>
                <a:spcPts val="1000"/>
              </a:spcBef>
              <a:spcAft>
                <a:spcPts val="0"/>
              </a:spcAft>
              <a:buClr>
                <a:schemeClr val="dk1"/>
              </a:buClr>
              <a:buSzPts val="1800"/>
              <a:buChar char="•"/>
            </a:pPr>
            <a:r>
              <a:rPr lang="en-US" sz="1800"/>
              <a:t>Management:  goal 🡪 release anterior shoulder from entrapment, Prevent fetal asphyxia and permanent Erb's palsy, Avoid physical injury (eg, bone fractures, maternal trauma).</a:t>
            </a:r>
            <a:endParaRPr sz="1800"/>
          </a:p>
          <a:p>
            <a:pPr indent="-228600" lvl="0" marL="228600" rtl="0" algn="l">
              <a:lnSpc>
                <a:spcPct val="70000"/>
              </a:lnSpc>
              <a:spcBef>
                <a:spcPts val="1000"/>
              </a:spcBef>
              <a:spcAft>
                <a:spcPts val="0"/>
              </a:spcAft>
              <a:buClr>
                <a:schemeClr val="dk1"/>
              </a:buClr>
              <a:buSzPts val="1800"/>
              <a:buChar char="•"/>
            </a:pPr>
            <a:r>
              <a:rPr lang="en-US" sz="1800"/>
              <a:t>HELPERR (pneumonic):  </a:t>
            </a:r>
            <a:endParaRPr/>
          </a:p>
          <a:p>
            <a:pPr indent="-228600" lvl="1" marL="685800" rtl="0" algn="l">
              <a:lnSpc>
                <a:spcPct val="70000"/>
              </a:lnSpc>
              <a:spcBef>
                <a:spcPts val="500"/>
              </a:spcBef>
              <a:spcAft>
                <a:spcPts val="0"/>
              </a:spcAft>
              <a:buClr>
                <a:schemeClr val="dk1"/>
              </a:buClr>
              <a:buSzPts val="1160"/>
              <a:buChar char="•"/>
            </a:pPr>
            <a:r>
              <a:rPr lang="en-US" sz="1160"/>
              <a:t>Call for HELP-team</a:t>
            </a:r>
            <a:endParaRPr sz="1160"/>
          </a:p>
          <a:p>
            <a:pPr indent="-228600" lvl="1" marL="685800" rtl="0" algn="l">
              <a:lnSpc>
                <a:spcPct val="70000"/>
              </a:lnSpc>
              <a:spcBef>
                <a:spcPts val="500"/>
              </a:spcBef>
              <a:spcAft>
                <a:spcPts val="0"/>
              </a:spcAft>
              <a:buClr>
                <a:schemeClr val="dk1"/>
              </a:buClr>
              <a:buSzPts val="1160"/>
              <a:buChar char="•"/>
            </a:pPr>
            <a:r>
              <a:rPr lang="en-US" sz="1160"/>
              <a:t>Evaluate for EPISOTOMY</a:t>
            </a:r>
            <a:endParaRPr sz="1160"/>
          </a:p>
          <a:p>
            <a:pPr indent="-228600" lvl="1" marL="685800" rtl="0" algn="l">
              <a:lnSpc>
                <a:spcPct val="70000"/>
              </a:lnSpc>
              <a:spcBef>
                <a:spcPts val="500"/>
              </a:spcBef>
              <a:spcAft>
                <a:spcPts val="0"/>
              </a:spcAft>
              <a:buClr>
                <a:schemeClr val="dk1"/>
              </a:buClr>
              <a:buSzPts val="1160"/>
              <a:buChar char="•"/>
            </a:pPr>
            <a:r>
              <a:rPr lang="en-US" sz="1160"/>
              <a:t>LEGS – McRoberts Manuver –knee chest position</a:t>
            </a:r>
            <a:endParaRPr sz="1160"/>
          </a:p>
          <a:p>
            <a:pPr indent="-228600" lvl="1" marL="685800" rtl="0" algn="l">
              <a:lnSpc>
                <a:spcPct val="70000"/>
              </a:lnSpc>
              <a:spcBef>
                <a:spcPts val="500"/>
              </a:spcBef>
              <a:spcAft>
                <a:spcPts val="0"/>
              </a:spcAft>
              <a:buClr>
                <a:schemeClr val="dk1"/>
              </a:buClr>
              <a:buSzPts val="1160"/>
              <a:buChar char="•"/>
            </a:pPr>
            <a:r>
              <a:rPr lang="en-US" sz="1160"/>
              <a:t>External PRESSURE (suprapubic)-to dislodge the anterior shoulder </a:t>
            </a:r>
            <a:endParaRPr sz="1160"/>
          </a:p>
          <a:p>
            <a:pPr indent="-228600" lvl="1" marL="685800" rtl="0" algn="l">
              <a:lnSpc>
                <a:spcPct val="70000"/>
              </a:lnSpc>
              <a:spcBef>
                <a:spcPts val="500"/>
              </a:spcBef>
              <a:spcAft>
                <a:spcPts val="0"/>
              </a:spcAft>
              <a:buClr>
                <a:schemeClr val="dk1"/>
              </a:buClr>
              <a:buSzPts val="1160"/>
              <a:buChar char="•"/>
            </a:pPr>
            <a:r>
              <a:rPr lang="en-US" sz="1160"/>
              <a:t>ENTER – Rotational manuvers, Wood’s Screw: push on posterior aspect of anterior shoulder and on anterior aspect of posterior shoulder and try to rotate shoulders to oblique, Reverse Wood’s Screw: push on anterior aspect of posterior shoulder and try to rotate shoulders to oblique</a:t>
            </a:r>
            <a:endParaRPr sz="1160"/>
          </a:p>
          <a:p>
            <a:pPr indent="-228600" lvl="1" marL="685800" rtl="0" algn="l">
              <a:lnSpc>
                <a:spcPct val="70000"/>
              </a:lnSpc>
              <a:spcBef>
                <a:spcPts val="500"/>
              </a:spcBef>
              <a:spcAft>
                <a:spcPts val="0"/>
              </a:spcAft>
              <a:buClr>
                <a:schemeClr val="dk1"/>
              </a:buClr>
              <a:buSzPts val="1160"/>
              <a:buChar char="•"/>
            </a:pPr>
            <a:r>
              <a:rPr lang="en-US" sz="1160"/>
              <a:t>REMOVE Posterior arm - grasp foetal elbow, not shoulder </a:t>
            </a:r>
            <a:endParaRPr/>
          </a:p>
          <a:p>
            <a:pPr indent="-228600" lvl="1" marL="685800" rtl="0" algn="l">
              <a:lnSpc>
                <a:spcPct val="70000"/>
              </a:lnSpc>
              <a:spcBef>
                <a:spcPts val="500"/>
              </a:spcBef>
              <a:spcAft>
                <a:spcPts val="0"/>
              </a:spcAft>
              <a:buClr>
                <a:schemeClr val="dk1"/>
              </a:buClr>
              <a:buSzPts val="1160"/>
              <a:buChar char="•"/>
            </a:pPr>
            <a:r>
              <a:rPr lang="en-US" sz="1160"/>
              <a:t>ROLL the patient to her hands and knee, Others: Replacement of fetal head, Abdominal Rescue, Intentional fracture of the clavicle </a:t>
            </a:r>
            <a:endParaRPr/>
          </a:p>
          <a:p>
            <a:pPr indent="-228600" lvl="0" marL="228600" rtl="0" algn="l">
              <a:lnSpc>
                <a:spcPct val="70000"/>
              </a:lnSpc>
              <a:spcBef>
                <a:spcPts val="1000"/>
              </a:spcBef>
              <a:spcAft>
                <a:spcPts val="0"/>
              </a:spcAft>
              <a:buClr>
                <a:schemeClr val="dk1"/>
              </a:buClr>
              <a:buSzPts val="1800"/>
              <a:buChar char="•"/>
            </a:pPr>
            <a:r>
              <a:rPr lang="en-US" sz="1800"/>
              <a:t> Complications: Maternal:  PPH, cervical/vaginal lacerations, Fetal:clavicle/humerus fractures, brachial plexus injuries, birth asphyxia, death</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Pathophysiology </a:t>
            </a:r>
            <a:endParaRPr/>
          </a:p>
        </p:txBody>
      </p:sp>
      <p:sp>
        <p:nvSpPr>
          <p:cNvPr id="243" name="Google Shape;243;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b="1" lang="en-US" sz="2400"/>
              <a:t>Normal: </a:t>
            </a:r>
            <a:endParaRPr/>
          </a:p>
          <a:p>
            <a:pPr indent="-228600" lvl="1" marL="685800" rtl="0" algn="l">
              <a:lnSpc>
                <a:spcPct val="90000"/>
              </a:lnSpc>
              <a:spcBef>
                <a:spcPts val="500"/>
              </a:spcBef>
              <a:spcAft>
                <a:spcPts val="0"/>
              </a:spcAft>
              <a:buClr>
                <a:schemeClr val="dk1"/>
              </a:buClr>
              <a:buSzPts val="2400"/>
              <a:buChar char="•"/>
            </a:pPr>
            <a:r>
              <a:rPr lang="en-US"/>
              <a:t>The fetal biacromial diameter enters the pelvis at an oblique angle with the posterior shoulder ahead of the anterior one, rotating to the anterior-posterior position at the pelvic outlet with external rotation of the fetal head. </a:t>
            </a:r>
            <a:endParaRPr/>
          </a:p>
          <a:p>
            <a:pPr indent="-228600" lvl="1" marL="685800" rtl="0" algn="l">
              <a:lnSpc>
                <a:spcPct val="90000"/>
              </a:lnSpc>
              <a:spcBef>
                <a:spcPts val="500"/>
              </a:spcBef>
              <a:spcAft>
                <a:spcPts val="0"/>
              </a:spcAft>
              <a:buClr>
                <a:schemeClr val="dk1"/>
              </a:buClr>
              <a:buSzPts val="2400"/>
              <a:buChar char="•"/>
            </a:pPr>
            <a:r>
              <a:rPr lang="en-US"/>
              <a:t>The anterior shoulder can then slide under the symphysis pubis for delivery </a:t>
            </a:r>
            <a:endParaRPr/>
          </a:p>
          <a:p>
            <a:pPr indent="-228600" lvl="0" marL="228600" rtl="0" algn="l">
              <a:lnSpc>
                <a:spcPct val="90000"/>
              </a:lnSpc>
              <a:spcBef>
                <a:spcPts val="1000"/>
              </a:spcBef>
              <a:spcAft>
                <a:spcPts val="0"/>
              </a:spcAft>
              <a:buClr>
                <a:schemeClr val="dk1"/>
              </a:buClr>
              <a:buSzPts val="2400"/>
              <a:buChar char="•"/>
            </a:pPr>
            <a:r>
              <a:rPr b="1" lang="en-US" sz="2400"/>
              <a:t>Abnormal/shoulder dystocia:</a:t>
            </a:r>
            <a:r>
              <a:rPr lang="en-US" sz="2400"/>
              <a:t> </a:t>
            </a:r>
            <a:endParaRPr/>
          </a:p>
          <a:p>
            <a:pPr indent="-228600" lvl="1" marL="685800" rtl="0" algn="l">
              <a:lnSpc>
                <a:spcPct val="90000"/>
              </a:lnSpc>
              <a:spcBef>
                <a:spcPts val="500"/>
              </a:spcBef>
              <a:spcAft>
                <a:spcPts val="0"/>
              </a:spcAft>
              <a:buClr>
                <a:schemeClr val="dk1"/>
              </a:buClr>
              <a:buSzPts val="2400"/>
              <a:buChar char="•"/>
            </a:pPr>
            <a:r>
              <a:rPr lang="en-US"/>
              <a:t>The fetal shoulders remain in an anterior-posterior position during descent OR descend simultaneously rather than sequentially into the pelvic inlet </a:t>
            </a:r>
            <a:endParaRPr/>
          </a:p>
          <a:p>
            <a:pPr indent="-228600" lvl="1" marL="685800" rtl="0" algn="l">
              <a:lnSpc>
                <a:spcPct val="90000"/>
              </a:lnSpc>
              <a:spcBef>
                <a:spcPts val="500"/>
              </a:spcBef>
              <a:spcAft>
                <a:spcPts val="0"/>
              </a:spcAft>
              <a:buClr>
                <a:schemeClr val="dk1"/>
              </a:buClr>
              <a:buSzPts val="2400"/>
              <a:buChar char="•"/>
            </a:pPr>
            <a:r>
              <a:rPr lang="en-US"/>
              <a:t>THE anterior shoulder becomes impacted behind the symphysis pubis </a:t>
            </a:r>
            <a:endParaRPr/>
          </a:p>
          <a:p>
            <a:pPr indent="-228600" lvl="1" marL="685800" rtl="0" algn="l">
              <a:lnSpc>
                <a:spcPct val="90000"/>
              </a:lnSpc>
              <a:spcBef>
                <a:spcPts val="500"/>
              </a:spcBef>
              <a:spcAft>
                <a:spcPts val="0"/>
              </a:spcAft>
              <a:buClr>
                <a:schemeClr val="dk1"/>
              </a:buClr>
              <a:buSzPts val="2400"/>
              <a:buChar char="•"/>
            </a:pPr>
            <a:r>
              <a:rPr lang="en-US"/>
              <a:t>AND the sacral promontory may obstruct the posterior shoulder. </a:t>
            </a:r>
            <a:endParaRPr/>
          </a:p>
          <a:p>
            <a:pPr indent="-139700" lvl="1" marL="685800" rtl="0" algn="l">
              <a:lnSpc>
                <a:spcPct val="90000"/>
              </a:lnSpc>
              <a:spcBef>
                <a:spcPts val="500"/>
              </a:spcBef>
              <a:spcAft>
                <a:spcPts val="0"/>
              </a:spcAft>
              <a:buClr>
                <a:schemeClr val="dk1"/>
              </a:buClr>
              <a:buSzPts val="1400"/>
              <a:buNone/>
            </a:pPr>
            <a:r>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t/>
            </a:r>
            <a:endParaRPr/>
          </a:p>
        </p:txBody>
      </p:sp>
      <p:sp>
        <p:nvSpPr>
          <p:cNvPr id="249" name="Google Shape;24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a:t>Call for HELP  AND PREPARE </a:t>
            </a:r>
            <a:endParaRPr/>
          </a:p>
          <a:p>
            <a:pPr indent="-228600" lvl="1" marL="685800" rtl="0" algn="l">
              <a:lnSpc>
                <a:spcPct val="90000"/>
              </a:lnSpc>
              <a:spcBef>
                <a:spcPts val="500"/>
              </a:spcBef>
              <a:spcAft>
                <a:spcPts val="0"/>
              </a:spcAft>
              <a:buClr>
                <a:schemeClr val="dk1"/>
              </a:buClr>
              <a:buSzPts val="2400"/>
              <a:buChar char="•"/>
            </a:pPr>
            <a:r>
              <a:rPr lang="en-US"/>
              <a:t>Nursing, anesthesia, obstetric, and pediatric staff should be called to the room to provide assistance as needed</a:t>
            </a:r>
            <a:endParaRPr/>
          </a:p>
          <a:p>
            <a:pPr indent="-228600" lvl="1" marL="685800" rtl="0" algn="l">
              <a:lnSpc>
                <a:spcPct val="90000"/>
              </a:lnSpc>
              <a:spcBef>
                <a:spcPts val="500"/>
              </a:spcBef>
              <a:spcAft>
                <a:spcPts val="0"/>
              </a:spcAft>
              <a:buClr>
                <a:schemeClr val="dk1"/>
              </a:buClr>
              <a:buSzPts val="2400"/>
              <a:buChar char="•"/>
            </a:pPr>
            <a:r>
              <a:rPr lang="en-US"/>
              <a:t>Instructions given in a clear and calm manner to gravida and personnel</a:t>
            </a:r>
            <a:endParaRPr/>
          </a:p>
          <a:p>
            <a:pPr indent="-228600" lvl="1" marL="685800" rtl="0" algn="l">
              <a:lnSpc>
                <a:spcPct val="90000"/>
              </a:lnSpc>
              <a:spcBef>
                <a:spcPts val="500"/>
              </a:spcBef>
              <a:spcAft>
                <a:spcPts val="0"/>
              </a:spcAft>
              <a:buClr>
                <a:schemeClr val="dk1"/>
              </a:buClr>
              <a:buSzPts val="2400"/>
              <a:buChar char="•"/>
            </a:pPr>
            <a:r>
              <a:rPr lang="en-US"/>
              <a:t>No pushing while preparations are made and maneuvers are undertaken to reposition the fetus</a:t>
            </a:r>
            <a:endParaRPr/>
          </a:p>
          <a:p>
            <a:pPr indent="-228600" lvl="1" marL="685800" rtl="0" algn="l">
              <a:lnSpc>
                <a:spcPct val="90000"/>
              </a:lnSpc>
              <a:spcBef>
                <a:spcPts val="500"/>
              </a:spcBef>
              <a:spcAft>
                <a:spcPts val="0"/>
              </a:spcAft>
              <a:buClr>
                <a:schemeClr val="dk1"/>
              </a:buClr>
              <a:buSzPts val="2400"/>
              <a:buChar char="•"/>
            </a:pPr>
            <a:r>
              <a:rPr lang="en-US"/>
              <a:t>Patient positioned with her buttocks flush with the edge of the bed to provide optimal access for executing maneuvers to affect delivery</a:t>
            </a:r>
            <a:endParaRPr/>
          </a:p>
          <a:p>
            <a:pPr indent="-228600" lvl="1" marL="685800" rtl="0" algn="l">
              <a:lnSpc>
                <a:spcPct val="90000"/>
              </a:lnSpc>
              <a:spcBef>
                <a:spcPts val="500"/>
              </a:spcBef>
              <a:spcAft>
                <a:spcPts val="0"/>
              </a:spcAft>
              <a:buClr>
                <a:schemeClr val="dk1"/>
              </a:buClr>
              <a:buSzPts val="2400"/>
              <a:buChar char="•"/>
            </a:pPr>
            <a:r>
              <a:rPr lang="en-US"/>
              <a:t>Empty bladder</a:t>
            </a:r>
            <a:endParaRPr/>
          </a:p>
          <a:p>
            <a:pPr indent="-228600" lvl="0" marL="228600" rtl="0" algn="l">
              <a:lnSpc>
                <a:spcPct val="90000"/>
              </a:lnSpc>
              <a:spcBef>
                <a:spcPts val="1000"/>
              </a:spcBef>
              <a:spcAft>
                <a:spcPts val="0"/>
              </a:spcAft>
              <a:buClr>
                <a:schemeClr val="dk1"/>
              </a:buClr>
              <a:buSzPts val="2800"/>
              <a:buChar char="•"/>
            </a:pPr>
            <a:r>
              <a:rPr b="1" lang="en-US"/>
              <a:t>Evaluate for EPISIOTOMY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a:t>Maneuvers</a:t>
            </a:r>
            <a:endParaRPr/>
          </a:p>
        </p:txBody>
      </p:sp>
      <p:sp>
        <p:nvSpPr>
          <p:cNvPr id="255" name="Google Shape;255;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1750"/>
              <a:buFont typeface="Arial"/>
              <a:buNone/>
            </a:pPr>
            <a:r>
              <a:rPr b="1" lang="en-US" sz="1750"/>
              <a:t> </a:t>
            </a:r>
            <a:endParaRPr sz="1750"/>
          </a:p>
          <a:p>
            <a:pPr indent="0" lvl="0" marL="0" rtl="0" algn="l">
              <a:lnSpc>
                <a:spcPct val="70000"/>
              </a:lnSpc>
              <a:spcBef>
                <a:spcPts val="1000"/>
              </a:spcBef>
              <a:spcAft>
                <a:spcPts val="0"/>
              </a:spcAft>
              <a:buClr>
                <a:schemeClr val="dk1"/>
              </a:buClr>
              <a:buSzPts val="1750"/>
              <a:buFont typeface="Arial"/>
              <a:buNone/>
            </a:pPr>
            <a:r>
              <a:rPr b="1" lang="en-US" sz="1750"/>
              <a:t>LEGS – McRoberts Manuver </a:t>
            </a:r>
            <a:endParaRPr/>
          </a:p>
          <a:p>
            <a:pPr indent="-228600" lvl="1" marL="685800" rtl="0" algn="l">
              <a:lnSpc>
                <a:spcPct val="70000"/>
              </a:lnSpc>
              <a:spcBef>
                <a:spcPts val="500"/>
              </a:spcBef>
              <a:spcAft>
                <a:spcPts val="0"/>
              </a:spcAft>
              <a:buClr>
                <a:schemeClr val="dk1"/>
              </a:buClr>
              <a:buSzPts val="1562"/>
              <a:buChar char="•"/>
            </a:pPr>
            <a:r>
              <a:rPr lang="en-US" sz="1562"/>
              <a:t>Hyperflexion and abduction of the hips causing cephalad rotation of the symphysis pubis and flattening of the lumbar lordosis that frees the impacted shoulder </a:t>
            </a:r>
            <a:endParaRPr/>
          </a:p>
          <a:p>
            <a:pPr indent="-228600" lvl="1" marL="685800" rtl="0" algn="l">
              <a:lnSpc>
                <a:spcPct val="70000"/>
              </a:lnSpc>
              <a:spcBef>
                <a:spcPts val="500"/>
              </a:spcBef>
              <a:spcAft>
                <a:spcPts val="0"/>
              </a:spcAft>
              <a:buClr>
                <a:schemeClr val="dk1"/>
              </a:buClr>
              <a:buSzPts val="1562"/>
              <a:buChar char="•"/>
            </a:pPr>
            <a:r>
              <a:rPr lang="en-US" sz="1562"/>
              <a:t>Two assistants, each grasps a maternal leg and sharply flexes the thigh back against the abdomen </a:t>
            </a:r>
            <a:endParaRPr/>
          </a:p>
          <a:p>
            <a:pPr indent="-228600" lvl="1" marL="685800" rtl="0" algn="l">
              <a:lnSpc>
                <a:spcPct val="70000"/>
              </a:lnSpc>
              <a:spcBef>
                <a:spcPts val="500"/>
              </a:spcBef>
              <a:spcAft>
                <a:spcPts val="0"/>
              </a:spcAft>
              <a:buClr>
                <a:schemeClr val="dk1"/>
              </a:buClr>
              <a:buSzPts val="1562"/>
              <a:buChar char="•"/>
            </a:pPr>
            <a:r>
              <a:rPr lang="en-US" sz="1562"/>
              <a:t>Relieves shoulder dystocia via</a:t>
            </a:r>
            <a:endParaRPr/>
          </a:p>
          <a:p>
            <a:pPr indent="-228600" lvl="2" marL="1143000" rtl="0" algn="l">
              <a:lnSpc>
                <a:spcPct val="70000"/>
              </a:lnSpc>
              <a:spcBef>
                <a:spcPts val="500"/>
              </a:spcBef>
              <a:spcAft>
                <a:spcPts val="0"/>
              </a:spcAft>
              <a:buClr>
                <a:schemeClr val="dk1"/>
              </a:buClr>
              <a:buSzPts val="1312"/>
              <a:buChar char="•"/>
            </a:pPr>
            <a:r>
              <a:rPr lang="en-US" sz="1312"/>
              <a:t>Marked cephalad rotation of the symphysis pubis and subsequent flattening of the sacrum, thus removing the sacral promontory as an obstruction site  </a:t>
            </a:r>
            <a:endParaRPr/>
          </a:p>
          <a:p>
            <a:pPr indent="-228600" lvl="2" marL="1143000" rtl="0" algn="l">
              <a:lnSpc>
                <a:spcPct val="70000"/>
              </a:lnSpc>
              <a:spcBef>
                <a:spcPts val="500"/>
              </a:spcBef>
              <a:spcAft>
                <a:spcPts val="0"/>
              </a:spcAft>
              <a:buClr>
                <a:schemeClr val="dk1"/>
              </a:buClr>
              <a:buSzPts val="1312"/>
              <a:buChar char="•"/>
            </a:pPr>
            <a:r>
              <a:rPr lang="en-US" sz="1312"/>
              <a:t>By bringing the pelvic inlet into the plane perpendicular to the maximum expulsive force, pushing efficiency improves significantly  </a:t>
            </a:r>
            <a:endParaRPr/>
          </a:p>
          <a:p>
            <a:pPr indent="-228600" lvl="1" marL="685800" rtl="0" algn="l">
              <a:lnSpc>
                <a:spcPct val="70000"/>
              </a:lnSpc>
              <a:spcBef>
                <a:spcPts val="500"/>
              </a:spcBef>
              <a:spcAft>
                <a:spcPts val="0"/>
              </a:spcAft>
              <a:buClr>
                <a:schemeClr val="dk1"/>
              </a:buClr>
              <a:buSzPts val="1562"/>
              <a:buChar char="•"/>
            </a:pPr>
            <a:r>
              <a:rPr lang="en-US" sz="1562"/>
              <a:t>NO change in diameter, McRoberts maneuver does not change the actual dimensions of the maternal pelvis</a:t>
            </a:r>
            <a:endParaRPr/>
          </a:p>
          <a:p>
            <a:pPr indent="0" lvl="0" marL="0" rtl="0" algn="l">
              <a:lnSpc>
                <a:spcPct val="70000"/>
              </a:lnSpc>
              <a:spcBef>
                <a:spcPts val="1000"/>
              </a:spcBef>
              <a:spcAft>
                <a:spcPts val="0"/>
              </a:spcAft>
              <a:buClr>
                <a:schemeClr val="dk1"/>
              </a:buClr>
              <a:buSzPts val="1750"/>
              <a:buFont typeface="Arial"/>
              <a:buNone/>
            </a:pPr>
            <a:r>
              <a:rPr b="1" lang="en-US" sz="1750"/>
              <a:t>External PRESSURE (suprapubic) </a:t>
            </a:r>
            <a:endParaRPr/>
          </a:p>
          <a:p>
            <a:pPr indent="-228600" lvl="1" marL="685800" rtl="0" algn="l">
              <a:lnSpc>
                <a:spcPct val="70000"/>
              </a:lnSpc>
              <a:spcBef>
                <a:spcPts val="500"/>
              </a:spcBef>
              <a:spcAft>
                <a:spcPts val="0"/>
              </a:spcAft>
              <a:buClr>
                <a:schemeClr val="dk1"/>
              </a:buClr>
              <a:buSzPts val="1625"/>
              <a:buChar char="•"/>
            </a:pPr>
            <a:r>
              <a:rPr lang="en-US" sz="1625"/>
              <a:t>An assistant applies pressure suprapubically with the palm or fist, directing the pressure on the anterior shoulder both downward (to below the pubic bone) and laterally (toward the baby's face or sternum) </a:t>
            </a:r>
            <a:endParaRPr/>
          </a:p>
          <a:p>
            <a:pPr indent="-228600" lvl="1" marL="685800" rtl="0" algn="l">
              <a:lnSpc>
                <a:spcPct val="70000"/>
              </a:lnSpc>
              <a:spcBef>
                <a:spcPts val="500"/>
              </a:spcBef>
              <a:spcAft>
                <a:spcPts val="0"/>
              </a:spcAft>
              <a:buClr>
                <a:schemeClr val="dk1"/>
              </a:buClr>
              <a:buSzPts val="1625"/>
              <a:buChar char="•"/>
            </a:pPr>
            <a:r>
              <a:rPr lang="en-US" sz="1625"/>
              <a:t>Performed in conjunction with McRoberts maneuver </a:t>
            </a:r>
            <a:endParaRPr/>
          </a:p>
          <a:p>
            <a:pPr indent="-228600" lvl="1" marL="685800" rtl="0" algn="l">
              <a:lnSpc>
                <a:spcPct val="70000"/>
              </a:lnSpc>
              <a:spcBef>
                <a:spcPts val="500"/>
              </a:spcBef>
              <a:spcAft>
                <a:spcPts val="0"/>
              </a:spcAft>
              <a:buClr>
                <a:schemeClr val="dk1"/>
              </a:buClr>
              <a:buSzPts val="1625"/>
              <a:buChar char="•"/>
            </a:pPr>
            <a:r>
              <a:rPr lang="en-US" sz="1625"/>
              <a:t>Adducts the shoulders or bring them into an oblique plane, the oblique diameter is the widest diameter of the maternal pelvis </a:t>
            </a:r>
            <a:endParaRPr/>
          </a:p>
          <a:p>
            <a:pPr indent="-228600" lvl="1" marL="685800" rtl="0" algn="l">
              <a:lnSpc>
                <a:spcPct val="70000"/>
              </a:lnSpc>
              <a:spcBef>
                <a:spcPts val="500"/>
              </a:spcBef>
              <a:spcAft>
                <a:spcPts val="0"/>
              </a:spcAft>
              <a:buClr>
                <a:schemeClr val="dk1"/>
              </a:buClr>
              <a:buSzPts val="1625"/>
              <a:buChar char="•"/>
            </a:pPr>
            <a:r>
              <a:rPr lang="en-US" sz="1625"/>
              <a:t>Useful in mild cases and those from impacted anterior shoulder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ENTER – Rotational maneuvers  </a:t>
            </a:r>
            <a:endParaRPr/>
          </a:p>
        </p:txBody>
      </p:sp>
      <p:sp>
        <p:nvSpPr>
          <p:cNvPr id="261" name="Google Shape;26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b="1" lang="en-US"/>
              <a:t>REMOVE Posterior arm </a:t>
            </a:r>
            <a:endParaRPr/>
          </a:p>
          <a:p>
            <a:pPr indent="-228600" lvl="1" marL="685800" rtl="0" algn="l">
              <a:lnSpc>
                <a:spcPct val="80000"/>
              </a:lnSpc>
              <a:spcBef>
                <a:spcPts val="500"/>
              </a:spcBef>
              <a:spcAft>
                <a:spcPts val="0"/>
              </a:spcAft>
              <a:buClr>
                <a:schemeClr val="dk1"/>
              </a:buClr>
              <a:buSzPts val="2400"/>
              <a:buChar char="•"/>
            </a:pPr>
            <a:r>
              <a:rPr lang="en-US"/>
              <a:t>Introduce  a hand into the vagina to locate the posterior shoulder and arm : If the fetal abdomen faces the maternal right, the operator's left hand should be used; if the fetal abdomen faces the maternal left, the right hand is used. </a:t>
            </a:r>
            <a:endParaRPr/>
          </a:p>
          <a:p>
            <a:pPr indent="-228600" lvl="1" marL="685800" rtl="0" algn="l">
              <a:lnSpc>
                <a:spcPct val="80000"/>
              </a:lnSpc>
              <a:spcBef>
                <a:spcPts val="500"/>
              </a:spcBef>
              <a:spcAft>
                <a:spcPts val="0"/>
              </a:spcAft>
              <a:buClr>
                <a:schemeClr val="dk1"/>
              </a:buClr>
              <a:buSzPts val="2400"/>
              <a:buChar char="•"/>
            </a:pPr>
            <a:r>
              <a:rPr lang="en-US"/>
              <a:t>The posterior arm should be identified and followed to the elbow. If the elbow is flexed, the operator can grasp the forearm and hand and pull out the arm. If it is extended, pressure is applied in the antecubital fossa. This flexes the elbow across the fetal chest and allows the forearm or hand to be grasped. </a:t>
            </a:r>
            <a:endParaRPr/>
          </a:p>
          <a:p>
            <a:pPr indent="-228600" lvl="1" marL="685800" rtl="0" algn="l">
              <a:lnSpc>
                <a:spcPct val="80000"/>
              </a:lnSpc>
              <a:spcBef>
                <a:spcPts val="500"/>
              </a:spcBef>
              <a:spcAft>
                <a:spcPts val="0"/>
              </a:spcAft>
              <a:buClr>
                <a:schemeClr val="dk1"/>
              </a:buClr>
              <a:buSzPts val="2400"/>
              <a:buChar char="•"/>
            </a:pPr>
            <a:r>
              <a:rPr lang="en-US"/>
              <a:t>The arm is then pulled out of the vagina, which brings the posterior shoulder into the pelvis and reduces the shoulder diameter by 2 to 3 cm </a:t>
            </a:r>
            <a:endParaRPr/>
          </a:p>
          <a:p>
            <a:pPr indent="-228600" lvl="1" marL="685800" rtl="0" algn="l">
              <a:lnSpc>
                <a:spcPct val="80000"/>
              </a:lnSpc>
              <a:spcBef>
                <a:spcPts val="500"/>
              </a:spcBef>
              <a:spcAft>
                <a:spcPts val="0"/>
              </a:spcAft>
              <a:buClr>
                <a:schemeClr val="dk1"/>
              </a:buClr>
              <a:buSzPts val="2400"/>
              <a:buChar char="•"/>
            </a:pPr>
            <a:r>
              <a:rPr lang="en-US"/>
              <a:t> If the anterior shoulder cannot be delivered at this point, the fetus can be rotated and the procedure repeated for the anterior (now posterior) arm. </a:t>
            </a:r>
            <a:endParaRPr/>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267" name="Google Shape;26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b="1" lang="en-US" sz="2590"/>
              <a:t>Rubin maneuver </a:t>
            </a:r>
            <a:endParaRPr/>
          </a:p>
          <a:p>
            <a:pPr indent="-228600" lvl="1" marL="685800" rtl="0" algn="l">
              <a:lnSpc>
                <a:spcPct val="70000"/>
              </a:lnSpc>
              <a:spcBef>
                <a:spcPts val="500"/>
              </a:spcBef>
              <a:spcAft>
                <a:spcPts val="0"/>
              </a:spcAft>
              <a:buClr>
                <a:schemeClr val="dk1"/>
              </a:buClr>
              <a:buSzPts val="2220"/>
              <a:buChar char="•"/>
            </a:pPr>
            <a:r>
              <a:rPr lang="en-US" sz="2220"/>
              <a:t>Adducts fetal shoulder so that the shoulders are displaced from the anteroposterior diameter of the inlet, thereby allowing the posterior arm to enter the pelvis </a:t>
            </a:r>
            <a:endParaRPr/>
          </a:p>
          <a:p>
            <a:pPr indent="-228600" lvl="1" marL="685800" rtl="0" algn="l">
              <a:lnSpc>
                <a:spcPct val="70000"/>
              </a:lnSpc>
              <a:spcBef>
                <a:spcPts val="500"/>
              </a:spcBef>
              <a:spcAft>
                <a:spcPts val="0"/>
              </a:spcAft>
              <a:buClr>
                <a:schemeClr val="dk1"/>
              </a:buClr>
              <a:buSzPts val="2220"/>
              <a:buChar char="•"/>
            </a:pPr>
            <a:r>
              <a:rPr lang="en-US" sz="2220"/>
              <a:t>Requires adequate anesthesia</a:t>
            </a:r>
            <a:endParaRPr/>
          </a:p>
          <a:p>
            <a:pPr indent="-228600" lvl="2" marL="1143000" rtl="0" algn="l">
              <a:lnSpc>
                <a:spcPct val="70000"/>
              </a:lnSpc>
              <a:spcBef>
                <a:spcPts val="500"/>
              </a:spcBef>
              <a:spcAft>
                <a:spcPts val="0"/>
              </a:spcAft>
              <a:buClr>
                <a:schemeClr val="dk1"/>
              </a:buClr>
              <a:buSzPts val="1850"/>
              <a:buChar char="•"/>
            </a:pPr>
            <a:r>
              <a:rPr lang="en-US" sz="1850"/>
              <a:t>One hand placed in the vagina and on the </a:t>
            </a:r>
            <a:r>
              <a:rPr b="1" lang="en-US" sz="1850"/>
              <a:t>back surface of the posterior fetal shoulder</a:t>
            </a:r>
            <a:r>
              <a:rPr lang="en-US" sz="1850"/>
              <a:t>, and then rotate it anteriorly (towards the fetal face). If the fetal spine is on the maternal left, the operator's right hand is used; the left hand is used if the fetal spine is on the maternal right</a:t>
            </a:r>
            <a:endParaRPr/>
          </a:p>
          <a:p>
            <a:pPr indent="-228600" lvl="2" marL="1143000" rtl="0" algn="l">
              <a:lnSpc>
                <a:spcPct val="70000"/>
              </a:lnSpc>
              <a:spcBef>
                <a:spcPts val="500"/>
              </a:spcBef>
              <a:spcAft>
                <a:spcPts val="0"/>
              </a:spcAft>
              <a:buClr>
                <a:schemeClr val="dk1"/>
              </a:buClr>
              <a:buSzPts val="1850"/>
              <a:buChar char="•"/>
            </a:pPr>
            <a:r>
              <a:rPr lang="en-US" sz="1850"/>
              <a:t>Alternatively, hand placed on the back surface of the anterior fetal shoulder, if it is more accessible.</a:t>
            </a:r>
            <a:endParaRPr/>
          </a:p>
          <a:p>
            <a:pPr indent="-228600" lvl="0" marL="228600" rtl="0" algn="l">
              <a:lnSpc>
                <a:spcPct val="70000"/>
              </a:lnSpc>
              <a:spcBef>
                <a:spcPts val="1000"/>
              </a:spcBef>
              <a:spcAft>
                <a:spcPts val="0"/>
              </a:spcAft>
              <a:buClr>
                <a:schemeClr val="dk1"/>
              </a:buClr>
              <a:buSzPts val="2590"/>
              <a:buChar char="•"/>
            </a:pPr>
            <a:r>
              <a:rPr b="1" lang="en-US" sz="2590"/>
              <a:t>Woods screw maneuver </a:t>
            </a:r>
            <a:endParaRPr/>
          </a:p>
          <a:p>
            <a:pPr indent="-228600" lvl="2" marL="1143000" rtl="0" algn="l">
              <a:lnSpc>
                <a:spcPct val="70000"/>
              </a:lnSpc>
              <a:spcBef>
                <a:spcPts val="500"/>
              </a:spcBef>
              <a:spcAft>
                <a:spcPts val="0"/>
              </a:spcAft>
              <a:buClr>
                <a:schemeClr val="dk1"/>
              </a:buClr>
              <a:buSzPts val="1850"/>
              <a:buChar char="•"/>
            </a:pPr>
            <a:r>
              <a:rPr lang="en-US" sz="1850"/>
              <a:t>Rotates the fetus by exerting </a:t>
            </a:r>
            <a:r>
              <a:rPr b="1" lang="en-US" sz="1850"/>
              <a:t>pressure on the anterior, clavicular surface of the posterior fetal shoulder</a:t>
            </a:r>
            <a:r>
              <a:rPr lang="en-US" sz="1850"/>
              <a:t> to turn the fetus until the anterior shoulder emerges from behind the maternal symphysis</a:t>
            </a:r>
            <a:endParaRPr/>
          </a:p>
          <a:p>
            <a:pPr indent="-228600" lvl="2" marL="1143000" rtl="0" algn="l">
              <a:lnSpc>
                <a:spcPct val="70000"/>
              </a:lnSpc>
              <a:spcBef>
                <a:spcPts val="500"/>
              </a:spcBef>
              <a:spcAft>
                <a:spcPts val="0"/>
              </a:spcAft>
              <a:buClr>
                <a:schemeClr val="dk1"/>
              </a:buClr>
              <a:buSzPts val="1850"/>
              <a:buChar char="•"/>
            </a:pPr>
            <a:r>
              <a:rPr lang="en-US" sz="1850"/>
              <a:t>If the fetal spine is on the maternal left, the operator uses the left hand to push on the clavicle of the posterior arm and rotate the baby 180 degrees in a counterclockwise direction</a:t>
            </a:r>
            <a:endParaRPr/>
          </a:p>
          <a:p>
            <a:pPr indent="-64135" lvl="0" marL="228600" rtl="0" algn="l">
              <a:lnSpc>
                <a:spcPct val="70000"/>
              </a:lnSpc>
              <a:spcBef>
                <a:spcPts val="1000"/>
              </a:spcBef>
              <a:spcAft>
                <a:spcPts val="0"/>
              </a:spcAft>
              <a:buClr>
                <a:schemeClr val="dk1"/>
              </a:buClr>
              <a:buSzPts val="2590"/>
              <a:buNone/>
            </a:pPr>
            <a:r>
              <a:t/>
            </a:r>
            <a:endParaRPr sz="259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273" name="Google Shape;27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380"/>
              <a:buChar char="•"/>
            </a:pPr>
            <a:r>
              <a:rPr b="1" lang="en-US" sz="2380"/>
              <a:t>ROLL the patient to her hands and knees, Gaskin all-fours</a:t>
            </a:r>
            <a:endParaRPr/>
          </a:p>
          <a:p>
            <a:pPr indent="-228600" lvl="1" marL="685800" rtl="0" algn="l">
              <a:lnSpc>
                <a:spcPct val="70000"/>
              </a:lnSpc>
              <a:spcBef>
                <a:spcPts val="500"/>
              </a:spcBef>
              <a:spcAft>
                <a:spcPts val="0"/>
              </a:spcAft>
              <a:buClr>
                <a:schemeClr val="dk1"/>
              </a:buClr>
              <a:buSzPts val="2040"/>
              <a:buChar char="•"/>
            </a:pPr>
            <a:r>
              <a:rPr lang="en-US" sz="2040"/>
              <a:t>Places the mother on her hands and knees, OR racing start or ‘sprinter’ position NOT knee-chest position </a:t>
            </a:r>
            <a:endParaRPr/>
          </a:p>
          <a:p>
            <a:pPr indent="-228600" lvl="1" marL="685800" rtl="0" algn="l">
              <a:lnSpc>
                <a:spcPct val="70000"/>
              </a:lnSpc>
              <a:spcBef>
                <a:spcPts val="500"/>
              </a:spcBef>
              <a:spcAft>
                <a:spcPts val="0"/>
              </a:spcAft>
              <a:buClr>
                <a:schemeClr val="dk1"/>
              </a:buClr>
              <a:buSzPts val="2040"/>
              <a:buChar char="•"/>
            </a:pPr>
            <a:r>
              <a:rPr lang="en-US" sz="2040"/>
              <a:t>Delivery achieved by gentle downward traction on the posterior shoulder (the shoulder against the maternal sacrum) or upward traction on the anterior shoulder (the shoulder against the maternal symphysis) </a:t>
            </a:r>
            <a:endParaRPr/>
          </a:p>
          <a:p>
            <a:pPr indent="0" lvl="0" marL="0" rtl="0" algn="l">
              <a:lnSpc>
                <a:spcPct val="70000"/>
              </a:lnSpc>
              <a:spcBef>
                <a:spcPts val="1000"/>
              </a:spcBef>
              <a:spcAft>
                <a:spcPts val="0"/>
              </a:spcAft>
              <a:buClr>
                <a:schemeClr val="dk1"/>
              </a:buClr>
              <a:buSzPts val="2380"/>
              <a:buFont typeface="Arial"/>
              <a:buNone/>
            </a:pPr>
            <a:r>
              <a:t/>
            </a:r>
            <a:endParaRPr sz="2380"/>
          </a:p>
          <a:p>
            <a:pPr indent="-228600" lvl="0" marL="228600" rtl="0" algn="l">
              <a:lnSpc>
                <a:spcPct val="70000"/>
              </a:lnSpc>
              <a:spcBef>
                <a:spcPts val="1000"/>
              </a:spcBef>
              <a:spcAft>
                <a:spcPts val="0"/>
              </a:spcAft>
              <a:buClr>
                <a:schemeClr val="dk1"/>
              </a:buClr>
              <a:buSzPts val="2380"/>
              <a:buChar char="•"/>
            </a:pPr>
            <a:r>
              <a:rPr b="1" lang="en-US" sz="2380"/>
              <a:t>Zavanelli/Gunn-Zavanelli-O'Leary maneuver </a:t>
            </a:r>
            <a:endParaRPr/>
          </a:p>
          <a:p>
            <a:pPr indent="-228600" lvl="0" marL="228600" rtl="0" algn="l">
              <a:lnSpc>
                <a:spcPct val="70000"/>
              </a:lnSpc>
              <a:spcBef>
                <a:spcPts val="1000"/>
              </a:spcBef>
              <a:spcAft>
                <a:spcPts val="0"/>
              </a:spcAft>
              <a:buClr>
                <a:schemeClr val="dk1"/>
              </a:buClr>
              <a:buSzPts val="2380"/>
              <a:buChar char="•"/>
            </a:pPr>
            <a:r>
              <a:rPr lang="en-US" sz="2380"/>
              <a:t>Replacement of the fetal head in the pelvis, then cesarean delivery  </a:t>
            </a:r>
            <a:endParaRPr/>
          </a:p>
          <a:p>
            <a:pPr indent="-228600" lvl="1" marL="685800" rtl="0" algn="l">
              <a:lnSpc>
                <a:spcPct val="70000"/>
              </a:lnSpc>
              <a:spcBef>
                <a:spcPts val="500"/>
              </a:spcBef>
              <a:spcAft>
                <a:spcPts val="0"/>
              </a:spcAft>
              <a:buClr>
                <a:schemeClr val="dk1"/>
              </a:buClr>
              <a:buSzPts val="2040"/>
              <a:buChar char="•"/>
            </a:pPr>
            <a:r>
              <a:rPr lang="en-US" sz="2040"/>
              <a:t>Administer tocolytic eg terbutaline (0.25 mg SC/nifedipine/nitroglycerin)</a:t>
            </a:r>
            <a:endParaRPr/>
          </a:p>
          <a:p>
            <a:pPr indent="-228600" lvl="1" marL="685800" rtl="0" algn="l">
              <a:lnSpc>
                <a:spcPct val="70000"/>
              </a:lnSpc>
              <a:spcBef>
                <a:spcPts val="500"/>
              </a:spcBef>
              <a:spcAft>
                <a:spcPts val="0"/>
              </a:spcAft>
              <a:buClr>
                <a:schemeClr val="dk1"/>
              </a:buClr>
              <a:buSzPts val="2040"/>
              <a:buChar char="•"/>
            </a:pPr>
            <a:r>
              <a:rPr lang="en-US" sz="2040"/>
              <a:t>Rotate the head back to an occiput anterior position (reversal of restitution)</a:t>
            </a:r>
            <a:endParaRPr/>
          </a:p>
          <a:p>
            <a:pPr indent="-228600" lvl="1" marL="685800" rtl="0" algn="l">
              <a:lnSpc>
                <a:spcPct val="70000"/>
              </a:lnSpc>
              <a:spcBef>
                <a:spcPts val="500"/>
              </a:spcBef>
              <a:spcAft>
                <a:spcPts val="0"/>
              </a:spcAft>
              <a:buClr>
                <a:schemeClr val="dk1"/>
              </a:buClr>
              <a:buSzPts val="2040"/>
              <a:buChar char="•"/>
            </a:pPr>
            <a:r>
              <a:rPr lang="en-US" sz="2040"/>
              <a:t>Flex head from its extended position and push it as far cephalad as possible using firm pressure with palm of one hand. </a:t>
            </a:r>
            <a:endParaRPr/>
          </a:p>
          <a:p>
            <a:pPr indent="-228600" lvl="1" marL="685800" rtl="0" algn="l">
              <a:lnSpc>
                <a:spcPct val="70000"/>
              </a:lnSpc>
              <a:spcBef>
                <a:spcPts val="500"/>
              </a:spcBef>
              <a:spcAft>
                <a:spcPts val="0"/>
              </a:spcAft>
              <a:buClr>
                <a:schemeClr val="dk1"/>
              </a:buClr>
              <a:buSzPts val="2040"/>
              <a:buChar char="•"/>
            </a:pPr>
            <a:r>
              <a:rPr lang="en-US" sz="2040"/>
              <a:t>The other hand may be used to depress the perineum</a:t>
            </a:r>
            <a:endParaRPr/>
          </a:p>
          <a:p>
            <a:pPr indent="-228600" lvl="1" marL="685800" rtl="0" algn="l">
              <a:lnSpc>
                <a:spcPct val="70000"/>
              </a:lnSpc>
              <a:spcBef>
                <a:spcPts val="500"/>
              </a:spcBef>
              <a:spcAft>
                <a:spcPts val="0"/>
              </a:spcAft>
              <a:buClr>
                <a:schemeClr val="dk1"/>
              </a:buClr>
              <a:buSzPts val="2040"/>
              <a:buChar char="•"/>
            </a:pPr>
            <a:r>
              <a:rPr lang="en-US" sz="2040"/>
              <a:t>Proceed with cesarean delivery</a:t>
            </a:r>
            <a:r>
              <a:rPr b="1" lang="en-US" sz="2040"/>
              <a:t>. </a:t>
            </a:r>
            <a:endParaRPr sz="2040"/>
          </a:p>
          <a:p>
            <a:pPr indent="0" lvl="0" marL="0" rtl="0" algn="l">
              <a:lnSpc>
                <a:spcPct val="70000"/>
              </a:lnSpc>
              <a:spcBef>
                <a:spcPts val="1000"/>
              </a:spcBef>
              <a:spcAft>
                <a:spcPts val="0"/>
              </a:spcAft>
              <a:buClr>
                <a:schemeClr val="dk1"/>
              </a:buClr>
              <a:buSzPts val="2380"/>
              <a:buFont typeface="Arial"/>
              <a:buNone/>
            </a:pPr>
            <a:r>
              <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838200" y="365125"/>
            <a:ext cx="6335713"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solidFill>
                  <a:srgbClr val="FF0000"/>
                </a:solidFill>
              </a:rPr>
              <a:t>10 Obstetrics Skill Stations </a:t>
            </a:r>
            <a:endParaRPr/>
          </a:p>
        </p:txBody>
      </p:sp>
      <p:sp>
        <p:nvSpPr>
          <p:cNvPr id="101" name="Google Shape;101;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800"/>
              <a:buFont typeface="Calibri"/>
              <a:buAutoNum type="arabicParenR"/>
            </a:pPr>
            <a:r>
              <a:rPr lang="en-US"/>
              <a:t>Counseling in Obstetrics-1 Previous Scar</a:t>
            </a:r>
            <a:endParaRPr/>
          </a:p>
          <a:p>
            <a:pPr indent="-514350" lvl="0" marL="514350" rtl="0" algn="l">
              <a:lnSpc>
                <a:spcPct val="90000"/>
              </a:lnSpc>
              <a:spcBef>
                <a:spcPts val="1000"/>
              </a:spcBef>
              <a:spcAft>
                <a:spcPts val="0"/>
              </a:spcAft>
              <a:buClr>
                <a:schemeClr val="dk1"/>
              </a:buClr>
              <a:buSzPts val="2800"/>
              <a:buFont typeface="Calibri"/>
              <a:buAutoNum type="arabicParenR"/>
            </a:pPr>
            <a:r>
              <a:rPr lang="en-US"/>
              <a:t>Fetal heart rate tracing interpretation – normal and abnormal tracings</a:t>
            </a:r>
            <a:endParaRPr/>
          </a:p>
          <a:p>
            <a:pPr indent="-514350" lvl="0" marL="514350" rtl="0" algn="l">
              <a:lnSpc>
                <a:spcPct val="90000"/>
              </a:lnSpc>
              <a:spcBef>
                <a:spcPts val="1000"/>
              </a:spcBef>
              <a:spcAft>
                <a:spcPts val="0"/>
              </a:spcAft>
              <a:buClr>
                <a:srgbClr val="FF0000"/>
              </a:buClr>
              <a:buSzPts val="2800"/>
              <a:buFont typeface="Calibri"/>
              <a:buAutoNum type="arabicParenR"/>
            </a:pPr>
            <a:r>
              <a:rPr lang="en-US">
                <a:solidFill>
                  <a:srgbClr val="FF0000"/>
                </a:solidFill>
              </a:rPr>
              <a:t>Normal vaginal delivery</a:t>
            </a:r>
            <a:endParaRPr/>
          </a:p>
          <a:p>
            <a:pPr indent="-514350" lvl="0" marL="514350" rtl="0" algn="l">
              <a:lnSpc>
                <a:spcPct val="90000"/>
              </a:lnSpc>
              <a:spcBef>
                <a:spcPts val="1000"/>
              </a:spcBef>
              <a:spcAft>
                <a:spcPts val="0"/>
              </a:spcAft>
              <a:buClr>
                <a:srgbClr val="FF0000"/>
              </a:buClr>
              <a:buSzPts val="2800"/>
              <a:buFont typeface="Calibri"/>
              <a:buAutoNum type="arabicParenR"/>
            </a:pPr>
            <a:r>
              <a:rPr lang="en-US">
                <a:solidFill>
                  <a:srgbClr val="FF0000"/>
                </a:solidFill>
              </a:rPr>
              <a:t>Breech Vaginal Delivery</a:t>
            </a:r>
            <a:endParaRPr/>
          </a:p>
          <a:p>
            <a:pPr indent="-514350" lvl="0" marL="514350" rtl="0" algn="l">
              <a:lnSpc>
                <a:spcPct val="90000"/>
              </a:lnSpc>
              <a:spcBef>
                <a:spcPts val="1000"/>
              </a:spcBef>
              <a:spcAft>
                <a:spcPts val="0"/>
              </a:spcAft>
              <a:buClr>
                <a:srgbClr val="FF0000"/>
              </a:buClr>
              <a:buSzPts val="2800"/>
              <a:buFont typeface="Calibri"/>
              <a:buAutoNum type="arabicParenR"/>
            </a:pPr>
            <a:r>
              <a:rPr lang="en-US">
                <a:solidFill>
                  <a:srgbClr val="FF0000"/>
                </a:solidFill>
              </a:rPr>
              <a:t>Assisted vaginal delivery-vacuum extraction</a:t>
            </a:r>
            <a:endParaRPr/>
          </a:p>
        </p:txBody>
      </p:sp>
      <p:sp>
        <p:nvSpPr>
          <p:cNvPr id="102" name="Google Shape;102;p3"/>
          <p:cNvSpPr txBox="1"/>
          <p:nvPr>
            <p:ph idx="2" type="body"/>
          </p:nvPr>
        </p:nvSpPr>
        <p:spPr>
          <a:xfrm>
            <a:off x="6227763" y="1825625"/>
            <a:ext cx="5181600" cy="3582988"/>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FF0000"/>
              </a:buClr>
              <a:buSzPts val="2800"/>
              <a:buFont typeface="Calibri"/>
              <a:buAutoNum type="arabicParenR" startAt="6"/>
            </a:pPr>
            <a:r>
              <a:rPr lang="en-US">
                <a:solidFill>
                  <a:srgbClr val="FF0000"/>
                </a:solidFill>
              </a:rPr>
              <a:t>Shoulder dystocia</a:t>
            </a:r>
            <a:endParaRPr/>
          </a:p>
          <a:p>
            <a:pPr indent="-514350" lvl="0" marL="514350" rtl="0" algn="l">
              <a:lnSpc>
                <a:spcPct val="90000"/>
              </a:lnSpc>
              <a:spcBef>
                <a:spcPts val="1000"/>
              </a:spcBef>
              <a:spcAft>
                <a:spcPts val="0"/>
              </a:spcAft>
              <a:buClr>
                <a:schemeClr val="dk1"/>
              </a:buClr>
              <a:buSzPts val="2800"/>
              <a:buFont typeface="Calibri"/>
              <a:buAutoNum type="arabicParenR" startAt="6"/>
            </a:pPr>
            <a:r>
              <a:rPr lang="en-US"/>
              <a:t>Sterile speculum examination</a:t>
            </a:r>
            <a:endParaRPr/>
          </a:p>
          <a:p>
            <a:pPr indent="-514350" lvl="0" marL="514350" rtl="0" algn="l">
              <a:lnSpc>
                <a:spcPct val="90000"/>
              </a:lnSpc>
              <a:spcBef>
                <a:spcPts val="1000"/>
              </a:spcBef>
              <a:spcAft>
                <a:spcPts val="0"/>
              </a:spcAft>
              <a:buClr>
                <a:schemeClr val="dk1"/>
              </a:buClr>
              <a:buSzPts val="2800"/>
              <a:buFont typeface="Calibri"/>
              <a:buAutoNum type="arabicParenR" startAt="6"/>
            </a:pPr>
            <a:r>
              <a:rPr lang="en-US"/>
              <a:t>Digital vaginal examination</a:t>
            </a:r>
            <a:endParaRPr/>
          </a:p>
          <a:p>
            <a:pPr indent="-514350" lvl="0" marL="514350" rtl="0" algn="l">
              <a:lnSpc>
                <a:spcPct val="90000"/>
              </a:lnSpc>
              <a:spcBef>
                <a:spcPts val="1000"/>
              </a:spcBef>
              <a:spcAft>
                <a:spcPts val="0"/>
              </a:spcAft>
              <a:buClr>
                <a:srgbClr val="FF0000"/>
              </a:buClr>
              <a:buSzPts val="2800"/>
              <a:buFont typeface="Calibri"/>
              <a:buAutoNum type="arabicParenR" startAt="6"/>
            </a:pPr>
            <a:r>
              <a:rPr lang="en-US">
                <a:solidFill>
                  <a:srgbClr val="FF0000"/>
                </a:solidFill>
              </a:rPr>
              <a:t>PPH evaluation and management</a:t>
            </a:r>
            <a:endParaRPr/>
          </a:p>
          <a:p>
            <a:pPr indent="-514350" lvl="0" marL="514350" rtl="0" algn="l">
              <a:lnSpc>
                <a:spcPct val="90000"/>
              </a:lnSpc>
              <a:spcBef>
                <a:spcPts val="1000"/>
              </a:spcBef>
              <a:spcAft>
                <a:spcPts val="0"/>
              </a:spcAft>
              <a:buClr>
                <a:srgbClr val="FF0000"/>
              </a:buClr>
              <a:buSzPts val="2800"/>
              <a:buFont typeface="Calibri"/>
              <a:buAutoNum type="arabicParenR" startAt="6"/>
            </a:pPr>
            <a:r>
              <a:rPr lang="en-US">
                <a:solidFill>
                  <a:srgbClr val="FF0000"/>
                </a:solidFill>
              </a:rPr>
              <a:t>Perineal tear &amp; episiotomy repair </a:t>
            </a:r>
            <a:endParaRPr/>
          </a:p>
        </p:txBody>
      </p:sp>
      <p:pic>
        <p:nvPicPr>
          <p:cNvPr descr="http://twistynoodle.com/media/img/r/number-ten/ten-2/ten-2_coloring_page_jpg_468x609_q85.jpg" id="103" name="Google Shape;103;p3"/>
          <p:cNvPicPr preferRelativeResize="0"/>
          <p:nvPr/>
        </p:nvPicPr>
        <p:blipFill rotWithShape="1">
          <a:blip r:embed="rId3">
            <a:alphaModFix/>
          </a:blip>
          <a:srcRect b="0" l="0" r="0" t="0"/>
          <a:stretch/>
        </p:blipFill>
        <p:spPr>
          <a:xfrm>
            <a:off x="8818563" y="198438"/>
            <a:ext cx="1154112" cy="1492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Others </a:t>
            </a:r>
            <a:endParaRPr/>
          </a:p>
        </p:txBody>
      </p:sp>
      <p:sp>
        <p:nvSpPr>
          <p:cNvPr id="279" name="Google Shape;27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b="1" lang="en-US"/>
              <a:t> Abdominal rescue </a:t>
            </a:r>
            <a:endParaRPr/>
          </a:p>
          <a:p>
            <a:pPr indent="-228600" lvl="1" marL="685800" rtl="0" algn="l">
              <a:lnSpc>
                <a:spcPct val="80000"/>
              </a:lnSpc>
              <a:spcBef>
                <a:spcPts val="500"/>
              </a:spcBef>
              <a:spcAft>
                <a:spcPts val="0"/>
              </a:spcAft>
              <a:buClr>
                <a:schemeClr val="dk1"/>
              </a:buClr>
              <a:buSzPts val="2400"/>
              <a:buChar char="•"/>
            </a:pPr>
            <a:r>
              <a:rPr lang="en-US"/>
              <a:t>A low transverse hysterotomy, then transabdominal manual rotation of the anterior shoulder to the oblique diameter   fetus delivered vaginally  </a:t>
            </a:r>
            <a:endParaRPr/>
          </a:p>
          <a:p>
            <a:pPr indent="0" lvl="0" marL="0" rtl="0" algn="l">
              <a:lnSpc>
                <a:spcPct val="80000"/>
              </a:lnSpc>
              <a:spcBef>
                <a:spcPts val="1000"/>
              </a:spcBef>
              <a:spcAft>
                <a:spcPts val="0"/>
              </a:spcAft>
              <a:buClr>
                <a:schemeClr val="dk1"/>
              </a:buClr>
              <a:buSzPts val="2800"/>
              <a:buFont typeface="Arial"/>
              <a:buNone/>
            </a:pPr>
            <a:r>
              <a:t/>
            </a:r>
            <a:endParaRPr/>
          </a:p>
          <a:p>
            <a:pPr indent="-228600" lvl="0" marL="228600" rtl="0" algn="l">
              <a:lnSpc>
                <a:spcPct val="80000"/>
              </a:lnSpc>
              <a:spcBef>
                <a:spcPts val="1000"/>
              </a:spcBef>
              <a:spcAft>
                <a:spcPts val="0"/>
              </a:spcAft>
              <a:buClr>
                <a:schemeClr val="dk1"/>
              </a:buClr>
              <a:buSzPts val="2800"/>
              <a:buChar char="•"/>
            </a:pPr>
            <a:r>
              <a:rPr b="1" lang="en-US"/>
              <a:t>Intentional clavicular fracture </a:t>
            </a:r>
            <a:endParaRPr/>
          </a:p>
          <a:p>
            <a:pPr indent="-228600" lvl="1" marL="685800" rtl="0" algn="l">
              <a:lnSpc>
                <a:spcPct val="80000"/>
              </a:lnSpc>
              <a:spcBef>
                <a:spcPts val="500"/>
              </a:spcBef>
              <a:spcAft>
                <a:spcPts val="0"/>
              </a:spcAft>
              <a:buClr>
                <a:schemeClr val="dk1"/>
              </a:buClr>
              <a:buSzPts val="2400"/>
              <a:buChar char="•"/>
            </a:pPr>
            <a:r>
              <a:rPr lang="en-US"/>
              <a:t>Intentional-to shorten the biacromial diameter by pulling the anterior clavicle outward </a:t>
            </a:r>
            <a:endParaRPr/>
          </a:p>
          <a:p>
            <a:pPr indent="-228600" lvl="1" marL="685800" rtl="0" algn="l">
              <a:lnSpc>
                <a:spcPct val="80000"/>
              </a:lnSpc>
              <a:spcBef>
                <a:spcPts val="500"/>
              </a:spcBef>
              <a:spcAft>
                <a:spcPts val="0"/>
              </a:spcAft>
              <a:buClr>
                <a:schemeClr val="dk1"/>
              </a:buClr>
              <a:buSzPts val="2400"/>
              <a:buChar char="•"/>
            </a:pPr>
            <a:r>
              <a:rPr lang="en-US"/>
              <a:t>Difficult; can lead to injury of underlying vascular and pulmonary structures</a:t>
            </a:r>
            <a:endParaRPr/>
          </a:p>
          <a:p>
            <a:pPr indent="0" lvl="0" marL="0" rtl="0" algn="l">
              <a:lnSpc>
                <a:spcPct val="80000"/>
              </a:lnSpc>
              <a:spcBef>
                <a:spcPts val="1000"/>
              </a:spcBef>
              <a:spcAft>
                <a:spcPts val="0"/>
              </a:spcAft>
              <a:buClr>
                <a:schemeClr val="dk1"/>
              </a:buClr>
              <a:buSzPts val="2800"/>
              <a:buFont typeface="Arial"/>
              <a:buNone/>
            </a:pPr>
            <a:r>
              <a:t/>
            </a:r>
            <a:endParaRPr/>
          </a:p>
          <a:p>
            <a:pPr indent="-228600" lvl="0" marL="228600" rtl="0" algn="l">
              <a:lnSpc>
                <a:spcPct val="80000"/>
              </a:lnSpc>
              <a:spcBef>
                <a:spcPts val="1000"/>
              </a:spcBef>
              <a:spcAft>
                <a:spcPts val="0"/>
              </a:spcAft>
              <a:buClr>
                <a:schemeClr val="dk1"/>
              </a:buClr>
              <a:buSzPts val="2800"/>
              <a:buChar char="•"/>
            </a:pPr>
            <a:r>
              <a:rPr b="1" lang="en-US"/>
              <a:t>Documentation : </a:t>
            </a:r>
            <a:r>
              <a:rPr lang="en-US"/>
              <a:t>Clear and complete documentation in the medical record is critical </a:t>
            </a:r>
            <a:endParaRPr/>
          </a:p>
          <a:p>
            <a:pPr indent="-50800" lvl="0" marL="228600" rtl="0" algn="l">
              <a:lnSpc>
                <a:spcPct val="80000"/>
              </a:lnSpc>
              <a:spcBef>
                <a:spcPts val="1000"/>
              </a:spcBef>
              <a:spcAft>
                <a:spcPts val="0"/>
              </a:spcAft>
              <a:buClr>
                <a:schemeClr val="dk1"/>
              </a:buClr>
              <a:buSzPts val="2800"/>
              <a:buNone/>
            </a:pPr>
            <a:r>
              <a:t/>
            </a:r>
            <a:endParaRPr/>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Rotation of posterior shoulder-Wood screw</a:t>
            </a:r>
            <a:endParaRPr/>
          </a:p>
        </p:txBody>
      </p:sp>
      <p:pic>
        <p:nvPicPr>
          <p:cNvPr id="285" name="Google Shape;285;p31"/>
          <p:cNvPicPr preferRelativeResize="0"/>
          <p:nvPr>
            <p:ph idx="1" type="body"/>
          </p:nvPr>
        </p:nvPicPr>
        <p:blipFill rotWithShape="1">
          <a:blip r:embed="rId3">
            <a:alphaModFix/>
          </a:blip>
          <a:srcRect b="0" l="-139" r="-138" t="0"/>
          <a:stretch/>
        </p:blipFill>
        <p:spPr>
          <a:xfrm>
            <a:off x="838200" y="1825625"/>
            <a:ext cx="5181600" cy="4351338"/>
          </a:xfrm>
          <a:prstGeom prst="rect">
            <a:avLst/>
          </a:prstGeom>
          <a:noFill/>
          <a:ln>
            <a:noFill/>
          </a:ln>
        </p:spPr>
      </p:pic>
      <p:pic>
        <p:nvPicPr>
          <p:cNvPr id="286" name="Google Shape;286;p31"/>
          <p:cNvPicPr preferRelativeResize="0"/>
          <p:nvPr>
            <p:ph idx="2" type="body"/>
          </p:nvPr>
        </p:nvPicPr>
        <p:blipFill rotWithShape="1">
          <a:blip r:embed="rId4">
            <a:alphaModFix/>
          </a:blip>
          <a:srcRect b="-1938" l="0" r="0" t="-1939"/>
          <a:stretch/>
        </p:blipFill>
        <p:spPr>
          <a:xfrm>
            <a:off x="6172200" y="1825625"/>
            <a:ext cx="5181600" cy="43513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292" name="Google Shape;292;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Manual removal of posterior shoulder</a:t>
            </a:r>
            <a:endParaRPr/>
          </a:p>
        </p:txBody>
      </p:sp>
      <p:pic>
        <p:nvPicPr>
          <p:cNvPr id="293" name="Google Shape;293;p32"/>
          <p:cNvPicPr preferRelativeResize="0"/>
          <p:nvPr>
            <p:ph idx="2" type="body"/>
          </p:nvPr>
        </p:nvPicPr>
        <p:blipFill rotWithShape="1">
          <a:blip r:embed="rId3">
            <a:alphaModFix/>
          </a:blip>
          <a:srcRect b="-3281" l="0" r="0" t="-3282"/>
          <a:stretch/>
        </p:blipFill>
        <p:spPr>
          <a:xfrm>
            <a:off x="839788" y="2505075"/>
            <a:ext cx="5157787" cy="3684588"/>
          </a:xfrm>
          <a:prstGeom prst="rect">
            <a:avLst/>
          </a:prstGeom>
          <a:noFill/>
          <a:ln>
            <a:noFill/>
          </a:ln>
        </p:spPr>
      </p:pic>
      <p:sp>
        <p:nvSpPr>
          <p:cNvPr id="294" name="Google Shape;294;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Gaskin</a:t>
            </a:r>
            <a:endParaRPr/>
          </a:p>
        </p:txBody>
      </p:sp>
      <p:pic>
        <p:nvPicPr>
          <p:cNvPr id="295" name="Google Shape;295;p32"/>
          <p:cNvPicPr preferRelativeResize="0"/>
          <p:nvPr>
            <p:ph idx="4" type="body"/>
          </p:nvPr>
        </p:nvPicPr>
        <p:blipFill rotWithShape="1">
          <a:blip r:embed="rId4">
            <a:alphaModFix/>
          </a:blip>
          <a:srcRect b="0" l="3439" r="3438" t="0"/>
          <a:stretch/>
        </p:blipFill>
        <p:spPr>
          <a:xfrm>
            <a:off x="6172200" y="2505075"/>
            <a:ext cx="5183188" cy="36845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301" name="Google Shape;301;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Rubin </a:t>
            </a:r>
            <a:endParaRPr/>
          </a:p>
        </p:txBody>
      </p:sp>
      <p:pic>
        <p:nvPicPr>
          <p:cNvPr id="302" name="Google Shape;302;p33"/>
          <p:cNvPicPr preferRelativeResize="0"/>
          <p:nvPr>
            <p:ph idx="2" type="body"/>
          </p:nvPr>
        </p:nvPicPr>
        <p:blipFill rotWithShape="1">
          <a:blip r:embed="rId3">
            <a:alphaModFix/>
          </a:blip>
          <a:srcRect b="0" l="-81184" r="-81184" t="0"/>
          <a:stretch/>
        </p:blipFill>
        <p:spPr>
          <a:xfrm>
            <a:off x="839788" y="2505075"/>
            <a:ext cx="5157787" cy="3684588"/>
          </a:xfrm>
          <a:prstGeom prst="rect">
            <a:avLst/>
          </a:prstGeom>
          <a:noFill/>
          <a:ln>
            <a:noFill/>
          </a:ln>
        </p:spPr>
      </p:pic>
      <p:sp>
        <p:nvSpPr>
          <p:cNvPr id="303" name="Google Shape;303;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Zavanelli </a:t>
            </a:r>
            <a:endParaRPr/>
          </a:p>
        </p:txBody>
      </p:sp>
      <p:pic>
        <p:nvPicPr>
          <p:cNvPr id="304" name="Google Shape;304;p33"/>
          <p:cNvPicPr preferRelativeResize="0"/>
          <p:nvPr>
            <p:ph idx="4" type="body"/>
          </p:nvPr>
        </p:nvPicPr>
        <p:blipFill rotWithShape="1">
          <a:blip r:embed="rId4">
            <a:alphaModFix/>
          </a:blip>
          <a:srcRect b="0" l="-35551" r="-35550" t="0"/>
          <a:stretch/>
        </p:blipFill>
        <p:spPr>
          <a:xfrm>
            <a:off x="6172200" y="2505075"/>
            <a:ext cx="5183188" cy="36845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4"/>
          <p:cNvSpPr txBox="1"/>
          <p:nvPr>
            <p:ph type="title"/>
          </p:nvPr>
        </p:nvSpPr>
        <p:spPr>
          <a:xfrm>
            <a:off x="1571625" y="365125"/>
            <a:ext cx="9782175" cy="9096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solidFill>
                  <a:srgbClr val="FF0000"/>
                </a:solidFill>
              </a:rPr>
              <a:t>7. Sterile Speculum Examination</a:t>
            </a:r>
            <a:endParaRPr/>
          </a:p>
        </p:txBody>
      </p:sp>
      <p:sp>
        <p:nvSpPr>
          <p:cNvPr id="310" name="Google Shape;310;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170"/>
              <a:buChar char="•"/>
            </a:pPr>
            <a:r>
              <a:rPr lang="en-US" sz="2170"/>
              <a:t>Review indications-e.g. preterm premature rupture of fetal membranes</a:t>
            </a:r>
            <a:endParaRPr/>
          </a:p>
          <a:p>
            <a:pPr indent="-228600" lvl="0" marL="228600" rtl="0" algn="l">
              <a:lnSpc>
                <a:spcPct val="70000"/>
              </a:lnSpc>
              <a:spcBef>
                <a:spcPts val="1000"/>
              </a:spcBef>
              <a:spcAft>
                <a:spcPts val="0"/>
              </a:spcAft>
              <a:buClr>
                <a:schemeClr val="dk1"/>
              </a:buClr>
              <a:buSzPts val="2170"/>
              <a:buChar char="•"/>
            </a:pPr>
            <a:r>
              <a:rPr lang="en-US" sz="2170"/>
              <a:t>Thoroughly explain the procedure to the patient </a:t>
            </a:r>
            <a:endParaRPr/>
          </a:p>
          <a:p>
            <a:pPr indent="-228600" lvl="0" marL="228600" rtl="0" algn="l">
              <a:lnSpc>
                <a:spcPct val="70000"/>
              </a:lnSpc>
              <a:spcBef>
                <a:spcPts val="1000"/>
              </a:spcBef>
              <a:spcAft>
                <a:spcPts val="0"/>
              </a:spcAft>
              <a:buClr>
                <a:schemeClr val="dk1"/>
              </a:buClr>
              <a:buSzPts val="2170"/>
              <a:buChar char="•"/>
            </a:pPr>
            <a:r>
              <a:rPr lang="en-US" sz="2170"/>
              <a:t>Sterile gloving</a:t>
            </a:r>
            <a:endParaRPr sz="2170"/>
          </a:p>
          <a:p>
            <a:pPr indent="-228600" lvl="0" marL="228600" rtl="0" algn="l">
              <a:lnSpc>
                <a:spcPct val="70000"/>
              </a:lnSpc>
              <a:spcBef>
                <a:spcPts val="1000"/>
              </a:spcBef>
              <a:spcAft>
                <a:spcPts val="0"/>
              </a:spcAft>
              <a:buClr>
                <a:schemeClr val="dk1"/>
              </a:buClr>
              <a:buSzPts val="2170"/>
              <a:buChar char="•"/>
            </a:pPr>
            <a:r>
              <a:rPr lang="en-US" sz="2170"/>
              <a:t>Report findings on inspection of external genitalia </a:t>
            </a:r>
            <a:endParaRPr sz="2170"/>
          </a:p>
          <a:p>
            <a:pPr indent="-228600" lvl="0" marL="228600" rtl="0" algn="l">
              <a:lnSpc>
                <a:spcPct val="70000"/>
              </a:lnSpc>
              <a:spcBef>
                <a:spcPts val="1000"/>
              </a:spcBef>
              <a:spcAft>
                <a:spcPts val="0"/>
              </a:spcAft>
              <a:buClr>
                <a:schemeClr val="dk1"/>
              </a:buClr>
              <a:buSzPts val="2170"/>
              <a:buChar char="•"/>
            </a:pPr>
            <a:r>
              <a:rPr lang="en-US" sz="2170"/>
              <a:t>Swabs vulva -5 swab technique</a:t>
            </a:r>
            <a:endParaRPr sz="2170"/>
          </a:p>
          <a:p>
            <a:pPr indent="-228600" lvl="0" marL="228600" rtl="0" algn="l">
              <a:lnSpc>
                <a:spcPct val="70000"/>
              </a:lnSpc>
              <a:spcBef>
                <a:spcPts val="1000"/>
              </a:spcBef>
              <a:spcAft>
                <a:spcPts val="0"/>
              </a:spcAft>
              <a:buClr>
                <a:schemeClr val="dk1"/>
              </a:buClr>
              <a:buSzPts val="2170"/>
              <a:buChar char="•"/>
            </a:pPr>
            <a:r>
              <a:rPr lang="en-US" sz="2170"/>
              <a:t>Application of sterile towels</a:t>
            </a:r>
            <a:endParaRPr sz="2170"/>
          </a:p>
          <a:p>
            <a:pPr indent="-228600" lvl="0" marL="228600" rtl="0" algn="l">
              <a:lnSpc>
                <a:spcPct val="70000"/>
              </a:lnSpc>
              <a:spcBef>
                <a:spcPts val="1000"/>
              </a:spcBef>
              <a:spcAft>
                <a:spcPts val="0"/>
              </a:spcAft>
              <a:buClr>
                <a:schemeClr val="dk1"/>
              </a:buClr>
              <a:buSzPts val="2170"/>
              <a:buChar char="•"/>
            </a:pPr>
            <a:r>
              <a:rPr lang="en-US" sz="2170"/>
              <a:t>Lubricates speculum</a:t>
            </a:r>
            <a:endParaRPr sz="2170"/>
          </a:p>
          <a:p>
            <a:pPr indent="-228600" lvl="0" marL="228600" rtl="0" algn="l">
              <a:lnSpc>
                <a:spcPct val="70000"/>
              </a:lnSpc>
              <a:spcBef>
                <a:spcPts val="1000"/>
              </a:spcBef>
              <a:spcAft>
                <a:spcPts val="0"/>
              </a:spcAft>
              <a:buClr>
                <a:schemeClr val="dk1"/>
              </a:buClr>
              <a:buSzPts val="2170"/>
              <a:buChar char="•"/>
            </a:pPr>
            <a:r>
              <a:rPr lang="en-US" sz="2170"/>
              <a:t>Separates the labia and exposes introitus with non non-dominant hand and introduces lubricated speculum with dominant hand</a:t>
            </a:r>
            <a:endParaRPr sz="2170"/>
          </a:p>
          <a:p>
            <a:pPr indent="-228600" lvl="0" marL="228600" rtl="0" algn="l">
              <a:lnSpc>
                <a:spcPct val="70000"/>
              </a:lnSpc>
              <a:spcBef>
                <a:spcPts val="1000"/>
              </a:spcBef>
              <a:spcAft>
                <a:spcPts val="0"/>
              </a:spcAft>
              <a:buClr>
                <a:schemeClr val="dk1"/>
              </a:buClr>
              <a:buSzPts val="2170"/>
              <a:buChar char="•"/>
            </a:pPr>
            <a:r>
              <a:rPr lang="en-US" sz="2170"/>
              <a:t>Position speculum to asses cervix </a:t>
            </a:r>
            <a:endParaRPr sz="2170"/>
          </a:p>
          <a:p>
            <a:pPr indent="-228600" lvl="0" marL="228600" rtl="0" algn="l">
              <a:lnSpc>
                <a:spcPct val="70000"/>
              </a:lnSpc>
              <a:spcBef>
                <a:spcPts val="1000"/>
              </a:spcBef>
              <a:spcAft>
                <a:spcPts val="0"/>
              </a:spcAft>
              <a:buClr>
                <a:schemeClr val="dk1"/>
              </a:buClr>
              <a:buSzPts val="2170"/>
              <a:buChar char="•"/>
            </a:pPr>
            <a:r>
              <a:rPr lang="en-US" sz="2170"/>
              <a:t>Report on status of vaginal walls,  Cervix (dilatation, position, defects, inflammation)</a:t>
            </a:r>
            <a:endParaRPr sz="2170"/>
          </a:p>
          <a:p>
            <a:pPr indent="-228600" lvl="0" marL="228600" rtl="0" algn="l">
              <a:lnSpc>
                <a:spcPct val="70000"/>
              </a:lnSpc>
              <a:spcBef>
                <a:spcPts val="1000"/>
              </a:spcBef>
              <a:spcAft>
                <a:spcPts val="0"/>
              </a:spcAft>
              <a:buClr>
                <a:schemeClr val="dk1"/>
              </a:buClr>
              <a:buSzPts val="2170"/>
              <a:buChar char="•"/>
            </a:pPr>
            <a:r>
              <a:rPr lang="en-US" sz="2170"/>
              <a:t>May report on cord, colour of liquor, pooling on valsalva , any other discharge/blood</a:t>
            </a:r>
            <a:endParaRPr/>
          </a:p>
          <a:p>
            <a:pPr indent="-90804" lvl="0" marL="228600" rtl="0" algn="l">
              <a:lnSpc>
                <a:spcPct val="70000"/>
              </a:lnSpc>
              <a:spcBef>
                <a:spcPts val="1000"/>
              </a:spcBef>
              <a:spcAft>
                <a:spcPts val="0"/>
              </a:spcAft>
              <a:buClr>
                <a:schemeClr val="dk1"/>
              </a:buClr>
              <a:buSzPts val="2170"/>
              <a:buNone/>
            </a:pPr>
            <a:r>
              <a:t/>
            </a:r>
            <a:endParaRPr sz="217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5"/>
          <p:cNvSpPr txBox="1"/>
          <p:nvPr>
            <p:ph type="title"/>
          </p:nvPr>
        </p:nvSpPr>
        <p:spPr>
          <a:xfrm>
            <a:off x="1804988" y="144463"/>
            <a:ext cx="8956675" cy="88423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br>
              <a:rPr b="1" lang="en-US" sz="3959">
                <a:solidFill>
                  <a:srgbClr val="FF0000"/>
                </a:solidFill>
              </a:rPr>
            </a:br>
            <a:r>
              <a:rPr b="1" lang="en-US" sz="3959">
                <a:solidFill>
                  <a:srgbClr val="FF0000"/>
                </a:solidFill>
              </a:rPr>
              <a:t>8. Digital Vaginal Examination</a:t>
            </a:r>
            <a:br>
              <a:rPr b="1" lang="en-US" sz="3959">
                <a:solidFill>
                  <a:srgbClr val="FF0000"/>
                </a:solidFill>
              </a:rPr>
            </a:br>
            <a:endParaRPr b="1" sz="3959">
              <a:solidFill>
                <a:srgbClr val="FF0000"/>
              </a:solidFill>
            </a:endParaRPr>
          </a:p>
        </p:txBody>
      </p:sp>
      <p:sp>
        <p:nvSpPr>
          <p:cNvPr id="316" name="Google Shape;316;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170"/>
              <a:buChar char="•"/>
            </a:pPr>
            <a:r>
              <a:rPr lang="en-US" sz="2170"/>
              <a:t> Thoroughly explain the procedure to the patient</a:t>
            </a:r>
            <a:endParaRPr/>
          </a:p>
          <a:p>
            <a:pPr indent="-228600" lvl="0" marL="228600" rtl="0" algn="l">
              <a:lnSpc>
                <a:spcPct val="70000"/>
              </a:lnSpc>
              <a:spcBef>
                <a:spcPts val="1000"/>
              </a:spcBef>
              <a:spcAft>
                <a:spcPts val="0"/>
              </a:spcAft>
              <a:buClr>
                <a:schemeClr val="dk1"/>
              </a:buClr>
              <a:buSzPts val="2170"/>
              <a:buChar char="•"/>
            </a:pPr>
            <a:r>
              <a:rPr lang="en-US" sz="2170"/>
              <a:t> Assess the patient between contractions when most relaxed</a:t>
            </a:r>
            <a:endParaRPr/>
          </a:p>
          <a:p>
            <a:pPr indent="-228600" lvl="0" marL="228600" rtl="0" algn="l">
              <a:lnSpc>
                <a:spcPct val="70000"/>
              </a:lnSpc>
              <a:spcBef>
                <a:spcPts val="1000"/>
              </a:spcBef>
              <a:spcAft>
                <a:spcPts val="0"/>
              </a:spcAft>
              <a:buClr>
                <a:schemeClr val="dk1"/>
              </a:buClr>
              <a:buSzPts val="2170"/>
              <a:buChar char="•"/>
            </a:pPr>
            <a:r>
              <a:rPr lang="en-US" sz="2170"/>
              <a:t> Sterile technique: 5 sterile gloves, lubricates the first two fingers of the dominant hand</a:t>
            </a:r>
            <a:endParaRPr/>
          </a:p>
          <a:p>
            <a:pPr indent="-228600" lvl="0" marL="228600" rtl="0" algn="l">
              <a:lnSpc>
                <a:spcPct val="70000"/>
              </a:lnSpc>
              <a:spcBef>
                <a:spcPts val="1000"/>
              </a:spcBef>
              <a:spcAft>
                <a:spcPts val="0"/>
              </a:spcAft>
              <a:buClr>
                <a:schemeClr val="dk1"/>
              </a:buClr>
              <a:buSzPts val="2170"/>
              <a:buChar char="•"/>
            </a:pPr>
            <a:r>
              <a:rPr lang="en-US" sz="2170"/>
              <a:t> Use the non‐dominant hand to spread the labia minora and the dominant hand to assess the cervix </a:t>
            </a:r>
            <a:endParaRPr/>
          </a:p>
          <a:p>
            <a:pPr indent="-228600" lvl="0" marL="228600" rtl="0" algn="l">
              <a:lnSpc>
                <a:spcPct val="70000"/>
              </a:lnSpc>
              <a:spcBef>
                <a:spcPts val="1000"/>
              </a:spcBef>
              <a:spcAft>
                <a:spcPts val="0"/>
              </a:spcAft>
              <a:buClr>
                <a:schemeClr val="dk1"/>
              </a:buClr>
              <a:buSzPts val="2170"/>
              <a:buChar char="•"/>
            </a:pPr>
            <a:r>
              <a:rPr lang="en-US" sz="2170"/>
              <a:t>Assess cervical dilation, effacement, consistency, position</a:t>
            </a:r>
            <a:endParaRPr/>
          </a:p>
          <a:p>
            <a:pPr indent="-228600" lvl="0" marL="228600" rtl="0" algn="l">
              <a:lnSpc>
                <a:spcPct val="70000"/>
              </a:lnSpc>
              <a:spcBef>
                <a:spcPts val="1000"/>
              </a:spcBef>
              <a:spcAft>
                <a:spcPts val="0"/>
              </a:spcAft>
              <a:buClr>
                <a:schemeClr val="dk1"/>
              </a:buClr>
              <a:buSzPts val="2170"/>
              <a:buChar char="•"/>
            </a:pPr>
            <a:r>
              <a:rPr lang="en-US" sz="2170"/>
              <a:t>Identify the presenting part, palpate for fontanelles and sutures </a:t>
            </a:r>
            <a:endParaRPr/>
          </a:p>
          <a:p>
            <a:pPr indent="-228600" lvl="0" marL="228600" rtl="0" algn="l">
              <a:lnSpc>
                <a:spcPct val="70000"/>
              </a:lnSpc>
              <a:spcBef>
                <a:spcPts val="1000"/>
              </a:spcBef>
              <a:spcAft>
                <a:spcPts val="0"/>
              </a:spcAft>
              <a:buClr>
                <a:schemeClr val="dk1"/>
              </a:buClr>
              <a:buSzPts val="2170"/>
              <a:buChar char="•"/>
            </a:pPr>
            <a:r>
              <a:rPr lang="en-US" sz="2170"/>
              <a:t>Rule out common malpresentations: breech, shoulder, brow, face, compound </a:t>
            </a:r>
            <a:endParaRPr/>
          </a:p>
          <a:p>
            <a:pPr indent="-228600" lvl="0" marL="228600" rtl="0" algn="l">
              <a:lnSpc>
                <a:spcPct val="70000"/>
              </a:lnSpc>
              <a:spcBef>
                <a:spcPts val="1000"/>
              </a:spcBef>
              <a:spcAft>
                <a:spcPts val="0"/>
              </a:spcAft>
              <a:buClr>
                <a:schemeClr val="dk1"/>
              </a:buClr>
              <a:buSzPts val="2170"/>
              <a:buChar char="•"/>
            </a:pPr>
            <a:r>
              <a:rPr lang="en-US" sz="2170"/>
              <a:t>Assess for the presence of a prolapsed umbilical cord </a:t>
            </a:r>
            <a:endParaRPr/>
          </a:p>
          <a:p>
            <a:pPr indent="-228600" lvl="0" marL="228600" rtl="0" algn="l">
              <a:lnSpc>
                <a:spcPct val="70000"/>
              </a:lnSpc>
              <a:spcBef>
                <a:spcPts val="1000"/>
              </a:spcBef>
              <a:spcAft>
                <a:spcPts val="0"/>
              </a:spcAft>
              <a:buClr>
                <a:schemeClr val="dk1"/>
              </a:buClr>
              <a:buSzPts val="2170"/>
              <a:buChar char="•"/>
            </a:pPr>
            <a:r>
              <a:rPr lang="en-US" sz="2170"/>
              <a:t>Dispose the contaminated equipment </a:t>
            </a:r>
            <a:endParaRPr/>
          </a:p>
          <a:p>
            <a:pPr indent="-228600" lvl="0" marL="228600" rtl="0" algn="l">
              <a:lnSpc>
                <a:spcPct val="70000"/>
              </a:lnSpc>
              <a:spcBef>
                <a:spcPts val="1000"/>
              </a:spcBef>
              <a:spcAft>
                <a:spcPts val="0"/>
              </a:spcAft>
              <a:buClr>
                <a:schemeClr val="dk1"/>
              </a:buClr>
              <a:buSzPts val="2170"/>
              <a:buChar char="•"/>
            </a:pPr>
            <a:r>
              <a:rPr lang="en-US" sz="2170"/>
              <a:t>Document on a partograph </a:t>
            </a:r>
            <a:endParaRPr/>
          </a:p>
          <a:p>
            <a:pPr indent="-228600" lvl="0" marL="228600" rtl="0" algn="l">
              <a:lnSpc>
                <a:spcPct val="70000"/>
              </a:lnSpc>
              <a:spcBef>
                <a:spcPts val="1000"/>
              </a:spcBef>
              <a:spcAft>
                <a:spcPts val="0"/>
              </a:spcAft>
              <a:buClr>
                <a:schemeClr val="dk1"/>
              </a:buClr>
              <a:buSzPts val="2170"/>
              <a:buChar char="•"/>
            </a:pPr>
            <a:r>
              <a:rPr lang="en-US" sz="2170"/>
              <a:t>Institute appropriate management </a:t>
            </a:r>
            <a:endParaRPr/>
          </a:p>
          <a:p>
            <a:pPr indent="-90804" lvl="0" marL="228600" rtl="0" algn="l">
              <a:lnSpc>
                <a:spcPct val="70000"/>
              </a:lnSpc>
              <a:spcBef>
                <a:spcPts val="1000"/>
              </a:spcBef>
              <a:spcAft>
                <a:spcPts val="0"/>
              </a:spcAft>
              <a:buClr>
                <a:schemeClr val="dk1"/>
              </a:buClr>
              <a:buSzPts val="2170"/>
              <a:buNone/>
            </a:pPr>
            <a:r>
              <a:t/>
            </a:r>
            <a:endParaRPr sz="2170"/>
          </a:p>
          <a:p>
            <a:pPr indent="-90804" lvl="0" marL="228600" rtl="0" algn="l">
              <a:lnSpc>
                <a:spcPct val="70000"/>
              </a:lnSpc>
              <a:spcBef>
                <a:spcPts val="1000"/>
              </a:spcBef>
              <a:spcAft>
                <a:spcPts val="0"/>
              </a:spcAft>
              <a:buClr>
                <a:schemeClr val="dk1"/>
              </a:buClr>
              <a:buSzPts val="2170"/>
              <a:buNone/>
            </a:pPr>
            <a:r>
              <a:t/>
            </a:r>
            <a:endParaRPr sz="2170"/>
          </a:p>
        </p:txBody>
      </p:sp>
      <p:pic>
        <p:nvPicPr>
          <p:cNvPr descr="http://sanus.pl/wp-content/uploads/2013/04/DSC_36942.jpg" id="317" name="Google Shape;317;p35"/>
          <p:cNvPicPr preferRelativeResize="0"/>
          <p:nvPr/>
        </p:nvPicPr>
        <p:blipFill rotWithShape="1">
          <a:blip r:embed="rId3">
            <a:alphaModFix/>
          </a:blip>
          <a:srcRect b="0" l="0" r="0" t="0"/>
          <a:stretch/>
        </p:blipFill>
        <p:spPr>
          <a:xfrm>
            <a:off x="503238" y="176213"/>
            <a:ext cx="669925" cy="8524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txBox="1"/>
          <p:nvPr>
            <p:ph type="title"/>
          </p:nvPr>
        </p:nvSpPr>
        <p:spPr>
          <a:xfrm>
            <a:off x="1982788" y="95250"/>
            <a:ext cx="8456612" cy="9493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solidFill>
                  <a:srgbClr val="FF0000"/>
                </a:solidFill>
              </a:rPr>
              <a:t>9. PPH Evaluation and Management</a:t>
            </a:r>
            <a:endParaRPr/>
          </a:p>
        </p:txBody>
      </p:sp>
      <p:sp>
        <p:nvSpPr>
          <p:cNvPr id="323" name="Google Shape;32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1750"/>
              <a:buChar char="•"/>
            </a:pPr>
            <a:r>
              <a:rPr lang="en-US" sz="1750"/>
              <a:t>Establish Diagnosis, Primary, Secondary, Determine cause from the 	4Ts</a:t>
            </a:r>
            <a:endParaRPr/>
          </a:p>
          <a:p>
            <a:pPr indent="-228600" lvl="0" marL="228600" rtl="0" algn="l">
              <a:lnSpc>
                <a:spcPct val="70000"/>
              </a:lnSpc>
              <a:spcBef>
                <a:spcPts val="1000"/>
              </a:spcBef>
              <a:spcAft>
                <a:spcPts val="0"/>
              </a:spcAft>
              <a:buClr>
                <a:schemeClr val="dk1"/>
              </a:buClr>
              <a:buSzPts val="1750"/>
              <a:buChar char="•"/>
            </a:pPr>
            <a:r>
              <a:rPr lang="en-US" sz="1750"/>
              <a:t>Call for HELP, PPH BOX </a:t>
            </a:r>
            <a:endParaRPr/>
          </a:p>
          <a:p>
            <a:pPr indent="-228600" lvl="0" marL="228600" rtl="0" algn="l">
              <a:lnSpc>
                <a:spcPct val="70000"/>
              </a:lnSpc>
              <a:spcBef>
                <a:spcPts val="1000"/>
              </a:spcBef>
              <a:spcAft>
                <a:spcPts val="0"/>
              </a:spcAft>
              <a:buClr>
                <a:schemeClr val="dk1"/>
              </a:buClr>
              <a:buSzPts val="1750"/>
              <a:buChar char="•"/>
            </a:pPr>
            <a:r>
              <a:rPr lang="en-US" sz="1750"/>
              <a:t>Resuscitation-2 large-bore IV needles, Oxygen by mask, Monitor VS &amp; Urine output, samples CBC/GXM/UEC/Coagulation profile</a:t>
            </a:r>
            <a:endParaRPr/>
          </a:p>
          <a:p>
            <a:pPr indent="-228600" lvl="0" marL="228600" rtl="0" algn="l">
              <a:lnSpc>
                <a:spcPct val="70000"/>
              </a:lnSpc>
              <a:spcBef>
                <a:spcPts val="1000"/>
              </a:spcBef>
              <a:spcAft>
                <a:spcPts val="0"/>
              </a:spcAft>
              <a:buClr>
                <a:schemeClr val="dk1"/>
              </a:buClr>
              <a:buSzPts val="1750"/>
              <a:buChar char="•"/>
            </a:pPr>
            <a:r>
              <a:rPr lang="en-US" sz="1750"/>
              <a:t>Empty bladder </a:t>
            </a:r>
            <a:endParaRPr/>
          </a:p>
          <a:p>
            <a:pPr indent="-228600" lvl="0" marL="228600" rtl="0" algn="l">
              <a:lnSpc>
                <a:spcPct val="70000"/>
              </a:lnSpc>
              <a:spcBef>
                <a:spcPts val="1000"/>
              </a:spcBef>
              <a:spcAft>
                <a:spcPts val="0"/>
              </a:spcAft>
              <a:buClr>
                <a:schemeClr val="dk1"/>
              </a:buClr>
              <a:buSzPts val="1750"/>
              <a:buChar char="•"/>
            </a:pPr>
            <a:r>
              <a:rPr lang="en-US" sz="1750"/>
              <a:t>Uterine massage </a:t>
            </a:r>
            <a:endParaRPr/>
          </a:p>
          <a:p>
            <a:pPr indent="-228600" lvl="0" marL="228600" rtl="0" algn="l">
              <a:lnSpc>
                <a:spcPct val="70000"/>
              </a:lnSpc>
              <a:spcBef>
                <a:spcPts val="1000"/>
              </a:spcBef>
              <a:spcAft>
                <a:spcPts val="0"/>
              </a:spcAft>
              <a:buClr>
                <a:schemeClr val="dk1"/>
              </a:buClr>
              <a:buSzPts val="1750"/>
              <a:buChar char="•"/>
            </a:pPr>
            <a:r>
              <a:rPr lang="en-US" sz="1750"/>
              <a:t>Repeat uterotonics (Oxytocin i/m or ergometrine-if no contraindication) </a:t>
            </a:r>
            <a:endParaRPr/>
          </a:p>
          <a:p>
            <a:pPr indent="-228600" lvl="0" marL="228600" rtl="0" algn="l">
              <a:lnSpc>
                <a:spcPct val="70000"/>
              </a:lnSpc>
              <a:spcBef>
                <a:spcPts val="1000"/>
              </a:spcBef>
              <a:spcAft>
                <a:spcPts val="0"/>
              </a:spcAft>
              <a:buClr>
                <a:schemeClr val="dk1"/>
              </a:buClr>
              <a:buSzPts val="1750"/>
              <a:buChar char="•"/>
            </a:pPr>
            <a:r>
              <a:rPr lang="en-US" sz="1750"/>
              <a:t>Infuse oxytocin  40 units in  1 litre to run at 60 drops per minute </a:t>
            </a:r>
            <a:endParaRPr/>
          </a:p>
          <a:p>
            <a:pPr indent="-228600" lvl="0" marL="228600" rtl="0" algn="l">
              <a:lnSpc>
                <a:spcPct val="70000"/>
              </a:lnSpc>
              <a:spcBef>
                <a:spcPts val="1000"/>
              </a:spcBef>
              <a:spcAft>
                <a:spcPts val="0"/>
              </a:spcAft>
              <a:buClr>
                <a:schemeClr val="dk1"/>
              </a:buClr>
              <a:buSzPts val="1750"/>
              <a:buChar char="•"/>
            </a:pPr>
            <a:r>
              <a:rPr lang="en-US" sz="1750"/>
              <a:t>Inspect placenta for completeness</a:t>
            </a:r>
            <a:endParaRPr/>
          </a:p>
          <a:p>
            <a:pPr indent="-228600" lvl="0" marL="228600" rtl="0" algn="l">
              <a:lnSpc>
                <a:spcPct val="70000"/>
              </a:lnSpc>
              <a:spcBef>
                <a:spcPts val="1000"/>
              </a:spcBef>
              <a:spcAft>
                <a:spcPts val="0"/>
              </a:spcAft>
              <a:buClr>
                <a:schemeClr val="dk1"/>
              </a:buClr>
              <a:buSzPts val="1750"/>
              <a:buChar char="•"/>
            </a:pPr>
            <a:r>
              <a:rPr lang="en-US" sz="1750"/>
              <a:t>Inspect vulva, vagina for tears </a:t>
            </a:r>
            <a:endParaRPr/>
          </a:p>
          <a:p>
            <a:pPr indent="-228600" lvl="0" marL="228600" rtl="0" algn="l">
              <a:lnSpc>
                <a:spcPct val="70000"/>
              </a:lnSpc>
              <a:spcBef>
                <a:spcPts val="1000"/>
              </a:spcBef>
              <a:spcAft>
                <a:spcPts val="0"/>
              </a:spcAft>
              <a:buClr>
                <a:schemeClr val="dk1"/>
              </a:buClr>
              <a:buSzPts val="1750"/>
              <a:buChar char="•"/>
            </a:pPr>
            <a:r>
              <a:rPr lang="en-US" sz="1750"/>
              <a:t>Consider misoprostol 600 mcg PO, tranexamic 1 gram IV slow </a:t>
            </a:r>
            <a:endParaRPr/>
          </a:p>
          <a:p>
            <a:pPr indent="-228600" lvl="0" marL="228600" rtl="0" algn="l">
              <a:lnSpc>
                <a:spcPct val="70000"/>
              </a:lnSpc>
              <a:spcBef>
                <a:spcPts val="1000"/>
              </a:spcBef>
              <a:spcAft>
                <a:spcPts val="0"/>
              </a:spcAft>
              <a:buClr>
                <a:schemeClr val="dk1"/>
              </a:buClr>
              <a:buSzPts val="1750"/>
              <a:buChar char="•"/>
            </a:pPr>
            <a:r>
              <a:rPr lang="en-US" sz="1750"/>
              <a:t>Consider aortic compression, bimanual uterine compression </a:t>
            </a:r>
            <a:endParaRPr/>
          </a:p>
          <a:p>
            <a:pPr indent="-228600" lvl="0" marL="228600" rtl="0" algn="l">
              <a:lnSpc>
                <a:spcPct val="70000"/>
              </a:lnSpc>
              <a:spcBef>
                <a:spcPts val="1000"/>
              </a:spcBef>
              <a:spcAft>
                <a:spcPts val="0"/>
              </a:spcAft>
              <a:buClr>
                <a:schemeClr val="dk1"/>
              </a:buClr>
              <a:buSzPts val="1750"/>
              <a:buChar char="•"/>
            </a:pPr>
            <a:r>
              <a:rPr lang="en-US" sz="1750"/>
              <a:t>Once bleeding controlled and all observations normal, observe every 15 mins until stable </a:t>
            </a:r>
            <a:endParaRPr/>
          </a:p>
          <a:p>
            <a:pPr indent="-228600" lvl="0" marL="228600" rtl="0" algn="l">
              <a:lnSpc>
                <a:spcPct val="70000"/>
              </a:lnSpc>
              <a:spcBef>
                <a:spcPts val="1000"/>
              </a:spcBef>
              <a:spcAft>
                <a:spcPts val="0"/>
              </a:spcAft>
              <a:buClr>
                <a:schemeClr val="dk1"/>
              </a:buClr>
              <a:buSzPts val="1750"/>
              <a:buChar char="•"/>
            </a:pPr>
            <a:r>
              <a:rPr lang="en-US" sz="1750"/>
              <a:t>Others: Balloon tamponade, B- Lynch, Ligation of Uterine vessels /Internal iliac artery/hysterectomy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7"/>
          <p:cNvSpPr/>
          <p:nvPr/>
        </p:nvSpPr>
        <p:spPr>
          <a:xfrm>
            <a:off x="711200" y="1066800"/>
            <a:ext cx="2963863" cy="2825750"/>
          </a:xfrm>
          <a:custGeom>
            <a:rect b="b" l="l" r="r" t="t"/>
            <a:pathLst>
              <a:path extrusionOk="0" h="2902039" w="1994079">
                <a:moveTo>
                  <a:pt x="448614" y="2693831"/>
                </a:moveTo>
                <a:cubicBezTo>
                  <a:pt x="476518" y="2582214"/>
                  <a:pt x="504423" y="2470597"/>
                  <a:pt x="487251" y="2333222"/>
                </a:cubicBezTo>
                <a:cubicBezTo>
                  <a:pt x="470079" y="2195847"/>
                  <a:pt x="416417" y="2071352"/>
                  <a:pt x="345583" y="1869583"/>
                </a:cubicBezTo>
                <a:cubicBezTo>
                  <a:pt x="274749" y="1667814"/>
                  <a:pt x="115910" y="1328670"/>
                  <a:pt x="62248" y="1122608"/>
                </a:cubicBezTo>
                <a:cubicBezTo>
                  <a:pt x="8586" y="916546"/>
                  <a:pt x="0" y="781318"/>
                  <a:pt x="23611" y="633211"/>
                </a:cubicBezTo>
                <a:cubicBezTo>
                  <a:pt x="47222" y="485104"/>
                  <a:pt x="81567" y="334850"/>
                  <a:pt x="203916" y="233966"/>
                </a:cubicBezTo>
                <a:cubicBezTo>
                  <a:pt x="326265" y="133082"/>
                  <a:pt x="566671" y="55808"/>
                  <a:pt x="757707" y="27904"/>
                </a:cubicBezTo>
                <a:cubicBezTo>
                  <a:pt x="948743" y="0"/>
                  <a:pt x="1187003" y="6439"/>
                  <a:pt x="1350135" y="66540"/>
                </a:cubicBezTo>
                <a:cubicBezTo>
                  <a:pt x="1513267" y="126641"/>
                  <a:pt x="1633471" y="216794"/>
                  <a:pt x="1736502" y="388512"/>
                </a:cubicBezTo>
                <a:cubicBezTo>
                  <a:pt x="1839533" y="560230"/>
                  <a:pt x="1994079" y="785611"/>
                  <a:pt x="1968321" y="1096850"/>
                </a:cubicBezTo>
                <a:cubicBezTo>
                  <a:pt x="1942563" y="1408089"/>
                  <a:pt x="1650642" y="1968321"/>
                  <a:pt x="1581955" y="2255949"/>
                </a:cubicBezTo>
                <a:cubicBezTo>
                  <a:pt x="1513268" y="2543577"/>
                  <a:pt x="1603419" y="2743199"/>
                  <a:pt x="1556197" y="2822619"/>
                </a:cubicBezTo>
                <a:cubicBezTo>
                  <a:pt x="1508975" y="2902039"/>
                  <a:pt x="1335110" y="2835498"/>
                  <a:pt x="1298620" y="2732467"/>
                </a:cubicBezTo>
                <a:cubicBezTo>
                  <a:pt x="1262130" y="2629436"/>
                  <a:pt x="1296473" y="2412641"/>
                  <a:pt x="1337256" y="2204433"/>
                </a:cubicBezTo>
                <a:cubicBezTo>
                  <a:pt x="1378039" y="1996225"/>
                  <a:pt x="1515414" y="1695717"/>
                  <a:pt x="1543318" y="1483216"/>
                </a:cubicBezTo>
                <a:cubicBezTo>
                  <a:pt x="1571222" y="1270715"/>
                  <a:pt x="1547612" y="1107583"/>
                  <a:pt x="1504682" y="929425"/>
                </a:cubicBezTo>
                <a:cubicBezTo>
                  <a:pt x="1461753" y="751267"/>
                  <a:pt x="1395212" y="515155"/>
                  <a:pt x="1285741" y="414270"/>
                </a:cubicBezTo>
                <a:cubicBezTo>
                  <a:pt x="1176271" y="313386"/>
                  <a:pt x="991673" y="309093"/>
                  <a:pt x="847859" y="324118"/>
                </a:cubicBezTo>
                <a:cubicBezTo>
                  <a:pt x="704045" y="339143"/>
                  <a:pt x="491543" y="476518"/>
                  <a:pt x="422856" y="504422"/>
                </a:cubicBezTo>
                <a:cubicBezTo>
                  <a:pt x="354169" y="532326"/>
                  <a:pt x="446467" y="459346"/>
                  <a:pt x="435735" y="491543"/>
                </a:cubicBezTo>
                <a:cubicBezTo>
                  <a:pt x="425003" y="523740"/>
                  <a:pt x="371341" y="616039"/>
                  <a:pt x="358462" y="697605"/>
                </a:cubicBezTo>
                <a:cubicBezTo>
                  <a:pt x="345583" y="779171"/>
                  <a:pt x="341290" y="862884"/>
                  <a:pt x="358462" y="980940"/>
                </a:cubicBezTo>
                <a:cubicBezTo>
                  <a:pt x="375634" y="1098996"/>
                  <a:pt x="407831" y="1253543"/>
                  <a:pt x="461493" y="1405943"/>
                </a:cubicBezTo>
                <a:cubicBezTo>
                  <a:pt x="515155" y="1558343"/>
                  <a:pt x="628918" y="1725768"/>
                  <a:pt x="680434" y="1895340"/>
                </a:cubicBezTo>
                <a:cubicBezTo>
                  <a:pt x="731950" y="2064912"/>
                  <a:pt x="772732" y="2275267"/>
                  <a:pt x="770586" y="2423374"/>
                </a:cubicBezTo>
                <a:cubicBezTo>
                  <a:pt x="768440" y="2571481"/>
                  <a:pt x="710485" y="2728174"/>
                  <a:pt x="667555" y="2783983"/>
                </a:cubicBezTo>
                <a:cubicBezTo>
                  <a:pt x="624625" y="2839792"/>
                  <a:pt x="547353" y="2781836"/>
                  <a:pt x="513009" y="2758225"/>
                </a:cubicBezTo>
                <a:cubicBezTo>
                  <a:pt x="478665" y="2734614"/>
                  <a:pt x="472225" y="2663780"/>
                  <a:pt x="461493" y="2642315"/>
                </a:cubicBezTo>
                <a:cubicBezTo>
                  <a:pt x="450761" y="2620850"/>
                  <a:pt x="448614" y="2629436"/>
                  <a:pt x="448614" y="2629436"/>
                </a:cubicBezTo>
              </a:path>
            </a:pathLst>
          </a:custGeom>
          <a:solidFill>
            <a:srgbClr val="C4E0B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29" name="Google Shape;329;p37"/>
          <p:cNvSpPr/>
          <p:nvPr/>
        </p:nvSpPr>
        <p:spPr>
          <a:xfrm>
            <a:off x="2032000" y="4191000"/>
            <a:ext cx="304800" cy="304800"/>
          </a:xfrm>
          <a:prstGeom prst="ellipse">
            <a:avLst/>
          </a:prstGeom>
          <a:solidFill>
            <a:srgbClr val="54813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0" name="Google Shape;330;p37"/>
          <p:cNvSpPr/>
          <p:nvPr/>
        </p:nvSpPr>
        <p:spPr>
          <a:xfrm>
            <a:off x="1897063" y="3206750"/>
            <a:ext cx="681037" cy="1571625"/>
          </a:xfrm>
          <a:custGeom>
            <a:rect b="b" l="l" r="r" t="t"/>
            <a:pathLst>
              <a:path extrusionOk="0" h="1571223" w="510861">
                <a:moveTo>
                  <a:pt x="6439" y="1571223"/>
                </a:moveTo>
                <a:cubicBezTo>
                  <a:pt x="72979" y="1535806"/>
                  <a:pt x="139520" y="1500389"/>
                  <a:pt x="160985" y="1455313"/>
                </a:cubicBezTo>
                <a:cubicBezTo>
                  <a:pt x="182450" y="1410237"/>
                  <a:pt x="158839" y="1369454"/>
                  <a:pt x="135228" y="1300767"/>
                </a:cubicBezTo>
                <a:cubicBezTo>
                  <a:pt x="111617" y="1232080"/>
                  <a:pt x="38636" y="1129048"/>
                  <a:pt x="19318" y="1043189"/>
                </a:cubicBezTo>
                <a:cubicBezTo>
                  <a:pt x="0" y="957330"/>
                  <a:pt x="10732" y="865032"/>
                  <a:pt x="19318" y="785612"/>
                </a:cubicBezTo>
                <a:cubicBezTo>
                  <a:pt x="27904" y="706192"/>
                  <a:pt x="60101" y="633212"/>
                  <a:pt x="70833" y="566671"/>
                </a:cubicBezTo>
                <a:cubicBezTo>
                  <a:pt x="81565" y="500130"/>
                  <a:pt x="83712" y="437882"/>
                  <a:pt x="83712" y="386367"/>
                </a:cubicBezTo>
                <a:cubicBezTo>
                  <a:pt x="83712" y="334852"/>
                  <a:pt x="70833" y="300508"/>
                  <a:pt x="70833" y="257578"/>
                </a:cubicBezTo>
                <a:cubicBezTo>
                  <a:pt x="70833" y="214648"/>
                  <a:pt x="68687" y="169572"/>
                  <a:pt x="83712" y="128789"/>
                </a:cubicBezTo>
                <a:cubicBezTo>
                  <a:pt x="98737" y="88006"/>
                  <a:pt x="103030" y="25758"/>
                  <a:pt x="160985" y="12879"/>
                </a:cubicBezTo>
                <a:cubicBezTo>
                  <a:pt x="218940" y="0"/>
                  <a:pt x="388512" y="10733"/>
                  <a:pt x="431442" y="51516"/>
                </a:cubicBezTo>
                <a:cubicBezTo>
                  <a:pt x="474372" y="92299"/>
                  <a:pt x="416417" y="188891"/>
                  <a:pt x="418563" y="257578"/>
                </a:cubicBezTo>
                <a:cubicBezTo>
                  <a:pt x="420709" y="326265"/>
                  <a:pt x="444321" y="401392"/>
                  <a:pt x="444321" y="463640"/>
                </a:cubicBezTo>
                <a:cubicBezTo>
                  <a:pt x="444321" y="525888"/>
                  <a:pt x="409977" y="560231"/>
                  <a:pt x="418563" y="631065"/>
                </a:cubicBezTo>
                <a:cubicBezTo>
                  <a:pt x="427149" y="701899"/>
                  <a:pt x="487250" y="802784"/>
                  <a:pt x="495836" y="888643"/>
                </a:cubicBezTo>
                <a:cubicBezTo>
                  <a:pt x="504422" y="974502"/>
                  <a:pt x="510861" y="1068947"/>
                  <a:pt x="470078" y="1146220"/>
                </a:cubicBezTo>
                <a:cubicBezTo>
                  <a:pt x="429295" y="1223493"/>
                  <a:pt x="274749" y="1296473"/>
                  <a:pt x="251138" y="1352282"/>
                </a:cubicBezTo>
                <a:cubicBezTo>
                  <a:pt x="227527" y="1408091"/>
                  <a:pt x="317679" y="1461753"/>
                  <a:pt x="328411" y="1481071"/>
                </a:cubicBezTo>
                <a:cubicBezTo>
                  <a:pt x="339143" y="1500389"/>
                  <a:pt x="315532" y="1468192"/>
                  <a:pt x="315532" y="1468192"/>
                </a:cubicBezTo>
                <a:lnTo>
                  <a:pt x="315532" y="1468192"/>
                </a:lnTo>
                <a:cubicBezTo>
                  <a:pt x="311239" y="1466045"/>
                  <a:pt x="294067" y="1461752"/>
                  <a:pt x="289774" y="1455313"/>
                </a:cubicBezTo>
              </a:path>
            </a:pathLst>
          </a:cu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31" name="Google Shape;331;p37"/>
          <p:cNvSpPr/>
          <p:nvPr/>
        </p:nvSpPr>
        <p:spPr>
          <a:xfrm>
            <a:off x="1751013" y="4572000"/>
            <a:ext cx="533400" cy="130175"/>
          </a:xfrm>
          <a:custGeom>
            <a:rect b="b" l="l" r="r" t="t"/>
            <a:pathLst>
              <a:path extrusionOk="0" h="130897" w="399419">
                <a:moveTo>
                  <a:pt x="64394" y="12879"/>
                </a:moveTo>
                <a:cubicBezTo>
                  <a:pt x="77273" y="17172"/>
                  <a:pt x="89455" y="25758"/>
                  <a:pt x="103031" y="25758"/>
                </a:cubicBezTo>
                <a:cubicBezTo>
                  <a:pt x="320510" y="25758"/>
                  <a:pt x="277020" y="36450"/>
                  <a:pt x="386366" y="0"/>
                </a:cubicBezTo>
                <a:cubicBezTo>
                  <a:pt x="382073" y="12879"/>
                  <a:pt x="383086" y="29038"/>
                  <a:pt x="373487" y="38637"/>
                </a:cubicBezTo>
                <a:cubicBezTo>
                  <a:pt x="363888" y="48236"/>
                  <a:pt x="348242" y="49283"/>
                  <a:pt x="334851" y="51515"/>
                </a:cubicBezTo>
                <a:cubicBezTo>
                  <a:pt x="296505" y="57906"/>
                  <a:pt x="257578" y="60101"/>
                  <a:pt x="218941" y="64394"/>
                </a:cubicBezTo>
                <a:cubicBezTo>
                  <a:pt x="318695" y="130897"/>
                  <a:pt x="171882" y="41749"/>
                  <a:pt x="386366" y="103031"/>
                </a:cubicBezTo>
                <a:cubicBezTo>
                  <a:pt x="399419" y="106760"/>
                  <a:pt x="361298" y="115458"/>
                  <a:pt x="347730" y="115910"/>
                </a:cubicBezTo>
                <a:cubicBezTo>
                  <a:pt x="231884" y="119772"/>
                  <a:pt x="115910" y="115910"/>
                  <a:pt x="0" y="115910"/>
                </a:cubicBezTo>
              </a:path>
            </a:pathLst>
          </a:custGeom>
          <a:solidFill>
            <a:schemeClr val="l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32" name="Google Shape;332;p37"/>
          <p:cNvSpPr/>
          <p:nvPr/>
        </p:nvSpPr>
        <p:spPr>
          <a:xfrm>
            <a:off x="2916238" y="5183188"/>
            <a:ext cx="857250" cy="1139825"/>
          </a:xfrm>
          <a:custGeom>
            <a:rect b="b" l="l" r="r" t="t"/>
            <a:pathLst>
              <a:path extrusionOk="0" h="1139780" w="643943">
                <a:moveTo>
                  <a:pt x="324118" y="109470"/>
                </a:moveTo>
                <a:cubicBezTo>
                  <a:pt x="324118" y="152399"/>
                  <a:pt x="291921" y="238259"/>
                  <a:pt x="285482" y="302653"/>
                </a:cubicBezTo>
                <a:cubicBezTo>
                  <a:pt x="279043" y="367047"/>
                  <a:pt x="264017" y="412123"/>
                  <a:pt x="285482" y="495836"/>
                </a:cubicBezTo>
                <a:cubicBezTo>
                  <a:pt x="306947" y="579549"/>
                  <a:pt x="360608" y="727656"/>
                  <a:pt x="414270" y="804929"/>
                </a:cubicBezTo>
                <a:cubicBezTo>
                  <a:pt x="467932" y="882202"/>
                  <a:pt x="570963" y="920839"/>
                  <a:pt x="607453" y="959476"/>
                </a:cubicBezTo>
                <a:cubicBezTo>
                  <a:pt x="643943" y="998113"/>
                  <a:pt x="628918" y="1017431"/>
                  <a:pt x="633211" y="1036749"/>
                </a:cubicBezTo>
                <a:cubicBezTo>
                  <a:pt x="637504" y="1056067"/>
                  <a:pt x="639650" y="1062506"/>
                  <a:pt x="633211" y="1075385"/>
                </a:cubicBezTo>
                <a:cubicBezTo>
                  <a:pt x="626772" y="1088264"/>
                  <a:pt x="620333" y="1103289"/>
                  <a:pt x="594575" y="1114022"/>
                </a:cubicBezTo>
                <a:cubicBezTo>
                  <a:pt x="568817" y="1124755"/>
                  <a:pt x="502276" y="1139780"/>
                  <a:pt x="478665" y="1139780"/>
                </a:cubicBezTo>
                <a:cubicBezTo>
                  <a:pt x="455054" y="1139780"/>
                  <a:pt x="461493" y="1126901"/>
                  <a:pt x="452907" y="1114022"/>
                </a:cubicBezTo>
                <a:cubicBezTo>
                  <a:pt x="444321" y="1101143"/>
                  <a:pt x="431442" y="1075386"/>
                  <a:pt x="427149" y="1062507"/>
                </a:cubicBezTo>
                <a:cubicBezTo>
                  <a:pt x="422856" y="1049628"/>
                  <a:pt x="425003" y="1068946"/>
                  <a:pt x="427149" y="1036749"/>
                </a:cubicBezTo>
                <a:cubicBezTo>
                  <a:pt x="429295" y="1004552"/>
                  <a:pt x="467932" y="965915"/>
                  <a:pt x="440028" y="869323"/>
                </a:cubicBezTo>
                <a:cubicBezTo>
                  <a:pt x="412124" y="772731"/>
                  <a:pt x="259724" y="457199"/>
                  <a:pt x="259724" y="457199"/>
                </a:cubicBezTo>
                <a:lnTo>
                  <a:pt x="259724" y="457199"/>
                </a:lnTo>
                <a:cubicBezTo>
                  <a:pt x="240406" y="435734"/>
                  <a:pt x="184597" y="377780"/>
                  <a:pt x="143814" y="328411"/>
                </a:cubicBezTo>
                <a:cubicBezTo>
                  <a:pt x="103031" y="279042"/>
                  <a:pt x="30050" y="195329"/>
                  <a:pt x="15025" y="160985"/>
                </a:cubicBezTo>
                <a:cubicBezTo>
                  <a:pt x="0" y="126641"/>
                  <a:pt x="42930" y="113763"/>
                  <a:pt x="53662" y="122349"/>
                </a:cubicBezTo>
                <a:cubicBezTo>
                  <a:pt x="64394" y="130935"/>
                  <a:pt x="47223" y="167425"/>
                  <a:pt x="79420" y="212501"/>
                </a:cubicBezTo>
                <a:cubicBezTo>
                  <a:pt x="111617" y="257577"/>
                  <a:pt x="218941" y="364901"/>
                  <a:pt x="246845" y="392805"/>
                </a:cubicBezTo>
                <a:cubicBezTo>
                  <a:pt x="274749" y="420709"/>
                  <a:pt x="240406" y="437881"/>
                  <a:pt x="246845" y="379926"/>
                </a:cubicBezTo>
                <a:cubicBezTo>
                  <a:pt x="253285" y="321971"/>
                  <a:pt x="272603" y="90152"/>
                  <a:pt x="285482" y="45076"/>
                </a:cubicBezTo>
                <a:cubicBezTo>
                  <a:pt x="298361" y="0"/>
                  <a:pt x="324118" y="66541"/>
                  <a:pt x="324118" y="109470"/>
                </a:cubicBezTo>
                <a:close/>
              </a:path>
            </a:pathLst>
          </a:cu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3" name="Google Shape;333;p37"/>
          <p:cNvSpPr/>
          <p:nvPr/>
        </p:nvSpPr>
        <p:spPr>
          <a:xfrm>
            <a:off x="2957513" y="5487988"/>
            <a:ext cx="331787" cy="901700"/>
          </a:xfrm>
          <a:custGeom>
            <a:rect b="b" l="l" r="r" t="t"/>
            <a:pathLst>
              <a:path extrusionOk="0" h="901521" w="248991">
                <a:moveTo>
                  <a:pt x="191036" y="88006"/>
                </a:moveTo>
                <a:cubicBezTo>
                  <a:pt x="165278" y="176012"/>
                  <a:pt x="118056" y="545207"/>
                  <a:pt x="88005" y="641798"/>
                </a:cubicBezTo>
                <a:cubicBezTo>
                  <a:pt x="57954" y="738389"/>
                  <a:pt x="21464" y="628919"/>
                  <a:pt x="10732" y="667555"/>
                </a:cubicBezTo>
                <a:cubicBezTo>
                  <a:pt x="0" y="706191"/>
                  <a:pt x="2146" y="845713"/>
                  <a:pt x="23611" y="873617"/>
                </a:cubicBezTo>
                <a:cubicBezTo>
                  <a:pt x="45076" y="901521"/>
                  <a:pt x="120203" y="856446"/>
                  <a:pt x="139521" y="834981"/>
                </a:cubicBezTo>
                <a:cubicBezTo>
                  <a:pt x="158839" y="813516"/>
                  <a:pt x="139521" y="744829"/>
                  <a:pt x="139521" y="744829"/>
                </a:cubicBezTo>
                <a:cubicBezTo>
                  <a:pt x="139521" y="710485"/>
                  <a:pt x="122349" y="734097"/>
                  <a:pt x="139521" y="628919"/>
                </a:cubicBezTo>
                <a:cubicBezTo>
                  <a:pt x="156693" y="523742"/>
                  <a:pt x="236113" y="201770"/>
                  <a:pt x="242552" y="113764"/>
                </a:cubicBezTo>
                <a:cubicBezTo>
                  <a:pt x="248991" y="25758"/>
                  <a:pt x="216794" y="0"/>
                  <a:pt x="191036" y="88006"/>
                </a:cubicBezTo>
                <a:close/>
              </a:path>
            </a:pathLst>
          </a:cu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4" name="Google Shape;334;p37"/>
          <p:cNvSpPr/>
          <p:nvPr/>
        </p:nvSpPr>
        <p:spPr>
          <a:xfrm>
            <a:off x="8737600" y="457200"/>
            <a:ext cx="1117600" cy="1295400"/>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5" name="Google Shape;335;p37"/>
          <p:cNvSpPr/>
          <p:nvPr/>
        </p:nvSpPr>
        <p:spPr>
          <a:xfrm>
            <a:off x="8737600" y="304800"/>
            <a:ext cx="1117600" cy="2286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6" name="Google Shape;336;p37"/>
          <p:cNvSpPr/>
          <p:nvPr/>
        </p:nvSpPr>
        <p:spPr>
          <a:xfrm>
            <a:off x="8737600" y="1676400"/>
            <a:ext cx="1117600" cy="1524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7" name="Google Shape;337;p37"/>
          <p:cNvSpPr/>
          <p:nvPr/>
        </p:nvSpPr>
        <p:spPr>
          <a:xfrm>
            <a:off x="9448800" y="3048000"/>
            <a:ext cx="203200" cy="3048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8" name="Google Shape;338;p37"/>
          <p:cNvSpPr/>
          <p:nvPr/>
        </p:nvSpPr>
        <p:spPr>
          <a:xfrm>
            <a:off x="9245600" y="1752600"/>
            <a:ext cx="304800" cy="3048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9" name="Google Shape;339;p37"/>
          <p:cNvSpPr/>
          <p:nvPr/>
        </p:nvSpPr>
        <p:spPr>
          <a:xfrm rot="-5400000">
            <a:off x="1778000" y="2032000"/>
            <a:ext cx="1219200" cy="508000"/>
          </a:xfrm>
          <a:prstGeom prst="rightArrow">
            <a:avLst>
              <a:gd fmla="val 23454" name="adj1"/>
              <a:gd fmla="val 63887"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0" name="Google Shape;340;p37"/>
          <p:cNvSpPr/>
          <p:nvPr/>
        </p:nvSpPr>
        <p:spPr>
          <a:xfrm>
            <a:off x="9550400" y="6096000"/>
            <a:ext cx="1625600" cy="304800"/>
          </a:xfrm>
          <a:prstGeom prst="ellipse">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1" name="Google Shape;341;p37"/>
          <p:cNvSpPr/>
          <p:nvPr/>
        </p:nvSpPr>
        <p:spPr>
          <a:xfrm>
            <a:off x="9347200" y="4648200"/>
            <a:ext cx="2032000" cy="381000"/>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42" name="Google Shape;342;p37"/>
          <p:cNvCxnSpPr>
            <a:stCxn id="341" idx="6"/>
            <a:endCxn id="340" idx="6"/>
          </p:cNvCxnSpPr>
          <p:nvPr/>
        </p:nvCxnSpPr>
        <p:spPr>
          <a:xfrm flipH="1">
            <a:off x="11176100" y="4838700"/>
            <a:ext cx="203100" cy="1409700"/>
          </a:xfrm>
          <a:prstGeom prst="straightConnector1">
            <a:avLst/>
          </a:prstGeom>
          <a:noFill/>
          <a:ln cap="flat" cmpd="sng" w="9525">
            <a:solidFill>
              <a:schemeClr val="accent1"/>
            </a:solidFill>
            <a:prstDash val="solid"/>
            <a:miter lim="800000"/>
            <a:headEnd len="sm" w="sm" type="none"/>
            <a:tailEnd len="sm" w="sm" type="none"/>
          </a:ln>
        </p:spPr>
      </p:cxnSp>
      <p:cxnSp>
        <p:nvCxnSpPr>
          <p:cNvPr id="343" name="Google Shape;343;p37"/>
          <p:cNvCxnSpPr>
            <a:stCxn id="341" idx="2"/>
            <a:endCxn id="340" idx="2"/>
          </p:cNvCxnSpPr>
          <p:nvPr/>
        </p:nvCxnSpPr>
        <p:spPr>
          <a:xfrm>
            <a:off x="9347200" y="4838700"/>
            <a:ext cx="203100" cy="1409700"/>
          </a:xfrm>
          <a:prstGeom prst="straightConnector1">
            <a:avLst/>
          </a:prstGeom>
          <a:noFill/>
          <a:ln cap="flat" cmpd="sng" w="9525">
            <a:solidFill>
              <a:schemeClr val="accent1"/>
            </a:solidFill>
            <a:prstDash val="solid"/>
            <a:miter lim="800000"/>
            <a:headEnd len="sm" w="sm" type="none"/>
            <a:tailEnd len="sm" w="sm" type="none"/>
          </a:ln>
        </p:spPr>
      </p:cxnSp>
      <p:sp>
        <p:nvSpPr>
          <p:cNvPr id="344" name="Google Shape;344;p37"/>
          <p:cNvSpPr/>
          <p:nvPr/>
        </p:nvSpPr>
        <p:spPr>
          <a:xfrm>
            <a:off x="2095500" y="3811588"/>
            <a:ext cx="3714750" cy="1235075"/>
          </a:xfrm>
          <a:custGeom>
            <a:rect b="b" l="l" r="r" t="t"/>
            <a:pathLst>
              <a:path extrusionOk="0" h="1234225" w="2786129">
                <a:moveTo>
                  <a:pt x="25757" y="360609"/>
                </a:moveTo>
                <a:cubicBezTo>
                  <a:pt x="19317" y="240406"/>
                  <a:pt x="12878" y="120203"/>
                  <a:pt x="25757" y="64395"/>
                </a:cubicBezTo>
                <a:cubicBezTo>
                  <a:pt x="38636" y="8587"/>
                  <a:pt x="92299" y="4293"/>
                  <a:pt x="103031" y="25758"/>
                </a:cubicBezTo>
                <a:cubicBezTo>
                  <a:pt x="113763" y="47223"/>
                  <a:pt x="90152" y="57956"/>
                  <a:pt x="90152" y="193184"/>
                </a:cubicBezTo>
                <a:cubicBezTo>
                  <a:pt x="90152" y="328412"/>
                  <a:pt x="47223" y="682581"/>
                  <a:pt x="103031" y="837127"/>
                </a:cubicBezTo>
                <a:cubicBezTo>
                  <a:pt x="158839" y="991673"/>
                  <a:pt x="184597" y="1075386"/>
                  <a:pt x="425002" y="1120462"/>
                </a:cubicBezTo>
                <a:cubicBezTo>
                  <a:pt x="665407" y="1165538"/>
                  <a:pt x="1253543" y="1174125"/>
                  <a:pt x="1545464" y="1107584"/>
                </a:cubicBezTo>
                <a:cubicBezTo>
                  <a:pt x="1837385" y="1041043"/>
                  <a:pt x="2032715" y="867178"/>
                  <a:pt x="2176529" y="721217"/>
                </a:cubicBezTo>
                <a:cubicBezTo>
                  <a:pt x="2320343" y="575256"/>
                  <a:pt x="2369712" y="341290"/>
                  <a:pt x="2408349" y="231820"/>
                </a:cubicBezTo>
                <a:cubicBezTo>
                  <a:pt x="2446986" y="122350"/>
                  <a:pt x="2391177" y="92299"/>
                  <a:pt x="2408349" y="64395"/>
                </a:cubicBezTo>
                <a:cubicBezTo>
                  <a:pt x="2425521" y="36491"/>
                  <a:pt x="2500648" y="30051"/>
                  <a:pt x="2511380" y="64395"/>
                </a:cubicBezTo>
                <a:cubicBezTo>
                  <a:pt x="2522112" y="98739"/>
                  <a:pt x="2487768" y="208209"/>
                  <a:pt x="2472743" y="270457"/>
                </a:cubicBezTo>
                <a:cubicBezTo>
                  <a:pt x="2457718" y="332705"/>
                  <a:pt x="2425521" y="407831"/>
                  <a:pt x="2421228" y="437882"/>
                </a:cubicBezTo>
                <a:cubicBezTo>
                  <a:pt x="2416935" y="467933"/>
                  <a:pt x="2436253" y="465786"/>
                  <a:pt x="2446985" y="450761"/>
                </a:cubicBezTo>
                <a:cubicBezTo>
                  <a:pt x="2457717" y="435736"/>
                  <a:pt x="2457718" y="416417"/>
                  <a:pt x="2485622" y="347730"/>
                </a:cubicBezTo>
                <a:cubicBezTo>
                  <a:pt x="2513526" y="279043"/>
                  <a:pt x="2567189" y="77274"/>
                  <a:pt x="2614411" y="38637"/>
                </a:cubicBezTo>
                <a:cubicBezTo>
                  <a:pt x="2661633" y="0"/>
                  <a:pt x="2786129" y="53662"/>
                  <a:pt x="2768957" y="115910"/>
                </a:cubicBezTo>
                <a:cubicBezTo>
                  <a:pt x="2751785" y="178158"/>
                  <a:pt x="2577921" y="330558"/>
                  <a:pt x="2511380" y="412124"/>
                </a:cubicBezTo>
                <a:cubicBezTo>
                  <a:pt x="2444839" y="493690"/>
                  <a:pt x="2449132" y="517302"/>
                  <a:pt x="2369712" y="605308"/>
                </a:cubicBezTo>
                <a:cubicBezTo>
                  <a:pt x="2290292" y="693314"/>
                  <a:pt x="2142186" y="856445"/>
                  <a:pt x="2034862" y="940158"/>
                </a:cubicBezTo>
                <a:cubicBezTo>
                  <a:pt x="1927538" y="1023871"/>
                  <a:pt x="1876023" y="1060362"/>
                  <a:pt x="1725769" y="1107584"/>
                </a:cubicBezTo>
                <a:cubicBezTo>
                  <a:pt x="1575515" y="1154806"/>
                  <a:pt x="1354427" y="1212761"/>
                  <a:pt x="1133340" y="1223493"/>
                </a:cubicBezTo>
                <a:cubicBezTo>
                  <a:pt x="912253" y="1234225"/>
                  <a:pt x="577403" y="1204175"/>
                  <a:pt x="399245" y="1171978"/>
                </a:cubicBezTo>
                <a:cubicBezTo>
                  <a:pt x="221087" y="1139781"/>
                  <a:pt x="128788" y="1107583"/>
                  <a:pt x="64394" y="1030310"/>
                </a:cubicBezTo>
                <a:cubicBezTo>
                  <a:pt x="0" y="953037"/>
                  <a:pt x="17171" y="837128"/>
                  <a:pt x="12878" y="708339"/>
                </a:cubicBezTo>
                <a:cubicBezTo>
                  <a:pt x="8585" y="579550"/>
                  <a:pt x="36490" y="332705"/>
                  <a:pt x="38636" y="257578"/>
                </a:cubicBezTo>
                <a:cubicBezTo>
                  <a:pt x="40782" y="182451"/>
                  <a:pt x="33269" y="220014"/>
                  <a:pt x="25757" y="257578"/>
                </a:cubicBezTo>
              </a:path>
            </a:pathLst>
          </a:custGeom>
          <a:solidFill>
            <a:srgbClr val="548135"/>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45" name="Google Shape;345;p37"/>
          <p:cNvSpPr/>
          <p:nvPr/>
        </p:nvSpPr>
        <p:spPr>
          <a:xfrm>
            <a:off x="5607050" y="1851025"/>
            <a:ext cx="4046538" cy="2147888"/>
          </a:xfrm>
          <a:custGeom>
            <a:rect b="b" l="l" r="r" t="t"/>
            <a:pathLst>
              <a:path extrusionOk="0" h="2148625" w="3035121">
                <a:moveTo>
                  <a:pt x="2826913" y="223234"/>
                </a:moveTo>
                <a:cubicBezTo>
                  <a:pt x="2835499" y="446468"/>
                  <a:pt x="2985752" y="1232079"/>
                  <a:pt x="2917065" y="1511121"/>
                </a:cubicBezTo>
                <a:cubicBezTo>
                  <a:pt x="2848378" y="1790163"/>
                  <a:pt x="2668074" y="1880315"/>
                  <a:pt x="2414789" y="1897487"/>
                </a:cubicBezTo>
                <a:cubicBezTo>
                  <a:pt x="2161505" y="1914659"/>
                  <a:pt x="1665668" y="1682839"/>
                  <a:pt x="1397358" y="1614152"/>
                </a:cubicBezTo>
                <a:cubicBezTo>
                  <a:pt x="1129048" y="1545465"/>
                  <a:pt x="961623" y="1481070"/>
                  <a:pt x="804930" y="1485363"/>
                </a:cubicBezTo>
                <a:cubicBezTo>
                  <a:pt x="648237" y="1489656"/>
                  <a:pt x="581696" y="1551904"/>
                  <a:pt x="457200" y="1639910"/>
                </a:cubicBezTo>
                <a:cubicBezTo>
                  <a:pt x="332704" y="1727916"/>
                  <a:pt x="115910" y="1938270"/>
                  <a:pt x="57955" y="2013397"/>
                </a:cubicBezTo>
                <a:cubicBezTo>
                  <a:pt x="0" y="2088524"/>
                  <a:pt x="30051" y="2148625"/>
                  <a:pt x="109471" y="2090670"/>
                </a:cubicBezTo>
                <a:cubicBezTo>
                  <a:pt x="188891" y="2032715"/>
                  <a:pt x="422856" y="1755819"/>
                  <a:pt x="534473" y="1665667"/>
                </a:cubicBezTo>
                <a:cubicBezTo>
                  <a:pt x="646090" y="1575515"/>
                  <a:pt x="678288" y="1558344"/>
                  <a:pt x="779172" y="1549758"/>
                </a:cubicBezTo>
                <a:cubicBezTo>
                  <a:pt x="880057" y="1541172"/>
                  <a:pt x="1060360" y="1596980"/>
                  <a:pt x="1139780" y="1614152"/>
                </a:cubicBezTo>
                <a:cubicBezTo>
                  <a:pt x="1219200" y="1631324"/>
                  <a:pt x="1255690" y="1652789"/>
                  <a:pt x="1255690" y="1652789"/>
                </a:cubicBezTo>
                <a:lnTo>
                  <a:pt x="1770845" y="1807335"/>
                </a:lnTo>
                <a:cubicBezTo>
                  <a:pt x="1951149" y="1860997"/>
                  <a:pt x="2165798" y="1966174"/>
                  <a:pt x="2337516" y="1974760"/>
                </a:cubicBezTo>
                <a:cubicBezTo>
                  <a:pt x="2509234" y="1983346"/>
                  <a:pt x="2689538" y="1946856"/>
                  <a:pt x="2801155" y="1858850"/>
                </a:cubicBezTo>
                <a:cubicBezTo>
                  <a:pt x="2912772" y="1770845"/>
                  <a:pt x="2979313" y="1586248"/>
                  <a:pt x="3007217" y="1446727"/>
                </a:cubicBezTo>
                <a:cubicBezTo>
                  <a:pt x="3035121" y="1307206"/>
                  <a:pt x="2990045" y="1223493"/>
                  <a:pt x="2968580" y="1021724"/>
                </a:cubicBezTo>
                <a:cubicBezTo>
                  <a:pt x="2947115" y="819955"/>
                  <a:pt x="2895600" y="377780"/>
                  <a:pt x="2878428" y="236112"/>
                </a:cubicBezTo>
                <a:cubicBezTo>
                  <a:pt x="2861256" y="94444"/>
                  <a:pt x="2876281" y="176011"/>
                  <a:pt x="2865549" y="171718"/>
                </a:cubicBezTo>
                <a:cubicBezTo>
                  <a:pt x="2854817" y="167425"/>
                  <a:pt x="2818327" y="0"/>
                  <a:pt x="2826913" y="223234"/>
                </a:cubicBezTo>
                <a:close/>
              </a:path>
            </a:pathLst>
          </a:cu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6" name="Google Shape;346;p37"/>
          <p:cNvSpPr/>
          <p:nvPr/>
        </p:nvSpPr>
        <p:spPr>
          <a:xfrm>
            <a:off x="10566400" y="2819400"/>
            <a:ext cx="508000" cy="1219200"/>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7" name="Google Shape;347;p37"/>
          <p:cNvSpPr/>
          <p:nvPr/>
        </p:nvSpPr>
        <p:spPr>
          <a:xfrm>
            <a:off x="10668000" y="2514600"/>
            <a:ext cx="304800" cy="1524000"/>
          </a:xfrm>
          <a:prstGeom prst="roundRect">
            <a:avLst>
              <a:gd fmla="val 16667"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8" name="Google Shape;348;p37"/>
          <p:cNvSpPr/>
          <p:nvPr/>
        </p:nvSpPr>
        <p:spPr>
          <a:xfrm>
            <a:off x="10464800" y="2438400"/>
            <a:ext cx="711200" cy="152400"/>
          </a:xfrm>
          <a:prstGeom prst="ellipse">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9" name="Google Shape;349;p37"/>
          <p:cNvSpPr/>
          <p:nvPr/>
        </p:nvSpPr>
        <p:spPr>
          <a:xfrm rot="10800000">
            <a:off x="10769600" y="4038600"/>
            <a:ext cx="101600" cy="609600"/>
          </a:xfrm>
          <a:prstGeom prst="triangle">
            <a:avLst>
              <a:gd fmla="val 50000" name="adj"/>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0" name="Google Shape;350;p37"/>
          <p:cNvSpPr/>
          <p:nvPr/>
        </p:nvSpPr>
        <p:spPr>
          <a:xfrm>
            <a:off x="9448800" y="5334000"/>
            <a:ext cx="1828800" cy="304800"/>
          </a:xfrm>
          <a:prstGeom prst="ellipse">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1" name="Google Shape;351;p37"/>
          <p:cNvSpPr txBox="1"/>
          <p:nvPr/>
        </p:nvSpPr>
        <p:spPr>
          <a:xfrm>
            <a:off x="4064000" y="1752600"/>
            <a:ext cx="29464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Inflate Condom with water till no further bleeding is occuring (usually about 300-500 mls )</a:t>
            </a:r>
            <a:endParaRPr b="0" i="0" sz="1800" u="none" cap="none" strike="noStrike">
              <a:solidFill>
                <a:schemeClr val="dk1"/>
              </a:solidFill>
              <a:latin typeface="Calibri"/>
              <a:ea typeface="Calibri"/>
              <a:cs typeface="Calibri"/>
              <a:sym typeface="Calibri"/>
            </a:endParaRPr>
          </a:p>
        </p:txBody>
      </p:sp>
      <p:sp>
        <p:nvSpPr>
          <p:cNvPr id="352" name="Google Shape;352;p37"/>
          <p:cNvSpPr txBox="1"/>
          <p:nvPr/>
        </p:nvSpPr>
        <p:spPr>
          <a:xfrm>
            <a:off x="3048000" y="990600"/>
            <a:ext cx="938213"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UTERUS</a:t>
            </a:r>
            <a:endParaRPr/>
          </a:p>
        </p:txBody>
      </p:sp>
      <p:cxnSp>
        <p:nvCxnSpPr>
          <p:cNvPr id="353" name="Google Shape;353;p37"/>
          <p:cNvCxnSpPr/>
          <p:nvPr/>
        </p:nvCxnSpPr>
        <p:spPr>
          <a:xfrm flipH="1">
            <a:off x="3454400" y="1447800"/>
            <a:ext cx="406400" cy="228600"/>
          </a:xfrm>
          <a:prstGeom prst="straightConnector1">
            <a:avLst/>
          </a:prstGeom>
          <a:noFill/>
          <a:ln cap="flat" cmpd="sng" w="9525">
            <a:solidFill>
              <a:schemeClr val="accent1"/>
            </a:solidFill>
            <a:prstDash val="solid"/>
            <a:miter lim="800000"/>
            <a:headEnd len="sm" w="sm" type="none"/>
            <a:tailEnd len="med" w="med" type="stealth"/>
          </a:ln>
        </p:spPr>
      </p:cxnSp>
      <p:sp>
        <p:nvSpPr>
          <p:cNvPr id="354" name="Google Shape;354;p37"/>
          <p:cNvSpPr txBox="1"/>
          <p:nvPr/>
        </p:nvSpPr>
        <p:spPr>
          <a:xfrm>
            <a:off x="4978400" y="5029200"/>
            <a:ext cx="1646238"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Foleys Catheter</a:t>
            </a:r>
            <a:endParaRPr/>
          </a:p>
        </p:txBody>
      </p:sp>
      <p:cxnSp>
        <p:nvCxnSpPr>
          <p:cNvPr id="355" name="Google Shape;355;p37"/>
          <p:cNvCxnSpPr/>
          <p:nvPr/>
        </p:nvCxnSpPr>
        <p:spPr>
          <a:xfrm rot="10800000">
            <a:off x="5080000" y="4648200"/>
            <a:ext cx="711200" cy="381000"/>
          </a:xfrm>
          <a:prstGeom prst="straightConnector1">
            <a:avLst/>
          </a:prstGeom>
          <a:noFill/>
          <a:ln cap="flat" cmpd="sng" w="9525">
            <a:solidFill>
              <a:schemeClr val="accent1"/>
            </a:solidFill>
            <a:prstDash val="solid"/>
            <a:miter lim="800000"/>
            <a:headEnd len="sm" w="sm" type="none"/>
            <a:tailEnd len="med" w="med" type="stealth"/>
          </a:ln>
        </p:spPr>
      </p:cxnSp>
      <p:sp>
        <p:nvSpPr>
          <p:cNvPr id="356" name="Google Shape;356;p37"/>
          <p:cNvSpPr txBox="1"/>
          <p:nvPr/>
        </p:nvSpPr>
        <p:spPr>
          <a:xfrm>
            <a:off x="3454400" y="3886200"/>
            <a:ext cx="977900"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Condom</a:t>
            </a:r>
            <a:endParaRPr/>
          </a:p>
        </p:txBody>
      </p:sp>
      <p:cxnSp>
        <p:nvCxnSpPr>
          <p:cNvPr id="357" name="Google Shape;357;p37"/>
          <p:cNvCxnSpPr>
            <a:stCxn id="356" idx="1"/>
            <a:endCxn id="330" idx="14"/>
          </p:cNvCxnSpPr>
          <p:nvPr/>
        </p:nvCxnSpPr>
        <p:spPr>
          <a:xfrm flipH="1">
            <a:off x="2557400" y="4071144"/>
            <a:ext cx="897000" cy="25500"/>
          </a:xfrm>
          <a:prstGeom prst="straightConnector1">
            <a:avLst/>
          </a:prstGeom>
          <a:noFill/>
          <a:ln cap="flat" cmpd="sng" w="9525">
            <a:solidFill>
              <a:schemeClr val="accent1"/>
            </a:solidFill>
            <a:prstDash val="solid"/>
            <a:miter lim="800000"/>
            <a:headEnd len="sm" w="sm" type="none"/>
            <a:tailEnd len="med" w="med" type="stealth"/>
          </a:ln>
        </p:spPr>
      </p:cxnSp>
      <p:sp>
        <p:nvSpPr>
          <p:cNvPr id="358" name="Google Shape;358;p37"/>
          <p:cNvSpPr txBox="1"/>
          <p:nvPr/>
        </p:nvSpPr>
        <p:spPr>
          <a:xfrm>
            <a:off x="711200" y="4953000"/>
            <a:ext cx="731838"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String</a:t>
            </a:r>
            <a:endParaRPr/>
          </a:p>
        </p:txBody>
      </p:sp>
      <p:cxnSp>
        <p:nvCxnSpPr>
          <p:cNvPr id="359" name="Google Shape;359;p37"/>
          <p:cNvCxnSpPr/>
          <p:nvPr/>
        </p:nvCxnSpPr>
        <p:spPr>
          <a:xfrm flipH="1" rot="10800000">
            <a:off x="1320800" y="4724400"/>
            <a:ext cx="609600" cy="381000"/>
          </a:xfrm>
          <a:prstGeom prst="straightConnector1">
            <a:avLst/>
          </a:prstGeom>
          <a:noFill/>
          <a:ln cap="flat" cmpd="sng" w="9525">
            <a:solidFill>
              <a:schemeClr val="accent1"/>
            </a:solidFill>
            <a:prstDash val="solid"/>
            <a:miter lim="800000"/>
            <a:headEnd len="sm" w="sm" type="none"/>
            <a:tailEnd len="med" w="med" type="stealth"/>
          </a:ln>
        </p:spPr>
      </p:cxnSp>
      <p:sp>
        <p:nvSpPr>
          <p:cNvPr id="360" name="Google Shape;360;p37"/>
          <p:cNvSpPr txBox="1"/>
          <p:nvPr/>
        </p:nvSpPr>
        <p:spPr>
          <a:xfrm>
            <a:off x="4165600" y="5715000"/>
            <a:ext cx="33401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Apply clamp to keep water within</a:t>
            </a:r>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Condom after inflation</a:t>
            </a:r>
            <a:endParaRPr/>
          </a:p>
        </p:txBody>
      </p:sp>
      <p:cxnSp>
        <p:nvCxnSpPr>
          <p:cNvPr id="361" name="Google Shape;361;p37"/>
          <p:cNvCxnSpPr/>
          <p:nvPr/>
        </p:nvCxnSpPr>
        <p:spPr>
          <a:xfrm rot="10800000">
            <a:off x="3454400" y="5638800"/>
            <a:ext cx="609600" cy="304800"/>
          </a:xfrm>
          <a:prstGeom prst="straightConnector1">
            <a:avLst/>
          </a:prstGeom>
          <a:noFill/>
          <a:ln cap="flat" cmpd="sng" w="9525">
            <a:solidFill>
              <a:schemeClr val="accent1"/>
            </a:solidFill>
            <a:prstDash val="solid"/>
            <a:miter lim="800000"/>
            <a:headEnd len="sm" w="sm" type="none"/>
            <a:tailEnd len="med" w="med" type="stealth"/>
          </a:ln>
        </p:spPr>
      </p:cxnSp>
      <p:cxnSp>
        <p:nvCxnSpPr>
          <p:cNvPr id="362" name="Google Shape;362;p37"/>
          <p:cNvCxnSpPr/>
          <p:nvPr/>
        </p:nvCxnSpPr>
        <p:spPr>
          <a:xfrm rot="5400000">
            <a:off x="4229101" y="3543300"/>
            <a:ext cx="685800" cy="3175"/>
          </a:xfrm>
          <a:prstGeom prst="straightConnector1">
            <a:avLst/>
          </a:prstGeom>
          <a:noFill/>
          <a:ln cap="flat" cmpd="sng" w="9525">
            <a:solidFill>
              <a:schemeClr val="accent1"/>
            </a:solidFill>
            <a:prstDash val="solid"/>
            <a:miter lim="800000"/>
            <a:headEnd len="sm" w="sm" type="none"/>
            <a:tailEnd len="med" w="med" type="stealth"/>
          </a:ln>
        </p:spPr>
      </p:cxnSp>
      <p:sp>
        <p:nvSpPr>
          <p:cNvPr id="363" name="Google Shape;363;p37"/>
          <p:cNvSpPr txBox="1"/>
          <p:nvPr/>
        </p:nvSpPr>
        <p:spPr>
          <a:xfrm>
            <a:off x="7315200" y="3962400"/>
            <a:ext cx="1108075"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Giving set</a:t>
            </a:r>
            <a:endParaRPr/>
          </a:p>
        </p:txBody>
      </p:sp>
      <p:cxnSp>
        <p:nvCxnSpPr>
          <p:cNvPr id="364" name="Google Shape;364;p37"/>
          <p:cNvCxnSpPr/>
          <p:nvPr/>
        </p:nvCxnSpPr>
        <p:spPr>
          <a:xfrm rot="-5400000">
            <a:off x="7493001" y="3810000"/>
            <a:ext cx="457200" cy="3175"/>
          </a:xfrm>
          <a:prstGeom prst="straightConnector1">
            <a:avLst/>
          </a:prstGeom>
          <a:noFill/>
          <a:ln cap="flat" cmpd="sng" w="9525">
            <a:solidFill>
              <a:schemeClr val="accent1"/>
            </a:solidFill>
            <a:prstDash val="solid"/>
            <a:miter lim="800000"/>
            <a:headEnd len="sm" w="sm" type="none"/>
            <a:tailEnd len="med" w="med" type="stealth"/>
          </a:ln>
        </p:spPr>
      </p:cxnSp>
      <p:sp>
        <p:nvSpPr>
          <p:cNvPr id="365" name="Google Shape;365;p37"/>
          <p:cNvSpPr txBox="1"/>
          <p:nvPr/>
        </p:nvSpPr>
        <p:spPr>
          <a:xfrm>
            <a:off x="10160000" y="914400"/>
            <a:ext cx="1117600"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Water/NS</a:t>
            </a:r>
            <a:endParaRPr/>
          </a:p>
        </p:txBody>
      </p:sp>
      <p:sp>
        <p:nvSpPr>
          <p:cNvPr id="366" name="Google Shape;366;p37"/>
          <p:cNvSpPr txBox="1"/>
          <p:nvPr/>
        </p:nvSpPr>
        <p:spPr>
          <a:xfrm>
            <a:off x="9550400" y="3886200"/>
            <a:ext cx="466725"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OR</a:t>
            </a:r>
            <a:endParaRPr/>
          </a:p>
        </p:txBody>
      </p:sp>
      <p:sp>
        <p:nvSpPr>
          <p:cNvPr id="367" name="Google Shape;367;p37"/>
          <p:cNvSpPr txBox="1"/>
          <p:nvPr/>
        </p:nvSpPr>
        <p:spPr>
          <a:xfrm>
            <a:off x="10363200" y="1981200"/>
            <a:ext cx="857250"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syringe</a:t>
            </a:r>
            <a:endParaRPr/>
          </a:p>
        </p:txBody>
      </p:sp>
      <p:sp>
        <p:nvSpPr>
          <p:cNvPr id="368" name="Google Shape;368;p37"/>
          <p:cNvSpPr txBox="1"/>
          <p:nvPr/>
        </p:nvSpPr>
        <p:spPr>
          <a:xfrm>
            <a:off x="609600" y="228600"/>
            <a:ext cx="80264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sng" cap="none" strike="noStrike">
                <a:solidFill>
                  <a:schemeClr val="dk1"/>
                </a:solidFill>
                <a:latin typeface="Times New Roman"/>
                <a:ea typeface="Times New Roman"/>
                <a:cs typeface="Times New Roman"/>
                <a:sym typeface="Times New Roman"/>
              </a:rPr>
              <a:t>THE CONDOM TAMPONADE</a:t>
            </a:r>
            <a:endParaRPr b="0" i="0" sz="3200" u="none" cap="none" strike="noStrike">
              <a:solidFill>
                <a:schemeClr val="dk1"/>
              </a:solidFill>
              <a:latin typeface="Calibri"/>
              <a:ea typeface="Calibri"/>
              <a:cs typeface="Calibri"/>
              <a:sym typeface="Calibri"/>
            </a:endParaRPr>
          </a:p>
        </p:txBody>
      </p:sp>
      <p:sp>
        <p:nvSpPr>
          <p:cNvPr id="369" name="Google Shape;369;p37"/>
          <p:cNvSpPr/>
          <p:nvPr/>
        </p:nvSpPr>
        <p:spPr>
          <a:xfrm>
            <a:off x="9448800" y="5476875"/>
            <a:ext cx="1854200" cy="896938"/>
          </a:xfrm>
          <a:custGeom>
            <a:rect b="b" l="l" r="r" t="t"/>
            <a:pathLst>
              <a:path extrusionOk="0" h="896112" w="1389888">
                <a:moveTo>
                  <a:pt x="0" y="36576"/>
                </a:moveTo>
                <a:cubicBezTo>
                  <a:pt x="30480" y="65532"/>
                  <a:pt x="60960" y="94488"/>
                  <a:pt x="137160" y="118872"/>
                </a:cubicBezTo>
                <a:cubicBezTo>
                  <a:pt x="213360" y="143256"/>
                  <a:pt x="318516" y="175260"/>
                  <a:pt x="457200" y="182880"/>
                </a:cubicBezTo>
                <a:cubicBezTo>
                  <a:pt x="595884" y="190500"/>
                  <a:pt x="850392" y="172212"/>
                  <a:pt x="969264" y="164592"/>
                </a:cubicBezTo>
                <a:cubicBezTo>
                  <a:pt x="1088136" y="156972"/>
                  <a:pt x="1117092" y="150876"/>
                  <a:pt x="1170432" y="137160"/>
                </a:cubicBezTo>
                <a:cubicBezTo>
                  <a:pt x="1223772" y="123444"/>
                  <a:pt x="1252728" y="105156"/>
                  <a:pt x="1289304" y="82296"/>
                </a:cubicBezTo>
                <a:cubicBezTo>
                  <a:pt x="1325880" y="59436"/>
                  <a:pt x="1389888" y="0"/>
                  <a:pt x="1389888" y="0"/>
                </a:cubicBezTo>
                <a:lnTo>
                  <a:pt x="1389888" y="0"/>
                </a:lnTo>
                <a:cubicBezTo>
                  <a:pt x="1373124" y="129540"/>
                  <a:pt x="1303020" y="658368"/>
                  <a:pt x="1289304" y="777240"/>
                </a:cubicBezTo>
                <a:cubicBezTo>
                  <a:pt x="1275588" y="896112"/>
                  <a:pt x="1319784" y="725424"/>
                  <a:pt x="1307592" y="713232"/>
                </a:cubicBezTo>
                <a:cubicBezTo>
                  <a:pt x="1295400" y="701040"/>
                  <a:pt x="1263396" y="713232"/>
                  <a:pt x="1216152" y="704088"/>
                </a:cubicBezTo>
                <a:cubicBezTo>
                  <a:pt x="1168908" y="694944"/>
                  <a:pt x="1074420" y="669036"/>
                  <a:pt x="1024128" y="658368"/>
                </a:cubicBezTo>
                <a:cubicBezTo>
                  <a:pt x="973836" y="647700"/>
                  <a:pt x="914400" y="640080"/>
                  <a:pt x="914400" y="640080"/>
                </a:cubicBezTo>
                <a:cubicBezTo>
                  <a:pt x="876300" y="633984"/>
                  <a:pt x="838200" y="623316"/>
                  <a:pt x="795528" y="621792"/>
                </a:cubicBezTo>
                <a:cubicBezTo>
                  <a:pt x="752856" y="620268"/>
                  <a:pt x="720852" y="624840"/>
                  <a:pt x="658368" y="630936"/>
                </a:cubicBezTo>
                <a:cubicBezTo>
                  <a:pt x="595884" y="637032"/>
                  <a:pt x="493776" y="647700"/>
                  <a:pt x="420624" y="658368"/>
                </a:cubicBezTo>
                <a:cubicBezTo>
                  <a:pt x="347472" y="669036"/>
                  <a:pt x="219456" y="694944"/>
                  <a:pt x="219456" y="694944"/>
                </a:cubicBezTo>
                <a:cubicBezTo>
                  <a:pt x="169164" y="704088"/>
                  <a:pt x="141732" y="699516"/>
                  <a:pt x="118872" y="713232"/>
                </a:cubicBezTo>
                <a:cubicBezTo>
                  <a:pt x="96012" y="726948"/>
                  <a:pt x="82296" y="777240"/>
                  <a:pt x="82296" y="777240"/>
                </a:cubicBezTo>
                <a:lnTo>
                  <a:pt x="82296" y="777240"/>
                </a:lnTo>
              </a:path>
            </a:pathLst>
          </a:custGeom>
          <a:solidFill>
            <a:srgbClr val="DDEAF6"/>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Clean</a:t>
            </a:r>
            <a:endParaRPr/>
          </a:p>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water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Steps </a:t>
            </a:r>
            <a:endParaRPr/>
          </a:p>
        </p:txBody>
      </p:sp>
      <p:graphicFrame>
        <p:nvGraphicFramePr>
          <p:cNvPr id="375" name="Google Shape;375;p38"/>
          <p:cNvGraphicFramePr/>
          <p:nvPr/>
        </p:nvGraphicFramePr>
        <p:xfrm>
          <a:off x="838200" y="1825625"/>
          <a:ext cx="3000000" cy="3000000"/>
        </p:xfrm>
        <a:graphic>
          <a:graphicData uri="http://schemas.openxmlformats.org/drawingml/2006/table">
            <a:tbl>
              <a:tblPr bandRow="1" firstRow="1">
                <a:noFill/>
                <a:tableStyleId>{1E5F7B0E-AB5E-490E-858C-AA3EDDEE0BF1}</a:tableStyleId>
              </a:tblPr>
              <a:tblGrid>
                <a:gridCol w="5257800"/>
                <a:gridCol w="5257800"/>
              </a:tblGrid>
              <a:tr h="370750">
                <a:tc>
                  <a:txBody>
                    <a:bodyPr/>
                    <a:lstStyle/>
                    <a:p>
                      <a:pPr indent="0" lvl="0" marL="0" marR="0" rtl="0" algn="l">
                        <a:spcBef>
                          <a:spcPts val="0"/>
                        </a:spcBef>
                        <a:spcAft>
                          <a:spcPts val="0"/>
                        </a:spcAft>
                        <a:buNone/>
                      </a:pPr>
                      <a:r>
                        <a:t/>
                      </a:r>
                      <a:endParaRPr sz="1800"/>
                    </a:p>
                  </a:txBody>
                  <a:tcPr marT="45700" marB="45700" marR="91450" marL="91450"/>
                </a:tc>
                <a:tc>
                  <a:txBody>
                    <a:bodyPr/>
                    <a:lstStyle/>
                    <a:p>
                      <a:pPr indent="0" lvl="0" marL="0" marR="0" rtl="0" algn="l">
                        <a:spcBef>
                          <a:spcPts val="0"/>
                        </a:spcBef>
                        <a:spcAft>
                          <a:spcPts val="0"/>
                        </a:spcAft>
                        <a:buNone/>
                      </a:pPr>
                      <a:r>
                        <a:t/>
                      </a:r>
                      <a:endParaRPr sz="1800"/>
                    </a:p>
                  </a:txBody>
                  <a:tcPr marT="45700" marB="45700" marR="91450" marL="91450"/>
                </a:tc>
              </a:tr>
              <a:tr h="4206000">
                <a:tc>
                  <a:txBody>
                    <a:bodyPr/>
                    <a:lstStyle/>
                    <a:p>
                      <a:pPr indent="0" lvl="0" marL="0" marR="0" rtl="0" algn="l">
                        <a:lnSpc>
                          <a:spcPct val="70000"/>
                        </a:lnSpc>
                        <a:spcBef>
                          <a:spcPts val="0"/>
                        </a:spcBef>
                        <a:spcAft>
                          <a:spcPts val="0"/>
                        </a:spcAft>
                        <a:buClr>
                          <a:schemeClr val="dk1"/>
                        </a:buClr>
                        <a:buSzPts val="1800"/>
                        <a:buFont typeface="Arial"/>
                        <a:buNone/>
                      </a:pPr>
                      <a:r>
                        <a:rPr lang="en-US" sz="1800">
                          <a:latin typeface="Calibri"/>
                          <a:ea typeface="Calibri"/>
                          <a:cs typeface="Calibri"/>
                          <a:sym typeface="Calibri"/>
                        </a:rPr>
                        <a:t>1. Place condom over balloon end of Foleys catheter</a:t>
                      </a:r>
                      <a:endParaRPr/>
                    </a:p>
                    <a:p>
                      <a:pPr indent="0" lvl="0" marL="0" marR="0" rtl="0" algn="l">
                        <a:lnSpc>
                          <a:spcPct val="7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70000"/>
                        </a:lnSpc>
                        <a:spcBef>
                          <a:spcPts val="0"/>
                        </a:spcBef>
                        <a:spcAft>
                          <a:spcPts val="0"/>
                        </a:spcAft>
                        <a:buClr>
                          <a:schemeClr val="dk1"/>
                        </a:buClr>
                        <a:buSzPts val="1800"/>
                        <a:buFont typeface="Arial"/>
                        <a:buNone/>
                      </a:pPr>
                      <a:r>
                        <a:rPr lang="en-US" sz="1800">
                          <a:latin typeface="Calibri"/>
                          <a:ea typeface="Calibri"/>
                          <a:cs typeface="Calibri"/>
                          <a:sym typeface="Calibri"/>
                        </a:rPr>
                        <a:t>2. Tie lower end of condom snugly below level of  the balloon using suture / string. Tie should be tight enough to prevent leakage of water but should not strangulate catheter and prevent inflow of water into condom. Check for leakage by inflating  ballon with about 20cc water.</a:t>
                      </a:r>
                      <a:endParaRPr/>
                    </a:p>
                    <a:p>
                      <a:pPr indent="0" lvl="0" marL="0" marR="0" rtl="0" algn="l">
                        <a:lnSpc>
                          <a:spcPct val="7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70000"/>
                        </a:lnSpc>
                        <a:spcBef>
                          <a:spcPts val="0"/>
                        </a:spcBef>
                        <a:spcAft>
                          <a:spcPts val="0"/>
                        </a:spcAft>
                        <a:buClr>
                          <a:schemeClr val="dk1"/>
                        </a:buClr>
                        <a:buSzPts val="1800"/>
                        <a:buFont typeface="Arial"/>
                        <a:buNone/>
                      </a:pPr>
                      <a:r>
                        <a:rPr lang="en-US" sz="1800">
                          <a:latin typeface="Calibri"/>
                          <a:ea typeface="Calibri"/>
                          <a:cs typeface="Calibri"/>
                          <a:sym typeface="Calibri"/>
                        </a:rPr>
                        <a:t>3.  Aseptically place the condom end high into uterine cavity by digital manipulation or with aid of speculum and forceps</a:t>
                      </a:r>
                      <a:endParaRPr/>
                    </a:p>
                    <a:p>
                      <a:pPr indent="0" lvl="0" marL="0" marR="0" rtl="0" algn="l">
                        <a:lnSpc>
                          <a:spcPct val="7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70000"/>
                        </a:lnSpc>
                        <a:spcBef>
                          <a:spcPts val="0"/>
                        </a:spcBef>
                        <a:spcAft>
                          <a:spcPts val="0"/>
                        </a:spcAft>
                        <a:buClr>
                          <a:schemeClr val="dk1"/>
                        </a:buClr>
                        <a:buSzPts val="1800"/>
                        <a:buFont typeface="Arial"/>
                        <a:buNone/>
                      </a:pPr>
                      <a:r>
                        <a:rPr lang="en-US" sz="1800">
                          <a:latin typeface="Calibri"/>
                          <a:ea typeface="Calibri"/>
                          <a:cs typeface="Calibri"/>
                          <a:sym typeface="Calibri"/>
                        </a:rPr>
                        <a:t>4.  Inflate CT by connecting open/outlet end of catheter to giving set connected to infusion bag or use clean water with aid of large syringe. (</a:t>
                      </a:r>
                      <a:r>
                        <a:rPr i="1" lang="en-US" sz="1800">
                          <a:latin typeface="Calibri"/>
                          <a:ea typeface="Calibri"/>
                          <a:cs typeface="Calibri"/>
                          <a:sym typeface="Calibri"/>
                        </a:rPr>
                        <a:t>cut the giving set at level of rubber to enable it fit into catheter</a:t>
                      </a:r>
                      <a:r>
                        <a:rPr lang="en-US" sz="1800">
                          <a:latin typeface="Calibri"/>
                          <a:ea typeface="Calibri"/>
                          <a:cs typeface="Calibri"/>
                          <a:sym typeface="Calibri"/>
                        </a:rPr>
                        <a:t>) </a:t>
                      </a:r>
                      <a:endParaRPr/>
                    </a:p>
                    <a:p>
                      <a:pPr indent="0" lvl="0" marL="0" marR="0" rtl="0" algn="l">
                        <a:spcBef>
                          <a:spcPts val="0"/>
                        </a:spcBef>
                        <a:spcAft>
                          <a:spcPts val="0"/>
                        </a:spcAft>
                        <a:buNone/>
                      </a:pPr>
                      <a:r>
                        <a:t/>
                      </a:r>
                      <a:endParaRPr sz="1800"/>
                    </a:p>
                  </a:txBody>
                  <a:tcPr marT="45700" marB="45700" marR="91450" marL="91450"/>
                </a:tc>
                <a:tc>
                  <a:txBody>
                    <a:bodyPr/>
                    <a:lstStyle/>
                    <a:p>
                      <a:pPr indent="-342900" lvl="0" marL="342900" marR="0" rtl="0" algn="l">
                        <a:spcBef>
                          <a:spcPts val="0"/>
                        </a:spcBef>
                        <a:spcAft>
                          <a:spcPts val="0"/>
                        </a:spcAft>
                        <a:buClr>
                          <a:schemeClr val="dk1"/>
                        </a:buClr>
                        <a:buSzPts val="1800"/>
                        <a:buFont typeface="Arial"/>
                        <a:buAutoNum type="arabicPeriod" startAt="5"/>
                      </a:pPr>
                      <a:r>
                        <a:rPr lang="en-US" sz="1800"/>
                        <a:t>Inflate condom with water or saline to about 300-  500 mls (or to amount at which no further bleeding is observed).</a:t>
                      </a:r>
                      <a:endParaRPr/>
                    </a:p>
                    <a:p>
                      <a:pPr indent="-228600" lvl="0" marL="342900" marR="0" rtl="0" algn="l">
                        <a:spcBef>
                          <a:spcPts val="0"/>
                        </a:spcBef>
                        <a:spcAft>
                          <a:spcPts val="0"/>
                        </a:spcAft>
                        <a:buClr>
                          <a:schemeClr val="dk1"/>
                        </a:buClr>
                        <a:buSzPts val="1800"/>
                        <a:buFont typeface="Arial"/>
                        <a:buNone/>
                      </a:pPr>
                      <a:r>
                        <a:t/>
                      </a:r>
                      <a:endParaRPr sz="1800"/>
                    </a:p>
                    <a:p>
                      <a:pPr indent="-342900" lvl="0" marL="342900" marR="0" rtl="0" algn="l">
                        <a:spcBef>
                          <a:spcPts val="0"/>
                        </a:spcBef>
                        <a:spcAft>
                          <a:spcPts val="0"/>
                        </a:spcAft>
                        <a:buClr>
                          <a:schemeClr val="dk1"/>
                        </a:buClr>
                        <a:buSzPts val="1800"/>
                        <a:buFont typeface="Arial"/>
                        <a:buAutoNum type="arabicPeriod" startAt="5"/>
                      </a:pPr>
                      <a:r>
                        <a:rPr lang="en-US" sz="1800"/>
                        <a:t>Clamp catheter when desired volume is achieved    and bleeding is controlled.</a:t>
                      </a:r>
                      <a:endParaRPr/>
                    </a:p>
                    <a:p>
                      <a:pPr indent="-228600" lvl="0" marL="342900" marR="0" rtl="0" algn="l">
                        <a:spcBef>
                          <a:spcPts val="0"/>
                        </a:spcBef>
                        <a:spcAft>
                          <a:spcPts val="0"/>
                        </a:spcAft>
                        <a:buClr>
                          <a:schemeClr val="dk1"/>
                        </a:buClr>
                        <a:buSzPts val="1800"/>
                        <a:buFont typeface="Arial"/>
                        <a:buNone/>
                      </a:pPr>
                      <a:r>
                        <a:t/>
                      </a:r>
                      <a:endParaRPr sz="1800"/>
                    </a:p>
                    <a:p>
                      <a:pPr indent="-342900" lvl="0" marL="342900" marR="0" rtl="0" algn="l">
                        <a:spcBef>
                          <a:spcPts val="0"/>
                        </a:spcBef>
                        <a:spcAft>
                          <a:spcPts val="0"/>
                        </a:spcAft>
                        <a:buClr>
                          <a:schemeClr val="dk1"/>
                        </a:buClr>
                        <a:buSzPts val="1800"/>
                        <a:buFont typeface="Arial"/>
                        <a:buAutoNum type="arabicPeriod" startAt="5"/>
                      </a:pPr>
                      <a:r>
                        <a:rPr lang="en-US" sz="1800"/>
                        <a:t>Maintain In-situ for 24 hours if bleeding controlled  and patient is stable.</a:t>
                      </a:r>
                      <a:endParaRPr/>
                    </a:p>
                    <a:p>
                      <a:pPr indent="-228600" lvl="0" marL="342900" marR="0" rtl="0" algn="l">
                        <a:spcBef>
                          <a:spcPts val="0"/>
                        </a:spcBef>
                        <a:spcAft>
                          <a:spcPts val="0"/>
                        </a:spcAft>
                        <a:buClr>
                          <a:schemeClr val="dk1"/>
                        </a:buClr>
                        <a:buSzPts val="1800"/>
                        <a:buFont typeface="Arial"/>
                        <a:buNone/>
                      </a:pPr>
                      <a:r>
                        <a:t/>
                      </a:r>
                      <a:endParaRPr sz="1800"/>
                    </a:p>
                    <a:p>
                      <a:pPr indent="-342900" lvl="0" marL="342900" marR="0" rtl="0" algn="l">
                        <a:spcBef>
                          <a:spcPts val="0"/>
                        </a:spcBef>
                        <a:spcAft>
                          <a:spcPts val="0"/>
                        </a:spcAft>
                        <a:buClr>
                          <a:schemeClr val="dk1"/>
                        </a:buClr>
                        <a:buSzPts val="1800"/>
                        <a:buFont typeface="Arial"/>
                        <a:buAutoNum type="arabicPeriod" startAt="5"/>
                      </a:pPr>
                      <a:r>
                        <a:rPr lang="en-US" sz="1800"/>
                        <a:t>Give Broad spectrum antibiotic cover</a:t>
                      </a:r>
                      <a:endParaRPr/>
                    </a:p>
                    <a:p>
                      <a:pPr indent="-228600" lvl="0" marL="342900" marR="0" rtl="0" algn="l">
                        <a:spcBef>
                          <a:spcPts val="0"/>
                        </a:spcBef>
                        <a:spcAft>
                          <a:spcPts val="0"/>
                        </a:spcAft>
                        <a:buClr>
                          <a:schemeClr val="dk1"/>
                        </a:buClr>
                        <a:buSzPts val="1800"/>
                        <a:buFont typeface="Arial"/>
                        <a:buNone/>
                      </a:pPr>
                      <a:r>
                        <a:t/>
                      </a:r>
                      <a:endParaRPr sz="1800"/>
                    </a:p>
                    <a:p>
                      <a:pPr indent="0" lvl="0" marL="0" marR="0" rtl="0" algn="l">
                        <a:spcBef>
                          <a:spcPts val="0"/>
                        </a:spcBef>
                        <a:spcAft>
                          <a:spcPts val="0"/>
                        </a:spcAft>
                        <a:buClr>
                          <a:schemeClr val="dk1"/>
                        </a:buClr>
                        <a:buSzPts val="1800"/>
                        <a:buFont typeface="Arial"/>
                        <a:buNone/>
                      </a:pPr>
                      <a:r>
                        <a:rPr lang="en-US" sz="1800"/>
                        <a:t>9. Monitor patient closely, resuscitate and/or treat</a:t>
                      </a:r>
                      <a:r>
                        <a:rPr lang="en-US" sz="1800"/>
                        <a:t> complications e.g. shock, coagulopathy </a:t>
                      </a:r>
                      <a:endParaRPr sz="1800"/>
                    </a:p>
                    <a:p>
                      <a:pPr indent="0" lvl="0" marL="0" marR="0" rtl="0" algn="l">
                        <a:spcBef>
                          <a:spcPts val="0"/>
                        </a:spcBef>
                        <a:spcAft>
                          <a:spcPts val="0"/>
                        </a:spcAft>
                        <a:buNone/>
                      </a:pPr>
                      <a:r>
                        <a:t/>
                      </a:r>
                      <a:endParaRPr sz="1800"/>
                    </a:p>
                  </a:txBody>
                  <a:tcPr marT="45700" marB="45700" marR="91450" marL="9145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graphicFrame>
        <p:nvGraphicFramePr>
          <p:cNvPr id="381" name="Google Shape;381;p39"/>
          <p:cNvGraphicFramePr/>
          <p:nvPr/>
        </p:nvGraphicFramePr>
        <p:xfrm>
          <a:off x="838200" y="1825625"/>
          <a:ext cx="3000000" cy="3000000"/>
        </p:xfrm>
        <a:graphic>
          <a:graphicData uri="http://schemas.openxmlformats.org/drawingml/2006/table">
            <a:tbl>
              <a:tblPr bandRow="1" firstRow="1">
                <a:noFill/>
                <a:tableStyleId>{1E5F7B0E-AB5E-490E-858C-AA3EDDEE0BF1}</a:tableStyleId>
              </a:tblPr>
              <a:tblGrid>
                <a:gridCol w="10352100"/>
              </a:tblGrid>
              <a:tr h="370925">
                <a:tc>
                  <a:txBody>
                    <a:bodyPr/>
                    <a:lstStyle/>
                    <a:p>
                      <a:pPr indent="0" lvl="0" marL="0" marR="0" rtl="0" algn="l">
                        <a:spcBef>
                          <a:spcPts val="0"/>
                        </a:spcBef>
                        <a:spcAft>
                          <a:spcPts val="0"/>
                        </a:spcAft>
                        <a:buNone/>
                      </a:pPr>
                      <a:r>
                        <a:t/>
                      </a:r>
                      <a:endParaRPr sz="1800"/>
                    </a:p>
                  </a:txBody>
                  <a:tcPr marT="45725" marB="45725" marR="91425" marL="91425"/>
                </a:tc>
              </a:tr>
              <a:tr h="2094450">
                <a:tc>
                  <a:txBody>
                    <a:bodyPr/>
                    <a:lstStyle/>
                    <a:p>
                      <a:pPr indent="0" lvl="0" marL="0" marR="0" rtl="0" algn="l">
                        <a:lnSpc>
                          <a:spcPct val="90000"/>
                        </a:lnSpc>
                        <a:spcBef>
                          <a:spcPts val="0"/>
                        </a:spcBef>
                        <a:spcAft>
                          <a:spcPts val="0"/>
                        </a:spcAft>
                        <a:buClr>
                          <a:schemeClr val="dk1"/>
                        </a:buClr>
                        <a:buSzPts val="1800"/>
                        <a:buFont typeface="Arial"/>
                        <a:buNone/>
                      </a:pPr>
                      <a:r>
                        <a:rPr lang="en-US" sz="1800"/>
                        <a:t>10. When patient is stable (after 24 hours) slowly deflate  condom by letting out 50 mls of water/saline every hour.</a:t>
                      </a:r>
                      <a:endParaRPr/>
                    </a:p>
                    <a:p>
                      <a:pPr indent="0" lvl="0" marL="0" marR="0" rtl="0" algn="l">
                        <a:lnSpc>
                          <a:spcPct val="90000"/>
                        </a:lnSpc>
                        <a:spcBef>
                          <a:spcPts val="0"/>
                        </a:spcBef>
                        <a:spcAft>
                          <a:spcPts val="0"/>
                        </a:spcAft>
                        <a:buClr>
                          <a:schemeClr val="dk1"/>
                        </a:buClr>
                        <a:buSzPts val="1800"/>
                        <a:buFont typeface="Arial"/>
                        <a:buNone/>
                      </a:pPr>
                      <a:r>
                        <a:t/>
                      </a:r>
                      <a:endParaRPr sz="1800"/>
                    </a:p>
                    <a:p>
                      <a:pPr indent="0" lvl="0" marL="0" marR="0" rtl="0" algn="l">
                        <a:lnSpc>
                          <a:spcPct val="90000"/>
                        </a:lnSpc>
                        <a:spcBef>
                          <a:spcPts val="0"/>
                        </a:spcBef>
                        <a:spcAft>
                          <a:spcPts val="0"/>
                        </a:spcAft>
                        <a:buClr>
                          <a:schemeClr val="dk1"/>
                        </a:buClr>
                        <a:buSzPts val="1800"/>
                        <a:buFont typeface="Arial"/>
                        <a:buNone/>
                      </a:pPr>
                      <a:r>
                        <a:rPr lang="en-US" sz="1800"/>
                        <a:t>11. Re-inflate to previous level if bleeding reoccurs whilst deflating.</a:t>
                      </a:r>
                      <a:endParaRPr/>
                    </a:p>
                    <a:p>
                      <a:pPr indent="0" lvl="0" marL="0" marR="0" rtl="0" algn="l">
                        <a:lnSpc>
                          <a:spcPct val="90000"/>
                        </a:lnSpc>
                        <a:spcBef>
                          <a:spcPts val="0"/>
                        </a:spcBef>
                        <a:spcAft>
                          <a:spcPts val="0"/>
                        </a:spcAft>
                        <a:buClr>
                          <a:schemeClr val="dk1"/>
                        </a:buClr>
                        <a:buSzPts val="1800"/>
                        <a:buFont typeface="Arial"/>
                        <a:buNone/>
                      </a:pPr>
                      <a:r>
                        <a:t/>
                      </a:r>
                      <a:endParaRPr sz="1800"/>
                    </a:p>
                    <a:p>
                      <a:pPr indent="0" lvl="0" marL="0" marR="0" rtl="0" algn="l">
                        <a:lnSpc>
                          <a:spcPct val="90000"/>
                        </a:lnSpc>
                        <a:spcBef>
                          <a:spcPts val="0"/>
                        </a:spcBef>
                        <a:spcAft>
                          <a:spcPts val="0"/>
                        </a:spcAft>
                        <a:buClr>
                          <a:schemeClr val="dk1"/>
                        </a:buClr>
                        <a:buSzPts val="1800"/>
                        <a:buFont typeface="Arial"/>
                        <a:buNone/>
                      </a:pPr>
                      <a:r>
                        <a:rPr lang="en-US" sz="1800"/>
                        <a:t>13. If Bleeding is not controlled within 15 mins of initial insertion of CT abandon procedure and seek surgical intervention immediately. </a:t>
                      </a:r>
                      <a:endParaRPr/>
                    </a:p>
                    <a:p>
                      <a:pPr indent="0" lvl="0" marL="0" marR="0" rtl="0" algn="l">
                        <a:spcBef>
                          <a:spcPts val="0"/>
                        </a:spcBef>
                        <a:spcAft>
                          <a:spcPts val="0"/>
                        </a:spcAft>
                        <a:buNone/>
                      </a:pPr>
                      <a:r>
                        <a:t/>
                      </a:r>
                      <a:endParaRPr sz="1800"/>
                    </a:p>
                  </a:txBody>
                  <a:tcPr marT="45725" marB="457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 name="Shape 107"/>
        <p:cNvGrpSpPr/>
        <p:nvPr/>
      </p:nvGrpSpPr>
      <p:grpSpPr>
        <a:xfrm>
          <a:off x="0" y="0"/>
          <a:ext cx="0" cy="0"/>
          <a:chOff x="0" y="0"/>
          <a:chExt cx="0" cy="0"/>
        </a:xfrm>
      </p:grpSpPr>
      <p:sp>
        <p:nvSpPr>
          <p:cNvPr id="108" name="Google Shape;108;p4"/>
          <p:cNvSpPr txBox="1"/>
          <p:nvPr>
            <p:ph type="title"/>
          </p:nvPr>
        </p:nvSpPr>
        <p:spPr>
          <a:xfrm>
            <a:off x="2446338" y="365125"/>
            <a:ext cx="8907462" cy="10128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US" sz="3959">
                <a:solidFill>
                  <a:srgbClr val="FF0000"/>
                </a:solidFill>
              </a:rPr>
              <a:t>1. Counseling in Obstetrics-1 Previous Scar</a:t>
            </a:r>
            <a:br>
              <a:rPr b="1" lang="en-US" sz="3959">
                <a:solidFill>
                  <a:srgbClr val="FF0000"/>
                </a:solidFill>
              </a:rPr>
            </a:br>
            <a:endParaRPr b="1" sz="3959">
              <a:solidFill>
                <a:srgbClr val="FF0000"/>
              </a:solidFill>
            </a:endParaRPr>
          </a:p>
        </p:txBody>
      </p:sp>
      <p:sp>
        <p:nvSpPr>
          <p:cNvPr id="109" name="Google Shape;10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170"/>
              <a:buChar char="•"/>
            </a:pPr>
            <a:r>
              <a:rPr lang="en-US" sz="2170"/>
              <a:t>Greet patient, Introduces self, Sits squarely, Open Posture, Leans Forward, Eye Contact, Relax</a:t>
            </a:r>
            <a:endParaRPr/>
          </a:p>
          <a:p>
            <a:pPr indent="-228600" lvl="0" marL="228600" rtl="0" algn="l">
              <a:lnSpc>
                <a:spcPct val="70000"/>
              </a:lnSpc>
              <a:spcBef>
                <a:spcPts val="1000"/>
              </a:spcBef>
              <a:spcAft>
                <a:spcPts val="0"/>
              </a:spcAft>
              <a:buClr>
                <a:schemeClr val="dk1"/>
              </a:buClr>
              <a:buSzPts val="2170"/>
              <a:buChar char="•"/>
            </a:pPr>
            <a:r>
              <a:rPr lang="en-US" sz="2170"/>
              <a:t>Demonstrate understanding of the underlying condition and management</a:t>
            </a:r>
            <a:endParaRPr/>
          </a:p>
          <a:p>
            <a:pPr indent="-228600" lvl="1" marL="685800" rtl="0" algn="l">
              <a:lnSpc>
                <a:spcPct val="70000"/>
              </a:lnSpc>
              <a:spcBef>
                <a:spcPts val="500"/>
              </a:spcBef>
              <a:spcAft>
                <a:spcPts val="0"/>
              </a:spcAft>
              <a:buClr>
                <a:schemeClr val="dk1"/>
              </a:buClr>
              <a:buSzPts val="1860"/>
              <a:buChar char="•"/>
            </a:pPr>
            <a:r>
              <a:rPr lang="en-US" sz="1860"/>
              <a:t>Explain the diagnosis-1 previous scar</a:t>
            </a:r>
            <a:endParaRPr/>
          </a:p>
          <a:p>
            <a:pPr indent="-228600" lvl="1" marL="685800" rtl="0" algn="l">
              <a:lnSpc>
                <a:spcPct val="70000"/>
              </a:lnSpc>
              <a:spcBef>
                <a:spcPts val="500"/>
              </a:spcBef>
              <a:spcAft>
                <a:spcPts val="0"/>
              </a:spcAft>
              <a:buClr>
                <a:schemeClr val="dk1"/>
              </a:buClr>
              <a:buSzPts val="1860"/>
              <a:buChar char="•"/>
            </a:pPr>
            <a:r>
              <a:rPr lang="en-US" sz="1860"/>
              <a:t>Elective delivery options-elective repeat cesarean delivery vs TOLAC/VBAC</a:t>
            </a:r>
            <a:endParaRPr/>
          </a:p>
          <a:p>
            <a:pPr indent="-228600" lvl="2" marL="1143000" rtl="0" algn="l">
              <a:lnSpc>
                <a:spcPct val="70000"/>
              </a:lnSpc>
              <a:spcBef>
                <a:spcPts val="500"/>
              </a:spcBef>
              <a:spcAft>
                <a:spcPts val="0"/>
              </a:spcAft>
              <a:buClr>
                <a:schemeClr val="dk1"/>
              </a:buClr>
              <a:buSzPts val="1550"/>
              <a:buChar char="•"/>
            </a:pPr>
            <a:r>
              <a:rPr lang="en-US" sz="1550"/>
              <a:t>TOLAC/VBAC</a:t>
            </a:r>
            <a:endParaRPr/>
          </a:p>
          <a:p>
            <a:pPr indent="-228600" lvl="3" marL="1600200" rtl="0" algn="l">
              <a:lnSpc>
                <a:spcPct val="70000"/>
              </a:lnSpc>
              <a:spcBef>
                <a:spcPts val="500"/>
              </a:spcBef>
              <a:spcAft>
                <a:spcPts val="0"/>
              </a:spcAft>
              <a:buClr>
                <a:schemeClr val="dk1"/>
              </a:buClr>
              <a:buSzPts val="1395"/>
              <a:buChar char="•"/>
            </a:pPr>
            <a:r>
              <a:rPr lang="en-US" sz="1395"/>
              <a:t>Review previous scar- Indications as non-recurrent, outcome, complications</a:t>
            </a:r>
            <a:endParaRPr/>
          </a:p>
          <a:p>
            <a:pPr indent="-228600" lvl="3" marL="1600200" rtl="0" algn="l">
              <a:lnSpc>
                <a:spcPct val="70000"/>
              </a:lnSpc>
              <a:spcBef>
                <a:spcPts val="500"/>
              </a:spcBef>
              <a:spcAft>
                <a:spcPts val="0"/>
              </a:spcAft>
              <a:buClr>
                <a:schemeClr val="dk1"/>
              </a:buClr>
              <a:buSzPts val="1395"/>
              <a:buChar char="•"/>
            </a:pPr>
            <a:r>
              <a:rPr lang="en-US" sz="1395"/>
              <a:t>Current pregnancy-confirm no contraindication to TOLAC/VBAC</a:t>
            </a:r>
            <a:endParaRPr/>
          </a:p>
          <a:p>
            <a:pPr indent="-228600" lvl="3" marL="1600200" rtl="0" algn="l">
              <a:lnSpc>
                <a:spcPct val="70000"/>
              </a:lnSpc>
              <a:spcBef>
                <a:spcPts val="500"/>
              </a:spcBef>
              <a:spcAft>
                <a:spcPts val="0"/>
              </a:spcAft>
              <a:buClr>
                <a:schemeClr val="dk1"/>
              </a:buClr>
              <a:buSzPts val="1395"/>
              <a:buChar char="•"/>
            </a:pPr>
            <a:r>
              <a:rPr lang="en-US" sz="1395"/>
              <a:t>TOLAC/VBAC -Success rate </a:t>
            </a:r>
            <a:endParaRPr/>
          </a:p>
          <a:p>
            <a:pPr indent="-228600" lvl="3" marL="1600200" rtl="0" algn="l">
              <a:lnSpc>
                <a:spcPct val="70000"/>
              </a:lnSpc>
              <a:spcBef>
                <a:spcPts val="500"/>
              </a:spcBef>
              <a:spcAft>
                <a:spcPts val="0"/>
              </a:spcAft>
              <a:buClr>
                <a:schemeClr val="dk1"/>
              </a:buClr>
              <a:buSzPts val="1395"/>
              <a:buChar char="•"/>
            </a:pPr>
            <a:r>
              <a:rPr lang="en-US" sz="1395"/>
              <a:t>Potential maternal/neonatal complications</a:t>
            </a:r>
            <a:endParaRPr/>
          </a:p>
          <a:p>
            <a:pPr indent="-228600" lvl="2" marL="1143000" rtl="0" algn="l">
              <a:lnSpc>
                <a:spcPct val="70000"/>
              </a:lnSpc>
              <a:spcBef>
                <a:spcPts val="500"/>
              </a:spcBef>
              <a:spcAft>
                <a:spcPts val="0"/>
              </a:spcAft>
              <a:buClr>
                <a:schemeClr val="dk1"/>
              </a:buClr>
              <a:buSzPts val="1550"/>
              <a:buChar char="•"/>
            </a:pPr>
            <a:r>
              <a:rPr lang="en-US" sz="1550"/>
              <a:t>Elective Repeat Cesarean Delivery (ERCD)</a:t>
            </a:r>
            <a:endParaRPr/>
          </a:p>
          <a:p>
            <a:pPr indent="-228600" lvl="3" marL="1600200" rtl="0" algn="l">
              <a:lnSpc>
                <a:spcPct val="70000"/>
              </a:lnSpc>
              <a:spcBef>
                <a:spcPts val="500"/>
              </a:spcBef>
              <a:spcAft>
                <a:spcPts val="0"/>
              </a:spcAft>
              <a:buClr>
                <a:schemeClr val="dk1"/>
              </a:buClr>
              <a:buSzPts val="1395"/>
              <a:buChar char="•"/>
            </a:pPr>
            <a:r>
              <a:rPr lang="en-US" sz="1395"/>
              <a:t>Timing-at 39 weeks</a:t>
            </a:r>
            <a:endParaRPr/>
          </a:p>
          <a:p>
            <a:pPr indent="-228600" lvl="3" marL="1600200" rtl="0" algn="l">
              <a:lnSpc>
                <a:spcPct val="70000"/>
              </a:lnSpc>
              <a:spcBef>
                <a:spcPts val="500"/>
              </a:spcBef>
              <a:spcAft>
                <a:spcPts val="0"/>
              </a:spcAft>
              <a:buClr>
                <a:schemeClr val="dk1"/>
              </a:buClr>
              <a:buSzPts val="1395"/>
              <a:buChar char="•"/>
            </a:pPr>
            <a:r>
              <a:rPr lang="en-US" sz="1395"/>
              <a:t>Preoperative and postoperative care</a:t>
            </a:r>
            <a:endParaRPr/>
          </a:p>
          <a:p>
            <a:pPr indent="-228600" lvl="3" marL="1600200" rtl="0" algn="l">
              <a:lnSpc>
                <a:spcPct val="70000"/>
              </a:lnSpc>
              <a:spcBef>
                <a:spcPts val="500"/>
              </a:spcBef>
              <a:spcAft>
                <a:spcPts val="0"/>
              </a:spcAft>
              <a:buClr>
                <a:schemeClr val="dk1"/>
              </a:buClr>
              <a:buSzPts val="1395"/>
              <a:buChar char="•"/>
            </a:pPr>
            <a:r>
              <a:rPr lang="en-US" sz="1395"/>
              <a:t>Risks versus benefits </a:t>
            </a:r>
            <a:endParaRPr/>
          </a:p>
          <a:p>
            <a:pPr indent="-228600" lvl="3" marL="1600200" rtl="0" algn="l">
              <a:lnSpc>
                <a:spcPct val="70000"/>
              </a:lnSpc>
              <a:spcBef>
                <a:spcPts val="500"/>
              </a:spcBef>
              <a:spcAft>
                <a:spcPts val="0"/>
              </a:spcAft>
              <a:buClr>
                <a:schemeClr val="dk1"/>
              </a:buClr>
              <a:buSzPts val="1395"/>
              <a:buChar char="•"/>
            </a:pPr>
            <a:r>
              <a:rPr lang="en-US" sz="1395"/>
              <a:t>Potential maternal and neonatal complications</a:t>
            </a:r>
            <a:endParaRPr/>
          </a:p>
          <a:p>
            <a:pPr indent="-228600" lvl="1" marL="685800" rtl="0" algn="l">
              <a:lnSpc>
                <a:spcPct val="70000"/>
              </a:lnSpc>
              <a:spcBef>
                <a:spcPts val="500"/>
              </a:spcBef>
              <a:spcAft>
                <a:spcPts val="0"/>
              </a:spcAft>
              <a:buClr>
                <a:schemeClr val="dk1"/>
              </a:buClr>
              <a:buSzPts val="1860"/>
              <a:buChar char="•"/>
            </a:pPr>
            <a:r>
              <a:rPr lang="en-US" sz="1860"/>
              <a:t>Emergency repeat cesarean delivery if early onset of labor or failed TOLAC/VBAC</a:t>
            </a:r>
            <a:endParaRPr/>
          </a:p>
          <a:p>
            <a:pPr indent="-228600" lvl="0" marL="228600" rtl="0" algn="l">
              <a:lnSpc>
                <a:spcPct val="70000"/>
              </a:lnSpc>
              <a:spcBef>
                <a:spcPts val="1000"/>
              </a:spcBef>
              <a:spcAft>
                <a:spcPts val="0"/>
              </a:spcAft>
              <a:buClr>
                <a:schemeClr val="dk1"/>
              </a:buClr>
              <a:buSzPts val="2170"/>
              <a:buChar char="•"/>
            </a:pPr>
            <a:r>
              <a:rPr lang="en-US" sz="2170"/>
              <a:t>Appreciates/acknowledge patients time</a:t>
            </a:r>
            <a:endParaRPr/>
          </a:p>
          <a:p>
            <a:pPr indent="-90804" lvl="0" marL="228600" rtl="0" algn="l">
              <a:lnSpc>
                <a:spcPct val="70000"/>
              </a:lnSpc>
              <a:spcBef>
                <a:spcPts val="1000"/>
              </a:spcBef>
              <a:spcAft>
                <a:spcPts val="0"/>
              </a:spcAft>
              <a:buClr>
                <a:schemeClr val="dk1"/>
              </a:buClr>
              <a:buSzPts val="2170"/>
              <a:buNone/>
            </a:pPr>
            <a:r>
              <a:t/>
            </a:r>
            <a:endParaRPr sz="2170"/>
          </a:p>
        </p:txBody>
      </p:sp>
      <p:pic>
        <p:nvPicPr>
          <p:cNvPr descr="http://mommyedwards.com/wp-content/uploads/2013/01/1.gif" id="110" name="Google Shape;110;p4"/>
          <p:cNvPicPr preferRelativeResize="0"/>
          <p:nvPr/>
        </p:nvPicPr>
        <p:blipFill rotWithShape="1">
          <a:blip r:embed="rId3">
            <a:alphaModFix/>
          </a:blip>
          <a:srcRect b="0" l="0" r="0" t="0"/>
          <a:stretch/>
        </p:blipFill>
        <p:spPr>
          <a:xfrm>
            <a:off x="209550" y="365125"/>
            <a:ext cx="1257300" cy="723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0"/>
          <p:cNvSpPr txBox="1"/>
          <p:nvPr>
            <p:ph type="title"/>
          </p:nvPr>
        </p:nvSpPr>
        <p:spPr>
          <a:xfrm>
            <a:off x="1670050" y="206375"/>
            <a:ext cx="8488363" cy="7842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u="sng">
                <a:latin typeface="Calibri"/>
                <a:ea typeface="Calibri"/>
                <a:cs typeface="Calibri"/>
                <a:sym typeface="Calibri"/>
              </a:rPr>
              <a:t>The B-Lynch Suture</a:t>
            </a:r>
            <a:endParaRPr/>
          </a:p>
        </p:txBody>
      </p:sp>
      <p:pic>
        <p:nvPicPr>
          <p:cNvPr id="387" name="Google Shape;387;p40"/>
          <p:cNvPicPr preferRelativeResize="0"/>
          <p:nvPr/>
        </p:nvPicPr>
        <p:blipFill rotWithShape="1">
          <a:blip r:embed="rId3">
            <a:alphaModFix/>
          </a:blip>
          <a:srcRect b="0" l="0" r="0" t="0"/>
          <a:stretch/>
        </p:blipFill>
        <p:spPr>
          <a:xfrm>
            <a:off x="914400" y="1219200"/>
            <a:ext cx="4775200" cy="3810000"/>
          </a:xfrm>
          <a:prstGeom prst="rect">
            <a:avLst/>
          </a:prstGeom>
          <a:noFill/>
          <a:ln>
            <a:noFill/>
          </a:ln>
        </p:spPr>
      </p:pic>
      <p:sp>
        <p:nvSpPr>
          <p:cNvPr id="388" name="Google Shape;388;p40"/>
          <p:cNvSpPr txBox="1"/>
          <p:nvPr/>
        </p:nvSpPr>
        <p:spPr>
          <a:xfrm>
            <a:off x="609600" y="5257800"/>
            <a:ext cx="6197600" cy="587375"/>
          </a:xfrm>
          <a:prstGeom prst="rect">
            <a:avLst/>
          </a:prstGeom>
          <a:noFill/>
          <a:ln>
            <a:noFill/>
          </a:ln>
        </p:spPr>
        <p:txBody>
          <a:bodyPr anchorCtr="0" anchor="t" bIns="31850" lIns="63725" spcFirstLastPara="1" rIns="63725" wrap="square" tIns="31850">
            <a:spAutoFit/>
          </a:bodyPr>
          <a:lstStyle/>
          <a:p>
            <a:pPr indent="0" lvl="0" marL="0" marR="0" rtl="0" algn="l">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Step 1: Using Absorbale large suture. </a:t>
            </a:r>
            <a:endParaRPr/>
          </a:p>
          <a:p>
            <a:pPr indent="0" lvl="0" marL="0" marR="0" rtl="0" algn="l">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             In-out-over…In-out-over…In-out-tie</a:t>
            </a:r>
            <a:endParaRPr/>
          </a:p>
        </p:txBody>
      </p:sp>
      <p:pic>
        <p:nvPicPr>
          <p:cNvPr id="389" name="Google Shape;389;p40"/>
          <p:cNvPicPr preferRelativeResize="0"/>
          <p:nvPr/>
        </p:nvPicPr>
        <p:blipFill rotWithShape="1">
          <a:blip r:embed="rId4">
            <a:alphaModFix/>
          </a:blip>
          <a:srcRect b="0" l="0" r="0" t="0"/>
          <a:stretch/>
        </p:blipFill>
        <p:spPr>
          <a:xfrm>
            <a:off x="6807200" y="1143000"/>
            <a:ext cx="4978400" cy="3810000"/>
          </a:xfrm>
          <a:prstGeom prst="rect">
            <a:avLst/>
          </a:prstGeom>
          <a:noFill/>
          <a:ln>
            <a:noFill/>
          </a:ln>
        </p:spPr>
      </p:pic>
      <p:sp>
        <p:nvSpPr>
          <p:cNvPr id="390" name="Google Shape;390;p40"/>
          <p:cNvSpPr txBox="1"/>
          <p:nvPr/>
        </p:nvSpPr>
        <p:spPr>
          <a:xfrm>
            <a:off x="7823200" y="5334000"/>
            <a:ext cx="1879600"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B-Lynch Suture #2</a:t>
            </a:r>
            <a:endParaRPr/>
          </a:p>
        </p:txBody>
      </p:sp>
      <p:sp>
        <p:nvSpPr>
          <p:cNvPr id="391" name="Google Shape;391;p40"/>
          <p:cNvSpPr txBox="1"/>
          <p:nvPr/>
        </p:nvSpPr>
        <p:spPr>
          <a:xfrm>
            <a:off x="812800" y="6172200"/>
            <a:ext cx="5638800" cy="430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Courtesy: Lynch BC, Coker A, Laval AH et  al. The B_Lynch technique for control of Masive PPH,</a:t>
            </a:r>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An Alternative  to Hysterectomy. Five Cases Reported.  Br. J. Obstet Gynecol 1997, 104 327-376</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1"/>
          <p:cNvSpPr txBox="1"/>
          <p:nvPr>
            <p:ph type="title"/>
          </p:nvPr>
        </p:nvSpPr>
        <p:spPr>
          <a:xfrm>
            <a:off x="914400" y="304800"/>
            <a:ext cx="10363200" cy="838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latin typeface="Calibri"/>
                <a:ea typeface="Calibri"/>
                <a:cs typeface="Calibri"/>
                <a:sym typeface="Calibri"/>
              </a:rPr>
              <a:t>B-Lynch Suture #3</a:t>
            </a:r>
            <a:endParaRPr/>
          </a:p>
        </p:txBody>
      </p:sp>
      <p:pic>
        <p:nvPicPr>
          <p:cNvPr id="397" name="Google Shape;397;p41"/>
          <p:cNvPicPr preferRelativeResize="0"/>
          <p:nvPr/>
        </p:nvPicPr>
        <p:blipFill rotWithShape="1">
          <a:blip r:embed="rId3">
            <a:alphaModFix/>
          </a:blip>
          <a:srcRect b="0" l="0" r="0" t="0"/>
          <a:stretch/>
        </p:blipFill>
        <p:spPr>
          <a:xfrm>
            <a:off x="1595438" y="1441450"/>
            <a:ext cx="5211762" cy="4959350"/>
          </a:xfrm>
          <a:prstGeom prst="rect">
            <a:avLst/>
          </a:prstGeom>
          <a:noFill/>
          <a:ln>
            <a:noFill/>
          </a:ln>
        </p:spPr>
      </p:pic>
      <p:pic>
        <p:nvPicPr>
          <p:cNvPr id="398" name="Google Shape;398;p41"/>
          <p:cNvPicPr preferRelativeResize="0"/>
          <p:nvPr/>
        </p:nvPicPr>
        <p:blipFill rotWithShape="1">
          <a:blip r:embed="rId4">
            <a:alphaModFix/>
          </a:blip>
          <a:srcRect b="0" l="0" r="0" t="0"/>
          <a:stretch/>
        </p:blipFill>
        <p:spPr>
          <a:xfrm>
            <a:off x="8229600" y="2690813"/>
            <a:ext cx="3162300" cy="2133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2"/>
          <p:cNvSpPr txBox="1"/>
          <p:nvPr>
            <p:ph type="title"/>
          </p:nvPr>
        </p:nvSpPr>
        <p:spPr>
          <a:xfrm>
            <a:off x="1443038" y="174625"/>
            <a:ext cx="79660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US" sz="3959">
                <a:solidFill>
                  <a:srgbClr val="FF0000"/>
                </a:solidFill>
              </a:rPr>
              <a:t>10. Perineal Tear &amp; Episiotomy Repair </a:t>
            </a:r>
            <a:br>
              <a:rPr b="1" lang="en-US" sz="3959">
                <a:solidFill>
                  <a:srgbClr val="FF0000"/>
                </a:solidFill>
              </a:rPr>
            </a:br>
            <a:endParaRPr b="1" sz="3959">
              <a:solidFill>
                <a:srgbClr val="FF0000"/>
              </a:solidFill>
            </a:endParaRPr>
          </a:p>
        </p:txBody>
      </p:sp>
      <p:pic>
        <p:nvPicPr>
          <p:cNvPr descr="http://www.coloringguru.com/filer/numbers/10_numbers_coloring_pages_full_size.gif" id="405" name="Google Shape;405;p42"/>
          <p:cNvPicPr preferRelativeResize="0"/>
          <p:nvPr/>
        </p:nvPicPr>
        <p:blipFill rotWithShape="1">
          <a:blip r:embed="rId3">
            <a:alphaModFix/>
          </a:blip>
          <a:srcRect b="0" l="0" r="0" t="0"/>
          <a:stretch/>
        </p:blipFill>
        <p:spPr>
          <a:xfrm>
            <a:off x="327025" y="203200"/>
            <a:ext cx="715963" cy="633413"/>
          </a:xfrm>
          <a:prstGeom prst="rect">
            <a:avLst/>
          </a:prstGeom>
          <a:noFill/>
          <a:ln>
            <a:noFill/>
          </a:ln>
        </p:spPr>
      </p:pic>
      <p:sp>
        <p:nvSpPr>
          <p:cNvPr id="406" name="Google Shape;406;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590"/>
              <a:buChar char="•"/>
            </a:pPr>
            <a:r>
              <a:rPr lang="en-US" sz="2590"/>
              <a:t>Episiotomy </a:t>
            </a:r>
            <a:endParaRPr/>
          </a:p>
          <a:p>
            <a:pPr indent="-228600" lvl="1" marL="685800" rtl="0" algn="l">
              <a:lnSpc>
                <a:spcPct val="90000"/>
              </a:lnSpc>
              <a:spcBef>
                <a:spcPts val="500"/>
              </a:spcBef>
              <a:spcAft>
                <a:spcPts val="0"/>
              </a:spcAft>
              <a:buClr>
                <a:schemeClr val="dk1"/>
              </a:buClr>
              <a:buSzPts val="2220"/>
              <a:buChar char="•"/>
            </a:pPr>
            <a:r>
              <a:rPr lang="en-US" sz="2220"/>
              <a:t>is a surgical incision of the perineum performed to widen the vaginal opening to facilitate the delivery of an infant </a:t>
            </a:r>
            <a:endParaRPr/>
          </a:p>
          <a:p>
            <a:pPr indent="-228600" lvl="1" marL="685800" rtl="0" algn="l">
              <a:lnSpc>
                <a:spcPct val="90000"/>
              </a:lnSpc>
              <a:spcBef>
                <a:spcPts val="500"/>
              </a:spcBef>
              <a:spcAft>
                <a:spcPts val="0"/>
              </a:spcAft>
              <a:buClr>
                <a:schemeClr val="dk1"/>
              </a:buClr>
              <a:buSzPts val="2220"/>
              <a:buChar char="•"/>
            </a:pPr>
            <a:r>
              <a:rPr lang="en-US" sz="2220"/>
              <a:t>May be associated with increased risk of extension to severe perineal lacerations, dyspareunia, and future pelvic floor dysfunction: Types: Midline and mediolateral</a:t>
            </a:r>
            <a:endParaRPr/>
          </a:p>
          <a:p>
            <a:pPr indent="-228600" lvl="0" marL="228600" rtl="0" algn="l">
              <a:lnSpc>
                <a:spcPct val="90000"/>
              </a:lnSpc>
              <a:spcBef>
                <a:spcPts val="1000"/>
              </a:spcBef>
              <a:spcAft>
                <a:spcPts val="0"/>
              </a:spcAft>
              <a:buClr>
                <a:schemeClr val="dk1"/>
              </a:buClr>
              <a:buSzPts val="2590"/>
              <a:buChar char="•"/>
            </a:pPr>
            <a:r>
              <a:rPr lang="en-US" sz="2590"/>
              <a:t>Tears </a:t>
            </a:r>
            <a:endParaRPr/>
          </a:p>
          <a:p>
            <a:pPr indent="-228600" lvl="1" marL="685800" rtl="0" algn="l">
              <a:lnSpc>
                <a:spcPct val="90000"/>
              </a:lnSpc>
              <a:spcBef>
                <a:spcPts val="500"/>
              </a:spcBef>
              <a:spcAft>
                <a:spcPts val="0"/>
              </a:spcAft>
              <a:buClr>
                <a:schemeClr val="dk1"/>
              </a:buClr>
              <a:buSzPts val="2220"/>
              <a:buChar char="•"/>
            </a:pPr>
            <a:r>
              <a:rPr lang="en-US" sz="2220"/>
              <a:t>Are spontaneous perineal lacerations arising from perineal trauma at delivery. Degrees 1-4 </a:t>
            </a:r>
            <a:endParaRPr/>
          </a:p>
          <a:p>
            <a:pPr indent="-228600" lvl="0" marL="228600" rtl="0" algn="l">
              <a:lnSpc>
                <a:spcPct val="90000"/>
              </a:lnSpc>
              <a:spcBef>
                <a:spcPts val="1000"/>
              </a:spcBef>
              <a:spcAft>
                <a:spcPts val="0"/>
              </a:spcAft>
              <a:buClr>
                <a:schemeClr val="dk1"/>
              </a:buClr>
              <a:buSzPts val="2590"/>
              <a:buChar char="•"/>
            </a:pPr>
            <a:r>
              <a:rPr lang="en-US" sz="2590"/>
              <a:t>Repair in layers</a:t>
            </a:r>
            <a:endParaRPr/>
          </a:p>
          <a:p>
            <a:pPr indent="-228600" lvl="0" marL="228600" rtl="0" algn="l">
              <a:lnSpc>
                <a:spcPct val="90000"/>
              </a:lnSpc>
              <a:spcBef>
                <a:spcPts val="1000"/>
              </a:spcBef>
              <a:spcAft>
                <a:spcPts val="0"/>
              </a:spcAft>
              <a:buClr>
                <a:schemeClr val="dk1"/>
              </a:buClr>
              <a:buSzPts val="2590"/>
              <a:buChar char="•"/>
            </a:pPr>
            <a:r>
              <a:rPr lang="en-US" sz="2590"/>
              <a:t>Postoperative care</a:t>
            </a:r>
            <a:endParaRPr/>
          </a:p>
          <a:p>
            <a:pPr indent="-228600" lvl="1" marL="685800" rtl="0" algn="l">
              <a:lnSpc>
                <a:spcPct val="90000"/>
              </a:lnSpc>
              <a:spcBef>
                <a:spcPts val="500"/>
              </a:spcBef>
              <a:spcAft>
                <a:spcPts val="0"/>
              </a:spcAft>
              <a:buClr>
                <a:schemeClr val="dk1"/>
              </a:buClr>
              <a:buSzPts val="2220"/>
              <a:buChar char="•"/>
            </a:pPr>
            <a:r>
              <a:rPr lang="en-US" sz="2220"/>
              <a:t>pain control, perineal hygiene, sitz baths</a:t>
            </a:r>
            <a:endParaRPr/>
          </a:p>
          <a:p>
            <a:pPr indent="-64135" lvl="0" marL="228600" rtl="0" algn="l">
              <a:lnSpc>
                <a:spcPct val="90000"/>
              </a:lnSpc>
              <a:spcBef>
                <a:spcPts val="1000"/>
              </a:spcBef>
              <a:spcAft>
                <a:spcPts val="0"/>
              </a:spcAft>
              <a:buClr>
                <a:schemeClr val="dk1"/>
              </a:buClr>
              <a:buSzPts val="2590"/>
              <a:buNone/>
            </a:pPr>
            <a:r>
              <a:t/>
            </a:r>
            <a:endParaRPr sz="259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Technique </a:t>
            </a:r>
            <a:endParaRPr/>
          </a:p>
        </p:txBody>
      </p:sp>
      <p:sp>
        <p:nvSpPr>
          <p:cNvPr id="412" name="Google Shape;412;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n-US" sz="2400"/>
              <a:t>Place an anchor stitch above the wound apex</a:t>
            </a:r>
            <a:endParaRPr/>
          </a:p>
          <a:p>
            <a:pPr indent="-228600" lvl="1" marL="228600" rtl="0" algn="l">
              <a:lnSpc>
                <a:spcPct val="90000"/>
              </a:lnSpc>
              <a:spcBef>
                <a:spcPts val="1000"/>
              </a:spcBef>
              <a:spcAft>
                <a:spcPts val="0"/>
              </a:spcAft>
              <a:buClr>
                <a:schemeClr val="dk1"/>
              </a:buClr>
              <a:buSzPts val="2400"/>
              <a:buChar char="•"/>
            </a:pPr>
            <a:r>
              <a:rPr lang="en-US"/>
              <a:t>Close the vaginal mucosa and submucosa with continuous interlocking stitches to close the vaginal incision and reapproximate the cut margins of the hymenal ring using an absorbable 2–0 or 3–0 suture </a:t>
            </a:r>
            <a:endParaRPr/>
          </a:p>
          <a:p>
            <a:pPr indent="-228600" lvl="0" marL="228600" rtl="0" algn="l">
              <a:lnSpc>
                <a:spcPct val="90000"/>
              </a:lnSpc>
              <a:spcBef>
                <a:spcPts val="1000"/>
              </a:spcBef>
              <a:spcAft>
                <a:spcPts val="0"/>
              </a:spcAft>
              <a:buClr>
                <a:schemeClr val="dk1"/>
              </a:buClr>
              <a:buSzPts val="2400"/>
              <a:buChar char="•"/>
            </a:pPr>
            <a:r>
              <a:rPr lang="en-US" sz="2400"/>
              <a:t>Close the fascia and muscles to restore the perineal body using a continuous absorbable 2–0 or 3–0 suture</a:t>
            </a:r>
            <a:endParaRPr b="1" sz="2400"/>
          </a:p>
          <a:p>
            <a:pPr indent="-228600" lvl="0" marL="228600" rtl="0" algn="l">
              <a:lnSpc>
                <a:spcPct val="90000"/>
              </a:lnSpc>
              <a:spcBef>
                <a:spcPts val="1000"/>
              </a:spcBef>
              <a:spcAft>
                <a:spcPts val="0"/>
              </a:spcAft>
              <a:buClr>
                <a:schemeClr val="dk1"/>
              </a:buClr>
              <a:buSzPts val="2400"/>
              <a:buChar char="•"/>
            </a:pPr>
            <a:r>
              <a:rPr lang="en-US" sz="2400"/>
              <a:t>Carry the continuous suture upward as a subcuticular stitch</a:t>
            </a:r>
            <a:endParaRPr/>
          </a:p>
          <a:p>
            <a:pPr indent="-228600" lvl="0" marL="228600" rtl="0" algn="l">
              <a:lnSpc>
                <a:spcPct val="90000"/>
              </a:lnSpc>
              <a:spcBef>
                <a:spcPts val="1000"/>
              </a:spcBef>
              <a:spcAft>
                <a:spcPts val="0"/>
              </a:spcAft>
              <a:buClr>
                <a:schemeClr val="dk1"/>
              </a:buClr>
              <a:buSzPts val="2400"/>
              <a:buChar char="•"/>
            </a:pPr>
            <a:r>
              <a:rPr lang="en-US" sz="2400"/>
              <a:t>Tie the final knot proximal to the hymenal ring.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pic>
        <p:nvPicPr>
          <p:cNvPr id="418" name="Google Shape;418;p44"/>
          <p:cNvPicPr preferRelativeResize="0"/>
          <p:nvPr>
            <p:ph idx="1" type="body"/>
          </p:nvPr>
        </p:nvPicPr>
        <p:blipFill rotWithShape="1">
          <a:blip r:embed="rId3">
            <a:alphaModFix/>
          </a:blip>
          <a:srcRect b="0" l="-106111" r="-106110" t="0"/>
          <a:stretch/>
        </p:blipFill>
        <p:spPr>
          <a:xfrm>
            <a:off x="838200" y="1825625"/>
            <a:ext cx="10515600" cy="435133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pic>
        <p:nvPicPr>
          <p:cNvPr descr="Cover" id="424" name="Google Shape;424;p45"/>
          <p:cNvPicPr preferRelativeResize="0"/>
          <p:nvPr>
            <p:ph idx="1" type="body"/>
          </p:nvPr>
        </p:nvPicPr>
        <p:blipFill rotWithShape="1">
          <a:blip r:embed="rId3">
            <a:alphaModFix/>
          </a:blip>
          <a:srcRect b="3728" l="0" r="0" t="3728"/>
          <a:stretch/>
        </p:blipFill>
        <p:spPr>
          <a:xfrm>
            <a:off x="838200" y="1825625"/>
            <a:ext cx="10515600" cy="435133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Perineal lacerations/tears</a:t>
            </a:r>
            <a:endParaRPr/>
          </a:p>
        </p:txBody>
      </p:sp>
      <p:pic>
        <p:nvPicPr>
          <p:cNvPr descr="Cover" id="430" name="Google Shape;430;p46"/>
          <p:cNvPicPr preferRelativeResize="0"/>
          <p:nvPr>
            <p:ph idx="1" type="body"/>
          </p:nvPr>
        </p:nvPicPr>
        <p:blipFill rotWithShape="1">
          <a:blip r:embed="rId3">
            <a:alphaModFix/>
          </a:blip>
          <a:srcRect b="0" l="-8784" r="-8783" t="0"/>
          <a:stretch/>
        </p:blipFill>
        <p:spPr>
          <a:xfrm>
            <a:off x="838200" y="1825625"/>
            <a:ext cx="5181600" cy="4351338"/>
          </a:xfrm>
          <a:prstGeom prst="rect">
            <a:avLst/>
          </a:prstGeom>
          <a:noFill/>
          <a:ln>
            <a:noFill/>
          </a:ln>
        </p:spPr>
      </p:pic>
      <p:sp>
        <p:nvSpPr>
          <p:cNvPr id="431" name="Google Shape;431;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380"/>
              <a:buChar char="•"/>
            </a:pPr>
            <a:r>
              <a:rPr b="1" lang="en-US" sz="2380"/>
              <a:t>A.</a:t>
            </a:r>
            <a:r>
              <a:rPr lang="en-US" sz="2380"/>
              <a:t> First-degree: involve the fourchette, perineal skin, and vaginal mucous membrane but not the underlying fascia and muscle. </a:t>
            </a:r>
            <a:endParaRPr/>
          </a:p>
          <a:p>
            <a:pPr indent="-228600" lvl="0" marL="228600" rtl="0" algn="l">
              <a:lnSpc>
                <a:spcPct val="70000"/>
              </a:lnSpc>
              <a:spcBef>
                <a:spcPts val="1000"/>
              </a:spcBef>
              <a:spcAft>
                <a:spcPts val="0"/>
              </a:spcAft>
              <a:buClr>
                <a:schemeClr val="dk1"/>
              </a:buClr>
              <a:buSzPts val="2380"/>
              <a:buChar char="•"/>
            </a:pPr>
            <a:r>
              <a:rPr b="1" lang="en-US" sz="2380"/>
              <a:t>B.</a:t>
            </a:r>
            <a:r>
              <a:rPr lang="en-US" sz="2380"/>
              <a:t> Second-degree : in addition, the fascia and muscles of the perineal body but not the anal sphincter. </a:t>
            </a:r>
            <a:endParaRPr/>
          </a:p>
          <a:p>
            <a:pPr indent="-228600" lvl="0" marL="228600" rtl="0" algn="l">
              <a:lnSpc>
                <a:spcPct val="70000"/>
              </a:lnSpc>
              <a:spcBef>
                <a:spcPts val="1000"/>
              </a:spcBef>
              <a:spcAft>
                <a:spcPts val="0"/>
              </a:spcAft>
              <a:buClr>
                <a:schemeClr val="dk1"/>
              </a:buClr>
              <a:buSzPts val="2380"/>
              <a:buChar char="•"/>
            </a:pPr>
            <a:r>
              <a:rPr lang="en-US" sz="2380"/>
              <a:t> </a:t>
            </a:r>
            <a:r>
              <a:rPr b="1" lang="en-US" sz="2380"/>
              <a:t>C.</a:t>
            </a:r>
            <a:r>
              <a:rPr lang="en-US" sz="2380"/>
              <a:t> Third-degree: extend farther to involve the external anal sphincter.</a:t>
            </a:r>
            <a:endParaRPr/>
          </a:p>
          <a:p>
            <a:pPr indent="-228600" lvl="0" marL="228600" rtl="0" algn="l">
              <a:lnSpc>
                <a:spcPct val="70000"/>
              </a:lnSpc>
              <a:spcBef>
                <a:spcPts val="1000"/>
              </a:spcBef>
              <a:spcAft>
                <a:spcPts val="0"/>
              </a:spcAft>
              <a:buClr>
                <a:schemeClr val="dk1"/>
              </a:buClr>
              <a:buSzPts val="2380"/>
              <a:buChar char="•"/>
            </a:pPr>
            <a:r>
              <a:rPr lang="en-US" sz="2380"/>
              <a:t> </a:t>
            </a:r>
            <a:r>
              <a:rPr b="1" lang="en-US" sz="2380"/>
              <a:t>D.</a:t>
            </a:r>
            <a:r>
              <a:rPr lang="en-US" sz="2380"/>
              <a:t> Fourth-degree: extend completely through the rectal mucosa to expose its lumen and thus involves disruption of both the external and internal anal sphincters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NORMAL DELIVERY</a:t>
            </a:r>
            <a:endParaRPr/>
          </a:p>
        </p:txBody>
      </p:sp>
      <p:sp>
        <p:nvSpPr>
          <p:cNvPr id="437" name="Google Shape;437;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hlinkClick r:id="rId3"/>
              </a:rPr>
              <a:t>https://www.youtube.com/watch?v=ulWDfErwYGA</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4"/>
              </a:rPr>
              <a:t>https://www.youtube.com/watch?v=VHcej771Afg</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5"/>
              </a:rPr>
              <a:t>https://www.youtube.com/watch?v=ulWDfErwYGA&amp;t=5s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VACUUM DELIVERY</a:t>
            </a:r>
            <a:endParaRPr/>
          </a:p>
        </p:txBody>
      </p:sp>
      <p:sp>
        <p:nvSpPr>
          <p:cNvPr id="443" name="Google Shape;443;p4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hlinkClick r:id="rId3"/>
              </a:rPr>
              <a:t>https://www.youtube.com/watch?v=dnDiRrQqRJA</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4"/>
              </a:rPr>
              <a:t>https://www.youtube.com/watch?v=GthnX-jYT5s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5"/>
              </a:rPr>
              <a:t>https://www.youtube.com/watch?v=GthnX-jYT5s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6"/>
              </a:rPr>
              <a:t>https://youtu.be/QeB3M6vpCk4</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BREECH DELIVERY</a:t>
            </a:r>
            <a:endParaRPr/>
          </a:p>
        </p:txBody>
      </p:sp>
      <p:sp>
        <p:nvSpPr>
          <p:cNvPr id="449" name="Google Shape;449;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https://www.youtube.com/watch?v=EWjKswZ3Mm8&amp;feature=youtu.be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https://www.youtube.com/watch?v=ZbkDHDxKWrw</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3"/>
              </a:rPr>
              <a:t>https://www.youtube.com/watch?v=xOqWT06qVS8</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4" name="Shape 114"/>
        <p:cNvGrpSpPr/>
        <p:nvPr/>
      </p:nvGrpSpPr>
      <p:grpSpPr>
        <a:xfrm>
          <a:off x="0" y="0"/>
          <a:ext cx="0" cy="0"/>
          <a:chOff x="0" y="0"/>
          <a:chExt cx="0" cy="0"/>
        </a:xfrm>
      </p:grpSpPr>
      <p:sp>
        <p:nvSpPr>
          <p:cNvPr id="115" name="Google Shape;11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solidFill>
                  <a:srgbClr val="FF0000"/>
                </a:solidFill>
              </a:rPr>
              <a:t>Counseling in Obstetrics-1 Previous Scar</a:t>
            </a:r>
            <a:br>
              <a:rPr b="1" lang="en-US">
                <a:solidFill>
                  <a:srgbClr val="FF0000"/>
                </a:solidFill>
              </a:rPr>
            </a:br>
            <a:endParaRPr b="1">
              <a:solidFill>
                <a:srgbClr val="FF0000"/>
              </a:solidFill>
            </a:endParaRPr>
          </a:p>
        </p:txBody>
      </p:sp>
      <p:sp>
        <p:nvSpPr>
          <p:cNvPr id="116" name="Google Shape;116;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000000"/>
              </a:buClr>
              <a:buSzPts val="1387"/>
              <a:buFont typeface="Arial"/>
              <a:buChar char="•"/>
            </a:pPr>
            <a:r>
              <a:rPr b="1" lang="en-US" sz="1387">
                <a:solidFill>
                  <a:srgbClr val="000000"/>
                </a:solidFill>
              </a:rPr>
              <a:t>ACRONYMS</a:t>
            </a:r>
            <a:endParaRPr/>
          </a:p>
          <a:p>
            <a:pPr indent="-342900" lvl="1" marL="800100" rtl="0" algn="l">
              <a:lnSpc>
                <a:spcPct val="90000"/>
              </a:lnSpc>
              <a:spcBef>
                <a:spcPts val="277"/>
              </a:spcBef>
              <a:spcAft>
                <a:spcPts val="0"/>
              </a:spcAft>
              <a:buClr>
                <a:srgbClr val="000000"/>
              </a:buClr>
              <a:buSzPts val="1387"/>
              <a:buFont typeface="Arial"/>
              <a:buChar char="•"/>
            </a:pPr>
            <a:r>
              <a:rPr lang="en-US" sz="1387">
                <a:solidFill>
                  <a:srgbClr val="000000"/>
                </a:solidFill>
              </a:rPr>
              <a:t>TOLAC-Trial Of Labor After Previous Cesarean Delivery</a:t>
            </a:r>
            <a:endParaRPr/>
          </a:p>
          <a:p>
            <a:pPr indent="-342900" lvl="1" marL="800100" rtl="0" algn="l">
              <a:lnSpc>
                <a:spcPct val="90000"/>
              </a:lnSpc>
              <a:spcBef>
                <a:spcPts val="277"/>
              </a:spcBef>
              <a:spcAft>
                <a:spcPts val="0"/>
              </a:spcAft>
              <a:buClr>
                <a:srgbClr val="000000"/>
              </a:buClr>
              <a:buSzPts val="1387"/>
              <a:buFont typeface="Arial"/>
              <a:buChar char="•"/>
            </a:pPr>
            <a:r>
              <a:rPr lang="en-US" sz="1387">
                <a:solidFill>
                  <a:srgbClr val="000000"/>
                </a:solidFill>
              </a:rPr>
              <a:t>VBAC-Vaginal Birth After Cesarean Delivery</a:t>
            </a:r>
            <a:endParaRPr/>
          </a:p>
          <a:p>
            <a:pPr indent="-342900" lvl="1" marL="800100" rtl="0" algn="l">
              <a:lnSpc>
                <a:spcPct val="90000"/>
              </a:lnSpc>
              <a:spcBef>
                <a:spcPts val="277"/>
              </a:spcBef>
              <a:spcAft>
                <a:spcPts val="0"/>
              </a:spcAft>
              <a:buClr>
                <a:srgbClr val="000000"/>
              </a:buClr>
              <a:buSzPts val="1387"/>
              <a:buFont typeface="Arial"/>
              <a:buChar char="•"/>
            </a:pPr>
            <a:r>
              <a:rPr lang="en-US" sz="1387">
                <a:solidFill>
                  <a:srgbClr val="000000"/>
                </a:solidFill>
              </a:rPr>
              <a:t>ERCD-Elective Repeat Cesarean Delivery</a:t>
            </a:r>
            <a:endParaRPr/>
          </a:p>
          <a:p>
            <a:pPr indent="0" lvl="0" marL="0" rtl="0" algn="l">
              <a:lnSpc>
                <a:spcPct val="80000"/>
              </a:lnSpc>
              <a:spcBef>
                <a:spcPts val="1000"/>
              </a:spcBef>
              <a:spcAft>
                <a:spcPts val="0"/>
              </a:spcAft>
              <a:buClr>
                <a:schemeClr val="dk1"/>
              </a:buClr>
              <a:buSzPts val="1387"/>
              <a:buFont typeface="Arial"/>
              <a:buNone/>
            </a:pPr>
            <a:r>
              <a:rPr b="1" lang="en-US" sz="1387"/>
              <a:t>Antepartum predictors of success</a:t>
            </a:r>
            <a:endParaRPr/>
          </a:p>
          <a:p>
            <a:pPr indent="-228600" lvl="1" marL="685800" rtl="0" algn="l">
              <a:lnSpc>
                <a:spcPct val="80000"/>
              </a:lnSpc>
              <a:spcBef>
                <a:spcPts val="500"/>
              </a:spcBef>
              <a:spcAft>
                <a:spcPts val="0"/>
              </a:spcAft>
              <a:buClr>
                <a:schemeClr val="dk1"/>
              </a:buClr>
              <a:buSzPts val="1387"/>
              <a:buChar char="•"/>
            </a:pPr>
            <a:r>
              <a:rPr b="1" lang="en-US" sz="1387"/>
              <a:t>Indication for prior cesarean delivery</a:t>
            </a:r>
            <a:r>
              <a:rPr lang="en-US" sz="1387"/>
              <a:t> </a:t>
            </a:r>
            <a:endParaRPr/>
          </a:p>
          <a:p>
            <a:pPr indent="-228600" lvl="1" marL="685800" rtl="0" algn="l">
              <a:lnSpc>
                <a:spcPct val="80000"/>
              </a:lnSpc>
              <a:spcBef>
                <a:spcPts val="500"/>
              </a:spcBef>
              <a:spcAft>
                <a:spcPts val="0"/>
              </a:spcAft>
              <a:buClr>
                <a:schemeClr val="dk1"/>
              </a:buClr>
              <a:buSzPts val="1387"/>
              <a:buChar char="•"/>
            </a:pPr>
            <a:r>
              <a:rPr lang="en-US" sz="1387"/>
              <a:t>Fetal malpresentation (75%)</a:t>
            </a:r>
            <a:endParaRPr/>
          </a:p>
          <a:p>
            <a:pPr indent="-228600" lvl="1" marL="685800" rtl="0" algn="l">
              <a:lnSpc>
                <a:spcPct val="80000"/>
              </a:lnSpc>
              <a:spcBef>
                <a:spcPts val="500"/>
              </a:spcBef>
              <a:spcAft>
                <a:spcPts val="0"/>
              </a:spcAft>
              <a:buClr>
                <a:schemeClr val="dk1"/>
              </a:buClr>
              <a:buSzPts val="1387"/>
              <a:buChar char="•"/>
            </a:pPr>
            <a:r>
              <a:rPr lang="en-US" sz="1387"/>
              <a:t>non-reassuring fetal heart rate pattern (60%) </a:t>
            </a:r>
            <a:endParaRPr/>
          </a:p>
          <a:p>
            <a:pPr indent="-228600" lvl="1" marL="685800" rtl="0" algn="l">
              <a:lnSpc>
                <a:spcPct val="80000"/>
              </a:lnSpc>
              <a:spcBef>
                <a:spcPts val="500"/>
              </a:spcBef>
              <a:spcAft>
                <a:spcPts val="0"/>
              </a:spcAft>
              <a:buClr>
                <a:schemeClr val="dk1"/>
              </a:buClr>
              <a:buSzPts val="1387"/>
              <a:buChar char="•"/>
            </a:pPr>
            <a:r>
              <a:rPr lang="en-US" sz="1387"/>
              <a:t>Failure to progress or CPD if non-recurrent cause (54%)</a:t>
            </a:r>
            <a:endParaRPr/>
          </a:p>
          <a:p>
            <a:pPr indent="0" lvl="1" marL="457200" rtl="0" algn="l">
              <a:lnSpc>
                <a:spcPct val="80000"/>
              </a:lnSpc>
              <a:spcBef>
                <a:spcPts val="500"/>
              </a:spcBef>
              <a:spcAft>
                <a:spcPts val="0"/>
              </a:spcAft>
              <a:buClr>
                <a:schemeClr val="dk1"/>
              </a:buClr>
              <a:buSzPts val="1387"/>
              <a:buFont typeface="Arial"/>
              <a:buNone/>
            </a:pPr>
            <a:r>
              <a:t/>
            </a:r>
            <a:endParaRPr sz="1387"/>
          </a:p>
          <a:p>
            <a:pPr indent="-228600" lvl="1" marL="685800" rtl="0" algn="l">
              <a:lnSpc>
                <a:spcPct val="80000"/>
              </a:lnSpc>
              <a:spcBef>
                <a:spcPts val="500"/>
              </a:spcBef>
              <a:spcAft>
                <a:spcPts val="0"/>
              </a:spcAft>
              <a:buClr>
                <a:schemeClr val="dk1"/>
              </a:buClr>
              <a:buSzPts val="1387"/>
              <a:buChar char="•"/>
            </a:pPr>
            <a:r>
              <a:rPr b="1" lang="en-US" sz="1387"/>
              <a:t>History of prior vaginal delivery</a:t>
            </a:r>
            <a:r>
              <a:rPr lang="en-US" sz="1387"/>
              <a:t> </a:t>
            </a:r>
            <a:endParaRPr/>
          </a:p>
          <a:p>
            <a:pPr indent="-228600" lvl="1" marL="685800" rtl="0" algn="l">
              <a:lnSpc>
                <a:spcPct val="80000"/>
              </a:lnSpc>
              <a:spcBef>
                <a:spcPts val="500"/>
              </a:spcBef>
              <a:spcAft>
                <a:spcPts val="0"/>
              </a:spcAft>
              <a:buClr>
                <a:schemeClr val="dk1"/>
              </a:buClr>
              <a:buSzPts val="1387"/>
              <a:buChar char="•"/>
            </a:pPr>
            <a:r>
              <a:rPr lang="en-US" sz="1387"/>
              <a:t>Before or after previous CS (OR prior vaginal delivery 3.90;  prior VBAC 4.76) </a:t>
            </a:r>
            <a:endParaRPr/>
          </a:p>
          <a:p>
            <a:pPr indent="-140525" lvl="1" marL="685800" rtl="0" algn="l">
              <a:lnSpc>
                <a:spcPct val="80000"/>
              </a:lnSpc>
              <a:spcBef>
                <a:spcPts val="500"/>
              </a:spcBef>
              <a:spcAft>
                <a:spcPts val="0"/>
              </a:spcAft>
              <a:buClr>
                <a:schemeClr val="dk1"/>
              </a:buClr>
              <a:buSzPts val="1387"/>
              <a:buNone/>
            </a:pPr>
            <a:r>
              <a:t/>
            </a:r>
            <a:endParaRPr sz="1387"/>
          </a:p>
          <a:p>
            <a:pPr indent="-228600" lvl="1" marL="685800" rtl="0" algn="l">
              <a:lnSpc>
                <a:spcPct val="80000"/>
              </a:lnSpc>
              <a:spcBef>
                <a:spcPts val="500"/>
              </a:spcBef>
              <a:spcAft>
                <a:spcPts val="0"/>
              </a:spcAft>
              <a:buClr>
                <a:schemeClr val="dk1"/>
              </a:buClr>
              <a:buSzPts val="1387"/>
              <a:buChar char="•"/>
            </a:pPr>
            <a:r>
              <a:rPr b="1" lang="en-US" sz="1387"/>
              <a:t>Demographic factors</a:t>
            </a:r>
            <a:r>
              <a:rPr lang="en-US" sz="1387"/>
              <a:t> </a:t>
            </a:r>
            <a:endParaRPr/>
          </a:p>
          <a:p>
            <a:pPr indent="-228600" lvl="1" marL="685800" rtl="0" algn="l">
              <a:lnSpc>
                <a:spcPct val="80000"/>
              </a:lnSpc>
              <a:spcBef>
                <a:spcPts val="500"/>
              </a:spcBef>
              <a:spcAft>
                <a:spcPts val="0"/>
              </a:spcAft>
              <a:buClr>
                <a:schemeClr val="dk1"/>
              </a:buClr>
              <a:buSzPts val="1387"/>
              <a:buChar char="•"/>
            </a:pPr>
            <a:r>
              <a:rPr lang="en-US" sz="1387"/>
              <a:t>Hispanic, African American, and Asian women more likely to pursue TOLAC, but are less likely to have a successful VBAC versus non-Hispanic and white women</a:t>
            </a:r>
            <a:endParaRPr/>
          </a:p>
          <a:p>
            <a:pPr indent="-64135" lvl="0" marL="228600" rtl="0" algn="l">
              <a:lnSpc>
                <a:spcPct val="80000"/>
              </a:lnSpc>
              <a:spcBef>
                <a:spcPts val="1000"/>
              </a:spcBef>
              <a:spcAft>
                <a:spcPts val="0"/>
              </a:spcAft>
              <a:buClr>
                <a:schemeClr val="dk1"/>
              </a:buClr>
              <a:buSzPts val="2590"/>
              <a:buNone/>
            </a:pPr>
            <a:r>
              <a:t/>
            </a:r>
            <a:endParaRPr sz="2590"/>
          </a:p>
        </p:txBody>
      </p:sp>
      <p:sp>
        <p:nvSpPr>
          <p:cNvPr id="117" name="Google Shape;117;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1387"/>
              <a:buChar char="•"/>
            </a:pPr>
            <a:r>
              <a:rPr b="1" lang="en-US" sz="1387"/>
              <a:t>Demographics ctd</a:t>
            </a:r>
            <a:endParaRPr b="1" sz="1387"/>
          </a:p>
          <a:p>
            <a:pPr indent="-228600" lvl="1" marL="685800" rtl="0" algn="l">
              <a:lnSpc>
                <a:spcPct val="80000"/>
              </a:lnSpc>
              <a:spcBef>
                <a:spcPts val="500"/>
              </a:spcBef>
              <a:spcAft>
                <a:spcPts val="0"/>
              </a:spcAft>
              <a:buClr>
                <a:schemeClr val="dk1"/>
              </a:buClr>
              <a:buSzPts val="1387"/>
              <a:buChar char="•"/>
            </a:pPr>
            <a:r>
              <a:rPr lang="en-US" sz="1387"/>
              <a:t>Increasing maternal age, single marital status, and less than 12 years of education have reduced likelihood </a:t>
            </a:r>
            <a:endParaRPr/>
          </a:p>
          <a:p>
            <a:pPr indent="-228600" lvl="1" marL="685800" rtl="0" algn="l">
              <a:lnSpc>
                <a:spcPct val="80000"/>
              </a:lnSpc>
              <a:spcBef>
                <a:spcPts val="500"/>
              </a:spcBef>
              <a:spcAft>
                <a:spcPts val="0"/>
              </a:spcAft>
              <a:buClr>
                <a:schemeClr val="dk1"/>
              </a:buClr>
              <a:buSzPts val="1387"/>
              <a:buChar char="•"/>
            </a:pPr>
            <a:r>
              <a:rPr lang="en-US" sz="1387"/>
              <a:t>Age &gt;35 less likely to have a successful VBAC and more likely to experience complications </a:t>
            </a:r>
            <a:endParaRPr/>
          </a:p>
          <a:p>
            <a:pPr indent="-228600" lvl="1" marL="685800" rtl="0" algn="l">
              <a:lnSpc>
                <a:spcPct val="80000"/>
              </a:lnSpc>
              <a:spcBef>
                <a:spcPts val="500"/>
              </a:spcBef>
              <a:spcAft>
                <a:spcPts val="0"/>
              </a:spcAft>
              <a:buClr>
                <a:schemeClr val="dk1"/>
              </a:buClr>
              <a:buSzPts val="1387"/>
              <a:buChar char="•"/>
            </a:pPr>
            <a:r>
              <a:rPr lang="en-US" sz="1387"/>
              <a:t>Success increases with increasing maternal height </a:t>
            </a:r>
            <a:endParaRPr/>
          </a:p>
          <a:p>
            <a:pPr indent="-228600" lvl="1" marL="685800" rtl="0" algn="l">
              <a:lnSpc>
                <a:spcPct val="80000"/>
              </a:lnSpc>
              <a:spcBef>
                <a:spcPts val="500"/>
              </a:spcBef>
              <a:spcAft>
                <a:spcPts val="0"/>
              </a:spcAft>
              <a:buClr>
                <a:schemeClr val="dk1"/>
              </a:buClr>
              <a:buSzPts val="1387"/>
              <a:buChar char="•"/>
            </a:pPr>
            <a:r>
              <a:rPr lang="en-US" sz="1387"/>
              <a:t>Success lower in obese women</a:t>
            </a:r>
            <a:endParaRPr sz="1387" u="sng">
              <a:solidFill>
                <a:schemeClr val="hlink"/>
              </a:solidFill>
              <a:hlinkClick r:id="rId3"/>
            </a:endParaRPr>
          </a:p>
          <a:p>
            <a:pPr indent="-228600" lvl="0" marL="228600" rtl="0" algn="l">
              <a:lnSpc>
                <a:spcPct val="80000"/>
              </a:lnSpc>
              <a:spcBef>
                <a:spcPts val="1000"/>
              </a:spcBef>
              <a:spcAft>
                <a:spcPts val="0"/>
              </a:spcAft>
              <a:buClr>
                <a:schemeClr val="dk1"/>
              </a:buClr>
              <a:buSzPts val="1387"/>
              <a:buChar char="•"/>
            </a:pPr>
            <a:r>
              <a:rPr lang="en-US" sz="1387"/>
              <a:t>Interpregnancy interval of </a:t>
            </a:r>
            <a:r>
              <a:rPr lang="en-US" sz="1387" u="sng"/>
              <a:t>less than six months </a:t>
            </a:r>
            <a:r>
              <a:rPr lang="en-US" sz="1387"/>
              <a:t>risk factor for uterine rupture and maternal morbidity</a:t>
            </a:r>
            <a:endParaRPr/>
          </a:p>
          <a:p>
            <a:pPr indent="-228600" lvl="0" marL="228600" rtl="0" algn="l">
              <a:lnSpc>
                <a:spcPct val="80000"/>
              </a:lnSpc>
              <a:spcBef>
                <a:spcPts val="1000"/>
              </a:spcBef>
              <a:spcAft>
                <a:spcPts val="0"/>
              </a:spcAft>
              <a:buClr>
                <a:schemeClr val="dk1"/>
              </a:buClr>
              <a:buSzPts val="1387"/>
              <a:buChar char="•"/>
            </a:pPr>
            <a:r>
              <a:rPr b="1" lang="en-US" sz="1387"/>
              <a:t>Maternal medical disease</a:t>
            </a:r>
            <a:r>
              <a:rPr lang="en-US" sz="1387"/>
              <a:t> </a:t>
            </a:r>
            <a:endParaRPr/>
          </a:p>
          <a:p>
            <a:pPr indent="-228600" lvl="1" marL="685800" rtl="0" algn="l">
              <a:lnSpc>
                <a:spcPct val="80000"/>
              </a:lnSpc>
              <a:spcBef>
                <a:spcPts val="500"/>
              </a:spcBef>
              <a:spcAft>
                <a:spcPts val="0"/>
              </a:spcAft>
              <a:buClr>
                <a:schemeClr val="dk1"/>
              </a:buClr>
              <a:buSzPts val="1387"/>
              <a:buChar char="•"/>
            </a:pPr>
            <a:r>
              <a:rPr lang="en-US" sz="1387"/>
              <a:t> hypertension, diabetes, asthma, renal disease, and heart disease may reduce likelihood </a:t>
            </a:r>
            <a:endParaRPr/>
          </a:p>
          <a:p>
            <a:pPr indent="0" lvl="0" marL="0" rtl="0" algn="l">
              <a:lnSpc>
                <a:spcPct val="80000"/>
              </a:lnSpc>
              <a:spcBef>
                <a:spcPts val="1000"/>
              </a:spcBef>
              <a:spcAft>
                <a:spcPts val="0"/>
              </a:spcAft>
              <a:buClr>
                <a:schemeClr val="dk1"/>
              </a:buClr>
              <a:buSzPts val="1387"/>
              <a:buFont typeface="Arial"/>
              <a:buNone/>
            </a:pPr>
            <a:r>
              <a:rPr b="1" lang="en-US" sz="1387"/>
              <a:t>Intrapartum factors</a:t>
            </a:r>
            <a:endParaRPr sz="1387"/>
          </a:p>
          <a:p>
            <a:pPr indent="-228600" lvl="1" marL="685800" rtl="0" algn="l">
              <a:lnSpc>
                <a:spcPct val="80000"/>
              </a:lnSpc>
              <a:spcBef>
                <a:spcPts val="500"/>
              </a:spcBef>
              <a:spcAft>
                <a:spcPts val="0"/>
              </a:spcAft>
              <a:buClr>
                <a:schemeClr val="dk1"/>
              </a:buClr>
              <a:buSzPts val="1387"/>
              <a:buChar char="•"/>
            </a:pPr>
            <a:r>
              <a:rPr b="1" lang="en-US" sz="1387"/>
              <a:t>Admission labor status</a:t>
            </a:r>
            <a:r>
              <a:rPr lang="en-US" sz="1387"/>
              <a:t>: </a:t>
            </a:r>
            <a:endParaRPr/>
          </a:p>
          <a:p>
            <a:pPr indent="-228600" lvl="2" marL="1143000" rtl="0" algn="l">
              <a:lnSpc>
                <a:spcPct val="80000"/>
              </a:lnSpc>
              <a:spcBef>
                <a:spcPts val="500"/>
              </a:spcBef>
              <a:spcAft>
                <a:spcPts val="0"/>
              </a:spcAft>
              <a:buClr>
                <a:schemeClr val="dk1"/>
              </a:buClr>
              <a:buSzPts val="1387"/>
              <a:buChar char="•"/>
            </a:pPr>
            <a:r>
              <a:rPr lang="en-US" sz="1387"/>
              <a:t>spontaneous labor or high bishop score more likely to succeed than induced labor or low Bishop score </a:t>
            </a:r>
            <a:endParaRPr/>
          </a:p>
          <a:p>
            <a:pPr indent="-228600" lvl="1" marL="685800" rtl="0" algn="l">
              <a:lnSpc>
                <a:spcPct val="80000"/>
              </a:lnSpc>
              <a:spcBef>
                <a:spcPts val="500"/>
              </a:spcBef>
              <a:spcAft>
                <a:spcPts val="0"/>
              </a:spcAft>
              <a:buClr>
                <a:schemeClr val="dk1"/>
              </a:buClr>
              <a:buSzPts val="1387"/>
              <a:buChar char="•"/>
            </a:pPr>
            <a:r>
              <a:rPr b="1" lang="en-US" sz="1387"/>
              <a:t>Fetal macrosomia</a:t>
            </a:r>
            <a:r>
              <a:rPr lang="en-US" sz="1387"/>
              <a:t> </a:t>
            </a:r>
            <a:endParaRPr/>
          </a:p>
          <a:p>
            <a:pPr indent="-228600" lvl="2" marL="1143000" rtl="0" algn="l">
              <a:lnSpc>
                <a:spcPct val="80000"/>
              </a:lnSpc>
              <a:spcBef>
                <a:spcPts val="500"/>
              </a:spcBef>
              <a:spcAft>
                <a:spcPts val="0"/>
              </a:spcAft>
              <a:buClr>
                <a:schemeClr val="dk1"/>
              </a:buClr>
              <a:buSzPts val="1387"/>
              <a:buChar char="•"/>
            </a:pPr>
            <a:r>
              <a:rPr lang="en-US" sz="1387"/>
              <a:t>Wt. &gt; 3.5 kg reduces likelihood </a:t>
            </a:r>
            <a:endParaRPr sz="1850"/>
          </a:p>
        </p:txBody>
      </p:sp>
      <p:pic>
        <p:nvPicPr>
          <p:cNvPr descr="http://mommyedwards.com/wp-content/uploads/2013/01/1.gif" id="118" name="Google Shape;118;p5"/>
          <p:cNvPicPr preferRelativeResize="0"/>
          <p:nvPr/>
        </p:nvPicPr>
        <p:blipFill rotWithShape="1">
          <a:blip r:embed="rId4">
            <a:alphaModFix/>
          </a:blip>
          <a:srcRect b="0" l="0" r="0" t="0"/>
          <a:stretch/>
        </p:blipFill>
        <p:spPr>
          <a:xfrm>
            <a:off x="209550" y="365125"/>
            <a:ext cx="620713" cy="7239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SHOULDER DYSTOCIA</a:t>
            </a:r>
            <a:endParaRPr/>
          </a:p>
        </p:txBody>
      </p:sp>
      <p:sp>
        <p:nvSpPr>
          <p:cNvPr id="455" name="Google Shape;455;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hlinkClick r:id="rId3"/>
              </a:rPr>
              <a:t>https://www.youtube.com/watch?v=UTz2eIiZOL8&amp;feature=youtu.be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4"/>
              </a:rPr>
              <a:t>https://www.youtube.com/watch?v=joTTDjRCCug&amp;feature=youtu.be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Perineal tear repair</a:t>
            </a:r>
            <a:endParaRPr/>
          </a:p>
        </p:txBody>
      </p:sp>
      <p:sp>
        <p:nvSpPr>
          <p:cNvPr id="461" name="Google Shape;46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hlinkClick r:id="rId3"/>
              </a:rPr>
              <a:t>https://www.youtube.com/watch?v=m5Vm8ZT24HM</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4"/>
              </a:rPr>
              <a:t>https://www.youtube.com/watch?v=oZW2KSuD800</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5"/>
              </a:rPr>
              <a:t>https://www.youtube.com/watch?v=qXzZUqXFPDE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PPH</a:t>
            </a:r>
            <a:endParaRPr/>
          </a:p>
        </p:txBody>
      </p:sp>
      <p:sp>
        <p:nvSpPr>
          <p:cNvPr id="467" name="Google Shape;467;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Videos already shared(uterine massage, aortic artery compression, bimanual compression, UBT insertion, B-Lynch suture insertion)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3" name="Shape 123"/>
        <p:cNvGrpSpPr/>
        <p:nvPr/>
      </p:nvGrpSpPr>
      <p:grpSpPr>
        <a:xfrm>
          <a:off x="0" y="0"/>
          <a:ext cx="0" cy="0"/>
          <a:chOff x="0" y="0"/>
          <a:chExt cx="0" cy="0"/>
        </a:xfrm>
      </p:grpSpPr>
      <p:sp>
        <p:nvSpPr>
          <p:cNvPr id="124" name="Google Shape;12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TOLAC versus ERCD: Risks And Benefits</a:t>
            </a:r>
            <a:endParaRPr/>
          </a:p>
        </p:txBody>
      </p:sp>
      <p:sp>
        <p:nvSpPr>
          <p:cNvPr id="125" name="Google Shape;125;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1295"/>
              <a:buChar char="•"/>
            </a:pPr>
            <a:r>
              <a:rPr b="1" lang="en-US" sz="1295"/>
              <a:t>Maternal benefits: TOLAC</a:t>
            </a:r>
            <a:endParaRPr sz="1295"/>
          </a:p>
          <a:p>
            <a:pPr indent="-228600" lvl="0" marL="228600" rtl="0" algn="l">
              <a:lnSpc>
                <a:spcPct val="70000"/>
              </a:lnSpc>
              <a:spcBef>
                <a:spcPts val="1000"/>
              </a:spcBef>
              <a:spcAft>
                <a:spcPts val="0"/>
              </a:spcAft>
              <a:buClr>
                <a:schemeClr val="dk1"/>
              </a:buClr>
              <a:buSzPts val="1295"/>
              <a:buChar char="•"/>
            </a:pPr>
            <a:r>
              <a:rPr lang="en-US" sz="1295"/>
              <a:t>Avoid risks of repeat CD</a:t>
            </a:r>
            <a:endParaRPr/>
          </a:p>
          <a:p>
            <a:pPr indent="-228600" lvl="0" marL="228600" rtl="0" algn="l">
              <a:lnSpc>
                <a:spcPct val="70000"/>
              </a:lnSpc>
              <a:spcBef>
                <a:spcPts val="1000"/>
              </a:spcBef>
              <a:spcAft>
                <a:spcPts val="0"/>
              </a:spcAft>
              <a:buClr>
                <a:schemeClr val="dk1"/>
              </a:buClr>
              <a:buSzPts val="1295"/>
              <a:buChar char="•"/>
            </a:pPr>
            <a:r>
              <a:rPr lang="en-US" sz="1295"/>
              <a:t>Immediate benefits </a:t>
            </a:r>
            <a:endParaRPr/>
          </a:p>
          <a:p>
            <a:pPr indent="-228600" lvl="1" marL="685800" rtl="0" algn="l">
              <a:lnSpc>
                <a:spcPct val="70000"/>
              </a:lnSpc>
              <a:spcBef>
                <a:spcPts val="500"/>
              </a:spcBef>
              <a:spcAft>
                <a:spcPts val="0"/>
              </a:spcAft>
              <a:buClr>
                <a:schemeClr val="dk1"/>
              </a:buClr>
              <a:buSzPts val="1295"/>
              <a:buChar char="•"/>
            </a:pPr>
            <a:r>
              <a:rPr lang="en-US" sz="1295"/>
              <a:t>shorter hospital stay </a:t>
            </a:r>
            <a:endParaRPr/>
          </a:p>
          <a:p>
            <a:pPr indent="-228600" lvl="1" marL="685800" rtl="0" algn="l">
              <a:lnSpc>
                <a:spcPct val="70000"/>
              </a:lnSpc>
              <a:spcBef>
                <a:spcPts val="500"/>
              </a:spcBef>
              <a:spcAft>
                <a:spcPts val="0"/>
              </a:spcAft>
              <a:buClr>
                <a:schemeClr val="dk1"/>
              </a:buClr>
              <a:buSzPts val="1295"/>
              <a:buChar char="•"/>
            </a:pPr>
            <a:r>
              <a:rPr lang="en-US" sz="1295"/>
              <a:t>fewer postpartum complications</a:t>
            </a:r>
            <a:endParaRPr/>
          </a:p>
          <a:p>
            <a:pPr indent="-228600" lvl="1" marL="685800" rtl="0" algn="l">
              <a:lnSpc>
                <a:spcPct val="70000"/>
              </a:lnSpc>
              <a:spcBef>
                <a:spcPts val="500"/>
              </a:spcBef>
              <a:spcAft>
                <a:spcPts val="0"/>
              </a:spcAft>
              <a:buClr>
                <a:schemeClr val="dk1"/>
              </a:buClr>
              <a:buSzPts val="1295"/>
              <a:buChar char="•"/>
            </a:pPr>
            <a:r>
              <a:rPr lang="en-US" sz="1295"/>
              <a:t>quicker return to normal activities</a:t>
            </a:r>
            <a:endParaRPr/>
          </a:p>
          <a:p>
            <a:pPr indent="-228600" lvl="1" marL="685800" rtl="0" algn="l">
              <a:lnSpc>
                <a:spcPct val="70000"/>
              </a:lnSpc>
              <a:spcBef>
                <a:spcPts val="500"/>
              </a:spcBef>
              <a:spcAft>
                <a:spcPts val="0"/>
              </a:spcAft>
              <a:buClr>
                <a:schemeClr val="dk1"/>
              </a:buClr>
              <a:buSzPts val="1295"/>
              <a:buChar char="•"/>
            </a:pPr>
            <a:r>
              <a:rPr lang="en-US" sz="1295"/>
              <a:t>lower maternal morbidity and mortality. </a:t>
            </a:r>
            <a:endParaRPr/>
          </a:p>
          <a:p>
            <a:pPr indent="-228600" lvl="0" marL="228600" rtl="0" algn="l">
              <a:lnSpc>
                <a:spcPct val="70000"/>
              </a:lnSpc>
              <a:spcBef>
                <a:spcPts val="1000"/>
              </a:spcBef>
              <a:spcAft>
                <a:spcPts val="0"/>
              </a:spcAft>
              <a:buClr>
                <a:schemeClr val="dk1"/>
              </a:buClr>
              <a:buSzPts val="1295"/>
              <a:buChar char="•"/>
            </a:pPr>
            <a:r>
              <a:rPr lang="en-US" sz="1295"/>
              <a:t>Long-term: </a:t>
            </a:r>
            <a:endParaRPr/>
          </a:p>
          <a:p>
            <a:pPr indent="-228600" lvl="1" marL="685800" rtl="0" algn="l">
              <a:lnSpc>
                <a:spcPct val="70000"/>
              </a:lnSpc>
              <a:spcBef>
                <a:spcPts val="500"/>
              </a:spcBef>
              <a:spcAft>
                <a:spcPts val="0"/>
              </a:spcAft>
              <a:buClr>
                <a:schemeClr val="dk1"/>
              </a:buClr>
              <a:buSzPts val="1295"/>
              <a:buChar char="•"/>
            </a:pPr>
            <a:r>
              <a:rPr lang="en-US" sz="1295"/>
              <a:t>avoid the potential complications of multiple CD-hysterectomy; bowel or bladder injury, transfusion, infection, abnormal placentation eg previa, accreta</a:t>
            </a:r>
            <a:endParaRPr sz="1295"/>
          </a:p>
          <a:p>
            <a:pPr indent="-228600" lvl="0" marL="228600" rtl="0" algn="l">
              <a:lnSpc>
                <a:spcPct val="70000"/>
              </a:lnSpc>
              <a:spcBef>
                <a:spcPts val="1000"/>
              </a:spcBef>
              <a:spcAft>
                <a:spcPts val="0"/>
              </a:spcAft>
              <a:buClr>
                <a:schemeClr val="dk1"/>
              </a:buClr>
              <a:buSzPts val="1295"/>
              <a:buChar char="•"/>
            </a:pPr>
            <a:r>
              <a:rPr b="1" lang="en-US" sz="1295"/>
              <a:t>Maternal benefits: ERCD</a:t>
            </a:r>
            <a:endParaRPr/>
          </a:p>
          <a:p>
            <a:pPr indent="-228600" lvl="1" marL="685800" rtl="0" algn="l">
              <a:lnSpc>
                <a:spcPct val="70000"/>
              </a:lnSpc>
              <a:spcBef>
                <a:spcPts val="500"/>
              </a:spcBef>
              <a:spcAft>
                <a:spcPts val="0"/>
              </a:spcAft>
              <a:buClr>
                <a:schemeClr val="dk1"/>
              </a:buClr>
              <a:buSzPts val="1295"/>
              <a:buChar char="•"/>
            </a:pPr>
            <a:r>
              <a:rPr lang="en-US" sz="1295"/>
              <a:t>scheduling convenience </a:t>
            </a:r>
            <a:endParaRPr/>
          </a:p>
          <a:p>
            <a:pPr indent="-228600" lvl="1" marL="685800" rtl="0" algn="l">
              <a:lnSpc>
                <a:spcPct val="70000"/>
              </a:lnSpc>
              <a:spcBef>
                <a:spcPts val="500"/>
              </a:spcBef>
              <a:spcAft>
                <a:spcPts val="0"/>
              </a:spcAft>
              <a:buClr>
                <a:schemeClr val="dk1"/>
              </a:buClr>
              <a:buSzPts val="1295"/>
              <a:buChar char="•"/>
            </a:pPr>
            <a:r>
              <a:rPr lang="en-US" sz="1295"/>
              <a:t>TL at delivery</a:t>
            </a:r>
            <a:endParaRPr/>
          </a:p>
          <a:p>
            <a:pPr indent="-228600" lvl="1" marL="685800" rtl="0" algn="l">
              <a:lnSpc>
                <a:spcPct val="70000"/>
              </a:lnSpc>
              <a:spcBef>
                <a:spcPts val="500"/>
              </a:spcBef>
              <a:spcAft>
                <a:spcPts val="0"/>
              </a:spcAft>
              <a:buClr>
                <a:schemeClr val="dk1"/>
              </a:buClr>
              <a:buSzPts val="1295"/>
              <a:buChar char="•"/>
            </a:pPr>
            <a:r>
              <a:rPr lang="en-US" sz="1295"/>
              <a:t>Avoida risks of failed TOLAC</a:t>
            </a:r>
            <a:endParaRPr/>
          </a:p>
          <a:p>
            <a:pPr indent="-228600" lvl="0" marL="228600" rtl="0" algn="l">
              <a:lnSpc>
                <a:spcPct val="70000"/>
              </a:lnSpc>
              <a:spcBef>
                <a:spcPts val="1000"/>
              </a:spcBef>
              <a:spcAft>
                <a:spcPts val="0"/>
              </a:spcAft>
              <a:buClr>
                <a:schemeClr val="dk1"/>
              </a:buClr>
              <a:buSzPts val="1295"/>
              <a:buChar char="•"/>
            </a:pPr>
            <a:r>
              <a:rPr b="1" lang="en-US" sz="1295"/>
              <a:t>Perinatal risks :TOLAC</a:t>
            </a:r>
            <a:endParaRPr/>
          </a:p>
          <a:p>
            <a:pPr indent="-228600" lvl="0" marL="228600" rtl="0" algn="l">
              <a:lnSpc>
                <a:spcPct val="70000"/>
              </a:lnSpc>
              <a:spcBef>
                <a:spcPts val="1000"/>
              </a:spcBef>
              <a:spcAft>
                <a:spcPts val="0"/>
              </a:spcAft>
              <a:buClr>
                <a:schemeClr val="dk1"/>
              </a:buClr>
              <a:buSzPts val="1295"/>
              <a:buChar char="•"/>
            </a:pPr>
            <a:r>
              <a:rPr b="1" lang="en-US" sz="1295"/>
              <a:t>Mortality</a:t>
            </a:r>
            <a:r>
              <a:rPr lang="en-US" sz="1295"/>
              <a:t> — higher perinatal mortality and neonatal mortality rates compared with ERCD ( PMR 0.13 versus %; NMR: 0.11 versus 0.06%)</a:t>
            </a:r>
            <a:endParaRPr/>
          </a:p>
          <a:p>
            <a:pPr indent="-228600" lvl="0" marL="228600" rtl="0" algn="l">
              <a:lnSpc>
                <a:spcPct val="70000"/>
              </a:lnSpc>
              <a:spcBef>
                <a:spcPts val="1000"/>
              </a:spcBef>
              <a:spcAft>
                <a:spcPts val="0"/>
              </a:spcAft>
              <a:buClr>
                <a:schemeClr val="dk1"/>
              </a:buClr>
              <a:buSzPts val="1295"/>
              <a:buChar char="•"/>
            </a:pPr>
            <a:r>
              <a:rPr b="1" lang="en-US" sz="1295"/>
              <a:t>Hypoxic ischemic encephalopathy</a:t>
            </a:r>
            <a:r>
              <a:rPr lang="en-US" sz="1295"/>
              <a:t> —higher risk HIE than ERCD (46 per 100,000 TOLAC  VS  0 cases at term)</a:t>
            </a:r>
            <a:endParaRPr sz="1295" u="sng">
              <a:solidFill>
                <a:schemeClr val="hlink"/>
              </a:solidFill>
              <a:hlinkClick r:id="rId3"/>
            </a:endParaRPr>
          </a:p>
          <a:p>
            <a:pPr indent="-228600" lvl="0" marL="228600" rtl="0" algn="l">
              <a:lnSpc>
                <a:spcPct val="70000"/>
              </a:lnSpc>
              <a:spcBef>
                <a:spcPts val="1000"/>
              </a:spcBef>
              <a:spcAft>
                <a:spcPts val="0"/>
              </a:spcAft>
              <a:buClr>
                <a:schemeClr val="dk1"/>
              </a:buClr>
              <a:buSzPts val="1295"/>
              <a:buChar char="•"/>
            </a:pPr>
            <a:r>
              <a:rPr b="1" lang="en-US" sz="1295"/>
              <a:t>Respiratory problems</a:t>
            </a:r>
            <a:r>
              <a:rPr lang="en-US" sz="1295"/>
              <a:t> — TTN is slightly higher with ERCD</a:t>
            </a:r>
            <a:endParaRPr/>
          </a:p>
          <a:p>
            <a:pPr indent="-87630" lvl="1" marL="685800" rtl="0" algn="l">
              <a:lnSpc>
                <a:spcPct val="70000"/>
              </a:lnSpc>
              <a:spcBef>
                <a:spcPts val="500"/>
              </a:spcBef>
              <a:spcAft>
                <a:spcPts val="0"/>
              </a:spcAft>
              <a:buClr>
                <a:schemeClr val="dk1"/>
              </a:buClr>
              <a:buSzPts val="2220"/>
              <a:buNone/>
            </a:pPr>
            <a:r>
              <a:t/>
            </a:r>
            <a:endParaRPr sz="222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 name="Shape 129"/>
        <p:cNvGrpSpPr/>
        <p:nvPr/>
      </p:nvGrpSpPr>
      <p:grpSpPr>
        <a:xfrm>
          <a:off x="0" y="0"/>
          <a:ext cx="0" cy="0"/>
          <a:chOff x="0" y="0"/>
          <a:chExt cx="0" cy="0"/>
        </a:xfrm>
      </p:grpSpPr>
      <p:sp>
        <p:nvSpPr>
          <p:cNvPr id="130" name="Google Shape;130;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131" name="Google Shape;131;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Appropriate candidates for TOLAC</a:t>
            </a:r>
            <a:endParaRPr/>
          </a:p>
        </p:txBody>
      </p:sp>
      <p:sp>
        <p:nvSpPr>
          <p:cNvPr id="132" name="Google Shape;132;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1960"/>
              <a:buChar char="•"/>
            </a:pPr>
            <a:r>
              <a:rPr lang="en-US" sz="1960"/>
              <a:t>One prior low transverse uterine incision </a:t>
            </a:r>
            <a:endParaRPr/>
          </a:p>
          <a:p>
            <a:pPr indent="-228600" lvl="1" marL="685800" rtl="0" algn="l">
              <a:lnSpc>
                <a:spcPct val="70000"/>
              </a:lnSpc>
              <a:spcBef>
                <a:spcPts val="500"/>
              </a:spcBef>
              <a:spcAft>
                <a:spcPts val="0"/>
              </a:spcAft>
              <a:buClr>
                <a:schemeClr val="dk1"/>
              </a:buClr>
              <a:buSzPts val="1679"/>
              <a:buChar char="•"/>
            </a:pPr>
            <a:r>
              <a:rPr lang="en-US" sz="1679"/>
              <a:t>success rate of TOLAC 60 - 70 %</a:t>
            </a:r>
            <a:endParaRPr/>
          </a:p>
          <a:p>
            <a:pPr indent="-228600" lvl="1" marL="685800" rtl="0" algn="l">
              <a:lnSpc>
                <a:spcPct val="70000"/>
              </a:lnSpc>
              <a:spcBef>
                <a:spcPts val="500"/>
              </a:spcBef>
              <a:spcAft>
                <a:spcPts val="0"/>
              </a:spcAft>
              <a:buClr>
                <a:schemeClr val="dk1"/>
              </a:buClr>
              <a:buSzPts val="1679"/>
              <a:buChar char="•"/>
            </a:pPr>
            <a:r>
              <a:rPr lang="en-US" sz="1679"/>
              <a:t>uterine rupture rate of about 0.7 %</a:t>
            </a:r>
            <a:endParaRPr/>
          </a:p>
          <a:p>
            <a:pPr indent="-228600" lvl="1" marL="685800" rtl="0" algn="l">
              <a:lnSpc>
                <a:spcPct val="70000"/>
              </a:lnSpc>
              <a:spcBef>
                <a:spcPts val="500"/>
              </a:spcBef>
              <a:spcAft>
                <a:spcPts val="0"/>
              </a:spcAft>
              <a:buClr>
                <a:schemeClr val="dk1"/>
              </a:buClr>
              <a:buSzPts val="1679"/>
              <a:buChar char="•"/>
            </a:pPr>
            <a:r>
              <a:rPr lang="en-US" sz="1679"/>
              <a:t>Success rates are higher if prior vaginal delivery</a:t>
            </a:r>
            <a:endParaRPr/>
          </a:p>
          <a:p>
            <a:pPr indent="-228600" lvl="0" marL="228600" rtl="0" algn="l">
              <a:lnSpc>
                <a:spcPct val="70000"/>
              </a:lnSpc>
              <a:spcBef>
                <a:spcPts val="1000"/>
              </a:spcBef>
              <a:spcAft>
                <a:spcPts val="0"/>
              </a:spcAft>
              <a:buClr>
                <a:schemeClr val="dk1"/>
              </a:buClr>
              <a:buSzPts val="1960"/>
              <a:buChar char="•"/>
            </a:pPr>
            <a:r>
              <a:rPr lang="en-US" sz="1960"/>
              <a:t>Clinically adequate pelvis</a:t>
            </a:r>
            <a:endParaRPr/>
          </a:p>
          <a:p>
            <a:pPr indent="-228600" lvl="0" marL="228600" rtl="0" algn="l">
              <a:lnSpc>
                <a:spcPct val="70000"/>
              </a:lnSpc>
              <a:spcBef>
                <a:spcPts val="1000"/>
              </a:spcBef>
              <a:spcAft>
                <a:spcPts val="0"/>
              </a:spcAft>
              <a:buClr>
                <a:schemeClr val="dk1"/>
              </a:buClr>
              <a:buSzPts val="1960"/>
              <a:buChar char="•"/>
            </a:pPr>
            <a:r>
              <a:rPr lang="en-US" sz="1960"/>
              <a:t>Appropriate fetal weight &lt; 3.5 kg</a:t>
            </a:r>
            <a:endParaRPr/>
          </a:p>
          <a:p>
            <a:pPr indent="-228600" lvl="0" marL="228600" rtl="0" algn="l">
              <a:lnSpc>
                <a:spcPct val="70000"/>
              </a:lnSpc>
              <a:spcBef>
                <a:spcPts val="1000"/>
              </a:spcBef>
              <a:spcAft>
                <a:spcPts val="0"/>
              </a:spcAft>
              <a:buClr>
                <a:schemeClr val="dk1"/>
              </a:buClr>
              <a:buSzPts val="1960"/>
              <a:buChar char="•"/>
            </a:pPr>
            <a:r>
              <a:rPr lang="en-US" sz="1960"/>
              <a:t>No other uterine scars or previous rupture</a:t>
            </a:r>
            <a:endParaRPr/>
          </a:p>
          <a:p>
            <a:pPr indent="-228600" lvl="0" marL="228600" rtl="0" algn="l">
              <a:lnSpc>
                <a:spcPct val="70000"/>
              </a:lnSpc>
              <a:spcBef>
                <a:spcPts val="1000"/>
              </a:spcBef>
              <a:spcAft>
                <a:spcPts val="0"/>
              </a:spcAft>
              <a:buClr>
                <a:schemeClr val="dk1"/>
              </a:buClr>
              <a:buSzPts val="1960"/>
              <a:buChar char="•"/>
            </a:pPr>
            <a:r>
              <a:rPr lang="en-US" sz="1960"/>
              <a:t>Interpregnancy interval of &gt;18 months</a:t>
            </a:r>
            <a:endParaRPr/>
          </a:p>
          <a:p>
            <a:pPr indent="-228600" lvl="0" marL="228600" rtl="0" algn="l">
              <a:lnSpc>
                <a:spcPct val="70000"/>
              </a:lnSpc>
              <a:spcBef>
                <a:spcPts val="1000"/>
              </a:spcBef>
              <a:spcAft>
                <a:spcPts val="0"/>
              </a:spcAft>
              <a:buClr>
                <a:schemeClr val="dk1"/>
              </a:buClr>
              <a:buSzPts val="1960"/>
              <a:buChar char="•"/>
            </a:pPr>
            <a:r>
              <a:rPr lang="en-US" sz="1960"/>
              <a:t>Physicians and facility immediately available throughout active labor capable of monitoring labor and performing an emergency cesarean delivery</a:t>
            </a:r>
            <a:endParaRPr/>
          </a:p>
          <a:p>
            <a:pPr indent="-104140" lvl="0" marL="228600" rtl="0" algn="l">
              <a:lnSpc>
                <a:spcPct val="70000"/>
              </a:lnSpc>
              <a:spcBef>
                <a:spcPts val="1000"/>
              </a:spcBef>
              <a:spcAft>
                <a:spcPts val="0"/>
              </a:spcAft>
              <a:buClr>
                <a:schemeClr val="dk1"/>
              </a:buClr>
              <a:buSzPts val="1960"/>
              <a:buNone/>
            </a:pPr>
            <a:r>
              <a:t/>
            </a:r>
            <a:endParaRPr sz="1960"/>
          </a:p>
        </p:txBody>
      </p:sp>
      <p:sp>
        <p:nvSpPr>
          <p:cNvPr id="133" name="Google Shape;133;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Contraindications to TOLAC </a:t>
            </a:r>
            <a:endParaRPr/>
          </a:p>
        </p:txBody>
      </p:sp>
      <p:sp>
        <p:nvSpPr>
          <p:cNvPr id="134" name="Google Shape;134;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1960"/>
              <a:buChar char="•"/>
            </a:pPr>
            <a:r>
              <a:rPr lang="en-US" sz="1960"/>
              <a:t>High risk for uterine rupture</a:t>
            </a:r>
            <a:endParaRPr/>
          </a:p>
          <a:p>
            <a:pPr indent="-228600" lvl="1" marL="685800" rtl="0" algn="l">
              <a:lnSpc>
                <a:spcPct val="70000"/>
              </a:lnSpc>
              <a:spcBef>
                <a:spcPts val="500"/>
              </a:spcBef>
              <a:spcAft>
                <a:spcPts val="0"/>
              </a:spcAft>
              <a:buClr>
                <a:schemeClr val="dk1"/>
              </a:buClr>
              <a:buSzPts val="1679"/>
              <a:buChar char="•"/>
            </a:pPr>
            <a:r>
              <a:rPr lang="en-US" sz="1679"/>
              <a:t>Previous classical or J or T-shaped incision, or extensive transfundal uterine surgery or myoma resections </a:t>
            </a:r>
            <a:endParaRPr/>
          </a:p>
          <a:p>
            <a:pPr indent="-228600" lvl="1" marL="685800" rtl="0" algn="l">
              <a:lnSpc>
                <a:spcPct val="70000"/>
              </a:lnSpc>
              <a:spcBef>
                <a:spcPts val="500"/>
              </a:spcBef>
              <a:spcAft>
                <a:spcPts val="0"/>
              </a:spcAft>
              <a:buClr>
                <a:schemeClr val="dk1"/>
              </a:buClr>
              <a:buSzPts val="1679"/>
              <a:buChar char="•"/>
            </a:pPr>
            <a:r>
              <a:rPr lang="en-US" sz="1679"/>
              <a:t>Previous uterine rupture</a:t>
            </a:r>
            <a:endParaRPr/>
          </a:p>
          <a:p>
            <a:pPr indent="-228600" lvl="1" marL="685800" rtl="0" algn="l">
              <a:lnSpc>
                <a:spcPct val="70000"/>
              </a:lnSpc>
              <a:spcBef>
                <a:spcPts val="500"/>
              </a:spcBef>
              <a:spcAft>
                <a:spcPts val="0"/>
              </a:spcAft>
              <a:buClr>
                <a:schemeClr val="dk1"/>
              </a:buClr>
              <a:buSzPts val="1679"/>
              <a:buChar char="•"/>
            </a:pPr>
            <a:r>
              <a:rPr lang="en-US" sz="1679"/>
              <a:t>≥2 previous scars</a:t>
            </a:r>
            <a:endParaRPr/>
          </a:p>
          <a:p>
            <a:pPr indent="-228600" lvl="0" marL="228600" rtl="0" algn="l">
              <a:lnSpc>
                <a:spcPct val="70000"/>
              </a:lnSpc>
              <a:spcBef>
                <a:spcPts val="1000"/>
              </a:spcBef>
              <a:spcAft>
                <a:spcPts val="0"/>
              </a:spcAft>
              <a:buClr>
                <a:schemeClr val="dk1"/>
              </a:buClr>
              <a:buSzPts val="1960"/>
              <a:buChar char="•"/>
            </a:pPr>
            <a:r>
              <a:rPr lang="en-US" sz="1960"/>
              <a:t>Medical complications that preclude vaginal delivery </a:t>
            </a:r>
            <a:endParaRPr/>
          </a:p>
          <a:p>
            <a:pPr indent="-228600" lvl="0" marL="228600" rtl="0" algn="l">
              <a:lnSpc>
                <a:spcPct val="70000"/>
              </a:lnSpc>
              <a:spcBef>
                <a:spcPts val="1000"/>
              </a:spcBef>
              <a:spcAft>
                <a:spcPts val="0"/>
              </a:spcAft>
              <a:buClr>
                <a:schemeClr val="dk1"/>
              </a:buClr>
              <a:buSzPts val="1960"/>
              <a:buChar char="•"/>
            </a:pPr>
            <a:r>
              <a:rPr lang="en-US" sz="1960"/>
              <a:t>Obstetric indications of cesarean delivery e.g. placenta previa, footling breech presentation</a:t>
            </a:r>
            <a:endParaRPr/>
          </a:p>
          <a:p>
            <a:pPr indent="-228600" lvl="0" marL="228600" rtl="0" algn="l">
              <a:lnSpc>
                <a:spcPct val="70000"/>
              </a:lnSpc>
              <a:spcBef>
                <a:spcPts val="1000"/>
              </a:spcBef>
              <a:spcAft>
                <a:spcPts val="0"/>
              </a:spcAft>
              <a:buClr>
                <a:schemeClr val="dk1"/>
              </a:buClr>
              <a:buSzPts val="1960"/>
              <a:buChar char="•"/>
            </a:pPr>
            <a:r>
              <a:rPr lang="en-US" sz="1960"/>
              <a:t>Lack of an appropriate facility — surgical, anesthesia, nursing, pediatric staff and laboratory  resources to provide multiple transfusions</a:t>
            </a:r>
            <a:endParaRPr/>
          </a:p>
          <a:p>
            <a:pPr indent="-104140" lvl="0" marL="228600" rtl="0" algn="l">
              <a:lnSpc>
                <a:spcPct val="70000"/>
              </a:lnSpc>
              <a:spcBef>
                <a:spcPts val="1000"/>
              </a:spcBef>
              <a:spcAft>
                <a:spcPts val="0"/>
              </a:spcAft>
              <a:buClr>
                <a:schemeClr val="dk1"/>
              </a:buClr>
              <a:buSzPts val="1960"/>
              <a:buNone/>
            </a:pPr>
            <a:r>
              <a:t/>
            </a:r>
            <a:endParaRPr sz="196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1287463" y="179388"/>
            <a:ext cx="9305925" cy="92868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solidFill>
                  <a:srgbClr val="FF0000"/>
                </a:solidFill>
              </a:rPr>
              <a:t>2. Fetal Heart Rate Tracing Interpretation</a:t>
            </a:r>
            <a:endParaRPr/>
          </a:p>
        </p:txBody>
      </p:sp>
      <p:sp>
        <p:nvSpPr>
          <p:cNvPr id="140" name="Google Shape;140;p8"/>
          <p:cNvSpPr txBox="1"/>
          <p:nvPr>
            <p:ph idx="1" type="body"/>
          </p:nvPr>
        </p:nvSpPr>
        <p:spPr>
          <a:xfrm>
            <a:off x="838200" y="1108075"/>
            <a:ext cx="10515600" cy="506888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1960"/>
              <a:buChar char="•"/>
            </a:pPr>
            <a:r>
              <a:rPr lang="en-US" sz="1960"/>
              <a:t>Goal of fetal heart rate monitoring is to improve perinatal outcome, specifically by decreasing stillbirth and longer term neurologic impairments such as injury to the fetal central nervous system</a:t>
            </a:r>
            <a:endParaRPr/>
          </a:p>
          <a:p>
            <a:pPr indent="-228600" lvl="0" marL="228600" rtl="0" algn="l">
              <a:lnSpc>
                <a:spcPct val="70000"/>
              </a:lnSpc>
              <a:spcBef>
                <a:spcPts val="1000"/>
              </a:spcBef>
              <a:spcAft>
                <a:spcPts val="0"/>
              </a:spcAft>
              <a:buClr>
                <a:schemeClr val="dk1"/>
              </a:buClr>
              <a:buSzPts val="1960"/>
              <a:buChar char="•"/>
            </a:pPr>
            <a:r>
              <a:rPr lang="en-US" sz="1960"/>
              <a:t>Fetal hypoxia and acidosis precedes fetal injury and death </a:t>
            </a:r>
            <a:endParaRPr/>
          </a:p>
          <a:p>
            <a:pPr indent="-228600" lvl="0" marL="228600" rtl="0" algn="l">
              <a:lnSpc>
                <a:spcPct val="70000"/>
              </a:lnSpc>
              <a:spcBef>
                <a:spcPts val="1000"/>
              </a:spcBef>
              <a:spcAft>
                <a:spcPts val="0"/>
              </a:spcAft>
              <a:buClr>
                <a:schemeClr val="dk1"/>
              </a:buClr>
              <a:buSzPts val="1960"/>
              <a:buChar char="•"/>
            </a:pPr>
            <a:r>
              <a:rPr lang="en-US" sz="1960"/>
              <a:t>Principle:  fetus whose oxygenation in utero is challenged will respond with a series of detectable physiologic adaptive or decompensatory signs as hypoxemia or frank metabolic acidemia. </a:t>
            </a:r>
            <a:endParaRPr/>
          </a:p>
          <a:p>
            <a:pPr indent="-228600" lvl="0" marL="228600" rtl="0" algn="l">
              <a:lnSpc>
                <a:spcPct val="70000"/>
              </a:lnSpc>
              <a:spcBef>
                <a:spcPts val="1000"/>
              </a:spcBef>
              <a:spcAft>
                <a:spcPts val="0"/>
              </a:spcAft>
              <a:buClr>
                <a:schemeClr val="dk1"/>
              </a:buClr>
              <a:buSzPts val="1960"/>
              <a:buChar char="•"/>
            </a:pPr>
            <a:r>
              <a:rPr lang="en-US" sz="1960"/>
              <a:t>CTG- Cardiotocograph, </a:t>
            </a:r>
            <a:endParaRPr/>
          </a:p>
          <a:p>
            <a:pPr indent="-228600" lvl="1" marL="685800" rtl="0" algn="l">
              <a:lnSpc>
                <a:spcPct val="70000"/>
              </a:lnSpc>
              <a:spcBef>
                <a:spcPts val="500"/>
              </a:spcBef>
              <a:spcAft>
                <a:spcPts val="0"/>
              </a:spcAft>
              <a:buClr>
                <a:schemeClr val="dk1"/>
              </a:buClr>
              <a:buSzPts val="1679"/>
              <a:buChar char="•"/>
            </a:pPr>
            <a:r>
              <a:rPr lang="en-US" sz="1679"/>
              <a:t>graphical display of FHR with or without contractions</a:t>
            </a:r>
            <a:endParaRPr/>
          </a:p>
          <a:p>
            <a:pPr indent="-228600" lvl="1" marL="685800" rtl="0" algn="l">
              <a:lnSpc>
                <a:spcPct val="70000"/>
              </a:lnSpc>
              <a:spcBef>
                <a:spcPts val="500"/>
              </a:spcBef>
              <a:spcAft>
                <a:spcPts val="0"/>
              </a:spcAft>
              <a:buClr>
                <a:schemeClr val="dk1"/>
              </a:buClr>
              <a:buSzPts val="1679"/>
              <a:buChar char="•"/>
            </a:pPr>
            <a:r>
              <a:rPr lang="en-US" sz="1679"/>
              <a:t>NST- Non stress test, CTG without contractions</a:t>
            </a:r>
            <a:endParaRPr/>
          </a:p>
          <a:p>
            <a:pPr indent="-228600" lvl="1" marL="685800" rtl="0" algn="l">
              <a:lnSpc>
                <a:spcPct val="70000"/>
              </a:lnSpc>
              <a:spcBef>
                <a:spcPts val="500"/>
              </a:spcBef>
              <a:spcAft>
                <a:spcPts val="0"/>
              </a:spcAft>
              <a:buClr>
                <a:schemeClr val="dk1"/>
              </a:buClr>
              <a:buSzPts val="1679"/>
              <a:buChar char="•"/>
            </a:pPr>
            <a:r>
              <a:rPr lang="en-US" sz="1679"/>
              <a:t>CST-contraction stress test, CTG with contractions  </a:t>
            </a:r>
            <a:endParaRPr/>
          </a:p>
          <a:p>
            <a:pPr indent="-228600" lvl="1" marL="685800" rtl="0" algn="l">
              <a:lnSpc>
                <a:spcPct val="70000"/>
              </a:lnSpc>
              <a:spcBef>
                <a:spcPts val="500"/>
              </a:spcBef>
              <a:spcAft>
                <a:spcPts val="0"/>
              </a:spcAft>
              <a:buClr>
                <a:schemeClr val="dk1"/>
              </a:buClr>
              <a:buSzPts val="1679"/>
              <a:buChar char="•"/>
            </a:pPr>
            <a:r>
              <a:rPr lang="en-US" sz="1679"/>
              <a:t>FHR Patterns: Baseline rate, Variability, Acceleration, Deceleration, Sinusoidal</a:t>
            </a:r>
            <a:endParaRPr/>
          </a:p>
          <a:p>
            <a:pPr indent="-228600" lvl="0" marL="228600" rtl="0" algn="l">
              <a:lnSpc>
                <a:spcPct val="70000"/>
              </a:lnSpc>
              <a:spcBef>
                <a:spcPts val="1000"/>
              </a:spcBef>
              <a:spcAft>
                <a:spcPts val="0"/>
              </a:spcAft>
              <a:buClr>
                <a:schemeClr val="dk1"/>
              </a:buClr>
              <a:buSzPts val="1960"/>
              <a:buChar char="•"/>
            </a:pPr>
            <a:r>
              <a:rPr lang="en-US" sz="1960"/>
              <a:t>NST</a:t>
            </a:r>
            <a:endParaRPr/>
          </a:p>
          <a:p>
            <a:pPr indent="-228600" lvl="1" marL="685800" rtl="0" algn="l">
              <a:lnSpc>
                <a:spcPct val="70000"/>
              </a:lnSpc>
              <a:spcBef>
                <a:spcPts val="500"/>
              </a:spcBef>
              <a:spcAft>
                <a:spcPts val="0"/>
              </a:spcAft>
              <a:buClr>
                <a:schemeClr val="dk1"/>
              </a:buClr>
              <a:buSzPts val="1679"/>
              <a:buChar char="•"/>
            </a:pPr>
            <a:r>
              <a:rPr lang="en-US" sz="1679"/>
              <a:t>Reactive/Reassuring </a:t>
            </a:r>
            <a:endParaRPr/>
          </a:p>
          <a:p>
            <a:pPr indent="-228600" lvl="1" marL="685800" rtl="0" algn="l">
              <a:lnSpc>
                <a:spcPct val="70000"/>
              </a:lnSpc>
              <a:spcBef>
                <a:spcPts val="500"/>
              </a:spcBef>
              <a:spcAft>
                <a:spcPts val="0"/>
              </a:spcAft>
              <a:buClr>
                <a:schemeClr val="dk1"/>
              </a:buClr>
              <a:buSzPts val="1679"/>
              <a:buChar char="•"/>
            </a:pPr>
            <a:r>
              <a:rPr lang="en-US" sz="1679"/>
              <a:t>Non-reactive/Non-reassuring</a:t>
            </a:r>
            <a:endParaRPr/>
          </a:p>
          <a:p>
            <a:pPr indent="-228600" lvl="0" marL="228600" rtl="0" algn="l">
              <a:lnSpc>
                <a:spcPct val="70000"/>
              </a:lnSpc>
              <a:spcBef>
                <a:spcPts val="1000"/>
              </a:spcBef>
              <a:spcAft>
                <a:spcPts val="0"/>
              </a:spcAft>
              <a:buClr>
                <a:schemeClr val="dk1"/>
              </a:buClr>
              <a:buSzPts val="1960"/>
              <a:buChar char="•"/>
            </a:pPr>
            <a:r>
              <a:rPr lang="en-US" sz="1960"/>
              <a:t>CST</a:t>
            </a:r>
            <a:endParaRPr/>
          </a:p>
          <a:p>
            <a:pPr indent="-228600" lvl="1" marL="685800" rtl="0" algn="l">
              <a:lnSpc>
                <a:spcPct val="70000"/>
              </a:lnSpc>
              <a:spcBef>
                <a:spcPts val="500"/>
              </a:spcBef>
              <a:spcAft>
                <a:spcPts val="0"/>
              </a:spcAft>
              <a:buClr>
                <a:schemeClr val="dk1"/>
              </a:buClr>
              <a:buSzPts val="1679"/>
              <a:buChar char="•"/>
            </a:pPr>
            <a:r>
              <a:rPr lang="en-US" sz="1679"/>
              <a:t>Negative/Positive/Equivocal/Unsatisfactory</a:t>
            </a:r>
            <a:endParaRPr/>
          </a:p>
          <a:p>
            <a:pPr indent="-228600" lvl="0" marL="228600" rtl="0" algn="l">
              <a:lnSpc>
                <a:spcPct val="70000"/>
              </a:lnSpc>
              <a:spcBef>
                <a:spcPts val="1000"/>
              </a:spcBef>
              <a:spcAft>
                <a:spcPts val="0"/>
              </a:spcAft>
              <a:buClr>
                <a:schemeClr val="dk1"/>
              </a:buClr>
              <a:buSzPts val="1960"/>
              <a:buChar char="•"/>
            </a:pPr>
            <a:r>
              <a:rPr lang="en-US" sz="1960"/>
              <a:t>Intrapartum FHR monitoring: </a:t>
            </a:r>
            <a:endParaRPr/>
          </a:p>
          <a:p>
            <a:pPr indent="-228600" lvl="1" marL="685800" rtl="0" algn="l">
              <a:lnSpc>
                <a:spcPct val="70000"/>
              </a:lnSpc>
              <a:spcBef>
                <a:spcPts val="500"/>
              </a:spcBef>
              <a:spcAft>
                <a:spcPts val="0"/>
              </a:spcAft>
              <a:buClr>
                <a:schemeClr val="dk1"/>
              </a:buClr>
              <a:buSzPts val="1679"/>
              <a:buChar char="•"/>
            </a:pPr>
            <a:r>
              <a:rPr lang="en-US" sz="1679"/>
              <a:t>Grade I/II/III</a:t>
            </a:r>
            <a:endParaRPr/>
          </a:p>
          <a:p>
            <a:pPr indent="-104140" lvl="0" marL="228600" rtl="0" algn="l">
              <a:lnSpc>
                <a:spcPct val="70000"/>
              </a:lnSpc>
              <a:spcBef>
                <a:spcPts val="1000"/>
              </a:spcBef>
              <a:spcAft>
                <a:spcPts val="0"/>
              </a:spcAft>
              <a:buClr>
                <a:schemeClr val="dk1"/>
              </a:buClr>
              <a:buSzPts val="1960"/>
              <a:buNone/>
            </a:pPr>
            <a:r>
              <a:t/>
            </a:r>
            <a:endParaRPr sz="1960"/>
          </a:p>
          <a:p>
            <a:pPr indent="-104140" lvl="0" marL="228600" rtl="0" algn="l">
              <a:lnSpc>
                <a:spcPct val="70000"/>
              </a:lnSpc>
              <a:spcBef>
                <a:spcPts val="1000"/>
              </a:spcBef>
              <a:spcAft>
                <a:spcPts val="0"/>
              </a:spcAft>
              <a:buClr>
                <a:schemeClr val="dk1"/>
              </a:buClr>
              <a:buSzPts val="1960"/>
              <a:buNone/>
            </a:pPr>
            <a:r>
              <a:t/>
            </a:r>
            <a:endParaRPr sz="196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5" name="Shape 145"/>
        <p:cNvGrpSpPr/>
        <p:nvPr/>
      </p:nvGrpSpPr>
      <p:grpSpPr>
        <a:xfrm>
          <a:off x="0" y="0"/>
          <a:ext cx="0" cy="0"/>
          <a:chOff x="0" y="0"/>
          <a:chExt cx="0" cy="0"/>
        </a:xfrm>
      </p:grpSpPr>
      <p:sp>
        <p:nvSpPr>
          <p:cNvPr id="146" name="Google Shape;14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a:t>CTG PATTERNS</a:t>
            </a:r>
            <a:endParaRPr/>
          </a:p>
        </p:txBody>
      </p:sp>
      <p:graphicFrame>
        <p:nvGraphicFramePr>
          <p:cNvPr id="147" name="Google Shape;147;p9"/>
          <p:cNvGraphicFramePr/>
          <p:nvPr/>
        </p:nvGraphicFramePr>
        <p:xfrm>
          <a:off x="838200" y="1825625"/>
          <a:ext cx="3000000" cy="3000000"/>
        </p:xfrm>
        <a:graphic>
          <a:graphicData uri="http://schemas.openxmlformats.org/drawingml/2006/table">
            <a:tbl>
              <a:tblPr bandRow="1" firstRow="1">
                <a:noFill/>
                <a:tableStyleId>{1E5F7B0E-AB5E-490E-858C-AA3EDDEE0BF1}</a:tableStyleId>
              </a:tblPr>
              <a:tblGrid>
                <a:gridCol w="2448850"/>
                <a:gridCol w="8066750"/>
              </a:tblGrid>
              <a:tr h="370750">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Pattern</a:t>
                      </a:r>
                      <a:endParaRPr/>
                    </a:p>
                  </a:txBody>
                  <a:tcPr marT="0" marB="0" marR="68575" marL="68575"/>
                </a:tc>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Definition</a:t>
                      </a:r>
                      <a:endParaRPr/>
                    </a:p>
                  </a:txBody>
                  <a:tcPr marT="0" marB="0" marR="68575" marL="68575"/>
                </a:tc>
              </a:tr>
              <a:tr h="2194425">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Baseline FHR</a:t>
                      </a:r>
                      <a:endParaRPr/>
                    </a:p>
                  </a:txBody>
                  <a:tcPr marT="0" marB="0" marR="68575" marL="68575"/>
                </a:tc>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Mean FHR rounded to increments of 5 beats/min during a 10-min segment</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Must be for a minimum of 2 minutes in any 10-minute segment</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Normal: 110–160 beats per minute </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Tachycardia: &gt; 160 beats/min </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Bradycardia: &lt; 110 beats/min </a:t>
                      </a:r>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p>
                      <a:pPr indent="0" lvl="0" marL="0" marR="0" rtl="0" algn="l">
                        <a:lnSpc>
                          <a:spcPct val="100000"/>
                        </a:lnSpc>
                        <a:spcBef>
                          <a:spcPts val="0"/>
                        </a:spcBef>
                        <a:spcAft>
                          <a:spcPts val="0"/>
                        </a:spcAft>
                        <a:buClr>
                          <a:schemeClr val="dk1"/>
                        </a:buClr>
                        <a:buSzPts val="1600"/>
                        <a:buFont typeface="Cambria"/>
                        <a:buNone/>
                      </a:pPr>
                      <a:r>
                        <a:rPr lang="en-US" sz="1600" u="none" cap="none" strike="noStrike">
                          <a:latin typeface="Cambria"/>
                          <a:ea typeface="Cambria"/>
                          <a:cs typeface="Cambria"/>
                          <a:sym typeface="Cambria"/>
                        </a:rPr>
                        <a:t>The decrease or increase in heart rate lasts for longer than 10 minutes it’s a </a:t>
                      </a:r>
                      <a:r>
                        <a:rPr b="1" lang="en-US" sz="1600" u="none" cap="none" strike="noStrike">
                          <a:latin typeface="Cambria"/>
                          <a:ea typeface="Cambria"/>
                          <a:cs typeface="Cambria"/>
                          <a:sym typeface="Cambria"/>
                        </a:rPr>
                        <a:t>baseline change </a:t>
                      </a:r>
                      <a:endParaRPr b="1" sz="1600" u="none" cap="none" strike="noStrike">
                        <a:latin typeface="Cambria"/>
                        <a:ea typeface="Cambria"/>
                        <a:cs typeface="Cambria"/>
                        <a:sym typeface="Cambria"/>
                      </a:endParaRPr>
                    </a:p>
                    <a:p>
                      <a:pPr indent="0" lvl="0" marL="0" marR="0" rtl="0" algn="l">
                        <a:lnSpc>
                          <a:spcPct val="100000"/>
                        </a:lnSpc>
                        <a:spcBef>
                          <a:spcPts val="0"/>
                        </a:spcBef>
                        <a:spcAft>
                          <a:spcPts val="0"/>
                        </a:spcAft>
                        <a:buClr>
                          <a:schemeClr val="dk1"/>
                        </a:buClr>
                        <a:buSzPts val="1600"/>
                        <a:buFont typeface="Calibri"/>
                        <a:buNone/>
                      </a:pPr>
                      <a:r>
                        <a:t/>
                      </a:r>
                      <a:endParaRPr sz="1600" u="none" cap="none" strike="noStrike">
                        <a:latin typeface="Cambria"/>
                        <a:ea typeface="Cambria"/>
                        <a:cs typeface="Cambria"/>
                        <a:sym typeface="Cambria"/>
                      </a:endParaRPr>
                    </a:p>
                  </a:txBody>
                  <a:tcPr marT="0" marB="0" marR="68575" marL="68575"/>
                </a:tc>
              </a:tr>
              <a:tr h="1706775">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Baseline variability</a:t>
                      </a:r>
                      <a:endParaRPr/>
                    </a:p>
                  </a:txBody>
                  <a:tcPr marT="0" marB="0" marR="68575" marL="68575"/>
                </a:tc>
                <a:tc>
                  <a:txBody>
                    <a:bodyPr/>
                    <a:lstStyle/>
                    <a:p>
                      <a:pPr indent="0" lvl="0" marL="0" marR="0" rtl="0" algn="l">
                        <a:spcBef>
                          <a:spcPts val="0"/>
                        </a:spcBef>
                        <a:spcAft>
                          <a:spcPts val="0"/>
                        </a:spcAft>
                        <a:buNone/>
                      </a:pPr>
                      <a:r>
                        <a:rPr lang="en-US" sz="1600" u="none" cap="none" strike="noStrike">
                          <a:latin typeface="Cambria"/>
                          <a:ea typeface="Cambria"/>
                          <a:cs typeface="Cambria"/>
                          <a:sym typeface="Cambria"/>
                        </a:rPr>
                        <a:t>Fluctuations in the baseline FHR that are irregular in amplitude and frequency</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Variability is visually quantitated as the amplitude of peak-to-trough in beats per minute.</a:t>
                      </a:r>
                      <a:endParaRPr/>
                    </a:p>
                    <a:p>
                      <a:pPr indent="0" lvl="0" marL="0" marR="0" rtl="0" algn="l">
                        <a:spcBef>
                          <a:spcPts val="0"/>
                        </a:spcBef>
                        <a:spcAft>
                          <a:spcPts val="0"/>
                        </a:spcAft>
                        <a:buNone/>
                      </a:pPr>
                      <a:r>
                        <a:t/>
                      </a:r>
                      <a:endParaRPr sz="1600" u="none" cap="none" strike="noStrike">
                        <a:latin typeface="Cambria"/>
                        <a:ea typeface="Cambria"/>
                        <a:cs typeface="Cambria"/>
                        <a:sym typeface="Cambria"/>
                      </a:endParaRPr>
                    </a:p>
                    <a:p>
                      <a:pPr indent="0" lvl="0" marL="0" marR="0" rtl="0" algn="l">
                        <a:spcBef>
                          <a:spcPts val="0"/>
                        </a:spcBef>
                        <a:spcAft>
                          <a:spcPts val="0"/>
                        </a:spcAft>
                        <a:buNone/>
                      </a:pPr>
                      <a:r>
                        <a:rPr lang="en-US" sz="1600" u="none" cap="none" strike="noStrike">
                          <a:latin typeface="Cambria"/>
                          <a:ea typeface="Cambria"/>
                          <a:cs typeface="Cambria"/>
                          <a:sym typeface="Cambria"/>
                        </a:rPr>
                        <a:t>Absent—no amplitude range </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Minimal—amplitude range ≤ 5 beats/min</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Moderate (normal)—amplitude range 6–25 beats/min</a:t>
                      </a:r>
                      <a:endParaRPr/>
                    </a:p>
                    <a:p>
                      <a:pPr indent="0" lvl="0" marL="0" marR="0" rtl="0" algn="l">
                        <a:spcBef>
                          <a:spcPts val="0"/>
                        </a:spcBef>
                        <a:spcAft>
                          <a:spcPts val="0"/>
                        </a:spcAft>
                        <a:buNone/>
                      </a:pPr>
                      <a:r>
                        <a:rPr lang="en-US" sz="1600" u="none" cap="none" strike="noStrike">
                          <a:latin typeface="Cambria"/>
                          <a:ea typeface="Cambria"/>
                          <a:cs typeface="Cambria"/>
                          <a:sym typeface="Cambria"/>
                        </a:rPr>
                        <a:t>Marked—amplitude range &gt; 25 beats/min</a:t>
                      </a:r>
                      <a:endParaRPr/>
                    </a:p>
                  </a:txBody>
                  <a:tcPr marT="0" marB="0" marR="68575" marL="6857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2014-12-15T19:46:11Z</dcterms:created>
  <dc:creator>Rose Kosgei</dc:creator>
</cp:coreProperties>
</file>