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57" r:id="rId4"/>
    <p:sldId id="279" r:id="rId5"/>
    <p:sldId id="280" r:id="rId6"/>
    <p:sldId id="281" r:id="rId7"/>
    <p:sldId id="284" r:id="rId8"/>
    <p:sldId id="286" r:id="rId9"/>
    <p:sldId id="285" r:id="rId10"/>
    <p:sldId id="283" r:id="rId11"/>
    <p:sldId id="287" r:id="rId12"/>
    <p:sldId id="288" r:id="rId13"/>
    <p:sldId id="289" r:id="rId14"/>
    <p:sldId id="273" r:id="rId15"/>
    <p:sldId id="274" r:id="rId16"/>
    <p:sldId id="275" r:id="rId17"/>
    <p:sldId id="276" r:id="rId18"/>
    <p:sldId id="277" r:id="rId19"/>
    <p:sldId id="278" r:id="rId20"/>
    <p:sldId id="294" r:id="rId21"/>
    <p:sldId id="262" r:id="rId22"/>
    <p:sldId id="259" r:id="rId23"/>
    <p:sldId id="265" r:id="rId24"/>
    <p:sldId id="269" r:id="rId25"/>
    <p:sldId id="291" r:id="rId26"/>
    <p:sldId id="292" r:id="rId27"/>
    <p:sldId id="270" r:id="rId28"/>
    <p:sldId id="271" r:id="rId29"/>
    <p:sldId id="296" r:id="rId30"/>
    <p:sldId id="272" r:id="rId31"/>
    <p:sldId id="29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745B2-2341-485C-8E0F-1C77DCAFFB8A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FEF2-649F-44C7-B365-B5AA703CB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Tuberculosis in pregnancy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sz="half" idx="1"/>
          </p:nvPr>
        </p:nvSpPr>
        <p:spPr>
          <a:xfrm>
            <a:off x="228600" y="2895600"/>
            <a:ext cx="3505200" cy="144780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Dr Rose J. </a:t>
            </a:r>
            <a:r>
              <a:rPr lang="en-US" b="1" dirty="0" err="1" smtClean="0">
                <a:solidFill>
                  <a:schemeClr val="tx1"/>
                </a:solidFill>
              </a:rPr>
              <a:t>Kosgei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i="1" dirty="0" err="1" smtClean="0"/>
              <a:t>MBChB</a:t>
            </a:r>
            <a:r>
              <a:rPr lang="en-US" i="1" dirty="0" smtClean="0"/>
              <a:t>, MMED, </a:t>
            </a:r>
            <a:r>
              <a:rPr lang="en-US" i="1" dirty="0" err="1" smtClean="0"/>
              <a:t>MSc</a:t>
            </a:r>
            <a:endParaRPr lang="en-US" i="1" dirty="0"/>
          </a:p>
        </p:txBody>
      </p:sp>
      <p:pic>
        <p:nvPicPr>
          <p:cNvPr id="17410" name="Picture 2" descr="http://www.nakedcapitalism.com/wp-content/oldimages/nakedcapitalism/1/_qFiyjwMlP0Y/SmbBnkquTbI/AAAAAAAAA8w/zjSYng5nVDY/s400/cou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524000"/>
            <a:ext cx="5177401" cy="4363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Effects of TB on pregnancy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Pregnancy does not alter the course of active TB. </a:t>
            </a:r>
          </a:p>
          <a:p>
            <a:pPr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increases the risk of poor pregnancy outcomes:  prematurity, neonatal low birth weight, and </a:t>
            </a:r>
            <a:r>
              <a:rPr lang="en-CA" dirty="0" err="1" smtClean="0">
                <a:latin typeface="Arial" pitchFamily="-107" charset="0"/>
                <a:ea typeface="Arial" pitchFamily="-107" charset="0"/>
                <a:cs typeface="Arial" pitchFamily="-107" charset="0"/>
              </a:rPr>
              <a:t>perinatal</a:t>
            </a: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 deaths</a:t>
            </a:r>
          </a:p>
          <a:p>
            <a:pPr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Woman with a late diagnosis of pulmonary TB have an increased risk of obstetric morbidity and a higher risk of miscarriage, </a:t>
            </a:r>
            <a:r>
              <a:rPr lang="en-CA" dirty="0" err="1" smtClean="0">
                <a:latin typeface="Arial" pitchFamily="-107" charset="0"/>
                <a:ea typeface="Arial" pitchFamily="-107" charset="0"/>
                <a:cs typeface="Arial" pitchFamily="-107" charset="0"/>
              </a:rPr>
              <a:t>eclampsia</a:t>
            </a: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, and </a:t>
            </a:r>
            <a:r>
              <a:rPr lang="en-CA" dirty="0" err="1" smtClean="0">
                <a:latin typeface="Arial" pitchFamily="-107" charset="0"/>
                <a:ea typeface="Arial" pitchFamily="-107" charset="0"/>
                <a:cs typeface="Arial" pitchFamily="-107" charset="0"/>
              </a:rPr>
              <a:t>intrapartum</a:t>
            </a: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 complications. </a:t>
            </a:r>
          </a:p>
          <a:p>
            <a:pPr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70% of deaths due to TB occur during the childbearing years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Effect of Tb to pregnancy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Depends 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Type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Site and Extent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Stage of pregnancy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Nutritional status of mother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Presence of concomitant  disease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Immune status and co-existence with HIV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Availability of facilities for early diagnosis and treatment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Effects of Tb to pregnancy outcomes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Neonatal 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err="1" smtClean="0"/>
              <a:t>Perinatal</a:t>
            </a:r>
            <a:r>
              <a:rPr lang="en-US" dirty="0" smtClean="0"/>
              <a:t> mortality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Intrauterine growth retardation 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Low birth weight infant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congenital Tb: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dirty="0" err="1" smtClean="0"/>
              <a:t>Transplacental</a:t>
            </a:r>
            <a:r>
              <a:rPr lang="en-US" dirty="0" smtClean="0"/>
              <a:t> 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dirty="0" smtClean="0"/>
              <a:t>aspiration and ingestion of infected amniotic fluid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 lead to rapid progression of HIV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Pill burden and non adherence to medication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Abortion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Increased obstetric morbidities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Death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Effects of pregnancy to TB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n-US" dirty="0" smtClean="0"/>
              <a:t>heoretically, may cause a flare-up of the disease due to immune compromise and poor nutritional status.</a:t>
            </a:r>
            <a:endParaRPr lang="en-US" b="1" dirty="0" smtClean="0"/>
          </a:p>
          <a:p>
            <a:pPr lvl="1"/>
            <a:r>
              <a:rPr lang="en-US" dirty="0" smtClean="0"/>
              <a:t>No firm evidence that pregnancy has an effect on the progression of 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Case 1.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Amry</a:t>
            </a:r>
            <a:r>
              <a:rPr lang="en-US" dirty="0" smtClean="0"/>
              <a:t> J. presents to the antenatal clinic for the first time and following history was recorded:</a:t>
            </a:r>
          </a:p>
          <a:p>
            <a:pPr lvl="1"/>
            <a:r>
              <a:rPr lang="en-US" dirty="0" smtClean="0"/>
              <a:t>Para 3 + 0 at 26 weeks of gestation</a:t>
            </a:r>
          </a:p>
          <a:p>
            <a:pPr lvl="1"/>
            <a:r>
              <a:rPr lang="en-US" dirty="0" smtClean="0"/>
              <a:t>Perceives fetal movements </a:t>
            </a:r>
          </a:p>
          <a:p>
            <a:pPr lvl="1"/>
            <a:r>
              <a:rPr lang="en-US" dirty="0" smtClean="0"/>
              <a:t>No drainage of </a:t>
            </a:r>
            <a:r>
              <a:rPr lang="en-US" dirty="0" err="1" smtClean="0"/>
              <a:t>liqour</a:t>
            </a:r>
            <a:r>
              <a:rPr lang="en-US" dirty="0" smtClean="0"/>
              <a:t> or per vaginal bleeding </a:t>
            </a:r>
          </a:p>
          <a:p>
            <a:pPr lvl="1"/>
            <a:r>
              <a:rPr lang="en-US" dirty="0" smtClean="0"/>
              <a:t>She however complaints of productive cough, night sweats and chest pains  </a:t>
            </a:r>
          </a:p>
          <a:p>
            <a:r>
              <a:rPr lang="en-US" dirty="0" smtClean="0"/>
              <a:t>The medical officer reassured her that it could the growing baby and prescribes prenatal vitamins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more history is needed in this patients?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8914" name="Picture 2" descr="http://www.edupics.com/coloring-page-surprised-dm24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524000"/>
            <a:ext cx="3089516" cy="4362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systems will you examine and why?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7890" name="Picture 2" descr="http://clipartist.info/www/TATARTIST.NET/D/doctor_examining_a_patient_black_white_line_art_tatoo_tattoo-1969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895975" cy="47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investigations would you do?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6866" name="Picture 2" descr="https://encrypted-tbn3.gstatic.com/images?q=tbn:ANd9GcSfddzjK1te3nia3iOJ2l76VNvDxVL_4kOdC8ua3ghyibfAgFd2okivAzaK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3999"/>
            <a:ext cx="4114800" cy="4114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the possible diagnosis?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5842" name="Picture 2" descr="http://school.discoveryeducation.com/clipart/images/thinkingcapwhoa_col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524000"/>
            <a:ext cx="3762375" cy="4354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gaps did the medical officer have in his management?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4818" name="Picture 2" descr="http://t0.gstatic.com/images?q=tbn:ANd9GcTda0Vgz-uBbqWTbM9F5Vfep80tDUAzRC7Crpplfse1qqYEixA5n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371600"/>
            <a:ext cx="3295650" cy="4399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Outline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Epidemiology </a:t>
            </a:r>
          </a:p>
          <a:p>
            <a:r>
              <a:rPr lang="en-US" dirty="0" smtClean="0"/>
              <a:t>TB, HIV and pregnancy</a:t>
            </a:r>
          </a:p>
          <a:p>
            <a:r>
              <a:rPr lang="en-US" dirty="0" smtClean="0"/>
              <a:t>Clinical features </a:t>
            </a:r>
          </a:p>
          <a:p>
            <a:r>
              <a:rPr lang="en-US" dirty="0" smtClean="0"/>
              <a:t>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features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Persistent cough, fever, and weight loss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Chest pain and </a:t>
            </a:r>
            <a:r>
              <a:rPr lang="en-CA" dirty="0" err="1" smtClean="0">
                <a:latin typeface="Arial" pitchFamily="-107" charset="0"/>
                <a:ea typeface="Arial" pitchFamily="-107" charset="0"/>
                <a:cs typeface="Arial" pitchFamily="-107" charset="0"/>
              </a:rPr>
              <a:t>hemoptysis</a:t>
            </a: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 may also be present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Women with TB do not present with “typical” symptoms - prolonged cough with expectoration – this can delay the diagnosis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Other opportunistic infections due to HIV may mask the signs and symptoms of TB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/>
              <a:t>Symptomatology</a:t>
            </a:r>
            <a:r>
              <a:rPr lang="en-US" dirty="0" smtClean="0"/>
              <a:t> depends on organs affected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Pulmonary, Brain, Eye, Intestines, Bone, breasts, </a:t>
            </a:r>
            <a:r>
              <a:rPr lang="en-US" dirty="0" err="1" smtClean="0"/>
              <a:t>genito</a:t>
            </a:r>
            <a:r>
              <a:rPr lang="en-US" dirty="0" smtClean="0"/>
              <a:t>-urinary system skin)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  Include: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Weight loss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Night sweats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Nocturnal pyrexia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</a:t>
            </a:r>
            <a:r>
              <a:rPr lang="en-US" dirty="0" smtClean="0"/>
              <a:t>roductive cough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Haemoptysis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Dyspnoea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Tachypnoea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Anaemia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Lassitude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enlarged lymph nodes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abdominal pain and swelling</a:t>
            </a:r>
            <a:endParaRPr lang="en-US" dirty="0"/>
          </a:p>
        </p:txBody>
      </p:sp>
      <p:pic>
        <p:nvPicPr>
          <p:cNvPr id="2050" name="Picture 2" descr="http://readingkingdom.com/blog/wp-content/uploads/2011/06/Homer_remember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914400"/>
            <a:ext cx="1438275" cy="188049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30480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Symptoms of TB mimic symptoms of pregnancy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8" descr="0603091859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581400"/>
            <a:ext cx="196577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411034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3429000"/>
            <a:ext cx="76962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Main findings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38 </a:t>
            </a:r>
            <a:r>
              <a:rPr lang="en-US" dirty="0"/>
              <a:t>(20%) were symptom </a:t>
            </a:r>
            <a:r>
              <a:rPr lang="en-US" dirty="0" smtClean="0"/>
              <a:t>screen-positive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None had positive </a:t>
            </a:r>
            <a:r>
              <a:rPr lang="en-US" dirty="0" err="1" smtClean="0"/>
              <a:t>sputums</a:t>
            </a:r>
            <a:r>
              <a:rPr lang="en-US" dirty="0" smtClean="0"/>
              <a:t> for </a:t>
            </a:r>
            <a:r>
              <a:rPr lang="en-US" i="1" dirty="0" smtClean="0"/>
              <a:t>M. tuberculosis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 had </a:t>
            </a:r>
            <a:r>
              <a:rPr lang="en-US" dirty="0" err="1" smtClean="0"/>
              <a:t>presumtpive</a:t>
            </a:r>
            <a:r>
              <a:rPr lang="en-US" dirty="0" smtClean="0"/>
              <a:t> TB on CXR: </a:t>
            </a:r>
            <a:r>
              <a:rPr lang="en-US" dirty="0" err="1" smtClean="0"/>
              <a:t>caviations</a:t>
            </a:r>
            <a:r>
              <a:rPr lang="en-US" dirty="0" smtClean="0"/>
              <a:t>, infiltrates and </a:t>
            </a:r>
            <a:r>
              <a:rPr lang="en-US" dirty="0" err="1" smtClean="0"/>
              <a:t>milliary</a:t>
            </a:r>
            <a:r>
              <a:rPr lang="en-US" dirty="0" smtClean="0"/>
              <a:t> pattern  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Diagnosis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Medical History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Physical Examination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TB skin test (</a:t>
            </a:r>
            <a:r>
              <a:rPr lang="en-US" dirty="0" err="1" smtClean="0"/>
              <a:t>Mantoux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Not useful in Kenya and other developing countries where TB is endemic and most people have TB infection 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SPUTUM for microscopy and culture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CXR(+ Lead shield)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New technology: Gene expert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Management principals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ultidisciplinary approach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Early diagnosis and prompt treatment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creening for other concomitant diseases like HIV mandatory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1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DOTS (Directly Observed Treatment, Short Course)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1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6 – 8 months of drugs for treatment</a:t>
            </a:r>
          </a:p>
          <a:p>
            <a:pPr lvl="1">
              <a:lnSpc>
                <a:spcPct val="85000"/>
              </a:lnSpc>
            </a:pPr>
            <a:r>
              <a:rPr lang="en-US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Kenya now 6 months</a:t>
            </a:r>
          </a:p>
          <a:p>
            <a:pPr lvl="1">
              <a:lnSpc>
                <a:spcPct val="85000"/>
              </a:lnSpc>
            </a:pPr>
            <a:r>
              <a:rPr lang="en-US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2 months induction </a:t>
            </a:r>
          </a:p>
          <a:p>
            <a:pPr lvl="1">
              <a:lnSpc>
                <a:spcPct val="85000"/>
              </a:lnSpc>
            </a:pPr>
            <a:r>
              <a:rPr lang="en-US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4 months continuation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1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Produces cure rates of up to 95%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1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Prevents new infections by curing infectious patients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1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Prevents the development of drug resistance by ensuring that the full course of treatments followed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Sputum smear testing is repeated after 2 months to check progress, and again at the end of treatment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A negative sputum confirms the cure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When the person is co-infected with TB, HIV treatment must also be provided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Anti-TB treatment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0070C0"/>
                </a:solidFill>
              </a:rPr>
              <a:t>First line drugs: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b="1" dirty="0" err="1" smtClean="0"/>
              <a:t>Isoniazid</a:t>
            </a:r>
            <a:r>
              <a:rPr lang="en-US" b="1" dirty="0" smtClean="0"/>
              <a:t> (INH)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b="1" dirty="0" smtClean="0"/>
              <a:t>Side effects: </a:t>
            </a:r>
            <a:r>
              <a:rPr lang="en-US" dirty="0" err="1" smtClean="0"/>
              <a:t>Hepatotoxicity</a:t>
            </a:r>
            <a:r>
              <a:rPr lang="en-US" dirty="0" smtClean="0"/>
              <a:t>, peripheral neuropathy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RIFAMPICIN </a:t>
            </a:r>
            <a:endParaRPr lang="en-US" dirty="0"/>
          </a:p>
          <a:p>
            <a:pPr marL="914400" lvl="1" indent="-514350">
              <a:lnSpc>
                <a:spcPct val="80000"/>
              </a:lnSpc>
            </a:pPr>
            <a:r>
              <a:rPr lang="en-US" b="1" dirty="0" smtClean="0"/>
              <a:t>Side effects: </a:t>
            </a:r>
            <a:r>
              <a:rPr lang="en-US" dirty="0" err="1" smtClean="0"/>
              <a:t>Hypoprothrombinaemia</a:t>
            </a:r>
            <a:r>
              <a:rPr lang="en-US" dirty="0" smtClean="0"/>
              <a:t> in mother and child, </a:t>
            </a:r>
            <a:r>
              <a:rPr lang="en-US" dirty="0" err="1" smtClean="0"/>
              <a:t>hepatotoxicity</a:t>
            </a:r>
            <a:endParaRPr lang="en-US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ETHAMBUTOL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b="1" dirty="0" smtClean="0"/>
              <a:t>Side effects: </a:t>
            </a:r>
            <a:r>
              <a:rPr lang="en-US" dirty="0" smtClean="0"/>
              <a:t>Optic neuritis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/>
              <a:t>PYRAZINAMIDE</a:t>
            </a:r>
            <a:endParaRPr lang="en-US" dirty="0"/>
          </a:p>
          <a:p>
            <a:pPr marL="914400" lvl="1" indent="-514350">
              <a:lnSpc>
                <a:spcPct val="80000"/>
              </a:lnSpc>
            </a:pPr>
            <a:r>
              <a:rPr lang="en-US" b="1" dirty="0" smtClean="0"/>
              <a:t>Side effects:  </a:t>
            </a:r>
            <a:r>
              <a:rPr lang="en-US" dirty="0" smtClean="0"/>
              <a:t>Possible </a:t>
            </a:r>
            <a:r>
              <a:rPr lang="en-US" dirty="0" err="1" smtClean="0"/>
              <a:t>teratogenic</a:t>
            </a:r>
            <a:r>
              <a:rPr lang="en-US" dirty="0" smtClean="0"/>
              <a:t> effect, use with caution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Supportive treatment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6482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 smtClean="0"/>
              <a:t>Directly observed therapy where feasible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 smtClean="0"/>
              <a:t>pyridoxine prophylaxis while on  INH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 smtClean="0"/>
              <a:t>Vitamin K  prophylaxis to neonate to prevent </a:t>
            </a:r>
            <a:r>
              <a:rPr lang="en-US" sz="7400" dirty="0" err="1" smtClean="0"/>
              <a:t>haemorrhagic</a:t>
            </a:r>
            <a:r>
              <a:rPr lang="en-US" sz="7400" dirty="0" smtClean="0"/>
              <a:t> disease of newborn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 smtClean="0"/>
              <a:t>If MDR TB: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4500" dirty="0" smtClean="0"/>
              <a:t>Separate baby from mother  if less than 2 weeks on treatment or usage of masks by mother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4500" dirty="0" err="1" smtClean="0"/>
              <a:t>GiveINHresistant</a:t>
            </a:r>
            <a:r>
              <a:rPr lang="en-US" sz="4500" dirty="0" smtClean="0"/>
              <a:t> BCG to baby  till mother is sputum negative. </a:t>
            </a:r>
            <a:endParaRPr lang="en-US" sz="45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4500" dirty="0" smtClean="0"/>
              <a:t>Expressed breast milk if no mastitis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74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 smtClean="0"/>
              <a:t>If HIV treatment replace </a:t>
            </a:r>
            <a:r>
              <a:rPr lang="en-US" sz="7400" dirty="0" err="1" smtClean="0"/>
              <a:t>Nevirapine</a:t>
            </a:r>
            <a:r>
              <a:rPr lang="en-US" sz="7400" dirty="0" smtClean="0"/>
              <a:t> with </a:t>
            </a:r>
            <a:r>
              <a:rPr lang="en-US" sz="7400" dirty="0" err="1" smtClean="0"/>
              <a:t>Efavirenz</a:t>
            </a:r>
            <a:r>
              <a:rPr lang="en-US" sz="7400" dirty="0" smtClean="0"/>
              <a:t> with another class or change </a:t>
            </a:r>
            <a:r>
              <a:rPr lang="en-US" sz="7400" dirty="0" err="1" smtClean="0"/>
              <a:t>rifamipicin</a:t>
            </a:r>
            <a:r>
              <a:rPr lang="en-US" sz="7400" dirty="0" smtClean="0"/>
              <a:t> to </a:t>
            </a:r>
            <a:r>
              <a:rPr lang="en-US" sz="7400" dirty="0" err="1" smtClean="0"/>
              <a:t>rifambutin</a:t>
            </a:r>
            <a:endParaRPr lang="en-US" sz="74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/>
              <a:t>T</a:t>
            </a:r>
            <a:r>
              <a:rPr lang="en-US" sz="7400" dirty="0" smtClean="0"/>
              <a:t>race contacts of infected mother and treat if positive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/>
              <a:t>I</a:t>
            </a:r>
            <a:r>
              <a:rPr lang="en-US" sz="7400" dirty="0" smtClean="0"/>
              <a:t>nterventions-pleural tap, chest tube drainage </a:t>
            </a:r>
            <a:r>
              <a:rPr lang="en-US" sz="7400" dirty="0" err="1" smtClean="0"/>
              <a:t>ascitic</a:t>
            </a:r>
            <a:r>
              <a:rPr lang="en-US" sz="7400" dirty="0" smtClean="0"/>
              <a:t> tap when indicated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7400" dirty="0"/>
              <a:t>N</a:t>
            </a:r>
            <a:r>
              <a:rPr lang="en-US" sz="7400" dirty="0" smtClean="0"/>
              <a:t>utritional support (</a:t>
            </a:r>
            <a:r>
              <a:rPr lang="en-US" sz="7400" dirty="0" err="1" smtClean="0"/>
              <a:t>haematinics</a:t>
            </a:r>
            <a:r>
              <a:rPr lang="en-US" sz="7400" dirty="0" smtClean="0"/>
              <a:t> protein supplements)+bed rest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7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Breastfeeding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High risk of transmission to infant in the course of active pulmonary TB without recognition </a:t>
            </a:r>
          </a:p>
          <a:p>
            <a:r>
              <a:rPr lang="en-US" dirty="0" smtClean="0"/>
              <a:t>If mother is newly diagnosed with active pulmonary TB and not on treatment should be separate with infant till</a:t>
            </a:r>
          </a:p>
          <a:p>
            <a:pPr lvl="1"/>
            <a:r>
              <a:rPr lang="en-US" dirty="0" smtClean="0"/>
              <a:t>Treatment commences and </a:t>
            </a:r>
            <a:r>
              <a:rPr lang="en-US" dirty="0" err="1" smtClean="0"/>
              <a:t>sputums</a:t>
            </a:r>
            <a:r>
              <a:rPr lang="en-US" dirty="0" smtClean="0"/>
              <a:t> negative </a:t>
            </a:r>
          </a:p>
          <a:p>
            <a:r>
              <a:rPr lang="en-US" dirty="0" smtClean="0"/>
              <a:t>All first line TB medications are safe for use during breast feeding  </a:t>
            </a:r>
          </a:p>
          <a:p>
            <a:r>
              <a:rPr lang="en-US" dirty="0" smtClean="0"/>
              <a:t>Infant on </a:t>
            </a:r>
            <a:r>
              <a:rPr lang="en-US" smtClean="0"/>
              <a:t>INH prophylaxis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Tuberculosis (TB) chronic  bacterial infection caused by Mycobacterium </a:t>
            </a:r>
            <a:r>
              <a:rPr lang="en-US" i="1" dirty="0" smtClean="0"/>
              <a:t>tuberculosis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formation of </a:t>
            </a:r>
            <a:r>
              <a:rPr lang="en-US" dirty="0" err="1" smtClean="0"/>
              <a:t>granuloma</a:t>
            </a:r>
            <a:r>
              <a:rPr lang="en-US" dirty="0" smtClean="0"/>
              <a:t> in infected tissues and florid cell- mediated hypersensitivity.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usual site of disease is the lung but all other organs may be affected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M. </a:t>
            </a:r>
            <a:r>
              <a:rPr lang="en-US" dirty="0" err="1" smtClean="0"/>
              <a:t>Tuberclusis</a:t>
            </a:r>
            <a:r>
              <a:rPr lang="en-US" dirty="0" smtClean="0"/>
              <a:t> leads to: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TB infection (latent TB)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TB disease (with symptoms of TB)- reactivation of latent infection</a:t>
            </a:r>
          </a:p>
          <a:p>
            <a:pPr>
              <a:lnSpc>
                <a:spcPct val="90000"/>
              </a:lnSpc>
            </a:pPr>
            <a:r>
              <a:rPr lang="en-CA" sz="2800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Tuberculosis is a contagious disease; only people that are sick with TB in their lungs are infectious (PTB)</a:t>
            </a:r>
          </a:p>
          <a:p>
            <a:pPr lvl="1">
              <a:lnSpc>
                <a:spcPct val="90000"/>
              </a:lnSpc>
            </a:pPr>
            <a:r>
              <a:rPr lang="en-CA" sz="2400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bacilli is propelled into the air when contagious people cough, sneeze, talk, or spit</a:t>
            </a:r>
          </a:p>
          <a:p>
            <a:pPr lvl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Conclusion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 of TB in pregnancy warrants a high index of suspicion. Offering early diagnosis and prompt treatment ensures better maternal and neonatal outcomes.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hank you no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447800"/>
            <a:ext cx="4286250" cy="3352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Epidemiology 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Every second, someone in the world is newly infected with TB bacilli 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Globally, it is estimated that 8.4 million people develop TB each year, and nearly 2 million deaths result from the disease 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sz="14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Overall, 1/3 of the world’s population is currently infected with the TB bacillus and over 95% of global cases occur in developing countries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Epidemiology 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kills more youth and adults than any other infectious disease 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causes more maternal deaths than any other single cause of maternal mortality, estimated to be in the order of more than 1 million women per year</a:t>
            </a:r>
          </a:p>
          <a:p>
            <a:pPr>
              <a:lnSpc>
                <a:spcPct val="90000"/>
              </a:lnSpc>
              <a:buFontTx/>
              <a:buNone/>
            </a:pPr>
            <a:endParaRPr lang="en-CA" sz="14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9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affects women mainly in their active economic and reproductive years and thus the impact of the disease is also strongly felt by their children and families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Epidemiology 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Left untreated, each person with active TB will infect on average of 10 to 15 people per year 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40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People infected with TB bacilli will not necessarily become sick with the disease: the TB bacilli that can lie dormant for years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0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When someone’s immune system is weakened, the chances of becoming sick are greater. Poor nutrition, smoking, and alcohol abuse may result in decreased immunity</a:t>
            </a:r>
            <a:endParaRPr lang="es-GT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Tuberculosis and Pregnancy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12800" indent="-355600">
              <a:spcBef>
                <a:spcPct val="50000"/>
              </a:spcBef>
              <a:buClr>
                <a:srgbClr val="AA2B4A"/>
              </a:buClr>
            </a:pPr>
            <a:r>
              <a:rPr lang="en-GB" sz="3500" dirty="0" smtClean="0">
                <a:latin typeface="Calibri" pitchFamily="34" charset="0"/>
                <a:cs typeface="Calibri" pitchFamily="34" charset="0"/>
              </a:rPr>
              <a:t>Diagnosis of PTB in pregnancy poses unique challenges:</a:t>
            </a:r>
          </a:p>
          <a:p>
            <a:pPr marL="1212850" lvl="1" indent="-355600">
              <a:spcBef>
                <a:spcPct val="50000"/>
              </a:spcBef>
              <a:buClr>
                <a:srgbClr val="AA2B4A"/>
              </a:buClr>
            </a:pPr>
            <a:r>
              <a:rPr lang="en-GB" sz="3200" dirty="0"/>
              <a:t>T</a:t>
            </a:r>
            <a:r>
              <a:rPr lang="en-GB" sz="3200" dirty="0" smtClean="0"/>
              <a:t>he non-specific nature of early pregnancy symptoms (such as frequency of malaise and fatigue) that can mimic early symptoms of TB</a:t>
            </a:r>
          </a:p>
          <a:p>
            <a:pPr marL="1212850" lvl="1" indent="-355600">
              <a:spcBef>
                <a:spcPct val="50000"/>
              </a:spcBef>
              <a:buClr>
                <a:srgbClr val="AA2B4A"/>
              </a:buClr>
            </a:pPr>
            <a:r>
              <a:rPr lang="en-GB" sz="3200" dirty="0" smtClean="0"/>
              <a:t>Other diagnostics not readily available </a:t>
            </a:r>
          </a:p>
          <a:p>
            <a:pPr marL="1212850" lvl="1" indent="-355600">
              <a:spcBef>
                <a:spcPct val="50000"/>
              </a:spcBef>
              <a:buClr>
                <a:srgbClr val="AA2B4A"/>
              </a:buClr>
            </a:pPr>
            <a:r>
              <a:rPr lang="en-GB" sz="3200" dirty="0" smtClean="0"/>
              <a:t>Fear of use of chest radiography in pregnancy due to concerns regarding radiation-induced </a:t>
            </a:r>
            <a:r>
              <a:rPr lang="en-GB" sz="3200" dirty="0" err="1" smtClean="0"/>
              <a:t>teratogenicity</a:t>
            </a:r>
            <a:r>
              <a:rPr lang="en-GB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TB and HIV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HIV has led to rapid increases in the incidence of TB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HIV increases the likelihood of dying from TB 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is a leading cause of death among people who are HIV-positive accounting for about 13% of AIDS deaths worldwide 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HIV and TB form a lethal combination.  Someone who is HIV- positive and infected with TB bacilli is many times more likely to develop tuberculosis. TB contribute to the rapid progression of HIV/AIDS</a:t>
            </a:r>
          </a:p>
          <a:p>
            <a:pPr>
              <a:lnSpc>
                <a:spcPct val="85000"/>
              </a:lnSpc>
              <a:buFontTx/>
              <a:buNone/>
            </a:pPr>
            <a:endParaRPr lang="en-CA" sz="1050" dirty="0" smtClean="0">
              <a:latin typeface="Arial" pitchFamily="-107" charset="0"/>
              <a:ea typeface="Arial" pitchFamily="-107" charset="0"/>
              <a:cs typeface="Arial" pitchFamily="-107" charset="0"/>
            </a:endParaRPr>
          </a:p>
          <a:p>
            <a:pPr>
              <a:lnSpc>
                <a:spcPct val="85000"/>
              </a:lnSpc>
            </a:pPr>
            <a:r>
              <a:rPr lang="en-CA" dirty="0" smtClean="0">
                <a:latin typeface="Arial" pitchFamily="-107" charset="0"/>
                <a:ea typeface="Arial" pitchFamily="-107" charset="0"/>
                <a:cs typeface="Arial" pitchFamily="-107" charset="0"/>
              </a:rPr>
              <a:t>TB treatment is effective in HIV-infected people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Tuberculosis and HIV infection in pregnancy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12800" indent="-355600">
              <a:spcBef>
                <a:spcPct val="50000"/>
              </a:spcBef>
              <a:buClr>
                <a:srgbClr val="AA2B4A"/>
              </a:buClr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PTB common opportunistic infection  in HIV-infected patients</a:t>
            </a:r>
          </a:p>
          <a:p>
            <a:pPr marL="812800" indent="-355600">
              <a:spcBef>
                <a:spcPct val="50000"/>
              </a:spcBef>
              <a:buClr>
                <a:srgbClr val="AA2B4A"/>
              </a:buClr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Screening for PTB is not routinely or systematically done in PMTCT programs</a:t>
            </a:r>
          </a:p>
          <a:p>
            <a:pPr marL="812800" indent="-355600">
              <a:spcBef>
                <a:spcPct val="50000"/>
              </a:spcBef>
              <a:buClr>
                <a:srgbClr val="AA2B4A"/>
              </a:buClr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Both TB and HIV independently increase maternal and </a:t>
            </a:r>
            <a:r>
              <a:rPr lang="en-GB" sz="4000" dirty="0" err="1" smtClean="0">
                <a:latin typeface="Calibri" pitchFamily="34" charset="0"/>
                <a:cs typeface="Calibri" pitchFamily="34" charset="0"/>
              </a:rPr>
              <a:t>perinatal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 morbidity and mortality</a:t>
            </a:r>
          </a:p>
          <a:p>
            <a:pPr marL="812800" indent="-355600">
              <a:spcBef>
                <a:spcPct val="50000"/>
              </a:spcBef>
              <a:buClr>
                <a:srgbClr val="AA2B4A"/>
              </a:buClr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Risk of Immune Reconstitution Inflammatory Syndrome (IRIS) when ART for PMTCT is given on undiagnosed active TB</a:t>
            </a:r>
          </a:p>
          <a:p>
            <a:pPr marL="1212850" lvl="1" indent="-355600">
              <a:spcBef>
                <a:spcPct val="50000"/>
              </a:spcBef>
              <a:buClr>
                <a:srgbClr val="AA2B4A"/>
              </a:buClr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ART for PMTCT starts from pregnancy diagnosis </a:t>
            </a:r>
            <a:r>
              <a:rPr lang="en-GB" smtClean="0">
                <a:latin typeface="Calibri" pitchFamily="34" charset="0"/>
                <a:cs typeface="Calibri" pitchFamily="34" charset="0"/>
              </a:rPr>
              <a:t>for life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812800" lvl="1" indent="-355600">
              <a:spcBef>
                <a:spcPct val="50000"/>
              </a:spcBef>
              <a:buClr>
                <a:srgbClr val="AA2B4A"/>
              </a:buClr>
              <a:buFont typeface="Arial" pitchFamily="34" charset="0"/>
              <a:buChar char="•"/>
            </a:pPr>
            <a:r>
              <a:rPr lang="en-GB" sz="4000" dirty="0" smtClean="0">
                <a:latin typeface="Calibri" pitchFamily="34" charset="0"/>
                <a:cs typeface="Calibri" pitchFamily="34" charset="0"/>
              </a:rPr>
              <a:t>Ruling out active TB is important in the design of </a:t>
            </a:r>
            <a:r>
              <a:rPr lang="en-GB" sz="4000" dirty="0" err="1" smtClean="0">
                <a:latin typeface="Calibri" pitchFamily="34" charset="0"/>
                <a:cs typeface="Calibri" pitchFamily="34" charset="0"/>
              </a:rPr>
              <a:t>Isoniazid</a:t>
            </a:r>
            <a:r>
              <a:rPr lang="en-GB" sz="4000" dirty="0" smtClean="0">
                <a:latin typeface="Calibri" pitchFamily="34" charset="0"/>
                <a:cs typeface="Calibri" pitchFamily="34" charset="0"/>
              </a:rPr>
              <a:t> Preventive Therapy (IPT) in PMTCT programs</a:t>
            </a:r>
          </a:p>
          <a:p>
            <a:pPr marL="812800" lvl="1" indent="-355600">
              <a:spcBef>
                <a:spcPct val="50000"/>
              </a:spcBef>
              <a:buClr>
                <a:srgbClr val="AA2B4A"/>
              </a:buClr>
              <a:buFont typeface="Arial" pitchFamily="34" charset="0"/>
              <a:buChar char="•"/>
            </a:pPr>
            <a:r>
              <a:rPr lang="en-GB" sz="4000" dirty="0" smtClean="0"/>
              <a:t>the nature of PTB disease in HIV-infected people which  often renders sputum smear microscopy negative  </a:t>
            </a:r>
            <a:r>
              <a:rPr lang="en-GB" sz="4000" dirty="0" smtClean="0">
                <a:solidFill>
                  <a:srgbClr val="FF0000"/>
                </a:solidFill>
              </a:rPr>
              <a:t>(the most commonly available diagnostic tool in resource limited settings)</a:t>
            </a:r>
            <a:endParaRPr lang="en-GB" sz="4000" dirty="0" smtClean="0"/>
          </a:p>
          <a:p>
            <a:pPr marL="812800" lvl="1" indent="-355600">
              <a:spcBef>
                <a:spcPct val="50000"/>
              </a:spcBef>
              <a:buClr>
                <a:srgbClr val="AA2B4A"/>
              </a:buClr>
              <a:buFont typeface="Arial" pitchFamily="34" charset="0"/>
              <a:buChar char="•"/>
            </a:pPr>
            <a:endParaRPr lang="en-US" sz="4000" dirty="0" smtClean="0">
              <a:solidFill>
                <a:srgbClr val="AA2B4A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1405</Words>
  <Application>Microsoft Office PowerPoint</Application>
  <PresentationFormat>On-screen Show (4:3)</PresentationFormat>
  <Paragraphs>200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Tuberculosis in pregnancy </vt:lpstr>
      <vt:lpstr>Outline </vt:lpstr>
      <vt:lpstr>Introduction</vt:lpstr>
      <vt:lpstr>Epidemiology 1</vt:lpstr>
      <vt:lpstr>Epidemiology 2</vt:lpstr>
      <vt:lpstr>Epidemiology 3</vt:lpstr>
      <vt:lpstr>Tuberculosis and Pregnancy </vt:lpstr>
      <vt:lpstr>TB and HIV</vt:lpstr>
      <vt:lpstr>Tuberculosis and HIV infection in pregnancy </vt:lpstr>
      <vt:lpstr>Effects of TB on pregnancy </vt:lpstr>
      <vt:lpstr>Effect of Tb to pregnancy  Depends on </vt:lpstr>
      <vt:lpstr>Effects of Tb to pregnancy outcomes  </vt:lpstr>
      <vt:lpstr>Effects of pregnancy to TB</vt:lpstr>
      <vt:lpstr>Case 1. </vt:lpstr>
      <vt:lpstr>What more history is needed in this patients?</vt:lpstr>
      <vt:lpstr>What systems will you examine and why?</vt:lpstr>
      <vt:lpstr>What investigations would you do?</vt:lpstr>
      <vt:lpstr>What is the possible diagnosis?</vt:lpstr>
      <vt:lpstr>What gaps did the medical officer have in his management?</vt:lpstr>
      <vt:lpstr>Clinical features </vt:lpstr>
      <vt:lpstr>Symptoms </vt:lpstr>
      <vt:lpstr>Slide 22</vt:lpstr>
      <vt:lpstr>Diagnosis </vt:lpstr>
      <vt:lpstr>Management principals </vt:lpstr>
      <vt:lpstr>Treatment 1 </vt:lpstr>
      <vt:lpstr>Treatment 2</vt:lpstr>
      <vt:lpstr>Anti-TB treatment</vt:lpstr>
      <vt:lpstr>Supportive treatment </vt:lpstr>
      <vt:lpstr>Breastfeeding considerations</vt:lpstr>
      <vt:lpstr>Conclusion 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rkosgei</dc:creator>
  <cp:lastModifiedBy>Obsterics</cp:lastModifiedBy>
  <cp:revision>27</cp:revision>
  <dcterms:created xsi:type="dcterms:W3CDTF">2013-02-06T07:05:14Z</dcterms:created>
  <dcterms:modified xsi:type="dcterms:W3CDTF">2017-05-10T05:18:38Z</dcterms:modified>
</cp:coreProperties>
</file>