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5" r:id="rId9"/>
    <p:sldId id="267" r:id="rId10"/>
    <p:sldId id="268" r:id="rId11"/>
    <p:sldId id="269" r:id="rId12"/>
    <p:sldId id="270" r:id="rId13"/>
    <p:sldId id="266" r:id="rId14"/>
    <p:sldId id="262" r:id="rId15"/>
    <p:sldId id="263" r:id="rId16"/>
    <p:sldId id="271" r:id="rId17"/>
    <p:sldId id="275" r:id="rId18"/>
    <p:sldId id="272" r:id="rId19"/>
    <p:sldId id="273" r:id="rId20"/>
    <p:sldId id="274" r:id="rId21"/>
    <p:sldId id="277" r:id="rId22"/>
    <p:sldId id="276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1D71B-F4B6-465D-B8F2-6DC1D35960CE}" type="datetimeFigureOut">
              <a:rPr lang="en-US" smtClean="0"/>
              <a:t>30-Nov-16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AF17C-B729-4CAE-9B55-0E83BC0CF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1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F17C-B729-4CAE-9B55-0E83BC0CF9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5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lowm.com/resources/glowm/graphics/figures/v2/0670/002f.gi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glowm.com/resources/glowm/graphics/figures/v2/0670/004f.gi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lowm.com/resources/glowm/graphics/figures/v2/0670/005f.gi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lowm.com/resources/glowm/graphics/figures/v2/0670/003f.gi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219199"/>
            <a:ext cx="7391400" cy="2209801"/>
          </a:xfrm>
          <a:ln w="136525" cmpd="thinThick">
            <a:solidFill>
              <a:srgbClr val="00B0F0"/>
            </a:solidFill>
          </a:ln>
          <a:scene3d>
            <a:camera prst="perspectiveRight"/>
            <a:lightRig rig="threePt" dir="t"/>
          </a:scene3d>
          <a:sp3d>
            <a:bevelT prst="slope"/>
          </a:sp3d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Bernard MT Condensed" pitchFamily="18" charset="0"/>
              </a:rPr>
              <a:t>ANATOMY OF THE FEMALE PELVIS AND THE FETAL SKULL</a:t>
            </a:r>
            <a:endParaRPr lang="en-US" dirty="0">
              <a:solidFill>
                <a:srgbClr val="00B050"/>
              </a:solidFill>
              <a:latin typeface="Bernard MT Condense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4419600"/>
            <a:ext cx="2819400" cy="1295400"/>
          </a:xfrm>
          <a:ln w="76200" cmpd="dbl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Bodoni MT Poster Compressed" pitchFamily="18" charset="0"/>
              </a:rPr>
              <a:t>By Dr. P. K. </a:t>
            </a:r>
            <a:r>
              <a:rPr lang="en-US" b="1" dirty="0" err="1" smtClean="0">
                <a:solidFill>
                  <a:schemeClr val="tx1"/>
                </a:solidFill>
                <a:latin typeface="Bodoni MT Poster Compressed" pitchFamily="18" charset="0"/>
              </a:rPr>
              <a:t>Koigi</a:t>
            </a:r>
            <a:endParaRPr lang="en-US" b="1" dirty="0" smtClean="0">
              <a:solidFill>
                <a:schemeClr val="tx1"/>
              </a:solidFill>
              <a:latin typeface="Bodoni MT Poster Compressed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Bodoni MT Poster Compressed" pitchFamily="18" charset="0"/>
              </a:rPr>
              <a:t>MB, ChB, M. Med O/G</a:t>
            </a:r>
            <a:endParaRPr lang="en-US" b="1" dirty="0">
              <a:solidFill>
                <a:schemeClr val="tx1"/>
              </a:solidFill>
              <a:latin typeface="Bodoni MT Poster Compressed" pitchFamily="18" charset="0"/>
            </a:endParaRPr>
          </a:p>
        </p:txBody>
      </p:sp>
      <p:pic>
        <p:nvPicPr>
          <p:cNvPr id="4" name="Picture 2" descr="C:\Users\USER\Desktop\UO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44191"/>
            <a:ext cx="248194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8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343400" cy="533400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GB" i="1" dirty="0" smtClean="0">
                <a:solidFill>
                  <a:srgbClr val="FF0066"/>
                </a:solidFill>
                <a:latin typeface="Bodoni MT Condensed" pitchFamily="18" charset="0"/>
              </a:rPr>
              <a:t>Typical Female Pelvis</a:t>
            </a:r>
          </a:p>
          <a:p>
            <a:pPr lvl="0"/>
            <a:r>
              <a:rPr lang="en-GB" dirty="0" smtClean="0">
                <a:latin typeface="Bodoni MT Condensed" pitchFamily="18" charset="0"/>
              </a:rPr>
              <a:t>Spacious </a:t>
            </a:r>
            <a:r>
              <a:rPr lang="en-GB" dirty="0">
                <a:latin typeface="Bodoni MT Condensed" pitchFamily="18" charset="0"/>
              </a:rPr>
              <a:t>and well rounded posterior segment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>
                <a:latin typeface="Bodoni MT Condensed" pitchFamily="18" charset="0"/>
              </a:rPr>
              <a:t>Inlet has an ovoid shape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>
                <a:latin typeface="Bodoni MT Condensed" pitchFamily="18" charset="0"/>
              </a:rPr>
              <a:t>Wide and well rounded anterior segment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 err="1">
                <a:latin typeface="Bodoni MT Condensed" pitchFamily="18" charset="0"/>
              </a:rPr>
              <a:t>Sacrosciatic</a:t>
            </a:r>
            <a:r>
              <a:rPr lang="en-GB" dirty="0">
                <a:latin typeface="Bodoni MT Condensed" pitchFamily="18" charset="0"/>
              </a:rPr>
              <a:t> notch of medium size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>
                <a:latin typeface="Bodoni MT Condensed" pitchFamily="18" charset="0"/>
              </a:rPr>
              <a:t>An average sacral inclination and curvature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>
                <a:latin typeface="Bodoni MT Condensed" pitchFamily="18" charset="0"/>
              </a:rPr>
              <a:t>A wide </a:t>
            </a:r>
            <a:r>
              <a:rPr lang="en-GB" dirty="0" err="1">
                <a:latin typeface="Bodoni MT Condensed" pitchFamily="18" charset="0"/>
              </a:rPr>
              <a:t>suprapubic</a:t>
            </a:r>
            <a:r>
              <a:rPr lang="en-GB" dirty="0">
                <a:latin typeface="Bodoni MT Condensed" pitchFamily="18" charset="0"/>
              </a:rPr>
              <a:t> arch [</a:t>
            </a:r>
            <a:r>
              <a:rPr lang="en-GB" dirty="0">
                <a:solidFill>
                  <a:srgbClr val="FF0000"/>
                </a:solidFill>
                <a:latin typeface="Bodoni MT Condensed" pitchFamily="18" charset="0"/>
              </a:rPr>
              <a:t>which reduces the waste space of Morris</a:t>
            </a:r>
            <a:r>
              <a:rPr lang="en-GB" dirty="0">
                <a:latin typeface="Bodoni MT Condensed" pitchFamily="18" charset="0"/>
              </a:rPr>
              <a:t>]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>
                <a:latin typeface="Bodoni MT Condensed" pitchFamily="18" charset="0"/>
              </a:rPr>
              <a:t>Wide </a:t>
            </a:r>
            <a:r>
              <a:rPr lang="en-GB" dirty="0" err="1">
                <a:latin typeface="Bodoni MT Condensed" pitchFamily="18" charset="0"/>
              </a:rPr>
              <a:t>interspinous</a:t>
            </a:r>
            <a:r>
              <a:rPr lang="en-GB" dirty="0">
                <a:latin typeface="Bodoni MT Condensed" pitchFamily="18" charset="0"/>
              </a:rPr>
              <a:t> and </a:t>
            </a:r>
            <a:r>
              <a:rPr lang="en-GB" dirty="0" err="1">
                <a:latin typeface="Bodoni MT Condensed" pitchFamily="18" charset="0"/>
              </a:rPr>
              <a:t>intertuberous</a:t>
            </a:r>
            <a:r>
              <a:rPr lang="en-GB" dirty="0">
                <a:latin typeface="Bodoni MT Condensed" pitchFamily="18" charset="0"/>
              </a:rPr>
              <a:t> diameters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>
                <a:latin typeface="Bodoni MT Condensed" pitchFamily="18" charset="0"/>
              </a:rPr>
              <a:t>Bones ranging from medium to delicate in </a:t>
            </a:r>
            <a:r>
              <a:rPr lang="en-GB" dirty="0" smtClean="0">
                <a:latin typeface="Bodoni MT Condensed" pitchFamily="18" charset="0"/>
              </a:rPr>
              <a:t>structure</a:t>
            </a:r>
            <a:endParaRPr lang="en-US" dirty="0">
              <a:latin typeface="Bodoni MT Condensed" pitchFamily="18" charset="0"/>
            </a:endParaRPr>
          </a:p>
        </p:txBody>
      </p:sp>
      <p:pic>
        <p:nvPicPr>
          <p:cNvPr id="4" name="Picture 3" descr="http://www.glowm.com/resources/glowm/graphics/figures/v2/0670/002f.gif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"/>
            <a:ext cx="4114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2679" y="244917"/>
            <a:ext cx="4592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50"/>
                </a:solidFill>
                <a:latin typeface="Bernard MT Condensed" pitchFamily="18" charset="0"/>
              </a:rPr>
              <a:t>GYNECOID PELVIS</a:t>
            </a:r>
            <a:endParaRPr lang="en-US" sz="5400" b="1" cap="none" spc="0" dirty="0">
              <a:ln w="11430"/>
              <a:solidFill>
                <a:srgbClr val="00B050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5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glowm.com/resources/glowm/graphics/figures/v2/0670/004f.gif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04800"/>
            <a:ext cx="4495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038600" cy="5257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dirty="0">
                <a:latin typeface="Bodoni MT Condensed" pitchFamily="18" charset="0"/>
              </a:rPr>
              <a:t>Long and narrow, oval shaped inlet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>
                <a:latin typeface="Bodoni MT Condensed" pitchFamily="18" charset="0"/>
              </a:rPr>
              <a:t>Long, narrow, well rounded anterior segment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>
                <a:latin typeface="Bodoni MT Condensed" pitchFamily="18" charset="0"/>
              </a:rPr>
              <a:t>Long, narrow posterior segment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>
                <a:latin typeface="Bodoni MT Condensed" pitchFamily="18" charset="0"/>
              </a:rPr>
              <a:t>Very wide and shallow </a:t>
            </a:r>
            <a:r>
              <a:rPr lang="en-GB" dirty="0" err="1">
                <a:latin typeface="Bodoni MT Condensed" pitchFamily="18" charset="0"/>
              </a:rPr>
              <a:t>sacrosciatic</a:t>
            </a:r>
            <a:r>
              <a:rPr lang="en-GB" dirty="0">
                <a:latin typeface="Bodoni MT Condensed" pitchFamily="18" charset="0"/>
              </a:rPr>
              <a:t> notch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>
                <a:latin typeface="Bodoni MT Condensed" pitchFamily="18" charset="0"/>
              </a:rPr>
              <a:t>Long narrow sacrum with average inclination and curvature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>
                <a:latin typeface="Bodoni MT Condensed" pitchFamily="18" charset="0"/>
              </a:rPr>
              <a:t>Slightly narrow </a:t>
            </a:r>
            <a:r>
              <a:rPr lang="en-GB" dirty="0" err="1">
                <a:latin typeface="Bodoni MT Condensed" pitchFamily="18" charset="0"/>
              </a:rPr>
              <a:t>suprapubic</a:t>
            </a:r>
            <a:r>
              <a:rPr lang="en-GB" dirty="0">
                <a:latin typeface="Bodoni MT Condensed" pitchFamily="18" charset="0"/>
              </a:rPr>
              <a:t> arch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>
                <a:latin typeface="Bodoni MT Condensed" pitchFamily="18" charset="0"/>
              </a:rPr>
              <a:t>Straight side walls with below average </a:t>
            </a:r>
            <a:r>
              <a:rPr lang="en-GB" dirty="0" err="1">
                <a:latin typeface="Bodoni MT Condensed" pitchFamily="18" charset="0"/>
              </a:rPr>
              <a:t>interspinous</a:t>
            </a:r>
            <a:r>
              <a:rPr lang="en-GB" dirty="0">
                <a:latin typeface="Bodoni MT Condensed" pitchFamily="18" charset="0"/>
              </a:rPr>
              <a:t> and </a:t>
            </a:r>
            <a:r>
              <a:rPr lang="en-GB" dirty="0" err="1">
                <a:latin typeface="Bodoni MT Condensed" pitchFamily="18" charset="0"/>
              </a:rPr>
              <a:t>intertuberous</a:t>
            </a:r>
            <a:r>
              <a:rPr lang="en-GB" dirty="0">
                <a:latin typeface="Bodoni MT Condensed" pitchFamily="18" charset="0"/>
              </a:rPr>
              <a:t> diameters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>
                <a:latin typeface="Bodoni MT Condensed" pitchFamily="18" charset="0"/>
              </a:rPr>
              <a:t>Medium to delicate </a:t>
            </a:r>
            <a:r>
              <a:rPr lang="en-GB" dirty="0" smtClean="0">
                <a:latin typeface="Bodoni MT Condensed" pitchFamily="18" charset="0"/>
              </a:rPr>
              <a:t>bones</a:t>
            </a:r>
            <a:endParaRPr lang="en-US" dirty="0">
              <a:latin typeface="Bodoni MT Condense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04800"/>
            <a:ext cx="5181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ANTHROPOID PELVIS</a:t>
            </a:r>
            <a:endParaRPr lang="en-US" sz="48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glowm.com/resources/glowm/graphics/figures/v2/0670/005f.gif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04800"/>
            <a:ext cx="4953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114800" cy="54102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dirty="0">
                <a:latin typeface="Bodoni MT Condensed" pitchFamily="18" charset="0"/>
              </a:rPr>
              <a:t>A transverse oval shaped inlet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>
                <a:latin typeface="Bodoni MT Condensed" pitchFamily="18" charset="0"/>
              </a:rPr>
              <a:t>A very wide, round, </a:t>
            </a:r>
            <a:r>
              <a:rPr lang="en-GB" dirty="0" err="1">
                <a:latin typeface="Bodoni MT Condensed" pitchFamily="18" charset="0"/>
              </a:rPr>
              <a:t>retropubic</a:t>
            </a:r>
            <a:r>
              <a:rPr lang="en-GB" dirty="0">
                <a:latin typeface="Bodoni MT Condensed" pitchFamily="18" charset="0"/>
              </a:rPr>
              <a:t> angle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>
                <a:latin typeface="Bodoni MT Condensed" pitchFamily="18" charset="0"/>
              </a:rPr>
              <a:t>A very wide and flat posterior segment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>
                <a:latin typeface="Bodoni MT Condensed" pitchFamily="18" charset="0"/>
              </a:rPr>
              <a:t>A narrow </a:t>
            </a:r>
            <a:r>
              <a:rPr lang="en-GB" dirty="0" err="1">
                <a:latin typeface="Bodoni MT Condensed" pitchFamily="18" charset="0"/>
              </a:rPr>
              <a:t>sacrosciatic</a:t>
            </a:r>
            <a:r>
              <a:rPr lang="en-GB" dirty="0">
                <a:latin typeface="Bodoni MT Condensed" pitchFamily="18" charset="0"/>
              </a:rPr>
              <a:t> notch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>
                <a:latin typeface="Bodoni MT Condensed" pitchFamily="18" charset="0"/>
              </a:rPr>
              <a:t>Average sacral inclination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>
                <a:latin typeface="Bodoni MT Condensed" pitchFamily="18" charset="0"/>
              </a:rPr>
              <a:t>A very wide </a:t>
            </a:r>
            <a:r>
              <a:rPr lang="en-GB" dirty="0" err="1">
                <a:latin typeface="Bodoni MT Condensed" pitchFamily="18" charset="0"/>
              </a:rPr>
              <a:t>suprapubic</a:t>
            </a:r>
            <a:r>
              <a:rPr lang="en-GB" dirty="0">
                <a:latin typeface="Bodoni MT Condensed" pitchFamily="18" charset="0"/>
              </a:rPr>
              <a:t> arch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>
                <a:latin typeface="Bodoni MT Condensed" pitchFamily="18" charset="0"/>
              </a:rPr>
              <a:t>Straight side walls with very wide </a:t>
            </a:r>
            <a:r>
              <a:rPr lang="en-GB" dirty="0" err="1">
                <a:latin typeface="Bodoni MT Condensed" pitchFamily="18" charset="0"/>
              </a:rPr>
              <a:t>interspinous</a:t>
            </a:r>
            <a:r>
              <a:rPr lang="en-GB" dirty="0">
                <a:latin typeface="Bodoni MT Condensed" pitchFamily="18" charset="0"/>
              </a:rPr>
              <a:t> and </a:t>
            </a:r>
            <a:r>
              <a:rPr lang="en-GB" dirty="0" err="1">
                <a:latin typeface="Bodoni MT Condensed" pitchFamily="18" charset="0"/>
              </a:rPr>
              <a:t>intertuberous</a:t>
            </a:r>
            <a:r>
              <a:rPr lang="en-GB" dirty="0">
                <a:latin typeface="Bodoni MT Condensed" pitchFamily="18" charset="0"/>
              </a:rPr>
              <a:t> diameters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>
                <a:latin typeface="Bodoni MT Condensed" pitchFamily="18" charset="0"/>
              </a:rPr>
              <a:t>Bones range from medium to delicate in </a:t>
            </a:r>
            <a:r>
              <a:rPr lang="en-GB" dirty="0" smtClean="0">
                <a:latin typeface="Bodoni MT Condensed" pitchFamily="18" charset="0"/>
              </a:rPr>
              <a:t>structure</a:t>
            </a:r>
            <a:endParaRPr lang="en-US" dirty="0">
              <a:latin typeface="Bodoni MT Condense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581" y="304800"/>
            <a:ext cx="4552657" cy="76944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/>
                <a:solidFill>
                  <a:srgbClr val="00FF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nard MT Condensed" pitchFamily="18" charset="0"/>
              </a:rPr>
              <a:t>PLATYPELOID PELVIS</a:t>
            </a:r>
            <a:endParaRPr lang="en-US" sz="4400" b="1" cap="all" spc="0" dirty="0">
              <a:ln/>
              <a:solidFill>
                <a:srgbClr val="00FF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49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  <a:solidFill>
            <a:schemeClr val="tx1"/>
          </a:solidFill>
          <a:ln w="200025" cmpd="tri">
            <a:solidFill>
              <a:srgbClr val="00FFFF"/>
            </a:solidFill>
          </a:ln>
          <a:effectLst/>
          <a:scene3d>
            <a:camera prst="perspectiveFron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Bernard MT Condensed" pitchFamily="18" charset="0"/>
              </a:rPr>
              <a:t>MALE PELVIS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VS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dirty="0" smtClean="0">
                <a:solidFill>
                  <a:srgbClr val="FF0066"/>
                </a:solidFill>
                <a:latin typeface="Bernard MT Condensed" pitchFamily="18" charset="0"/>
              </a:rPr>
              <a:t>FEMALE PELVIS</a:t>
            </a:r>
            <a:endParaRPr lang="en-US" dirty="0">
              <a:solidFill>
                <a:srgbClr val="FF0066"/>
              </a:solidFill>
              <a:latin typeface="Bernard MT Condensed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47404"/>
            <a:ext cx="7620000" cy="480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3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1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6781800" cy="1143000"/>
          </a:xfrm>
          <a:prstGeom prst="rect">
            <a:avLst/>
          </a:prstGeom>
          <a:solidFill>
            <a:schemeClr val="tx1"/>
          </a:solidFill>
          <a:ln w="200025" cmpd="tri">
            <a:solidFill>
              <a:srgbClr val="00FFFF"/>
            </a:solidFill>
          </a:ln>
          <a:effectLst/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00B050"/>
                </a:solidFill>
                <a:latin typeface="Bernard MT Condensed" pitchFamily="18" charset="0"/>
              </a:rPr>
              <a:t>MALE PELVIS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VS</a:t>
            </a:r>
            <a:r>
              <a:rPr lang="en-US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mtClean="0">
                <a:solidFill>
                  <a:srgbClr val="FF0066"/>
                </a:solidFill>
                <a:latin typeface="Bernard MT Condensed" pitchFamily="18" charset="0"/>
              </a:rPr>
              <a:t>FEMALE PELVIS</a:t>
            </a:r>
            <a:endParaRPr lang="en-US" dirty="0">
              <a:solidFill>
                <a:srgbClr val="FF0066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153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8153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  <a:solidFill>
            <a:schemeClr val="tx1"/>
          </a:solidFill>
          <a:ln w="200025" cmpd="tri">
            <a:solidFill>
              <a:srgbClr val="00FFFF"/>
            </a:solidFill>
          </a:ln>
          <a:effectLst/>
          <a:scene3d>
            <a:camera prst="perspectiveFront"/>
            <a:lightRig rig="threePt" dir="t"/>
          </a:scene3d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Bernard MT Condensed" pitchFamily="18" charset="0"/>
              </a:rPr>
              <a:t>MALE PELVIS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VS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dirty="0" smtClean="0">
                <a:solidFill>
                  <a:srgbClr val="FF0066"/>
                </a:solidFill>
                <a:latin typeface="Bernard MT Condensed" pitchFamily="18" charset="0"/>
              </a:rPr>
              <a:t>FEMALE PELVIS</a:t>
            </a:r>
            <a:endParaRPr lang="en-US" dirty="0">
              <a:solidFill>
                <a:srgbClr val="FF0066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18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3400"/>
            <a:ext cx="46482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ANATOMY OF THE FETAL SKULL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8862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Bodoni MT Condensed" pitchFamily="18" charset="0"/>
              </a:rPr>
              <a:t>The foetal skull </a:t>
            </a:r>
            <a:r>
              <a:rPr lang="en-GB" dirty="0" smtClean="0">
                <a:latin typeface="Bodoni MT Condensed" pitchFamily="18" charset="0"/>
              </a:rPr>
              <a:t>is made up of </a:t>
            </a:r>
            <a:r>
              <a:rPr lang="en-GB" dirty="0">
                <a:latin typeface="Bodoni MT Condensed" pitchFamily="18" charset="0"/>
              </a:rPr>
              <a:t>the </a:t>
            </a:r>
            <a:r>
              <a:rPr lang="en-GB" dirty="0" smtClean="0">
                <a:latin typeface="Bodoni MT Condensed" pitchFamily="18" charset="0"/>
              </a:rPr>
              <a:t>cranium (vault and base) &amp; the face.</a:t>
            </a:r>
          </a:p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The </a:t>
            </a:r>
            <a:r>
              <a:rPr lang="en-US" b="1" dirty="0">
                <a:latin typeface="Bodoni MT Condensed" pitchFamily="18" charset="0"/>
              </a:rPr>
              <a:t>vault</a:t>
            </a:r>
            <a:r>
              <a:rPr lang="en-US" dirty="0">
                <a:latin typeface="Bodoni MT Condensed" pitchFamily="18" charset="0"/>
              </a:rPr>
              <a:t> consists of two </a:t>
            </a:r>
            <a:r>
              <a:rPr lang="en-US" b="1" dirty="0">
                <a:latin typeface="Bodoni MT Condensed" pitchFamily="18" charset="0"/>
              </a:rPr>
              <a:t>parietal</a:t>
            </a:r>
            <a:r>
              <a:rPr lang="en-US" dirty="0">
                <a:latin typeface="Bodoni MT Condensed" pitchFamily="18" charset="0"/>
              </a:rPr>
              <a:t> bones, two </a:t>
            </a:r>
            <a:r>
              <a:rPr lang="en-US" b="1" dirty="0">
                <a:latin typeface="Bodoni MT Condensed" pitchFamily="18" charset="0"/>
              </a:rPr>
              <a:t>frontal</a:t>
            </a:r>
            <a:r>
              <a:rPr lang="en-US" dirty="0">
                <a:latin typeface="Bodoni MT Condensed" pitchFamily="18" charset="0"/>
              </a:rPr>
              <a:t> bones, two </a:t>
            </a:r>
            <a:r>
              <a:rPr lang="en-US" b="1" dirty="0">
                <a:latin typeface="Bodoni MT Condensed" pitchFamily="18" charset="0"/>
              </a:rPr>
              <a:t>temporal</a:t>
            </a:r>
            <a:r>
              <a:rPr lang="en-US" dirty="0">
                <a:latin typeface="Bodoni MT Condensed" pitchFamily="18" charset="0"/>
              </a:rPr>
              <a:t> and one </a:t>
            </a:r>
            <a:r>
              <a:rPr lang="en-US" b="1" dirty="0">
                <a:latin typeface="Bodoni MT Condensed" pitchFamily="18" charset="0"/>
              </a:rPr>
              <a:t>occipital</a:t>
            </a:r>
            <a:r>
              <a:rPr lang="en-US" dirty="0">
                <a:latin typeface="Bodoni MT Condensed" pitchFamily="18" charset="0"/>
              </a:rPr>
              <a:t> bone.</a:t>
            </a:r>
          </a:p>
          <a:p>
            <a:pPr marL="0" indent="0">
              <a:buNone/>
            </a:pPr>
            <a:r>
              <a:rPr lang="en-GB" dirty="0" smtClean="0">
                <a:latin typeface="Bodoni MT Condensed" pitchFamily="18" charset="0"/>
              </a:rPr>
              <a:t>The </a:t>
            </a:r>
            <a:r>
              <a:rPr lang="en-GB" dirty="0">
                <a:latin typeface="Bodoni MT Condensed" pitchFamily="18" charset="0"/>
              </a:rPr>
              <a:t>vault bones are not fused at birth to allow moulding of the foetal head during labour</a:t>
            </a:r>
            <a:r>
              <a:rPr lang="en-GB" dirty="0" smtClean="0">
                <a:latin typeface="Bodoni MT Condensed" pitchFamily="18" charset="0"/>
              </a:rPr>
              <a:t>.</a:t>
            </a:r>
            <a:endParaRPr lang="en-US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38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1628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Key landmarks of the fetal skull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>
                <a:latin typeface="Bodoni MT Condensed" pitchFamily="18" charset="0"/>
              </a:rPr>
              <a:t>BREGMA</a:t>
            </a:r>
            <a:r>
              <a:rPr lang="en-US" dirty="0">
                <a:latin typeface="Bodoni MT Condensed" pitchFamily="18" charset="0"/>
              </a:rPr>
              <a:t> – at the anterior </a:t>
            </a:r>
            <a:r>
              <a:rPr lang="en-US" dirty="0" err="1">
                <a:latin typeface="Bodoni MT Condensed" pitchFamily="18" charset="0"/>
              </a:rPr>
              <a:t>fontanalle</a:t>
            </a:r>
            <a:endParaRPr lang="en-US" dirty="0">
              <a:latin typeface="Bodoni MT Condensed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latin typeface="Bodoni MT Condensed" pitchFamily="18" charset="0"/>
              </a:rPr>
              <a:t>VERTEX</a:t>
            </a:r>
            <a:r>
              <a:rPr lang="en-US" dirty="0">
                <a:latin typeface="Bodoni MT Condensed" pitchFamily="18" charset="0"/>
              </a:rPr>
              <a:t> – area between parietal eminences, posterior and anterior </a:t>
            </a:r>
            <a:r>
              <a:rPr lang="en-US" dirty="0" err="1" smtClean="0">
                <a:latin typeface="Bodoni MT Condensed" pitchFamily="18" charset="0"/>
              </a:rPr>
              <a:t>fontanalle</a:t>
            </a:r>
            <a:endParaRPr lang="en-US" dirty="0" smtClean="0">
              <a:latin typeface="Bodoni MT Condensed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latin typeface="Bodoni MT Condensed" pitchFamily="18" charset="0"/>
              </a:rPr>
              <a:t>LAMBDA</a:t>
            </a:r>
            <a:r>
              <a:rPr lang="en-US" dirty="0" smtClean="0">
                <a:latin typeface="Bodoni MT Condensed" pitchFamily="18" charset="0"/>
              </a:rPr>
              <a:t> – at the posterior </a:t>
            </a:r>
            <a:r>
              <a:rPr lang="en-US" dirty="0" err="1" smtClean="0">
                <a:latin typeface="Bodoni MT Condensed" pitchFamily="18" charset="0"/>
              </a:rPr>
              <a:t>fontanelle</a:t>
            </a:r>
            <a:endParaRPr lang="en-US" dirty="0">
              <a:latin typeface="Bodoni MT Condensed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latin typeface="Bodoni MT Condensed" pitchFamily="18" charset="0"/>
              </a:rPr>
              <a:t>GLABELLA</a:t>
            </a:r>
            <a:r>
              <a:rPr lang="en-US" dirty="0">
                <a:latin typeface="Bodoni MT Condensed" pitchFamily="18" charset="0"/>
              </a:rPr>
              <a:t> – the root of the nose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latin typeface="Bodoni MT Condensed" pitchFamily="18" charset="0"/>
              </a:rPr>
              <a:t>MENTUM</a:t>
            </a:r>
            <a:r>
              <a:rPr lang="en-US" dirty="0">
                <a:latin typeface="Bodoni MT Condensed" pitchFamily="18" charset="0"/>
              </a:rPr>
              <a:t> – the </a:t>
            </a:r>
            <a:r>
              <a:rPr lang="en-US" dirty="0" smtClean="0">
                <a:latin typeface="Bodoni MT Condensed" pitchFamily="18" charset="0"/>
              </a:rPr>
              <a:t>chin</a:t>
            </a:r>
            <a:endParaRPr lang="en-US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78486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2" y="6927"/>
            <a:ext cx="7620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4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DIAMETERS OF THE FETAL HEAD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23962"/>
            <a:ext cx="3657600" cy="540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DR. KAMAU KOIGI\Desktop\head_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23962"/>
            <a:ext cx="5334000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218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PRESENTATION OBJECTIVES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5257800"/>
          </a:xfrm>
          <a:blipFill>
            <a:blip r:embed="rId2"/>
            <a:tile tx="0" ty="0" sx="100000" sy="100000" flip="none" algn="tl"/>
          </a:blipFill>
          <a:ln w="76200">
            <a:solidFill>
              <a:srgbClr val="FF0066"/>
            </a:solidFill>
          </a:ln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latin typeface="Bodoni MT Poster Compressed" pitchFamily="18" charset="0"/>
              </a:rPr>
              <a:t>Parts of the pelvis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latin typeface="Bodoni MT Poster Compressed" pitchFamily="18" charset="0"/>
              </a:rPr>
              <a:t>Various types of pelvis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latin typeface="Bodoni MT Poster Compressed" pitchFamily="18" charset="0"/>
              </a:rPr>
              <a:t>Differences </a:t>
            </a:r>
            <a:r>
              <a:rPr lang="en-US" sz="4000" dirty="0">
                <a:latin typeface="Bodoni MT Poster Compressed" pitchFamily="18" charset="0"/>
              </a:rPr>
              <a:t>between the male and female pelvis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latin typeface="Bodoni MT Poster Compressed" pitchFamily="18" charset="0"/>
              </a:rPr>
              <a:t>Parts of the fetal skull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latin typeface="Bodoni MT Poster Compressed" pitchFamily="18" charset="0"/>
              </a:rPr>
              <a:t>Relationship of the fetal skull to the maternal pelvis in labor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latin typeface="Bodoni MT Poster Compressed" pitchFamily="18" charset="0"/>
              </a:rPr>
              <a:t>Pelvic issues and their significance</a:t>
            </a:r>
            <a:endParaRPr lang="en-US" sz="4000" dirty="0">
              <a:latin typeface="Bodoni MT Poster Compresse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216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ernard MT Condensed" pitchFamily="18" charset="0"/>
              </a:rPr>
              <a:t>THE RELATIONSHIP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7244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Bodoni MT Condensed" pitchFamily="18" charset="0"/>
              </a:rPr>
              <a:t>At the onset of </a:t>
            </a:r>
            <a:r>
              <a:rPr lang="en-GB" sz="3600" dirty="0" err="1" smtClean="0">
                <a:latin typeface="Bodoni MT Condensed" pitchFamily="18" charset="0"/>
              </a:rPr>
              <a:t>labor</a:t>
            </a:r>
            <a:r>
              <a:rPr lang="en-GB" sz="3600" dirty="0" smtClean="0">
                <a:latin typeface="Bodoni MT Condensed" pitchFamily="18" charset="0"/>
              </a:rPr>
              <a:t>, the relationship of the </a:t>
            </a:r>
            <a:r>
              <a:rPr lang="en-GB" sz="3600" dirty="0" err="1" smtClean="0">
                <a:latin typeface="Bodoni MT Condensed" pitchFamily="18" charset="0"/>
              </a:rPr>
              <a:t>fetus</a:t>
            </a:r>
            <a:r>
              <a:rPr lang="en-GB" sz="3600" dirty="0" smtClean="0">
                <a:latin typeface="Bodoni MT Condensed" pitchFamily="18" charset="0"/>
              </a:rPr>
              <a:t> with respect to the maternal pelvis is critical to the route of delivery. </a:t>
            </a:r>
          </a:p>
          <a:p>
            <a:pPr marL="0" indent="0">
              <a:buNone/>
            </a:pPr>
            <a:r>
              <a:rPr lang="en-GB" sz="3600" dirty="0" smtClean="0">
                <a:latin typeface="Bodoni MT Condensed" pitchFamily="18" charset="0"/>
              </a:rPr>
              <a:t>This relationship is determined by the </a:t>
            </a:r>
            <a:r>
              <a:rPr lang="en-GB" sz="3600" b="1" i="1" dirty="0" smtClean="0">
                <a:solidFill>
                  <a:srgbClr val="00B050"/>
                </a:solidFill>
                <a:latin typeface="Bodoni MT Condensed" pitchFamily="18" charset="0"/>
              </a:rPr>
              <a:t>foetal lie</a:t>
            </a:r>
            <a:r>
              <a:rPr lang="en-GB" sz="3600" dirty="0" smtClean="0">
                <a:latin typeface="Bodoni MT Condensed" pitchFamily="18" charset="0"/>
              </a:rPr>
              <a:t>, </a:t>
            </a:r>
            <a:r>
              <a:rPr lang="en-GB" sz="3600" b="1" i="1" dirty="0" smtClean="0">
                <a:solidFill>
                  <a:srgbClr val="FF0000"/>
                </a:solidFill>
                <a:latin typeface="Bodoni MT Condensed" pitchFamily="18" charset="0"/>
              </a:rPr>
              <a:t>presentation</a:t>
            </a:r>
            <a:r>
              <a:rPr lang="en-GB" sz="3600" dirty="0" smtClean="0">
                <a:latin typeface="Bodoni MT Condensed" pitchFamily="18" charset="0"/>
              </a:rPr>
              <a:t>, </a:t>
            </a:r>
            <a:r>
              <a:rPr lang="en-GB" sz="3600" b="1" i="1" dirty="0" smtClean="0">
                <a:solidFill>
                  <a:srgbClr val="00B0F0"/>
                </a:solidFill>
                <a:latin typeface="Bodoni MT Condensed" pitchFamily="18" charset="0"/>
              </a:rPr>
              <a:t>attitude</a:t>
            </a:r>
            <a:r>
              <a:rPr lang="en-GB" sz="3600" dirty="0" smtClean="0">
                <a:latin typeface="Bodoni MT Condensed" pitchFamily="18" charset="0"/>
              </a:rPr>
              <a:t> and </a:t>
            </a:r>
            <a:r>
              <a:rPr lang="en-GB" sz="3600" b="1" i="1" dirty="0" smtClean="0">
                <a:solidFill>
                  <a:srgbClr val="7030A0"/>
                </a:solidFill>
                <a:latin typeface="Bodoni MT Condensed" pitchFamily="18" charset="0"/>
              </a:rPr>
              <a:t>position</a:t>
            </a:r>
            <a:r>
              <a:rPr lang="en-GB" sz="3600" dirty="0" smtClean="0">
                <a:latin typeface="Bodoni MT Condensed" pitchFamily="18" charset="0"/>
              </a:rPr>
              <a:t>.</a:t>
            </a:r>
            <a:endParaRPr lang="en-US" sz="3600" dirty="0" smtClean="0">
              <a:latin typeface="Bodoni MT Condensed" pitchFamily="18" charset="0"/>
            </a:endParaRPr>
          </a:p>
        </p:txBody>
      </p:sp>
      <p:pic>
        <p:nvPicPr>
          <p:cNvPr id="7" name="Picture 2" descr="C:\Users\USER\Desktop\turning gear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3810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73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b="1" i="1" dirty="0" err="1" smtClean="0">
                <a:solidFill>
                  <a:srgbClr val="00B050"/>
                </a:solidFill>
                <a:latin typeface="Bodoni MT Condensed" pitchFamily="18" charset="0"/>
              </a:rPr>
              <a:t>Foetal</a:t>
            </a:r>
            <a:r>
              <a:rPr lang="en-US" b="1" i="1" dirty="0" smtClean="0">
                <a:solidFill>
                  <a:srgbClr val="00B050"/>
                </a:solidFill>
                <a:latin typeface="Bodoni MT Condensed" pitchFamily="18" charset="0"/>
              </a:rPr>
              <a:t> Lie: </a:t>
            </a:r>
            <a:r>
              <a:rPr lang="en-US" dirty="0" smtClean="0">
                <a:latin typeface="Bodoni MT Condensed" pitchFamily="18" charset="0"/>
              </a:rPr>
              <a:t>the position of the long axis of the baby in relation to the long axis of the mother.</a:t>
            </a:r>
          </a:p>
          <a:p>
            <a:pPr marL="514350" indent="-514350">
              <a:buAutoNum type="arabicPeriod"/>
            </a:pPr>
            <a:r>
              <a:rPr lang="en-US" b="1" i="1" dirty="0" smtClean="0">
                <a:solidFill>
                  <a:srgbClr val="FF0000"/>
                </a:solidFill>
                <a:latin typeface="Bodoni MT Condensed" pitchFamily="18" charset="0"/>
              </a:rPr>
              <a:t>Presentation: </a:t>
            </a:r>
            <a:r>
              <a:rPr lang="en-US" dirty="0" smtClean="0">
                <a:latin typeface="Bodoni MT Condensed" pitchFamily="18" charset="0"/>
              </a:rPr>
              <a:t>the part of the fetus that is closest to the pelvic inlet</a:t>
            </a:r>
          </a:p>
          <a:p>
            <a:pPr marL="514350" indent="-514350">
              <a:buAutoNum type="arabicPeriod"/>
            </a:pPr>
            <a:r>
              <a:rPr lang="en-US" b="1" i="1" dirty="0" smtClean="0">
                <a:solidFill>
                  <a:srgbClr val="00B0F0"/>
                </a:solidFill>
                <a:latin typeface="Bodoni MT Condensed" pitchFamily="18" charset="0"/>
              </a:rPr>
              <a:t>Fetal attitude: </a:t>
            </a:r>
            <a:r>
              <a:rPr lang="en-US" dirty="0" smtClean="0">
                <a:latin typeface="Bodoni MT Condensed" pitchFamily="18" charset="0"/>
              </a:rPr>
              <a:t>the posture of the fetus in labor (normally the fetal head is flexed)</a:t>
            </a:r>
          </a:p>
          <a:p>
            <a:pPr marL="514350" indent="-514350">
              <a:buAutoNum type="arabicPeriod"/>
            </a:pPr>
            <a:r>
              <a:rPr lang="en-US" b="1" i="1" dirty="0" smtClean="0">
                <a:solidFill>
                  <a:srgbClr val="7030A0"/>
                </a:solidFill>
                <a:latin typeface="Bodoni MT Condensed" pitchFamily="18" charset="0"/>
              </a:rPr>
              <a:t>Fetal Position: </a:t>
            </a:r>
            <a:r>
              <a:rPr lang="en-GB" dirty="0" smtClean="0">
                <a:latin typeface="Bodoni MT Condensed" pitchFamily="18" charset="0"/>
              </a:rPr>
              <a:t>the </a:t>
            </a:r>
            <a:r>
              <a:rPr lang="en-GB" dirty="0">
                <a:latin typeface="Bodoni MT Condensed" pitchFamily="18" charset="0"/>
              </a:rPr>
              <a:t>location of an arbitrarily chosen point of the presenting foetal part in relation to the left or right side of the maternal </a:t>
            </a:r>
            <a:r>
              <a:rPr lang="en-GB" dirty="0" smtClean="0">
                <a:latin typeface="Bodoni MT Condensed" pitchFamily="18" charset="0"/>
              </a:rPr>
              <a:t>pelvis e.g. Vertex </a:t>
            </a:r>
            <a:r>
              <a:rPr lang="en-GB" dirty="0" smtClean="0">
                <a:latin typeface="Bodoni MT Condensed" pitchFamily="18" charset="0"/>
                <a:sym typeface="Wingdings" pitchFamily="2" charset="2"/>
              </a:rPr>
              <a:t> occiput; face </a:t>
            </a:r>
            <a:r>
              <a:rPr lang="en-GB" dirty="0" err="1" smtClean="0">
                <a:latin typeface="Bodoni MT Condensed" pitchFamily="18" charset="0"/>
                <a:sym typeface="Wingdings" pitchFamily="2" charset="2"/>
              </a:rPr>
              <a:t>mentum</a:t>
            </a:r>
            <a:r>
              <a:rPr lang="en-GB" dirty="0" smtClean="0">
                <a:latin typeface="Bodoni MT Condensed" pitchFamily="18" charset="0"/>
                <a:sym typeface="Wingdings" pitchFamily="2" charset="2"/>
              </a:rPr>
              <a:t>; breech  sacrum</a:t>
            </a:r>
            <a:endParaRPr lang="en-US" dirty="0">
              <a:latin typeface="Bodoni MT Condensed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ernard MT Condensed" pitchFamily="18" charset="0"/>
              </a:rPr>
              <a:t>THE RELATIONSHIP…</a:t>
            </a:r>
            <a:endParaRPr lang="en-US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8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76200"/>
            <a:ext cx="1876933" cy="173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792162"/>
          </a:xfrm>
          <a:solidFill>
            <a:srgbClr val="FFFF00"/>
          </a:solidFill>
          <a:ln w="76200"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ABNORMALITIES OF THE PELVIS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7620000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i="1" dirty="0">
                <a:solidFill>
                  <a:srgbClr val="00B050"/>
                </a:solidFill>
                <a:latin typeface="Bodoni MT Condensed" pitchFamily="18" charset="0"/>
              </a:rPr>
              <a:t>Developmental abnormalities</a:t>
            </a:r>
            <a:r>
              <a:rPr lang="en-GB" dirty="0">
                <a:solidFill>
                  <a:srgbClr val="00B050"/>
                </a:solidFill>
                <a:latin typeface="Bodoni MT Condensed" pitchFamily="18" charset="0"/>
              </a:rPr>
              <a:t> </a:t>
            </a:r>
            <a:r>
              <a:rPr lang="en-GB" dirty="0">
                <a:latin typeface="Bodoni MT Condensed" pitchFamily="18" charset="0"/>
              </a:rPr>
              <a:t>may lead to:</a:t>
            </a:r>
            <a:endParaRPr lang="en-US" dirty="0">
              <a:latin typeface="Bodoni MT Condensed" pitchFamily="18" charset="0"/>
            </a:endParaRPr>
          </a:p>
          <a:p>
            <a:r>
              <a:rPr lang="en-GB" dirty="0">
                <a:latin typeface="Bodoni MT Condensed" pitchFamily="18" charset="0"/>
              </a:rPr>
              <a:t>Contracted </a:t>
            </a:r>
            <a:r>
              <a:rPr lang="en-GB" dirty="0" smtClean="0">
                <a:latin typeface="Bodoni MT Condensed" pitchFamily="18" charset="0"/>
              </a:rPr>
              <a:t>pelvis (childhood malnutrition); High </a:t>
            </a:r>
            <a:r>
              <a:rPr lang="en-GB" dirty="0">
                <a:latin typeface="Bodoni MT Condensed" pitchFamily="18" charset="0"/>
              </a:rPr>
              <a:t>assimilation (6 sacral vertebrae</a:t>
            </a:r>
            <a:r>
              <a:rPr lang="en-GB" dirty="0" smtClean="0">
                <a:latin typeface="Bodoni MT Condensed" pitchFamily="18" charset="0"/>
              </a:rPr>
              <a:t>); </a:t>
            </a:r>
            <a:r>
              <a:rPr lang="en-GB" dirty="0" err="1" smtClean="0">
                <a:latin typeface="Bodoni MT Condensed" pitchFamily="18" charset="0"/>
              </a:rPr>
              <a:t>Naegle’s</a:t>
            </a:r>
            <a:r>
              <a:rPr lang="en-GB" dirty="0" smtClean="0">
                <a:latin typeface="Bodoni MT Condensed" pitchFamily="18" charset="0"/>
              </a:rPr>
              <a:t> </a:t>
            </a:r>
            <a:r>
              <a:rPr lang="en-GB" dirty="0">
                <a:latin typeface="Bodoni MT Condensed" pitchFamily="18" charset="0"/>
              </a:rPr>
              <a:t>oblique </a:t>
            </a:r>
            <a:r>
              <a:rPr lang="en-GB" dirty="0" smtClean="0">
                <a:latin typeface="Bodoni MT Condensed" pitchFamily="18" charset="0"/>
              </a:rPr>
              <a:t>pelvis (one-sided </a:t>
            </a:r>
            <a:r>
              <a:rPr lang="en-GB" dirty="0">
                <a:latin typeface="Bodoni MT Condensed" pitchFamily="18" charset="0"/>
              </a:rPr>
              <a:t>fusion of the ischium &amp; </a:t>
            </a:r>
            <a:r>
              <a:rPr lang="en-GB" dirty="0" smtClean="0">
                <a:latin typeface="Bodoni MT Condensed" pitchFamily="18" charset="0"/>
              </a:rPr>
              <a:t>ilium); Robert’s </a:t>
            </a:r>
            <a:r>
              <a:rPr lang="en-GB" dirty="0">
                <a:latin typeface="Bodoni MT Condensed" pitchFamily="18" charset="0"/>
              </a:rPr>
              <a:t>contracted </a:t>
            </a:r>
            <a:r>
              <a:rPr lang="en-GB" dirty="0" smtClean="0">
                <a:latin typeface="Bodoni MT Condensed" pitchFamily="18" charset="0"/>
              </a:rPr>
              <a:t>pelvis</a:t>
            </a:r>
            <a:r>
              <a:rPr lang="en-GB" dirty="0">
                <a:latin typeface="Bodoni MT Condensed" pitchFamily="18" charset="0"/>
              </a:rPr>
              <a:t> </a:t>
            </a:r>
            <a:r>
              <a:rPr lang="en-GB" dirty="0" smtClean="0">
                <a:latin typeface="Bodoni MT Condensed" pitchFamily="18" charset="0"/>
              </a:rPr>
              <a:t>(bilateral </a:t>
            </a:r>
            <a:r>
              <a:rPr lang="en-GB" dirty="0">
                <a:latin typeface="Bodoni MT Condensed" pitchFamily="18" charset="0"/>
              </a:rPr>
              <a:t>fusion of the ilium &amp; </a:t>
            </a:r>
            <a:r>
              <a:rPr lang="en-GB" dirty="0" smtClean="0">
                <a:latin typeface="Bodoni MT Condensed" pitchFamily="18" charset="0"/>
              </a:rPr>
              <a:t>ischium); simple flat pelvis</a:t>
            </a:r>
            <a:endParaRPr lang="en-US" dirty="0"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GB" b="1" i="1" dirty="0">
                <a:solidFill>
                  <a:srgbClr val="FF0000"/>
                </a:solidFill>
                <a:latin typeface="Bodoni MT Condensed" pitchFamily="18" charset="0"/>
              </a:rPr>
              <a:t>Diseases &amp; injury</a:t>
            </a:r>
            <a:r>
              <a:rPr lang="en-GB" dirty="0">
                <a:solidFill>
                  <a:srgbClr val="FF0000"/>
                </a:solidFill>
                <a:latin typeface="Bodoni MT Condensed" pitchFamily="18" charset="0"/>
              </a:rPr>
              <a:t> </a:t>
            </a:r>
            <a:r>
              <a:rPr lang="en-GB" dirty="0">
                <a:latin typeface="Bodoni MT Condensed" pitchFamily="18" charset="0"/>
              </a:rPr>
              <a:t>may lead </a:t>
            </a:r>
            <a:r>
              <a:rPr lang="en-GB" dirty="0" smtClean="0">
                <a:latin typeface="Bodoni MT Condensed" pitchFamily="18" charset="0"/>
              </a:rPr>
              <a:t>to difficulties in delivering vaginally: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 smtClean="0">
                <a:latin typeface="Bodoni MT Condensed" pitchFamily="18" charset="0"/>
              </a:rPr>
              <a:t>Rickets (rachitic flat pelvis); poliomyelitis; </a:t>
            </a:r>
            <a:r>
              <a:rPr lang="en-GB" dirty="0" err="1" smtClean="0">
                <a:latin typeface="Bodoni MT Condensed" pitchFamily="18" charset="0"/>
              </a:rPr>
              <a:t>Malunion</a:t>
            </a:r>
            <a:r>
              <a:rPr lang="en-GB" dirty="0" smtClean="0">
                <a:latin typeface="Bodoni MT Condensed" pitchFamily="18" charset="0"/>
              </a:rPr>
              <a:t> </a:t>
            </a:r>
            <a:r>
              <a:rPr lang="en-GB" dirty="0">
                <a:latin typeface="Bodoni MT Condensed" pitchFamily="18" charset="0"/>
              </a:rPr>
              <a:t>of pelvic fractures</a:t>
            </a:r>
            <a:endParaRPr lang="en-US" dirty="0"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GB" b="1" i="1" dirty="0">
                <a:solidFill>
                  <a:srgbClr val="00B0F0"/>
                </a:solidFill>
                <a:latin typeface="Bodoni MT Condensed" pitchFamily="18" charset="0"/>
              </a:rPr>
              <a:t>Abnormalities of the hip joint, spine &amp; lower limbs</a:t>
            </a:r>
            <a:r>
              <a:rPr lang="en-GB" dirty="0">
                <a:solidFill>
                  <a:srgbClr val="00B0F0"/>
                </a:solidFill>
                <a:latin typeface="Bodoni MT Condensed" pitchFamily="18" charset="0"/>
              </a:rPr>
              <a:t> </a:t>
            </a:r>
            <a:r>
              <a:rPr lang="en-GB" dirty="0">
                <a:latin typeface="Bodoni MT Condensed" pitchFamily="18" charset="0"/>
              </a:rPr>
              <a:t>may </a:t>
            </a:r>
            <a:r>
              <a:rPr lang="en-GB" dirty="0" smtClean="0">
                <a:latin typeface="Bodoni MT Condensed" pitchFamily="18" charset="0"/>
              </a:rPr>
              <a:t>make vaginal delivery impossible: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 smtClean="0">
                <a:latin typeface="Bodoni MT Condensed" pitchFamily="18" charset="0"/>
              </a:rPr>
              <a:t>Kyphosis</a:t>
            </a:r>
            <a:r>
              <a:rPr lang="en-US" dirty="0" smtClean="0">
                <a:latin typeface="Bodoni MT Condensed" pitchFamily="18" charset="0"/>
              </a:rPr>
              <a:t>; </a:t>
            </a:r>
            <a:r>
              <a:rPr lang="en-GB" dirty="0" err="1" smtClean="0">
                <a:latin typeface="Bodoni MT Condensed" pitchFamily="18" charset="0"/>
              </a:rPr>
              <a:t>Spondylolisthesis</a:t>
            </a:r>
            <a:r>
              <a:rPr lang="en-GB" dirty="0" smtClean="0">
                <a:latin typeface="Bodoni MT Condensed" pitchFamily="18" charset="0"/>
              </a:rPr>
              <a:t>; Congenital </a:t>
            </a:r>
            <a:r>
              <a:rPr lang="en-GB" dirty="0">
                <a:latin typeface="Bodoni MT Condensed" pitchFamily="18" charset="0"/>
              </a:rPr>
              <a:t>dislocation of the hip</a:t>
            </a:r>
            <a:endParaRPr lang="en-US" dirty="0">
              <a:latin typeface="Bodoni MT Condensed" pitchFamily="18" charset="0"/>
            </a:endParaRPr>
          </a:p>
          <a:p>
            <a:pPr marL="0" indent="0">
              <a:buNone/>
            </a:pPr>
            <a:endParaRPr lang="en-US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3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3855"/>
            <a:ext cx="5458691" cy="242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51511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2438400"/>
            <a:ext cx="312407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52" y="2438400"/>
            <a:ext cx="272254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2981714" cy="259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9926" y="5334000"/>
            <a:ext cx="7772400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doni MT Condensed" pitchFamily="18" charset="0"/>
              </a:rPr>
              <a:t>Rachitic deformities of the pelvis; </a:t>
            </a:r>
            <a:r>
              <a:rPr lang="en-US" sz="2800" dirty="0" err="1" smtClean="0">
                <a:latin typeface="Bodoni MT Condensed" pitchFamily="18" charset="0"/>
              </a:rPr>
              <a:t>Naegle’s</a:t>
            </a:r>
            <a:r>
              <a:rPr lang="en-US" sz="2800" dirty="0" smtClean="0">
                <a:latin typeface="Bodoni MT Condensed" pitchFamily="18" charset="0"/>
              </a:rPr>
              <a:t> oblique pelvis; Robert’s contracted pelvis; X-ray of the pelvis of a polio patient; </a:t>
            </a:r>
            <a:r>
              <a:rPr lang="en-US" sz="2800" dirty="0" err="1" smtClean="0">
                <a:latin typeface="Bodoni MT Condensed" pitchFamily="18" charset="0"/>
              </a:rPr>
              <a:t>Malunion</a:t>
            </a:r>
            <a:r>
              <a:rPr lang="en-US" sz="2800" dirty="0" smtClean="0">
                <a:latin typeface="Bodoni MT Condensed" pitchFamily="18" charset="0"/>
              </a:rPr>
              <a:t> of pelvic fractures</a:t>
            </a:r>
            <a:endParaRPr lang="en-US" sz="2800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7" y="76200"/>
            <a:ext cx="4761593" cy="353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"/>
            <a:ext cx="4191000" cy="353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6" y="3614430"/>
            <a:ext cx="4761593" cy="316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4038600"/>
            <a:ext cx="3886200" cy="9541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doni MT Condensed" pitchFamily="18" charset="0"/>
              </a:rPr>
              <a:t>Congenital hip dysplasia; </a:t>
            </a:r>
            <a:r>
              <a:rPr lang="en-US" sz="2800" dirty="0" err="1" smtClean="0">
                <a:latin typeface="Bodoni MT Condensed" pitchFamily="18" charset="0"/>
              </a:rPr>
              <a:t>Kyphoscoliosis</a:t>
            </a:r>
            <a:r>
              <a:rPr lang="en-US" sz="2800" dirty="0" smtClean="0">
                <a:latin typeface="Bodoni MT Condensed" pitchFamily="18" charset="0"/>
              </a:rPr>
              <a:t>; </a:t>
            </a:r>
            <a:r>
              <a:rPr lang="en-US" sz="2800" dirty="0" err="1" smtClean="0">
                <a:latin typeface="Bodoni MT Condensed" pitchFamily="18" charset="0"/>
              </a:rPr>
              <a:t>Spondylolisthesis</a:t>
            </a:r>
            <a:endParaRPr lang="en-US" sz="2800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41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Bodoni MT Condensed" pitchFamily="18" charset="0"/>
              </a:rPr>
              <a:t>The relationship between the maternal pelvis and the fetal skull is of critical importance in </a:t>
            </a:r>
            <a:r>
              <a:rPr lang="en-US" dirty="0" err="1" smtClean="0">
                <a:latin typeface="Bodoni MT Condensed" pitchFamily="18" charset="0"/>
              </a:rPr>
              <a:t>labour</a:t>
            </a:r>
            <a:endParaRPr lang="en-US" dirty="0">
              <a:latin typeface="Bodoni MT Condensed" pitchFamily="18" charset="0"/>
            </a:endParaRPr>
          </a:p>
          <a:p>
            <a:r>
              <a:rPr lang="en-US" dirty="0" smtClean="0">
                <a:latin typeface="Bodoni MT Condensed" pitchFamily="18" charset="0"/>
              </a:rPr>
              <a:t>The maternal Pelvis (</a:t>
            </a:r>
            <a:r>
              <a:rPr lang="en-US" b="1" dirty="0" smtClean="0">
                <a:solidFill>
                  <a:srgbClr val="FF0000"/>
                </a:solidFill>
                <a:latin typeface="Bodoni MT Condensed" pitchFamily="18" charset="0"/>
              </a:rPr>
              <a:t>P</a:t>
            </a:r>
            <a:r>
              <a:rPr lang="en-US" dirty="0" smtClean="0">
                <a:latin typeface="Bodoni MT Condensed" pitchFamily="18" charset="0"/>
              </a:rPr>
              <a:t>assage) and the fetal skull (</a:t>
            </a:r>
            <a:r>
              <a:rPr lang="en-US" b="1" dirty="0" smtClean="0">
                <a:solidFill>
                  <a:srgbClr val="FF0000"/>
                </a:solidFill>
                <a:latin typeface="Bodoni MT Condensed" pitchFamily="18" charset="0"/>
              </a:rPr>
              <a:t>P</a:t>
            </a:r>
            <a:r>
              <a:rPr lang="en-US" dirty="0" smtClean="0">
                <a:latin typeface="Bodoni MT Condensed" pitchFamily="18" charset="0"/>
              </a:rPr>
              <a:t>assenger) are 2 of the “3 P’s” that affect the process (mechanisms) of labor and therefore the outcome of </a:t>
            </a:r>
            <a:r>
              <a:rPr lang="en-US" dirty="0" err="1" smtClean="0">
                <a:latin typeface="Bodoni MT Condensed" pitchFamily="18" charset="0"/>
              </a:rPr>
              <a:t>labour</a:t>
            </a:r>
            <a:endParaRPr lang="en-US" dirty="0" smtClean="0">
              <a:latin typeface="Bodoni MT Condensed" pitchFamily="18" charset="0"/>
            </a:endParaRPr>
          </a:p>
          <a:p>
            <a:r>
              <a:rPr lang="en-US" dirty="0" smtClean="0">
                <a:latin typeface="Bodoni MT Condensed" pitchFamily="18" charset="0"/>
              </a:rPr>
              <a:t>A narrow passage cannot allow a large passenger to pass – this is the basis for predicting and understanding </a:t>
            </a:r>
            <a:r>
              <a:rPr lang="en-US" dirty="0" err="1" smtClean="0">
                <a:latin typeface="Bodoni MT Condensed" pitchFamily="18" charset="0"/>
              </a:rPr>
              <a:t>cephalopelvic</a:t>
            </a:r>
            <a:r>
              <a:rPr lang="en-US" dirty="0" smtClean="0">
                <a:latin typeface="Bodoni MT Condensed" pitchFamily="18" charset="0"/>
              </a:rPr>
              <a:t> </a:t>
            </a:r>
            <a:r>
              <a:rPr lang="en-US" dirty="0" err="1" smtClean="0">
                <a:latin typeface="Bodoni MT Condensed" pitchFamily="18" charset="0"/>
              </a:rPr>
              <a:t>dysproportion</a:t>
            </a:r>
            <a:endParaRPr lang="en-US" dirty="0">
              <a:latin typeface="Bodoni MT Condensed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1143000"/>
          </a:xfrm>
          <a:ln w="200025" cmpd="tri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>
            <a:bevelT prst="slope"/>
          </a:sp3d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CONCLUSION</a:t>
            </a:r>
            <a:endParaRPr lang="en-US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5" name="Picture 2" descr="C:\Users\USER\Desktop\IMAGES\Take Home Mess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39624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782"/>
            <a:ext cx="5410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807694">
            <a:off x="2167953" y="3918805"/>
            <a:ext cx="7167537" cy="11430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Old English Text MT" pitchFamily="66" charset="0"/>
              </a:rPr>
              <a:t>THANK YOU</a:t>
            </a:r>
            <a:endParaRPr lang="en-US" sz="6000" b="1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nard MT Condensed" pitchFamily="18" charset="0"/>
              </a:rPr>
              <a:t>INTRODUCTION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Bodoni MT Condensed" pitchFamily="18" charset="0"/>
              </a:rPr>
              <a:t>The relationship of the </a:t>
            </a:r>
            <a:r>
              <a:rPr lang="en-GB" dirty="0" err="1" smtClean="0">
                <a:latin typeface="Bodoni MT Condensed" pitchFamily="18" charset="0"/>
              </a:rPr>
              <a:t>fetal</a:t>
            </a:r>
            <a:r>
              <a:rPr lang="en-GB" dirty="0" smtClean="0">
                <a:latin typeface="Bodoni MT Condensed" pitchFamily="18" charset="0"/>
              </a:rPr>
              <a:t> </a:t>
            </a:r>
            <a:r>
              <a:rPr lang="en-GB" dirty="0">
                <a:latin typeface="Bodoni MT Condensed" pitchFamily="18" charset="0"/>
              </a:rPr>
              <a:t>skull to the maternal pelvis is the single most important prognostic determinant of the progress of </a:t>
            </a:r>
            <a:r>
              <a:rPr lang="en-GB" dirty="0" smtClean="0">
                <a:latin typeface="Bodoni MT Condensed" pitchFamily="18" charset="0"/>
              </a:rPr>
              <a:t>labour.</a:t>
            </a:r>
          </a:p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There is a need to appreciate the structure of the pelvis and the structure of the fetal skull in order to appreciate their relationship in labor</a:t>
            </a:r>
            <a:endParaRPr lang="en-GB" dirty="0">
              <a:latin typeface="Bodoni MT Condensed" pitchFamily="18" charset="0"/>
            </a:endParaRPr>
          </a:p>
        </p:txBody>
      </p:sp>
      <p:pic>
        <p:nvPicPr>
          <p:cNvPr id="4" name="Picture 2" descr="C:\Users\USER\Desktop\question-mark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457200"/>
            <a:ext cx="2875876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0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"/>
            <a:ext cx="4495799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THE PELVIS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343400" cy="5486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Made of 8 bones:</a:t>
            </a:r>
          </a:p>
          <a:p>
            <a:pPr>
              <a:buFont typeface="Wingdings"/>
              <a:buChar char="è"/>
            </a:pPr>
            <a:r>
              <a:rPr lang="en-US" b="1" i="1" dirty="0" smtClean="0">
                <a:solidFill>
                  <a:srgbClr val="00B050"/>
                </a:solidFill>
                <a:latin typeface="Bodoni MT Condensed" pitchFamily="18" charset="0"/>
                <a:sym typeface="Wingdings" pitchFamily="2" charset="2"/>
              </a:rPr>
              <a:t>Ilium (2):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 </a:t>
            </a:r>
            <a:r>
              <a:rPr lang="en-US" dirty="0">
                <a:latin typeface="Bodoni MT Condensed" pitchFamily="18" charset="0"/>
                <a:sym typeface="Wingdings" pitchFamily="2" charset="2"/>
              </a:rPr>
              <a:t>upper flattened part of the hip bone; joined to the sacrum by synovial </a:t>
            </a:r>
            <a:r>
              <a:rPr lang="en-US" dirty="0" err="1">
                <a:latin typeface="Bodoni MT Condensed" pitchFamily="18" charset="0"/>
                <a:sym typeface="Wingdings" pitchFamily="2" charset="2"/>
              </a:rPr>
              <a:t>sacro</a:t>
            </a:r>
            <a:r>
              <a:rPr lang="en-US" dirty="0">
                <a:latin typeface="Bodoni MT Condensed" pitchFamily="18" charset="0"/>
                <a:sym typeface="Wingdings" pitchFamily="2" charset="2"/>
              </a:rPr>
              <a:t>-iliac joint</a:t>
            </a:r>
          </a:p>
          <a:p>
            <a:pPr>
              <a:buFont typeface="Wingdings"/>
              <a:buChar char="è"/>
            </a:pPr>
            <a:r>
              <a:rPr lang="en-US" b="1" i="1" dirty="0" smtClean="0">
                <a:solidFill>
                  <a:srgbClr val="FF0000"/>
                </a:solidFill>
                <a:latin typeface="Bodoni MT Condensed" pitchFamily="18" charset="0"/>
                <a:sym typeface="Wingdings" pitchFamily="2" charset="2"/>
              </a:rPr>
              <a:t>Ischium (2):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 </a:t>
            </a:r>
            <a:r>
              <a:rPr lang="en-US" dirty="0">
                <a:latin typeface="Bodoni MT Condensed" pitchFamily="18" charset="0"/>
                <a:sym typeface="Wingdings" pitchFamily="2" charset="2"/>
              </a:rPr>
              <a:t>the inferior and posterior part of the hip bone</a:t>
            </a:r>
          </a:p>
          <a:p>
            <a:pPr>
              <a:buFont typeface="Wingdings"/>
              <a:buChar char="è"/>
            </a:pPr>
            <a:r>
              <a:rPr lang="en-US" b="1" i="1" dirty="0" smtClean="0">
                <a:solidFill>
                  <a:srgbClr val="0070C0"/>
                </a:solidFill>
                <a:latin typeface="Bodoni MT Condensed" pitchFamily="18" charset="0"/>
                <a:sym typeface="Wingdings" pitchFamily="2" charset="2"/>
              </a:rPr>
              <a:t>Pubis (2):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 </a:t>
            </a:r>
            <a:r>
              <a:rPr lang="en-US" dirty="0">
                <a:latin typeface="Bodoni MT Condensed" pitchFamily="18" charset="0"/>
                <a:sym typeface="Wingdings" pitchFamily="2" charset="2"/>
              </a:rPr>
              <a:t>The anterior most portion of the hip bone; articulates with its counterpart at the </a:t>
            </a:r>
            <a:r>
              <a:rPr lang="en-US" dirty="0" err="1">
                <a:latin typeface="Bodoni MT Condensed" pitchFamily="18" charset="0"/>
                <a:sym typeface="Wingdings" pitchFamily="2" charset="2"/>
              </a:rPr>
              <a:t>Fibrocartilaginous</a:t>
            </a:r>
            <a:r>
              <a:rPr lang="en-US" dirty="0">
                <a:latin typeface="Bodoni MT Condensed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Bodoni MT Condensed" pitchFamily="18" charset="0"/>
                <a:sym typeface="Wingdings" pitchFamily="2" charset="2"/>
              </a:rPr>
              <a:t>Symphysis</a:t>
            </a:r>
            <a:r>
              <a:rPr lang="en-US" dirty="0">
                <a:latin typeface="Bodoni MT Condensed" pitchFamily="18" charset="0"/>
                <a:sym typeface="Wingdings" pitchFamily="2" charset="2"/>
              </a:rPr>
              <a:t> 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pubis</a:t>
            </a:r>
          </a:p>
          <a:p>
            <a:pPr>
              <a:buFont typeface="Wingdings"/>
              <a:buChar char="è"/>
            </a:pPr>
            <a:r>
              <a:rPr lang="en-US" dirty="0" smtClean="0">
                <a:solidFill>
                  <a:srgbClr val="7030A0"/>
                </a:solidFill>
                <a:latin typeface="Bodoni MT Condensed" pitchFamily="18" charset="0"/>
                <a:sym typeface="Wingdings" pitchFamily="2" charset="2"/>
              </a:rPr>
              <a:t>Sacrum</a:t>
            </a:r>
          </a:p>
          <a:p>
            <a:pPr>
              <a:buFont typeface="Wingdings"/>
              <a:buChar char="è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  <a:sym typeface="Wingdings" pitchFamily="2" charset="2"/>
              </a:rPr>
              <a:t>Coccyx</a:t>
            </a:r>
          </a:p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The pelvis has an </a:t>
            </a:r>
            <a:r>
              <a:rPr lang="en-US" b="1" i="1" dirty="0" smtClean="0">
                <a:latin typeface="Bodoni MT Condensed" pitchFamily="18" charset="0"/>
                <a:sym typeface="Wingdings" pitchFamily="2" charset="2"/>
              </a:rPr>
              <a:t>Inlet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, </a:t>
            </a:r>
            <a:r>
              <a:rPr lang="en-US" b="1" i="1" dirty="0">
                <a:latin typeface="Bodoni MT Condensed" pitchFamily="18" charset="0"/>
                <a:sym typeface="Wingdings" pitchFamily="2" charset="2"/>
              </a:rPr>
              <a:t>M</a:t>
            </a:r>
            <a:r>
              <a:rPr lang="en-US" b="1" i="1" dirty="0" smtClean="0">
                <a:latin typeface="Bodoni MT Condensed" pitchFamily="18" charset="0"/>
                <a:sym typeface="Wingdings" pitchFamily="2" charset="2"/>
              </a:rPr>
              <a:t>id-cavity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 and </a:t>
            </a:r>
            <a:r>
              <a:rPr lang="en-US" b="1" i="1" dirty="0" smtClean="0">
                <a:latin typeface="Bodoni MT Condensed" pitchFamily="18" charset="0"/>
                <a:sym typeface="Wingdings" pitchFamily="2" charset="2"/>
              </a:rPr>
              <a:t>outlet</a:t>
            </a:r>
            <a:endParaRPr lang="en-US" b="1" i="1" dirty="0">
              <a:latin typeface="Bodoni MT Condensed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748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1"/>
            <a:ext cx="4648200" cy="471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PELVIC INLET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Bodoni MT Condensed" pitchFamily="18" charset="0"/>
              </a:rPr>
              <a:t>Has 4 boundaries: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US" i="1" dirty="0">
                <a:solidFill>
                  <a:srgbClr val="00B050"/>
                </a:solidFill>
                <a:latin typeface="Bodoni MT Condensed" pitchFamily="18" charset="0"/>
              </a:rPr>
              <a:t>Horizontal </a:t>
            </a:r>
            <a:r>
              <a:rPr lang="en-US" i="1" dirty="0" err="1">
                <a:solidFill>
                  <a:srgbClr val="00B050"/>
                </a:solidFill>
                <a:latin typeface="Bodoni MT Condensed" pitchFamily="18" charset="0"/>
              </a:rPr>
              <a:t>ramii</a:t>
            </a:r>
            <a:r>
              <a:rPr lang="en-US" i="1" dirty="0">
                <a:solidFill>
                  <a:srgbClr val="00B050"/>
                </a:solidFill>
                <a:latin typeface="Bodoni MT Condensed" pitchFamily="18" charset="0"/>
              </a:rPr>
              <a:t> of pubic bones and pubic </a:t>
            </a:r>
            <a:r>
              <a:rPr lang="en-US" i="1" dirty="0" err="1">
                <a:solidFill>
                  <a:srgbClr val="00B050"/>
                </a:solidFill>
                <a:latin typeface="Bodoni MT Condensed" pitchFamily="18" charset="0"/>
              </a:rPr>
              <a:t>symphysis</a:t>
            </a:r>
            <a:r>
              <a:rPr lang="en-US" i="1" dirty="0">
                <a:solidFill>
                  <a:srgbClr val="00B050"/>
                </a:solidFill>
                <a:latin typeface="Bodoni MT Condensed" pitchFamily="18" charset="0"/>
              </a:rPr>
              <a:t> anteriorly.</a:t>
            </a:r>
            <a:endParaRPr lang="en-US" dirty="0">
              <a:solidFill>
                <a:srgbClr val="00B050"/>
              </a:solidFill>
              <a:latin typeface="Bodoni MT Condensed" pitchFamily="18" charset="0"/>
            </a:endParaRPr>
          </a:p>
          <a:p>
            <a:pPr lvl="0"/>
            <a:r>
              <a:rPr lang="en-US" i="1" dirty="0" err="1">
                <a:solidFill>
                  <a:srgbClr val="FF0000"/>
                </a:solidFill>
                <a:latin typeface="Bodoni MT Condensed" pitchFamily="18" charset="0"/>
              </a:rPr>
              <a:t>Alae</a:t>
            </a:r>
            <a:r>
              <a:rPr lang="en-US" i="1" dirty="0">
                <a:solidFill>
                  <a:srgbClr val="FF0000"/>
                </a:solidFill>
                <a:latin typeface="Bodoni MT Condensed" pitchFamily="18" charset="0"/>
              </a:rPr>
              <a:t> of the sacrum</a:t>
            </a:r>
            <a:endParaRPr lang="en-US" dirty="0">
              <a:solidFill>
                <a:srgbClr val="FF0000"/>
              </a:solidFill>
              <a:latin typeface="Bodoni MT Condensed" pitchFamily="18" charset="0"/>
            </a:endParaRPr>
          </a:p>
          <a:p>
            <a:pPr lvl="0"/>
            <a:r>
              <a:rPr lang="en-US" i="1" dirty="0">
                <a:solidFill>
                  <a:srgbClr val="00B0F0"/>
                </a:solidFill>
                <a:latin typeface="Bodoni MT Condensed" pitchFamily="18" charset="0"/>
              </a:rPr>
              <a:t>Sacral </a:t>
            </a:r>
            <a:r>
              <a:rPr lang="en-US" i="1" dirty="0" err="1">
                <a:solidFill>
                  <a:srgbClr val="00B0F0"/>
                </a:solidFill>
                <a:latin typeface="Bodoni MT Condensed" pitchFamily="18" charset="0"/>
              </a:rPr>
              <a:t>promonitory</a:t>
            </a:r>
            <a:endParaRPr lang="en-US" dirty="0">
              <a:solidFill>
                <a:srgbClr val="00B0F0"/>
              </a:solidFill>
              <a:latin typeface="Bodoni MT Condensed" pitchFamily="18" charset="0"/>
            </a:endParaRPr>
          </a:p>
          <a:p>
            <a:pPr lvl="0"/>
            <a:r>
              <a:rPr lang="en-US" i="1" dirty="0">
                <a:solidFill>
                  <a:srgbClr val="7030A0"/>
                </a:solidFill>
                <a:latin typeface="Bodoni MT Condensed" pitchFamily="18" charset="0"/>
              </a:rPr>
              <a:t>Two </a:t>
            </a:r>
            <a:r>
              <a:rPr lang="en-US" i="1" dirty="0" err="1">
                <a:solidFill>
                  <a:srgbClr val="7030A0"/>
                </a:solidFill>
                <a:latin typeface="Bodoni MT Condensed" pitchFamily="18" charset="0"/>
              </a:rPr>
              <a:t>ileo-pectineal</a:t>
            </a:r>
            <a:r>
              <a:rPr lang="en-US" i="1" dirty="0">
                <a:solidFill>
                  <a:srgbClr val="7030A0"/>
                </a:solidFill>
                <a:latin typeface="Bodoni MT Condensed" pitchFamily="18" charset="0"/>
              </a:rPr>
              <a:t> lines</a:t>
            </a:r>
            <a:endParaRPr lang="en-US" dirty="0">
              <a:solidFill>
                <a:srgbClr val="7030A0"/>
              </a:solidFill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GB" dirty="0">
                <a:latin typeface="Bodoni MT Condensed" pitchFamily="18" charset="0"/>
              </a:rPr>
              <a:t>The smallest diameter of the pelvic inlet is between the </a:t>
            </a:r>
            <a:r>
              <a:rPr lang="en-GB" dirty="0" err="1">
                <a:latin typeface="Bodoni MT Condensed" pitchFamily="18" charset="0"/>
              </a:rPr>
              <a:t>symphysis</a:t>
            </a:r>
            <a:r>
              <a:rPr lang="en-GB" dirty="0">
                <a:latin typeface="Bodoni MT Condensed" pitchFamily="18" charset="0"/>
              </a:rPr>
              <a:t> pubis and the sacral promontory.</a:t>
            </a:r>
            <a:endParaRPr lang="en-US" dirty="0">
              <a:latin typeface="Bodoni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131603">
            <a:off x="4725960" y="373408"/>
            <a:ext cx="4191000" cy="138499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Bodoni MT Condensed" pitchFamily="18" charset="0"/>
              </a:rPr>
              <a:t>Homework: Look up the difference among diagonal, obstetric and true conjugates</a:t>
            </a:r>
            <a:endParaRPr lang="en-US" sz="2800" b="1" i="1" dirty="0">
              <a:solidFill>
                <a:srgbClr val="FF0000"/>
              </a:solidFill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8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"/>
            <a:ext cx="5340927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PELVIC MID-CAVITY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95400"/>
            <a:ext cx="39624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Bodoni MT Condensed" pitchFamily="18" charset="0"/>
              </a:rPr>
              <a:t>Boundaries include:</a:t>
            </a:r>
          </a:p>
          <a:p>
            <a:pPr lvl="0"/>
            <a:r>
              <a:rPr lang="en-US" i="1" dirty="0">
                <a:solidFill>
                  <a:srgbClr val="00B050"/>
                </a:solidFill>
                <a:latin typeface="Bodoni MT Condensed" pitchFamily="18" charset="0"/>
              </a:rPr>
              <a:t>Middle of public </a:t>
            </a:r>
            <a:r>
              <a:rPr lang="en-US" i="1" dirty="0" err="1">
                <a:solidFill>
                  <a:srgbClr val="00B050"/>
                </a:solidFill>
                <a:latin typeface="Bodoni MT Condensed" pitchFamily="18" charset="0"/>
              </a:rPr>
              <a:t>symphysis</a:t>
            </a:r>
            <a:r>
              <a:rPr lang="en-US" i="1" dirty="0">
                <a:solidFill>
                  <a:srgbClr val="00B050"/>
                </a:solidFill>
                <a:latin typeface="Bodoni MT Condensed" pitchFamily="18" charset="0"/>
              </a:rPr>
              <a:t> anteriorly</a:t>
            </a:r>
            <a:endParaRPr lang="en-US" dirty="0">
              <a:solidFill>
                <a:srgbClr val="00B050"/>
              </a:solidFill>
              <a:latin typeface="Bodoni MT Condensed" pitchFamily="18" charset="0"/>
            </a:endParaRPr>
          </a:p>
          <a:p>
            <a:pPr lvl="0"/>
            <a:r>
              <a:rPr lang="en-US" i="1" dirty="0">
                <a:solidFill>
                  <a:srgbClr val="FF0000"/>
                </a:solidFill>
                <a:latin typeface="Bodoni MT Condensed" pitchFamily="18" charset="0"/>
              </a:rPr>
              <a:t>2 pubic bones</a:t>
            </a:r>
            <a:endParaRPr lang="en-US" dirty="0">
              <a:solidFill>
                <a:srgbClr val="FF0000"/>
              </a:solidFill>
              <a:latin typeface="Bodoni MT Condensed" pitchFamily="18" charset="0"/>
            </a:endParaRPr>
          </a:p>
          <a:p>
            <a:pPr lvl="0"/>
            <a:r>
              <a:rPr lang="en-US" i="1" dirty="0" err="1">
                <a:solidFill>
                  <a:srgbClr val="00B0F0"/>
                </a:solidFill>
                <a:latin typeface="Bodoni MT Condensed" pitchFamily="18" charset="0"/>
              </a:rPr>
              <a:t>Obturator</a:t>
            </a:r>
            <a:r>
              <a:rPr lang="en-US" i="1" dirty="0">
                <a:solidFill>
                  <a:srgbClr val="00B0F0"/>
                </a:solidFill>
                <a:latin typeface="Bodoni MT Condensed" pitchFamily="18" charset="0"/>
              </a:rPr>
              <a:t> fascia</a:t>
            </a:r>
            <a:endParaRPr lang="en-US" dirty="0">
              <a:solidFill>
                <a:srgbClr val="00B0F0"/>
              </a:solidFill>
              <a:latin typeface="Bodoni MT Condensed" pitchFamily="18" charset="0"/>
            </a:endParaRPr>
          </a:p>
          <a:p>
            <a:pPr lvl="0"/>
            <a:r>
              <a:rPr lang="en-US" i="1" dirty="0" err="1">
                <a:solidFill>
                  <a:srgbClr val="7030A0"/>
                </a:solidFill>
                <a:latin typeface="Bodoni MT Condensed" pitchFamily="18" charset="0"/>
              </a:rPr>
              <a:t>Ischial</a:t>
            </a:r>
            <a:r>
              <a:rPr lang="en-US" i="1" dirty="0">
                <a:solidFill>
                  <a:srgbClr val="7030A0"/>
                </a:solidFill>
                <a:latin typeface="Bodoni MT Condensed" pitchFamily="18" charset="0"/>
              </a:rPr>
              <a:t> bones(inner surface)</a:t>
            </a:r>
            <a:endParaRPr lang="en-US" dirty="0">
              <a:solidFill>
                <a:srgbClr val="7030A0"/>
              </a:solidFill>
              <a:latin typeface="Bodoni MT Condensed" pitchFamily="18" charset="0"/>
            </a:endParaRPr>
          </a:p>
          <a:p>
            <a:pPr lvl="0"/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2</a:t>
            </a:r>
            <a:r>
              <a:rPr lang="en-US" i="1" baseline="30000" dirty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nd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 and 3</a:t>
            </a:r>
            <a:r>
              <a:rPr lang="en-US" i="1" baseline="30000" dirty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rd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 sacral junction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doni MT Condensed" pitchFamily="18" charset="0"/>
              </a:rPr>
              <a:t>The </a:t>
            </a:r>
            <a:r>
              <a:rPr lang="en-US" dirty="0" err="1">
                <a:latin typeface="Bodoni MT Condensed" pitchFamily="18" charset="0"/>
              </a:rPr>
              <a:t>ischial</a:t>
            </a:r>
            <a:r>
              <a:rPr lang="en-US" dirty="0">
                <a:latin typeface="Bodoni MT Condensed" pitchFamily="18" charset="0"/>
              </a:rPr>
              <a:t> spines lie slightly below</a:t>
            </a:r>
          </a:p>
          <a:p>
            <a:pPr marL="0" indent="0">
              <a:buNone/>
            </a:pPr>
            <a:r>
              <a:rPr lang="en-US" dirty="0">
                <a:latin typeface="Bodoni MT Condensed" pitchFamily="18" charset="0"/>
              </a:rPr>
              <a:t>The </a:t>
            </a:r>
            <a:r>
              <a:rPr lang="en-US" dirty="0" err="1">
                <a:latin typeface="Bodoni MT Condensed" pitchFamily="18" charset="0"/>
              </a:rPr>
              <a:t>interspinous</a:t>
            </a:r>
            <a:r>
              <a:rPr lang="en-US" dirty="0">
                <a:latin typeface="Bodoni MT Condensed" pitchFamily="18" charset="0"/>
              </a:rPr>
              <a:t> diameter (~10cm) is usually the smallest diameter of the pelvis.</a:t>
            </a:r>
          </a:p>
        </p:txBody>
      </p:sp>
    </p:spTree>
    <p:extLst>
      <p:ext uri="{BB962C8B-B14F-4D97-AF65-F5344CB8AC3E}">
        <p14:creationId xmlns:p14="http://schemas.microsoft.com/office/powerpoint/2010/main" val="210816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"/>
            <a:ext cx="521017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3429000" cy="960438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PELVIC OUTLET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37338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Bodoni MT Condensed" pitchFamily="18" charset="0"/>
              </a:rPr>
              <a:t>Is diamond shaped and bound by</a:t>
            </a:r>
            <a:r>
              <a:rPr lang="en-US" dirty="0" smtClean="0">
                <a:latin typeface="Bodoni MT Condensed" pitchFamily="18" charset="0"/>
              </a:rPr>
              <a:t>: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US" dirty="0">
                <a:solidFill>
                  <a:srgbClr val="00B050"/>
                </a:solidFill>
                <a:latin typeface="Bodoni MT Condensed" pitchFamily="18" charset="0"/>
              </a:rPr>
              <a:t>Lower margin of the pubic </a:t>
            </a:r>
            <a:r>
              <a:rPr lang="en-US" dirty="0" err="1">
                <a:solidFill>
                  <a:srgbClr val="00B050"/>
                </a:solidFill>
                <a:latin typeface="Bodoni MT Condensed" pitchFamily="18" charset="0"/>
              </a:rPr>
              <a:t>symphysis</a:t>
            </a:r>
            <a:endParaRPr lang="en-US" dirty="0">
              <a:solidFill>
                <a:srgbClr val="00B050"/>
              </a:solidFill>
              <a:latin typeface="Bodoni MT Condensed" pitchFamily="18" charset="0"/>
            </a:endParaRPr>
          </a:p>
          <a:p>
            <a:pPr lvl="0"/>
            <a:r>
              <a:rPr lang="en-US" dirty="0">
                <a:solidFill>
                  <a:srgbClr val="FF0000"/>
                </a:solidFill>
                <a:latin typeface="Bodoni MT Condensed" pitchFamily="18" charset="0"/>
              </a:rPr>
              <a:t>Descending </a:t>
            </a:r>
            <a:r>
              <a:rPr lang="en-US" dirty="0" smtClean="0">
                <a:solidFill>
                  <a:srgbClr val="FF0000"/>
                </a:solidFill>
                <a:latin typeface="Bodoni MT Condensed" pitchFamily="18" charset="0"/>
              </a:rPr>
              <a:t>rami </a:t>
            </a:r>
            <a:r>
              <a:rPr lang="en-US" dirty="0">
                <a:solidFill>
                  <a:srgbClr val="FF0000"/>
                </a:solidFill>
                <a:latin typeface="Bodoni MT Condensed" pitchFamily="18" charset="0"/>
              </a:rPr>
              <a:t>of pubic bones</a:t>
            </a:r>
          </a:p>
          <a:p>
            <a:pPr lvl="0"/>
            <a:r>
              <a:rPr lang="en-US" dirty="0" err="1">
                <a:solidFill>
                  <a:srgbClr val="00B0F0"/>
                </a:solidFill>
                <a:latin typeface="Bodoni MT Condensed" pitchFamily="18" charset="0"/>
              </a:rPr>
              <a:t>Ischial</a:t>
            </a:r>
            <a:r>
              <a:rPr lang="en-US" dirty="0">
                <a:solidFill>
                  <a:srgbClr val="00B0F0"/>
                </a:solidFill>
                <a:latin typeface="Bodoni MT Condensed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Bodoni MT Condensed" pitchFamily="18" charset="0"/>
              </a:rPr>
              <a:t>tuberosities</a:t>
            </a:r>
            <a:endParaRPr lang="en-US" dirty="0">
              <a:solidFill>
                <a:srgbClr val="00B0F0"/>
              </a:solidFill>
              <a:latin typeface="Bodoni MT Condensed" pitchFamily="18" charset="0"/>
            </a:endParaRPr>
          </a:p>
          <a:p>
            <a:pPr lvl="0"/>
            <a:r>
              <a:rPr lang="en-US" dirty="0" err="1">
                <a:solidFill>
                  <a:srgbClr val="7030A0"/>
                </a:solidFill>
                <a:latin typeface="Bodoni MT Condensed" pitchFamily="18" charset="0"/>
              </a:rPr>
              <a:t>Sacro</a:t>
            </a:r>
            <a:r>
              <a:rPr lang="en-US" dirty="0">
                <a:solidFill>
                  <a:srgbClr val="7030A0"/>
                </a:solidFill>
                <a:latin typeface="Bodoni MT Condensed" pitchFamily="18" charset="0"/>
              </a:rPr>
              <a:t>-tuberous ligaments</a:t>
            </a:r>
          </a:p>
          <a:p>
            <a:pPr lv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5</a:t>
            </a: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th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</a:rPr>
              <a:t> sacral bone </a:t>
            </a:r>
          </a:p>
          <a:p>
            <a:pPr marL="0" indent="0">
              <a:buNone/>
            </a:pPr>
            <a:r>
              <a:rPr lang="en-US" dirty="0">
                <a:latin typeface="Bodoni MT Condensed" pitchFamily="18" charset="0"/>
              </a:rPr>
              <a:t>The smallest diameter in the pelvic outlet is the inter-</a:t>
            </a:r>
            <a:r>
              <a:rPr lang="en-US" dirty="0" err="1">
                <a:latin typeface="Bodoni MT Condensed" pitchFamily="18" charset="0"/>
              </a:rPr>
              <a:t>tuberal</a:t>
            </a:r>
            <a:r>
              <a:rPr lang="en-US" dirty="0">
                <a:latin typeface="Bodoni MT Condensed" pitchFamily="18" charset="0"/>
              </a:rPr>
              <a:t> diameter</a:t>
            </a:r>
          </a:p>
          <a:p>
            <a:pPr marL="0" indent="0">
              <a:buNone/>
            </a:pPr>
            <a:endParaRPr lang="en-US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ernard MT Condensed" pitchFamily="18" charset="0"/>
              </a:rPr>
              <a:t>CLASSIFICATION OF TYPES OF PELVIS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2599462" cy="4525963"/>
          </a:xfrm>
        </p:spPr>
        <p:txBody>
          <a:bodyPr/>
          <a:lstStyle/>
          <a:p>
            <a:pPr marL="0" lvl="0" indent="0">
              <a:buNone/>
            </a:pPr>
            <a:r>
              <a:rPr lang="en-GB" dirty="0">
                <a:latin typeface="Bodoni MT Condensed" pitchFamily="18" charset="0"/>
              </a:rPr>
              <a:t>4 types of pelvis are known: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b="1" i="1" dirty="0">
                <a:solidFill>
                  <a:srgbClr val="00B050"/>
                </a:solidFill>
                <a:latin typeface="Bodoni MT Condensed" pitchFamily="18" charset="0"/>
              </a:rPr>
              <a:t>Android</a:t>
            </a:r>
            <a:endParaRPr lang="en-US" dirty="0">
              <a:solidFill>
                <a:srgbClr val="00B050"/>
              </a:solidFill>
              <a:latin typeface="Bodoni MT Condensed" pitchFamily="18" charset="0"/>
            </a:endParaRPr>
          </a:p>
          <a:p>
            <a:pPr lvl="0"/>
            <a:r>
              <a:rPr lang="en-GB" b="1" i="1" dirty="0" err="1">
                <a:solidFill>
                  <a:srgbClr val="FF0000"/>
                </a:solidFill>
                <a:latin typeface="Bodoni MT Condensed" pitchFamily="18" charset="0"/>
              </a:rPr>
              <a:t>Gynaecoid</a:t>
            </a:r>
            <a:endParaRPr lang="en-US" dirty="0">
              <a:solidFill>
                <a:srgbClr val="FF0000"/>
              </a:solidFill>
              <a:latin typeface="Bodoni MT Condensed" pitchFamily="18" charset="0"/>
            </a:endParaRPr>
          </a:p>
          <a:p>
            <a:pPr lvl="0"/>
            <a:r>
              <a:rPr lang="en-GB" b="1" i="1" dirty="0">
                <a:solidFill>
                  <a:srgbClr val="00B0F0"/>
                </a:solidFill>
                <a:latin typeface="Bodoni MT Condensed" pitchFamily="18" charset="0"/>
              </a:rPr>
              <a:t>Anthropoid</a:t>
            </a:r>
            <a:endParaRPr lang="en-US" dirty="0">
              <a:solidFill>
                <a:srgbClr val="00B0F0"/>
              </a:solidFill>
              <a:latin typeface="Bodoni MT Condensed" pitchFamily="18" charset="0"/>
            </a:endParaRPr>
          </a:p>
          <a:p>
            <a:pPr lvl="0"/>
            <a:r>
              <a:rPr lang="en-GB" b="1" i="1" dirty="0" err="1">
                <a:solidFill>
                  <a:srgbClr val="7030A0"/>
                </a:solidFill>
                <a:latin typeface="Bodoni MT Condensed" pitchFamily="18" charset="0"/>
              </a:rPr>
              <a:t>Platypelloid</a:t>
            </a:r>
            <a:r>
              <a:rPr lang="en-GB" b="1" i="1" dirty="0">
                <a:solidFill>
                  <a:srgbClr val="7030A0"/>
                </a:solidFill>
                <a:latin typeface="Bodoni MT Condensed" pitchFamily="18" charset="0"/>
              </a:rPr>
              <a:t> </a:t>
            </a:r>
            <a:endParaRPr lang="en-US" dirty="0">
              <a:solidFill>
                <a:srgbClr val="7030A0"/>
              </a:solidFill>
              <a:latin typeface="Bodoni MT Condensed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6151417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32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91000" cy="518160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GB" i="1" dirty="0" smtClean="0">
                <a:solidFill>
                  <a:srgbClr val="00B050"/>
                </a:solidFill>
                <a:latin typeface="Bodoni MT Condensed" pitchFamily="18" charset="0"/>
              </a:rPr>
              <a:t>Typical male pelvis</a:t>
            </a:r>
          </a:p>
          <a:p>
            <a:pPr lvl="0"/>
            <a:r>
              <a:rPr lang="en-GB" dirty="0" smtClean="0">
                <a:latin typeface="Bodoni MT Condensed" pitchFamily="18" charset="0"/>
              </a:rPr>
              <a:t>Wedge-shaped </a:t>
            </a:r>
            <a:r>
              <a:rPr lang="en-GB" dirty="0">
                <a:latin typeface="Bodoni MT Condensed" pitchFamily="18" charset="0"/>
              </a:rPr>
              <a:t>inlet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>
                <a:latin typeface="Bodoni MT Condensed" pitchFamily="18" charset="0"/>
              </a:rPr>
              <a:t>Narrow anterior segment (</a:t>
            </a:r>
            <a:r>
              <a:rPr lang="en-GB" dirty="0" err="1">
                <a:latin typeface="Bodoni MT Condensed" pitchFamily="18" charset="0"/>
              </a:rPr>
              <a:t>retropubic</a:t>
            </a:r>
            <a:r>
              <a:rPr lang="en-GB" dirty="0">
                <a:latin typeface="Bodoni MT Condensed" pitchFamily="18" charset="0"/>
              </a:rPr>
              <a:t> angle)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>
                <a:latin typeface="Bodoni MT Condensed" pitchFamily="18" charset="0"/>
              </a:rPr>
              <a:t>Flat and wide posterior segment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>
                <a:latin typeface="Bodoni MT Condensed" pitchFamily="18" charset="0"/>
              </a:rPr>
              <a:t>Narrow </a:t>
            </a:r>
            <a:r>
              <a:rPr lang="en-GB" dirty="0" err="1">
                <a:latin typeface="Bodoni MT Condensed" pitchFamily="18" charset="0"/>
              </a:rPr>
              <a:t>sacrosciatic</a:t>
            </a:r>
            <a:r>
              <a:rPr lang="en-GB" dirty="0">
                <a:latin typeface="Bodoni MT Condensed" pitchFamily="18" charset="0"/>
              </a:rPr>
              <a:t> notch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>
                <a:latin typeface="Bodoni MT Condensed" pitchFamily="18" charset="0"/>
              </a:rPr>
              <a:t>Forward sacral inclination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>
                <a:latin typeface="Bodoni MT Condensed" pitchFamily="18" charset="0"/>
              </a:rPr>
              <a:t>A narrow wedge-shaped (‘Gothic’) </a:t>
            </a:r>
            <a:r>
              <a:rPr lang="en-GB" dirty="0" err="1">
                <a:latin typeface="Bodoni MT Condensed" pitchFamily="18" charset="0"/>
              </a:rPr>
              <a:t>suprapubic</a:t>
            </a:r>
            <a:r>
              <a:rPr lang="en-GB" dirty="0">
                <a:latin typeface="Bodoni MT Condensed" pitchFamily="18" charset="0"/>
              </a:rPr>
              <a:t> arch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>
                <a:latin typeface="Bodoni MT Condensed" pitchFamily="18" charset="0"/>
              </a:rPr>
              <a:t>Converging side walls, narrow </a:t>
            </a:r>
            <a:r>
              <a:rPr lang="en-GB" dirty="0" err="1">
                <a:latin typeface="Bodoni MT Condensed" pitchFamily="18" charset="0"/>
              </a:rPr>
              <a:t>interspinous</a:t>
            </a:r>
            <a:r>
              <a:rPr lang="en-GB" dirty="0">
                <a:latin typeface="Bodoni MT Condensed" pitchFamily="18" charset="0"/>
              </a:rPr>
              <a:t> and </a:t>
            </a:r>
            <a:r>
              <a:rPr lang="en-GB" dirty="0" err="1">
                <a:latin typeface="Bodoni MT Condensed" pitchFamily="18" charset="0"/>
              </a:rPr>
              <a:t>intertuberous</a:t>
            </a:r>
            <a:r>
              <a:rPr lang="en-GB" dirty="0">
                <a:latin typeface="Bodoni MT Condensed" pitchFamily="18" charset="0"/>
              </a:rPr>
              <a:t> diameters</a:t>
            </a:r>
            <a:endParaRPr lang="en-US" dirty="0">
              <a:latin typeface="Bodoni MT Condensed" pitchFamily="18" charset="0"/>
            </a:endParaRPr>
          </a:p>
          <a:p>
            <a:pPr lvl="0"/>
            <a:r>
              <a:rPr lang="en-GB" dirty="0">
                <a:latin typeface="Bodoni MT Condensed" pitchFamily="18" charset="0"/>
              </a:rPr>
              <a:t>Bones ranging from medium to heavy in </a:t>
            </a:r>
            <a:r>
              <a:rPr lang="en-GB" dirty="0" smtClean="0">
                <a:latin typeface="Bodoni MT Condensed" pitchFamily="18" charset="0"/>
              </a:rPr>
              <a:t>structure</a:t>
            </a:r>
            <a:endParaRPr lang="en-US" dirty="0">
              <a:latin typeface="Bodoni MT Condensed" pitchFamily="18" charset="0"/>
            </a:endParaRPr>
          </a:p>
        </p:txBody>
      </p:sp>
      <p:pic>
        <p:nvPicPr>
          <p:cNvPr id="4" name="Picture 3" descr="http://www.glowm.com/resources/glowm/graphics/figures/v2/0670/003f.gif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57200"/>
            <a:ext cx="4038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228600"/>
            <a:ext cx="4397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nard MT Condensed" pitchFamily="18" charset="0"/>
              </a:rPr>
              <a:t>ANDROID PELVIS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89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1023</Words>
  <Application>Microsoft Office PowerPoint</Application>
  <PresentationFormat>On-screen Show (4:3)</PresentationFormat>
  <Paragraphs>127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ANATOMY OF THE FEMALE PELVIS AND THE FETAL SKULL</vt:lpstr>
      <vt:lpstr>PRESENTATION OBJECTIVES</vt:lpstr>
      <vt:lpstr>INTRODUCTION</vt:lpstr>
      <vt:lpstr>THE PELVIS</vt:lpstr>
      <vt:lpstr>PELVIC INLET</vt:lpstr>
      <vt:lpstr>PELVIC MID-CAVITY</vt:lpstr>
      <vt:lpstr>PELVIC OUTLET</vt:lpstr>
      <vt:lpstr>CLASSIFICATION OF TYPES OF PELVIS</vt:lpstr>
      <vt:lpstr>PowerPoint Presentation</vt:lpstr>
      <vt:lpstr>PowerPoint Presentation</vt:lpstr>
      <vt:lpstr>PowerPoint Presentation</vt:lpstr>
      <vt:lpstr>PowerPoint Presentation</vt:lpstr>
      <vt:lpstr>MALE PELVIS VS FEMALE PELVIS</vt:lpstr>
      <vt:lpstr>PowerPoint Presentation</vt:lpstr>
      <vt:lpstr>MALE PELVIS VS FEMALE PELVIS</vt:lpstr>
      <vt:lpstr>ANATOMY OF THE FETAL SKULL</vt:lpstr>
      <vt:lpstr>Key landmarks of the fetal skull</vt:lpstr>
      <vt:lpstr>PowerPoint Presentation</vt:lpstr>
      <vt:lpstr>DIAMETERS OF THE FETAL HEAD</vt:lpstr>
      <vt:lpstr>THE RELATIONSHIP</vt:lpstr>
      <vt:lpstr>THE RELATIONSHIP…</vt:lpstr>
      <vt:lpstr>ABNORMALITIES OF THE PELVIS</vt:lpstr>
      <vt:lpstr>PowerPoint Presentation</vt:lpstr>
      <vt:lpstr>PowerPoint Presentation</vt:lpstr>
      <vt:lpstr>CONCLUSION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THE FEMALE PELVIS AND THE FETAL SKULL</dc:title>
  <dc:creator>DR. KAMAU KOIGI</dc:creator>
  <cp:lastModifiedBy>DR. KAMAU KOIGI</cp:lastModifiedBy>
  <cp:revision>24</cp:revision>
  <dcterms:created xsi:type="dcterms:W3CDTF">2006-08-16T00:00:00Z</dcterms:created>
  <dcterms:modified xsi:type="dcterms:W3CDTF">2016-11-30T06:05:50Z</dcterms:modified>
</cp:coreProperties>
</file>