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46" r:id="rId2"/>
    <p:sldId id="283" r:id="rId3"/>
    <p:sldId id="312" r:id="rId4"/>
    <p:sldId id="322" r:id="rId5"/>
    <p:sldId id="286" r:id="rId6"/>
    <p:sldId id="329" r:id="rId7"/>
    <p:sldId id="328" r:id="rId8"/>
    <p:sldId id="275" r:id="rId9"/>
    <p:sldId id="258" r:id="rId10"/>
    <p:sldId id="261" r:id="rId11"/>
    <p:sldId id="263" r:id="rId12"/>
    <p:sldId id="315" r:id="rId13"/>
    <p:sldId id="269" r:id="rId14"/>
    <p:sldId id="272" r:id="rId15"/>
    <p:sldId id="264" r:id="rId16"/>
    <p:sldId id="262" r:id="rId17"/>
    <p:sldId id="333" r:id="rId18"/>
    <p:sldId id="339" r:id="rId19"/>
    <p:sldId id="340" r:id="rId20"/>
    <p:sldId id="337" r:id="rId21"/>
    <p:sldId id="341" r:id="rId22"/>
    <p:sldId id="342" r:id="rId23"/>
    <p:sldId id="343" r:id="rId24"/>
    <p:sldId id="323" r:id="rId25"/>
    <p:sldId id="324" r:id="rId26"/>
    <p:sldId id="271" r:id="rId27"/>
    <p:sldId id="273" r:id="rId28"/>
    <p:sldId id="345" r:id="rId29"/>
    <p:sldId id="313" r:id="rId30"/>
    <p:sldId id="289" r:id="rId31"/>
    <p:sldId id="309" r:id="rId32"/>
    <p:sldId id="270" r:id="rId33"/>
    <p:sldId id="284" r:id="rId34"/>
    <p:sldId id="295" r:id="rId35"/>
    <p:sldId id="297" r:id="rId36"/>
    <p:sldId id="325" r:id="rId37"/>
    <p:sldId id="326" r:id="rId38"/>
    <p:sldId id="344" r:id="rId39"/>
    <p:sldId id="296" r:id="rId40"/>
    <p:sldId id="319" r:id="rId41"/>
    <p:sldId id="308" r:id="rId42"/>
    <p:sldId id="298" r:id="rId43"/>
    <p:sldId id="290" r:id="rId44"/>
    <p:sldId id="294" r:id="rId45"/>
    <p:sldId id="327" r:id="rId46"/>
    <p:sldId id="310" r:id="rId47"/>
    <p:sldId id="299" r:id="rId48"/>
    <p:sldId id="306" r:id="rId49"/>
    <p:sldId id="334" r:id="rId50"/>
    <p:sldId id="335" r:id="rId51"/>
    <p:sldId id="336" r:id="rId52"/>
    <p:sldId id="307" r:id="rId53"/>
    <p:sldId id="300" r:id="rId54"/>
    <p:sldId id="301" r:id="rId55"/>
    <p:sldId id="302" r:id="rId56"/>
    <p:sldId id="303" r:id="rId57"/>
    <p:sldId id="305" r:id="rId58"/>
    <p:sldId id="347" r:id="rId59"/>
    <p:sldId id="348"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66"/>
    <a:srgbClr val="F9E4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17" autoAdjust="0"/>
    <p:restoredTop sz="92950" autoAdjust="0"/>
  </p:normalViewPr>
  <p:slideViewPr>
    <p:cSldViewPr>
      <p:cViewPr>
        <p:scale>
          <a:sx n="40" d="100"/>
          <a:sy n="40" d="100"/>
        </p:scale>
        <p:origin x="2560" y="1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62" d="100"/>
          <a:sy n="62" d="100"/>
        </p:scale>
        <p:origin x="-244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5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034CCD2-C137-4432-B1BA-205FFC989188}" type="slidenum">
              <a:rPr lang="en-US"/>
              <a:pPr/>
              <a:t>‹#›</a:t>
            </a:fld>
            <a:endParaRPr lang="en-US"/>
          </a:p>
        </p:txBody>
      </p:sp>
    </p:spTree>
    <p:extLst>
      <p:ext uri="{BB962C8B-B14F-4D97-AF65-F5344CB8AC3E}">
        <p14:creationId xmlns:p14="http://schemas.microsoft.com/office/powerpoint/2010/main" val="358172285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F4E43-A852-4E4B-8F47-EB4C9425FCBB}" type="slidenum">
              <a:rPr lang="en-US"/>
              <a:pPr/>
              <a:t>34</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b="1"/>
              <a:t>Postpartum benefits: </a:t>
            </a:r>
          </a:p>
          <a:p>
            <a:pPr>
              <a:buFontTx/>
              <a:buChar char="•"/>
            </a:pPr>
            <a:r>
              <a:rPr lang="en-US"/>
              <a:t>These benefits occur because oxytocin, a hormone released in the body when a woman breastfeeds, stimulates uterine contractions. The contractions help to expel the placenta and decrease postpartum blood loss. Study findings on weight loss are mixed.</a:t>
            </a:r>
          </a:p>
          <a:p>
            <a:r>
              <a:rPr lang="en-US" b="1"/>
              <a:t>Reducing Cancer Risks:</a:t>
            </a:r>
          </a:p>
          <a:p>
            <a:pPr>
              <a:buFontTx/>
              <a:buChar char="•"/>
            </a:pPr>
            <a:r>
              <a:rPr lang="en-US"/>
              <a:t>One large study found a reduced risk of breast cancer averaging 14% among women who ever breastfed compared with women who never breastfed. Among premenopausal women, the longer the total durations of breastfeeding over a lifetime, the more protection that breastfeeding appears to provide.</a:t>
            </a:r>
          </a:p>
          <a:p>
            <a:r>
              <a:rPr lang="en-US" b="1"/>
              <a:t>Bone Health:</a:t>
            </a:r>
          </a:p>
          <a:p>
            <a:pPr>
              <a:buFontTx/>
              <a:buChar char="•"/>
            </a:pPr>
            <a:r>
              <a:rPr lang="en-US"/>
              <a:t>Breastfeeding may be associated with better bone health later in life. While studies consistently find a temporary bone loss during breastfeeding, this loss is fully recovered after weaning or once menses resume.</a:t>
            </a:r>
          </a:p>
        </p:txBody>
      </p:sp>
    </p:spTree>
    <p:extLst>
      <p:ext uri="{BB962C8B-B14F-4D97-AF65-F5344CB8AC3E}">
        <p14:creationId xmlns:p14="http://schemas.microsoft.com/office/powerpoint/2010/main" val="1545355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A11705-FAA3-4926-BCFA-C6B3EF415CB2}" type="slidenum">
              <a:rPr lang="en-US"/>
              <a:pPr/>
              <a:t>41</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pPr>
              <a:buFontTx/>
              <a:buChar char="•"/>
            </a:pPr>
            <a:r>
              <a:rPr lang="en-US"/>
              <a:t>Pregnancy rates may be higher for women who are separated from their infants. The one study that assessed use of LAM among working women estimated a risk of pregnancy of 5% during the first six months postpartum. In this study each woman was asked to express her breastmilk while away from her infant—at least as often as the feeding pattern at home and never less than every four hours. Expressing breastmilk may not signal the mother’s hypothalamus to stimulate milk production as well as suckling.</a:t>
            </a:r>
          </a:p>
          <a:p>
            <a:pPr>
              <a:buFontTx/>
              <a:buChar char="•"/>
            </a:pPr>
            <a:r>
              <a:rPr lang="en-US"/>
              <a:t>An employed woman may want to use LAM but worry that her job will prevent it. Health care providers can encourage the woman to breastfeed more often when she is with her baby. This may ensure enough suckling to maintain the contraceptive effectiveness of LAM. Providers also can advise the woman that full and frequent breastfeeding provides immediate health benefits for the infant whether or not she can practice LAM.</a:t>
            </a:r>
            <a:endParaRPr lang="es-ES"/>
          </a:p>
        </p:txBody>
      </p:sp>
    </p:spTree>
    <p:extLst>
      <p:ext uri="{BB962C8B-B14F-4D97-AF65-F5344CB8AC3E}">
        <p14:creationId xmlns:p14="http://schemas.microsoft.com/office/powerpoint/2010/main" val="1117670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CCE63-8A5D-425F-8850-FC4AE1FAD5E8}" type="slidenum">
              <a:rPr lang="en-US"/>
              <a:pPr/>
              <a:t>43</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a:buFontTx/>
              <a:buChar char="•"/>
            </a:pPr>
            <a:r>
              <a:rPr lang="en-US"/>
              <a:t>HIV also can be transmitted from an infected mother to her child during pregnancy or delivery. Among 100 children born to HIV-positive mothers who do not receive antiretroviral treatment, an estimated 15 to 25 children will become infected with HIV during the mother’s pregnancy and delivery. If HIV-positive mothers breastfeed their infants up to six months of age, an additional 5 to 10 of these 100 children would become infected. If breastfeeding lasts between 18 and 24 months, 15 to 20 children would be infected through breastmilk.</a:t>
            </a:r>
          </a:p>
          <a:p>
            <a:pPr>
              <a:buFontTx/>
              <a:buChar char="•"/>
            </a:pPr>
            <a:r>
              <a:rPr lang="en-US"/>
              <a:t>One study found that in areas of poverty and poor hygiene—as in much of sub-Saharan Africa—compared with replacement feeding, any breastfeeding by HIV-infected mothers during the first six months would result in 68 HIV infections but 100 fewer deaths from other causes per 1,000 live births.</a:t>
            </a:r>
          </a:p>
          <a:p>
            <a:pPr>
              <a:buFontTx/>
              <a:buChar char="•"/>
            </a:pPr>
            <a:r>
              <a:rPr lang="en-US"/>
              <a:t>In the countries most affected by AIDS, an estimated 10% of pregnant women are currently offered services of proven effectiveness to prevent HIV transmission during pregnancy and childbirth.</a:t>
            </a:r>
          </a:p>
          <a:p>
            <a:pPr>
              <a:buFontTx/>
              <a:buChar char="•"/>
            </a:pPr>
            <a:r>
              <a:rPr lang="en-US"/>
              <a:t>Ultimately, every HIV-positive mother’s decision whether to breastfeed or not is her individual decision. She should make her decision with full information on the various choices and their possible consequences and with help and support from her health care provider and her family. </a:t>
            </a:r>
          </a:p>
          <a:p>
            <a:pPr>
              <a:buFontTx/>
              <a:buChar char="•"/>
            </a:pPr>
            <a:endParaRPr lang="en-US"/>
          </a:p>
        </p:txBody>
      </p:sp>
    </p:spTree>
    <p:extLst>
      <p:ext uri="{BB962C8B-B14F-4D97-AF65-F5344CB8AC3E}">
        <p14:creationId xmlns:p14="http://schemas.microsoft.com/office/powerpoint/2010/main" val="64028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5FA325-89E0-4722-B5F0-1BBE604D6F03}" type="slidenum">
              <a:rPr lang="en-US"/>
              <a:pPr/>
              <a:t>44</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pPr>
              <a:buFontTx/>
              <a:buChar char="•"/>
            </a:pPr>
            <a:r>
              <a:rPr lang="en-US"/>
              <a:t>The greater risk of early mixed feeding means that infants of mothers with HIV need to stop breastfeeding all at once, rather than gradually, when they switch to replacement feeding.</a:t>
            </a:r>
          </a:p>
          <a:p>
            <a:endParaRPr lang="en-US"/>
          </a:p>
        </p:txBody>
      </p:sp>
    </p:spTree>
    <p:extLst>
      <p:ext uri="{BB962C8B-B14F-4D97-AF65-F5344CB8AC3E}">
        <p14:creationId xmlns:p14="http://schemas.microsoft.com/office/powerpoint/2010/main" val="147287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0C05C9-4D95-4AF6-9CFE-A507006235FD}" type="slidenum">
              <a:rPr lang="en-US"/>
              <a:pPr/>
              <a:t>48</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pPr>
              <a:buFontTx/>
              <a:buChar char="•"/>
            </a:pPr>
            <a:r>
              <a:rPr lang="en-US"/>
              <a:t>LAM takes advantage of the natural infertility that results from frequent breastfeeding, which can last for six months postpartum, or longer, if a woman’s menses have not resumed.</a:t>
            </a:r>
          </a:p>
          <a:p>
            <a:pPr>
              <a:buFontTx/>
              <a:buChar char="•"/>
            </a:pPr>
            <a:r>
              <a:rPr lang="en-US"/>
              <a:t>Nonhormonal contraceptive methods and progestin-only hormonal methods also can be appropriate for nursing Mothers and do not affect breastmilk production or infant health. </a:t>
            </a:r>
          </a:p>
          <a:p>
            <a:endParaRPr lang="en-US"/>
          </a:p>
        </p:txBody>
      </p:sp>
    </p:spTree>
    <p:extLst>
      <p:ext uri="{BB962C8B-B14F-4D97-AF65-F5344CB8AC3E}">
        <p14:creationId xmlns:p14="http://schemas.microsoft.com/office/powerpoint/2010/main" val="155593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10DC3-F746-44EE-A2E3-2794BEFF4467}" type="slidenum">
              <a:rPr lang="en-US"/>
              <a:pPr/>
              <a:t>52</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685800" y="4191000"/>
            <a:ext cx="5486400" cy="4114800"/>
          </a:xfrm>
        </p:spPr>
        <p:txBody>
          <a:bodyPr/>
          <a:lstStyle/>
          <a:p>
            <a:pPr marL="228600" indent="-228600"/>
            <a:r>
              <a:rPr lang="en-US" sz="1400" b="1"/>
              <a:t>LAM has 3 criteria, all of which must be met for breastfeeding to provide effective temporary protection from another pregnancy:</a:t>
            </a:r>
          </a:p>
          <a:p>
            <a:pPr marL="228600" indent="-228600"/>
            <a:r>
              <a:rPr lang="en-US" sz="1400" b="1"/>
              <a:t>1.  The mother’s menstrual periods have not returned.</a:t>
            </a:r>
          </a:p>
          <a:p>
            <a:pPr marL="228600" indent="-228600"/>
            <a:r>
              <a:rPr lang="en-US" sz="1000"/>
              <a:t>Following childbirth and while breastfeeding, a woman is less likely to ovulate and menstruate. The return of a woman’s menses is an important indicator that her postpartum infertility is at an end. It indicates that ovulation has resumed or may soon resume. </a:t>
            </a:r>
          </a:p>
          <a:p>
            <a:pPr marL="228600" indent="-228600"/>
            <a:r>
              <a:rPr lang="en-US" sz="1000" b="1"/>
              <a:t>2. </a:t>
            </a:r>
            <a:r>
              <a:rPr lang="en-US" b="1"/>
              <a:t>The baby is fully or nearly fully breastfed, and frequently, day and night.</a:t>
            </a:r>
            <a:r>
              <a:rPr lang="en-US"/>
              <a:t> </a:t>
            </a:r>
          </a:p>
          <a:p>
            <a:pPr marL="228600" indent="-228600"/>
            <a:r>
              <a:rPr lang="en-US"/>
              <a:t>Active suckling causes the biological actions necessary to suppress ovulation. A baby’s suckling stimulates the nipple, which signals the mother’s brain to release the hormone prolactin. Prolactin stimulates milk production and blocks the release of the gonadotropin-releasing hormone (GnRH), which promotes ovulation. When the baby’s suckling falls below a certain frequency and intensity, GnRH and other hormones that promote ovulation are no longer blocked, leading to the resumption of the menstrual cycles, and thus fertility. </a:t>
            </a:r>
          </a:p>
          <a:p>
            <a:pPr marL="228600" indent="-228600"/>
            <a:r>
              <a:rPr lang="en-US" b="1"/>
              <a:t>3. The baby is less than 6 months old.</a:t>
            </a:r>
            <a:r>
              <a:rPr lang="en-US"/>
              <a:t> </a:t>
            </a:r>
          </a:p>
          <a:p>
            <a:pPr marL="228600" indent="-228600"/>
            <a:r>
              <a:rPr lang="en-US"/>
              <a:t>A woman can begin LAM anytime during the first six months after childbirth, as long as she has been fully or nearly fully breastfeeding her baby since birth and her menstrual periods have not returned. </a:t>
            </a:r>
          </a:p>
          <a:p>
            <a:pPr marL="228600" indent="-228600"/>
            <a:endParaRPr lang="en-US" sz="1000"/>
          </a:p>
        </p:txBody>
      </p:sp>
    </p:spTree>
    <p:extLst>
      <p:ext uri="{BB962C8B-B14F-4D97-AF65-F5344CB8AC3E}">
        <p14:creationId xmlns:p14="http://schemas.microsoft.com/office/powerpoint/2010/main" val="945310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51D9B1-472A-4A6E-81DD-BB042C9B9C4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5D7B96-E1E4-4751-B445-883F70C3896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3158FA-B9A3-4359-A211-EE39BBE213C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6821854-6515-4754-8C57-EEED9839914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BF062E0-A3A3-4111-9D7F-CF8EFD098C3A}"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2331195-2AEF-4489-92F3-A954EA4FC77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4B6221D-A19D-4707-8648-029326F3ABA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AC2D32-DAFA-4498-A0F6-74AE10B3D3C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E33273-EE6A-4A74-B87F-5F97A7AD005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2C77555-7D3C-4854-954F-7B19865FE49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9509A1E-C9F0-4C67-896C-83A17F35C8F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57E16D5-57AF-4FC5-A96F-CB0F22B3E3B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D9DF2A9-6F76-4DC7-8BA3-1A889543DF4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8F8D94F-951D-4D55-8E7E-1DF5F2A84FF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226124-B0AF-4FEA-B8F3-6FD9C999846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4EAE979-45ED-461C-8F0D-25EC876CD3F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Lactation and breastfeeding </a:t>
            </a:r>
            <a:endParaRPr lang="en-GB" dirty="0"/>
          </a:p>
        </p:txBody>
      </p:sp>
      <p:sp>
        <p:nvSpPr>
          <p:cNvPr id="3" name="Content Placeholder 2"/>
          <p:cNvSpPr>
            <a:spLocks noGrp="1"/>
          </p:cNvSpPr>
          <p:nvPr>
            <p:ph idx="1"/>
          </p:nvPr>
        </p:nvSpPr>
        <p:spPr/>
        <p:txBody>
          <a:bodyPr/>
          <a:lstStyle/>
          <a:p>
            <a:pPr>
              <a:buNone/>
            </a:pPr>
            <a:r>
              <a:rPr lang="en-GB" dirty="0" smtClean="0"/>
              <a:t>			Prof Zahida Qureshi</a:t>
            </a:r>
          </a:p>
          <a:p>
            <a:pPr>
              <a:buNone/>
            </a:pPr>
            <a:endParaRPr lang="en-GB" dirty="0" smtClean="0"/>
          </a:p>
          <a:p>
            <a:pPr algn="ctr">
              <a:buNone/>
            </a:pPr>
            <a:r>
              <a:rPr lang="en-GB" dirty="0" smtClean="0"/>
              <a:t>May  2017</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scan002"/>
          <p:cNvPicPr>
            <a:picLocks noChangeAspect="1" noChangeArrowheads="1"/>
          </p:cNvPicPr>
          <p:nvPr/>
        </p:nvPicPr>
        <p:blipFill>
          <a:blip r:embed="rId2" cstate="print"/>
          <a:srcRect l="26866" r="14925" b="28889"/>
          <a:stretch>
            <a:fillRect/>
          </a:stretch>
        </p:blipFill>
        <p:spPr bwMode="auto">
          <a:xfrm>
            <a:off x="0" y="457200"/>
            <a:ext cx="5410200" cy="6172200"/>
          </a:xfrm>
          <a:prstGeom prst="rect">
            <a:avLst/>
          </a:prstGeom>
          <a:noFill/>
          <a:ln w="9525">
            <a:noFill/>
            <a:miter lim="800000"/>
            <a:headEnd/>
            <a:tailEnd/>
          </a:ln>
          <a:effectLst/>
        </p:spPr>
      </p:pic>
      <p:pic>
        <p:nvPicPr>
          <p:cNvPr id="9221" name="Picture 5" descr="scan002"/>
          <p:cNvPicPr>
            <a:picLocks noChangeAspect="1" noChangeArrowheads="1"/>
          </p:cNvPicPr>
          <p:nvPr/>
        </p:nvPicPr>
        <p:blipFill>
          <a:blip r:embed="rId2" cstate="print"/>
          <a:srcRect l="26866" t="70967" r="10448"/>
          <a:stretch>
            <a:fillRect/>
          </a:stretch>
        </p:blipFill>
        <p:spPr bwMode="auto">
          <a:xfrm>
            <a:off x="5410200" y="1143000"/>
            <a:ext cx="3733800" cy="4572000"/>
          </a:xfrm>
          <a:prstGeom prst="rect">
            <a:avLst/>
          </a:prstGeom>
          <a:noFill/>
          <a:ln w="9525">
            <a:noFill/>
            <a:miter lim="800000"/>
            <a:headEnd/>
            <a:tailEnd/>
          </a:ln>
          <a:effectLst/>
        </p:spPr>
      </p:pic>
      <p:sp>
        <p:nvSpPr>
          <p:cNvPr id="9224" name="Rectangle 8"/>
          <p:cNvSpPr>
            <a:spLocks noChangeArrowheads="1"/>
          </p:cNvSpPr>
          <p:nvPr/>
        </p:nvSpPr>
        <p:spPr bwMode="auto">
          <a:xfrm>
            <a:off x="685800" y="0"/>
            <a:ext cx="8001000" cy="685800"/>
          </a:xfrm>
          <a:prstGeom prst="rect">
            <a:avLst/>
          </a:prstGeom>
          <a:solidFill>
            <a:schemeClr val="accent1"/>
          </a:solidFill>
          <a:ln w="9525">
            <a:solidFill>
              <a:schemeClr val="tx1"/>
            </a:solidFill>
            <a:miter lim="800000"/>
            <a:headEnd/>
            <a:tailEnd/>
          </a:ln>
          <a:effectLst/>
        </p:spPr>
        <p:txBody>
          <a:bodyPr wrap="none" anchor="ctr"/>
          <a:lstStyle/>
          <a:p>
            <a:pPr algn="ctr"/>
            <a:r>
              <a:rPr lang="en-US" sz="3200"/>
              <a:t>Evolution of the nipple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can002"/>
          <p:cNvPicPr>
            <a:picLocks noChangeAspect="1" noChangeArrowheads="1"/>
          </p:cNvPicPr>
          <p:nvPr/>
        </p:nvPicPr>
        <p:blipFill>
          <a:blip r:embed="rId2" cstate="print"/>
          <a:srcRect l="3159" t="10001" b="28889"/>
          <a:stretch>
            <a:fillRect/>
          </a:stretch>
        </p:blipFill>
        <p:spPr bwMode="auto">
          <a:xfrm>
            <a:off x="0" y="0"/>
            <a:ext cx="9144000" cy="6400800"/>
          </a:xfrm>
          <a:prstGeom prst="rect">
            <a:avLst/>
          </a:prstGeom>
          <a:noFill/>
          <a:ln w="9525">
            <a:noFill/>
            <a:miter lim="800000"/>
            <a:headEnd/>
            <a:tailEnd/>
          </a:ln>
          <a:effectLst/>
        </p:spPr>
      </p:pic>
      <p:sp>
        <p:nvSpPr>
          <p:cNvPr id="11269" name="Rectangle 5"/>
          <p:cNvSpPr>
            <a:spLocks noChangeArrowheads="1"/>
          </p:cNvSpPr>
          <p:nvPr/>
        </p:nvSpPr>
        <p:spPr bwMode="auto">
          <a:xfrm>
            <a:off x="1066800" y="0"/>
            <a:ext cx="7467600" cy="609600"/>
          </a:xfrm>
          <a:prstGeom prst="rect">
            <a:avLst/>
          </a:prstGeom>
          <a:solidFill>
            <a:schemeClr val="accent1"/>
          </a:solidFill>
          <a:ln w="9525">
            <a:solidFill>
              <a:schemeClr val="tx1"/>
            </a:solidFill>
            <a:miter lim="800000"/>
            <a:headEnd/>
            <a:tailEnd/>
          </a:ln>
          <a:effectLst/>
        </p:spPr>
        <p:txBody>
          <a:bodyPr wrap="none" anchor="ctr"/>
          <a:lstStyle/>
          <a:p>
            <a:pPr algn="ctr"/>
            <a:r>
              <a:rPr lang="en-US" sz="2800"/>
              <a:t>Tanner stage development of the breast </a:t>
            </a:r>
          </a:p>
        </p:txBody>
      </p:sp>
      <p:sp>
        <p:nvSpPr>
          <p:cNvPr id="11271" name="Text Box 7"/>
          <p:cNvSpPr txBox="1">
            <a:spLocks noChangeArrowheads="1"/>
          </p:cNvSpPr>
          <p:nvPr/>
        </p:nvSpPr>
        <p:spPr bwMode="auto">
          <a:xfrm>
            <a:off x="304800" y="6553200"/>
            <a:ext cx="84582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1272" name="Rectangle 8"/>
          <p:cNvSpPr>
            <a:spLocks noChangeArrowheads="1"/>
          </p:cNvSpPr>
          <p:nvPr/>
        </p:nvSpPr>
        <p:spPr bwMode="auto">
          <a:xfrm>
            <a:off x="228600" y="6400800"/>
            <a:ext cx="8534400" cy="457200"/>
          </a:xfrm>
          <a:prstGeom prst="rect">
            <a:avLst/>
          </a:prstGeom>
          <a:solidFill>
            <a:schemeClr val="accent1"/>
          </a:solidFill>
          <a:ln w="9525">
            <a:solidFill>
              <a:schemeClr val="tx1"/>
            </a:solidFill>
            <a:miter lim="800000"/>
            <a:headEnd/>
            <a:tailEnd/>
          </a:ln>
          <a:effectLst/>
        </p:spPr>
        <p:txBody>
          <a:bodyPr wrap="none" anchor="ctr"/>
          <a:lstStyle/>
          <a:p>
            <a:r>
              <a:rPr lang="en-US"/>
              <a:t>STAGE 1               STAGE  2        STAGE 3        STAGE 4          STAGE 5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z="3600" dirty="0"/>
              <a:t>MAMMARY GLAND</a:t>
            </a:r>
          </a:p>
        </p:txBody>
      </p:sp>
      <p:sp>
        <p:nvSpPr>
          <p:cNvPr id="21507" name="Rectangle 3"/>
          <p:cNvSpPr>
            <a:spLocks noGrp="1" noChangeArrowheads="1"/>
          </p:cNvSpPr>
          <p:nvPr>
            <p:ph type="body" idx="1"/>
          </p:nvPr>
        </p:nvSpPr>
        <p:spPr>
          <a:xfrm>
            <a:off x="457200" y="1371600"/>
            <a:ext cx="8229600" cy="4754563"/>
          </a:xfrm>
        </p:spPr>
        <p:txBody>
          <a:bodyPr/>
          <a:lstStyle/>
          <a:p>
            <a:r>
              <a:rPr lang="en-US" dirty="0"/>
              <a:t>PAIR – MODIFIED GLANDS</a:t>
            </a:r>
          </a:p>
          <a:p>
            <a:r>
              <a:rPr lang="en-US" dirty="0"/>
              <a:t>SUPERFICIAL SURFACE CONVEX</a:t>
            </a:r>
          </a:p>
          <a:p>
            <a:r>
              <a:rPr lang="en-US" dirty="0"/>
              <a:t>2</a:t>
            </a:r>
            <a:r>
              <a:rPr lang="en-US" baseline="30000" dirty="0"/>
              <a:t>ND</a:t>
            </a:r>
            <a:r>
              <a:rPr lang="en-US" dirty="0"/>
              <a:t> – 6</a:t>
            </a:r>
            <a:r>
              <a:rPr lang="en-US" baseline="30000" dirty="0"/>
              <a:t>TH</a:t>
            </a:r>
            <a:r>
              <a:rPr lang="en-US" dirty="0"/>
              <a:t> RIB	   10-12 DIAMETER</a:t>
            </a:r>
          </a:p>
          <a:p>
            <a:r>
              <a:rPr lang="en-US" dirty="0"/>
              <a:t>5-7 CMS CENTRAL THICKNESS</a:t>
            </a:r>
          </a:p>
          <a:p>
            <a:r>
              <a:rPr lang="en-US" dirty="0"/>
              <a:t>UPPER OUTER QUADRANT – AXILLARY TAIL</a:t>
            </a:r>
          </a:p>
          <a:p>
            <a:r>
              <a:rPr lang="en-US" dirty="0"/>
              <a:t>ARTERIES- Br’s of intercostals and Internal Thoracic and Internal Mammary</a:t>
            </a:r>
          </a:p>
          <a:p>
            <a:r>
              <a:rPr lang="en-US" dirty="0"/>
              <a:t>Venous drainage-</a:t>
            </a:r>
            <a:r>
              <a:rPr lang="en-US" dirty="0" err="1"/>
              <a:t>Axillary</a:t>
            </a:r>
            <a:r>
              <a:rPr lang="en-US" dirty="0"/>
              <a:t>, Internal Thoracic and </a:t>
            </a:r>
            <a:r>
              <a:rPr lang="en-US" dirty="0" err="1"/>
              <a:t>intercostal</a:t>
            </a:r>
            <a:r>
              <a:rPr lang="en-US" dirty="0"/>
              <a:t> veins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z="3600" dirty="0"/>
              <a:t>MAMMARY GLAND</a:t>
            </a:r>
          </a:p>
        </p:txBody>
      </p:sp>
      <p:sp>
        <p:nvSpPr>
          <p:cNvPr id="26627" name="Rectangle 3"/>
          <p:cNvSpPr>
            <a:spLocks noGrp="1" noChangeArrowheads="1"/>
          </p:cNvSpPr>
          <p:nvPr>
            <p:ph type="body" idx="1"/>
          </p:nvPr>
        </p:nvSpPr>
        <p:spPr/>
        <p:txBody>
          <a:bodyPr/>
          <a:lstStyle/>
          <a:p>
            <a:pPr marL="285750" indent="-285750"/>
            <a:r>
              <a:rPr lang="en-US" sz="3600"/>
              <a:t>NON PREGNANT	200 GMS</a:t>
            </a:r>
          </a:p>
          <a:p>
            <a:pPr marL="285750" indent="-285750"/>
            <a:r>
              <a:rPr lang="en-US" sz="3600"/>
              <a:t>NEAR TERM		400 - 600 GMS</a:t>
            </a:r>
          </a:p>
          <a:p>
            <a:pPr marL="285750" indent="-285750"/>
            <a:r>
              <a:rPr lang="en-US" sz="3600"/>
              <a:t>LACTATION		600 – 800 GMS</a:t>
            </a:r>
          </a:p>
          <a:p>
            <a:pPr marL="285750" indent="-285750"/>
            <a:r>
              <a:rPr lang="en-US" sz="3600"/>
              <a:t>GLANDULAR TISSUE – PARENCHYMA</a:t>
            </a:r>
          </a:p>
          <a:p>
            <a:pPr marL="285750" indent="-285750"/>
            <a:r>
              <a:rPr lang="en-US" sz="3600"/>
              <a:t>CONNECTIVE TISSUE –    STROMA  	(SUPPORTING)</a:t>
            </a:r>
          </a:p>
          <a:p>
            <a:pPr marL="285750" indent="-285750"/>
            <a:endParaRPr lang="en-US" sz="3600"/>
          </a:p>
          <a:p>
            <a:pPr marL="285750" indent="-285750"/>
            <a:endParaRPr lang="en-US" sz="3600"/>
          </a:p>
          <a:p>
            <a:pPr marL="285750" indent="-285750"/>
            <a:endParaRPr lang="en-US" sz="36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3600" dirty="0"/>
              <a:t>EPITHELIAL COMPONENTS LOBES 15 - 25</a:t>
            </a:r>
          </a:p>
        </p:txBody>
      </p:sp>
      <p:sp>
        <p:nvSpPr>
          <p:cNvPr id="14339" name="Rectangle 3"/>
          <p:cNvSpPr>
            <a:spLocks noGrp="1" noChangeArrowheads="1"/>
          </p:cNvSpPr>
          <p:nvPr>
            <p:ph type="body" idx="1"/>
          </p:nvPr>
        </p:nvSpPr>
        <p:spPr/>
        <p:txBody>
          <a:bodyPr/>
          <a:lstStyle/>
          <a:p>
            <a:r>
              <a:rPr lang="en-US" dirty="0"/>
              <a:t>LACTIFEROUS DUCTS</a:t>
            </a:r>
          </a:p>
          <a:p>
            <a:r>
              <a:rPr lang="en-US" dirty="0"/>
              <a:t>LOBE SUBDIVED INTO 20-40 LOBULES WHICH INTURN ARE COMPOSED OR 20-100 ALVEOLI</a:t>
            </a:r>
          </a:p>
          <a:p>
            <a:r>
              <a:rPr lang="en-US" dirty="0"/>
              <a:t>ALVEOLUS SINGLE LAYER</a:t>
            </a:r>
          </a:p>
          <a:p>
            <a:r>
              <a:rPr lang="en-US" dirty="0"/>
              <a:t>SECRETORY EPITHELIUM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ChangeArrowheads="1"/>
          </p:cNvSpPr>
          <p:nvPr/>
        </p:nvSpPr>
        <p:spPr bwMode="auto">
          <a:xfrm>
            <a:off x="838200" y="0"/>
            <a:ext cx="7010400" cy="762000"/>
          </a:xfrm>
          <a:prstGeom prst="rect">
            <a:avLst/>
          </a:prstGeom>
          <a:solidFill>
            <a:schemeClr val="accent1"/>
          </a:solidFill>
          <a:ln w="9525">
            <a:solidFill>
              <a:schemeClr val="tx1"/>
            </a:solidFill>
            <a:miter lim="800000"/>
            <a:headEnd/>
            <a:tailEnd/>
          </a:ln>
          <a:effectLst/>
        </p:spPr>
        <p:txBody>
          <a:bodyPr wrap="none" anchor="ctr"/>
          <a:lstStyle/>
          <a:p>
            <a:pPr algn="ctr"/>
            <a:r>
              <a:rPr lang="en-US" sz="3200"/>
              <a:t>Anatomy of the breast</a:t>
            </a:r>
          </a:p>
        </p:txBody>
      </p:sp>
      <p:pic>
        <p:nvPicPr>
          <p:cNvPr id="10247" name="Picture 7"/>
          <p:cNvPicPr>
            <a:picLocks noChangeAspect="1" noChangeArrowheads="1"/>
          </p:cNvPicPr>
          <p:nvPr/>
        </p:nvPicPr>
        <p:blipFill>
          <a:blip r:embed="rId2" cstate="print"/>
          <a:srcRect/>
          <a:stretch>
            <a:fillRect/>
          </a:stretch>
        </p:blipFill>
        <p:spPr bwMode="auto">
          <a:xfrm>
            <a:off x="990600" y="762000"/>
            <a:ext cx="67818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srcRect/>
          <a:stretch>
            <a:fillRect/>
          </a:stretch>
        </p:blipFill>
        <p:spPr bwMode="auto">
          <a:xfrm>
            <a:off x="152400" y="152400"/>
            <a:ext cx="81280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pPr lvl="0"/>
            <a:r>
              <a:rPr lang="en-GB" b="1" dirty="0" smtClean="0">
                <a:latin typeface="Calibri" pitchFamily="34" charset="0"/>
                <a:ea typeface="Times New Roman" pitchFamily="18" charset="0"/>
                <a:cs typeface="Times New Roman" pitchFamily="18" charset="0"/>
              </a:rPr>
              <a:t>Definitions</a:t>
            </a:r>
            <a:r>
              <a:rPr lang="en-GB" sz="2000" dirty="0" smtClean="0">
                <a:latin typeface="Arial" pitchFamily="34" charset="0"/>
                <a:cs typeface="Arial" pitchFamily="34" charset="0"/>
              </a:rPr>
              <a:t/>
            </a:r>
            <a:br>
              <a:rPr lang="en-GB" sz="2000" dirty="0" smtClean="0">
                <a:latin typeface="Arial" pitchFamily="34" charset="0"/>
                <a:cs typeface="Arial" pitchFamily="34" charset="0"/>
              </a:rPr>
            </a:br>
            <a:endParaRPr lang="en-GB" dirty="0"/>
          </a:p>
        </p:txBody>
      </p:sp>
      <p:sp>
        <p:nvSpPr>
          <p:cNvPr id="3" name="Content Placeholder 2"/>
          <p:cNvSpPr>
            <a:spLocks noGrp="1"/>
          </p:cNvSpPr>
          <p:nvPr>
            <p:ph idx="1"/>
          </p:nvPr>
        </p:nvSpPr>
        <p:spPr>
          <a:xfrm>
            <a:off x="457200" y="609600"/>
            <a:ext cx="8229600" cy="5516563"/>
          </a:xfrm>
        </p:spPr>
        <p:txBody>
          <a:bodyPr/>
          <a:lstStyle/>
          <a:p>
            <a:pPr marL="0" lvl="0" indent="0" eaLnBrk="0" hangingPunct="0">
              <a:spcBef>
                <a:spcPct val="0"/>
              </a:spcBef>
              <a:buNone/>
            </a:pPr>
            <a:r>
              <a:rPr lang="en-GB" dirty="0" smtClean="0">
                <a:latin typeface="Calibri" pitchFamily="34" charset="0"/>
                <a:ea typeface="Times New Roman" pitchFamily="18" charset="0"/>
                <a:cs typeface="Times New Roman" pitchFamily="18" charset="0"/>
              </a:rPr>
              <a:t> </a:t>
            </a:r>
            <a:r>
              <a:rPr lang="en-GB" b="1" dirty="0" smtClean="0">
                <a:latin typeface="Calibri" pitchFamily="34" charset="0"/>
                <a:ea typeface="Times New Roman" pitchFamily="18" charset="0"/>
                <a:cs typeface="Times New Roman" pitchFamily="18" charset="0"/>
              </a:rPr>
              <a:t>Lactation:</a:t>
            </a:r>
            <a:r>
              <a:rPr lang="en-GB" dirty="0" smtClean="0">
                <a:latin typeface="Calibri" pitchFamily="34" charset="0"/>
                <a:ea typeface="Times New Roman" pitchFamily="18" charset="0"/>
                <a:cs typeface="Times New Roman" pitchFamily="18" charset="0"/>
              </a:rPr>
              <a:t> the secretion of milk from the mammary glands of the breast.</a:t>
            </a:r>
            <a:endParaRPr lang="en-GB" sz="1600" dirty="0" smtClean="0">
              <a:latin typeface="Arial" pitchFamily="34" charset="0"/>
              <a:cs typeface="Arial" pitchFamily="34" charset="0"/>
            </a:endParaRPr>
          </a:p>
          <a:p>
            <a:pPr marL="0" lvl="0" indent="0" eaLnBrk="0" hangingPunct="0">
              <a:spcBef>
                <a:spcPct val="0"/>
              </a:spcBef>
              <a:buNone/>
            </a:pPr>
            <a:r>
              <a:rPr lang="en-GB" b="1" dirty="0" smtClean="0">
                <a:latin typeface="Calibri" pitchFamily="34" charset="0"/>
                <a:ea typeface="Times New Roman" pitchFamily="18" charset="0"/>
                <a:cs typeface="Times New Roman" pitchFamily="18" charset="0"/>
              </a:rPr>
              <a:t>Breastfeeding:</a:t>
            </a:r>
            <a:r>
              <a:rPr lang="en-GB" dirty="0" smtClean="0">
                <a:latin typeface="Calibri" pitchFamily="34" charset="0"/>
                <a:ea typeface="Times New Roman" pitchFamily="18" charset="0"/>
                <a:cs typeface="Times New Roman" pitchFamily="18" charset="0"/>
              </a:rPr>
              <a:t> the feeding of an infant at the mother's breast; nursing.</a:t>
            </a:r>
            <a:endParaRPr lang="en-GB" sz="1600" dirty="0" smtClean="0">
              <a:latin typeface="Arial" pitchFamily="34" charset="0"/>
              <a:cs typeface="Arial" pitchFamily="34" charset="0"/>
            </a:endParaRPr>
          </a:p>
          <a:p>
            <a:pPr marL="0" lvl="0" indent="0" eaLnBrk="0" hangingPunct="0">
              <a:spcBef>
                <a:spcPct val="0"/>
              </a:spcBef>
              <a:buNone/>
            </a:pPr>
            <a:r>
              <a:rPr lang="en-GB" dirty="0" smtClean="0">
                <a:latin typeface="Calibri" pitchFamily="34" charset="0"/>
                <a:ea typeface="Times New Roman" pitchFamily="18" charset="0"/>
                <a:cs typeface="Times New Roman" pitchFamily="18" charset="0"/>
              </a:rPr>
              <a:t> </a:t>
            </a:r>
            <a:r>
              <a:rPr lang="en-GB" b="1" dirty="0" smtClean="0">
                <a:latin typeface="Calibri" pitchFamily="34" charset="0"/>
                <a:ea typeface="Times New Roman" pitchFamily="18" charset="0"/>
                <a:cs typeface="Times New Roman" pitchFamily="18" charset="0"/>
              </a:rPr>
              <a:t>There are four stages of lactation:</a:t>
            </a:r>
            <a:endParaRPr lang="en-GB" sz="1600" b="1" dirty="0" smtClean="0">
              <a:latin typeface="Arial" pitchFamily="34" charset="0"/>
              <a:cs typeface="Arial" pitchFamily="34" charset="0"/>
            </a:endParaRPr>
          </a:p>
          <a:p>
            <a:pPr marL="0" lvl="0" indent="0" eaLnBrk="0" hangingPunct="0">
              <a:spcBef>
                <a:spcPct val="0"/>
              </a:spcBef>
              <a:buFontTx/>
              <a:buAutoNum type="arabicPeriod"/>
            </a:pPr>
            <a:r>
              <a:rPr lang="en-GB" sz="2800" dirty="0" err="1" smtClean="0">
                <a:latin typeface="Calibri" pitchFamily="34" charset="0"/>
                <a:ea typeface="Times New Roman" pitchFamily="18" charset="0"/>
                <a:cs typeface="Times New Roman" pitchFamily="18" charset="0"/>
              </a:rPr>
              <a:t>Mammogenesis</a:t>
            </a:r>
            <a:r>
              <a:rPr lang="en-GB" sz="2800" dirty="0" smtClean="0">
                <a:latin typeface="Calibri" pitchFamily="34" charset="0"/>
                <a:ea typeface="Times New Roman" pitchFamily="18" charset="0"/>
                <a:cs typeface="Times New Roman" pitchFamily="18" charset="0"/>
              </a:rPr>
              <a:t> (growth of the breasts)</a:t>
            </a:r>
            <a:endParaRPr lang="en-GB" sz="2400" dirty="0" smtClean="0">
              <a:latin typeface="Calibri" pitchFamily="34" charset="0"/>
              <a:ea typeface="Calibri" pitchFamily="34" charset="0"/>
              <a:cs typeface="Times New Roman" pitchFamily="18" charset="0"/>
            </a:endParaRPr>
          </a:p>
          <a:p>
            <a:pPr marL="0" lvl="0" indent="0" eaLnBrk="0" hangingPunct="0">
              <a:spcBef>
                <a:spcPct val="0"/>
              </a:spcBef>
              <a:buFontTx/>
              <a:buAutoNum type="arabicPeriod"/>
            </a:pPr>
            <a:r>
              <a:rPr lang="en-GB" sz="2800" dirty="0" err="1" smtClean="0">
                <a:latin typeface="Calibri" pitchFamily="34" charset="0"/>
                <a:ea typeface="Times New Roman" pitchFamily="18" charset="0"/>
                <a:cs typeface="Times New Roman" pitchFamily="18" charset="0"/>
              </a:rPr>
              <a:t>Lactogenesis</a:t>
            </a:r>
            <a:r>
              <a:rPr lang="en-GB" sz="2800" dirty="0" smtClean="0">
                <a:latin typeface="Calibri" pitchFamily="34" charset="0"/>
                <a:ea typeface="Times New Roman" pitchFamily="18" charset="0"/>
                <a:cs typeface="Times New Roman" pitchFamily="18" charset="0"/>
              </a:rPr>
              <a:t> (the functional change of the breasts so that they can secrete milk)</a:t>
            </a:r>
            <a:endParaRPr lang="en-GB" sz="2400" dirty="0" smtClean="0">
              <a:latin typeface="Calibri" pitchFamily="34" charset="0"/>
              <a:ea typeface="Calibri" pitchFamily="34" charset="0"/>
              <a:cs typeface="Times New Roman" pitchFamily="18" charset="0"/>
            </a:endParaRPr>
          </a:p>
          <a:p>
            <a:pPr marL="0" lvl="0" indent="0" eaLnBrk="0" hangingPunct="0">
              <a:spcBef>
                <a:spcPct val="0"/>
              </a:spcBef>
              <a:buFontTx/>
              <a:buAutoNum type="arabicPeriod"/>
            </a:pPr>
            <a:r>
              <a:rPr lang="en-GB" sz="2800" dirty="0" err="1" smtClean="0">
                <a:latin typeface="Calibri" pitchFamily="34" charset="0"/>
                <a:ea typeface="Times New Roman" pitchFamily="18" charset="0"/>
                <a:cs typeface="Times New Roman" pitchFamily="18" charset="0"/>
              </a:rPr>
              <a:t>Galactopoiesis</a:t>
            </a:r>
            <a:r>
              <a:rPr lang="en-GB" sz="2800" dirty="0" smtClean="0">
                <a:latin typeface="Calibri" pitchFamily="34" charset="0"/>
                <a:ea typeface="Times New Roman" pitchFamily="18" charset="0"/>
                <a:cs typeface="Times New Roman" pitchFamily="18" charset="0"/>
              </a:rPr>
              <a:t> (maintaining the production of milk) </a:t>
            </a:r>
            <a:endParaRPr lang="en-GB" sz="2400" dirty="0" smtClean="0">
              <a:latin typeface="Calibri" pitchFamily="34" charset="0"/>
              <a:ea typeface="Calibri" pitchFamily="34" charset="0"/>
              <a:cs typeface="Times New Roman" pitchFamily="18" charset="0"/>
            </a:endParaRPr>
          </a:p>
          <a:p>
            <a:pPr marL="0" lvl="0" indent="0" eaLnBrk="0" hangingPunct="0">
              <a:spcBef>
                <a:spcPct val="0"/>
              </a:spcBef>
              <a:buFontTx/>
              <a:buAutoNum type="arabicPeriod"/>
            </a:pPr>
            <a:r>
              <a:rPr lang="en-GB" sz="2800" dirty="0" smtClean="0">
                <a:latin typeface="Calibri" pitchFamily="34" charset="0"/>
                <a:ea typeface="Times New Roman" pitchFamily="18" charset="0"/>
                <a:cs typeface="Times New Roman" pitchFamily="18" charset="0"/>
              </a:rPr>
              <a:t>Involution (the termination of milk production).</a:t>
            </a:r>
            <a:endParaRPr lang="en-GB" sz="1400" dirty="0" smtClean="0">
              <a:latin typeface="Arial" pitchFamily="34" charset="0"/>
              <a:cs typeface="Arial" pitchFamily="34" charset="0"/>
            </a:endParaRPr>
          </a:p>
          <a:p>
            <a:pPr marL="0" lvl="0" indent="0" eaLnBrk="0" hangingPunct="0">
              <a:spcBef>
                <a:spcPct val="0"/>
              </a:spcBef>
              <a:buNone/>
            </a:pPr>
            <a:r>
              <a:rPr lang="en-GB" dirty="0" smtClean="0">
                <a:latin typeface="Calibri" pitchFamily="34" charset="0"/>
                <a:ea typeface="Times New Roman" pitchFamily="18" charset="0"/>
                <a:cs typeface="Times New Roman" pitchFamily="18" charset="0"/>
              </a:rPr>
              <a:t> </a:t>
            </a:r>
            <a:endParaRPr lang="en-GB" sz="4400" dirty="0" smtClean="0">
              <a:latin typeface="Arial" pitchFamily="34" charset="0"/>
              <a:cs typeface="Arial" pitchFamily="34" charset="0"/>
            </a:endParaRPr>
          </a:p>
          <a:p>
            <a:endParaRPr lang="en-GB"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lvl="0" indent="0" eaLnBrk="0" hangingPunct="0">
              <a:spcBef>
                <a:spcPct val="0"/>
              </a:spcBef>
              <a:buNone/>
            </a:pPr>
            <a:r>
              <a:rPr lang="en-GB" dirty="0" smtClean="0">
                <a:latin typeface="Calibri" pitchFamily="34" charset="0"/>
                <a:ea typeface="Times New Roman" pitchFamily="18" charset="0"/>
                <a:cs typeface="Times New Roman" pitchFamily="18" charset="0"/>
              </a:rPr>
              <a:t>The important hormones involved in lactation are:</a:t>
            </a:r>
            <a:endParaRPr lang="en-GB" sz="1600" dirty="0" smtClean="0">
              <a:latin typeface="Arial" pitchFamily="34" charset="0"/>
              <a:cs typeface="Arial" pitchFamily="34" charset="0"/>
            </a:endParaRPr>
          </a:p>
          <a:p>
            <a:pPr marL="0" lvl="0" indent="0" eaLnBrk="0" hangingPunct="0">
              <a:spcBef>
                <a:spcPct val="0"/>
              </a:spcBef>
            </a:pPr>
            <a:r>
              <a:rPr lang="en-GB" dirty="0" err="1" smtClean="0">
                <a:latin typeface="Calibri" pitchFamily="34" charset="0"/>
                <a:ea typeface="Times New Roman" pitchFamily="18" charset="0"/>
                <a:cs typeface="Times New Roman" pitchFamily="18" charset="0"/>
              </a:rPr>
              <a:t>prolactin</a:t>
            </a:r>
            <a:r>
              <a:rPr lang="en-GB" dirty="0" smtClean="0">
                <a:latin typeface="Calibri" pitchFamily="34" charset="0"/>
                <a:ea typeface="Times New Roman" pitchFamily="18" charset="0"/>
                <a:cs typeface="Times New Roman" pitchFamily="18" charset="0"/>
              </a:rPr>
              <a:t> </a:t>
            </a:r>
            <a:endParaRPr lang="en-GB" sz="2800" dirty="0" smtClean="0">
              <a:latin typeface="Calibri" pitchFamily="34" charset="0"/>
              <a:ea typeface="Calibri" pitchFamily="34" charset="0"/>
              <a:cs typeface="Times New Roman" pitchFamily="18" charset="0"/>
            </a:endParaRPr>
          </a:p>
          <a:p>
            <a:pPr marL="0" lvl="0" indent="0" eaLnBrk="0" hangingPunct="0">
              <a:spcBef>
                <a:spcPct val="0"/>
              </a:spcBef>
            </a:pPr>
            <a:r>
              <a:rPr lang="en-GB" dirty="0" smtClean="0">
                <a:latin typeface="Calibri" pitchFamily="34" charset="0"/>
                <a:ea typeface="Times New Roman" pitchFamily="18" charset="0"/>
                <a:cs typeface="Times New Roman" pitchFamily="18" charset="0"/>
              </a:rPr>
              <a:t>oestrogens </a:t>
            </a:r>
            <a:endParaRPr lang="en-GB" sz="2800" dirty="0" smtClean="0">
              <a:latin typeface="Calibri" pitchFamily="34" charset="0"/>
              <a:ea typeface="Calibri" pitchFamily="34" charset="0"/>
              <a:cs typeface="Times New Roman" pitchFamily="18" charset="0"/>
            </a:endParaRPr>
          </a:p>
          <a:p>
            <a:pPr marL="0" lvl="0" indent="0" eaLnBrk="0" hangingPunct="0">
              <a:spcBef>
                <a:spcPct val="0"/>
              </a:spcBef>
            </a:pPr>
            <a:r>
              <a:rPr lang="en-GB" dirty="0" smtClean="0">
                <a:latin typeface="Calibri" pitchFamily="34" charset="0"/>
                <a:ea typeface="Times New Roman" pitchFamily="18" charset="0"/>
                <a:cs typeface="Times New Roman" pitchFamily="18" charset="0"/>
              </a:rPr>
              <a:t>progesterone</a:t>
            </a:r>
            <a:endParaRPr lang="en-GB" sz="2800" dirty="0" smtClean="0">
              <a:latin typeface="Calibri" pitchFamily="34" charset="0"/>
              <a:ea typeface="Calibri" pitchFamily="34" charset="0"/>
              <a:cs typeface="Times New Roman" pitchFamily="18" charset="0"/>
            </a:endParaRPr>
          </a:p>
          <a:p>
            <a:pPr marL="0" lvl="0" indent="0" eaLnBrk="0" hangingPunct="0">
              <a:spcBef>
                <a:spcPct val="0"/>
              </a:spcBef>
            </a:pPr>
            <a:r>
              <a:rPr lang="en-GB" dirty="0" smtClean="0">
                <a:latin typeface="Calibri" pitchFamily="34" charset="0"/>
                <a:ea typeface="Times New Roman" pitchFamily="18" charset="0"/>
                <a:cs typeface="Times New Roman" pitchFamily="18" charset="0"/>
              </a:rPr>
              <a:t>adrenal corticoids (</a:t>
            </a:r>
            <a:r>
              <a:rPr lang="en-GB" dirty="0" err="1" smtClean="0">
                <a:latin typeface="Calibri" pitchFamily="34" charset="0"/>
                <a:ea typeface="Times New Roman" pitchFamily="18" charset="0"/>
                <a:cs typeface="Times New Roman" pitchFamily="18" charset="0"/>
              </a:rPr>
              <a:t>cortisol</a:t>
            </a:r>
            <a:r>
              <a:rPr lang="en-GB" dirty="0" smtClean="0">
                <a:latin typeface="Calibri" pitchFamily="34" charset="0"/>
                <a:ea typeface="Times New Roman" pitchFamily="18" charset="0"/>
                <a:cs typeface="Times New Roman" pitchFamily="18" charset="0"/>
              </a:rPr>
              <a:t>)</a:t>
            </a:r>
            <a:endParaRPr lang="en-GB" sz="2800" dirty="0" smtClean="0">
              <a:latin typeface="Calibri" pitchFamily="34" charset="0"/>
              <a:ea typeface="Calibri" pitchFamily="34" charset="0"/>
              <a:cs typeface="Times New Roman" pitchFamily="18" charset="0"/>
            </a:endParaRPr>
          </a:p>
          <a:p>
            <a:pPr marL="0" lvl="0" indent="0" eaLnBrk="0" hangingPunct="0">
              <a:spcBef>
                <a:spcPct val="0"/>
              </a:spcBef>
            </a:pPr>
            <a:r>
              <a:rPr lang="en-GB" dirty="0" smtClean="0">
                <a:latin typeface="Calibri" pitchFamily="34" charset="0"/>
                <a:ea typeface="Times New Roman" pitchFamily="18" charset="0"/>
                <a:cs typeface="Times New Roman" pitchFamily="18" charset="0"/>
              </a:rPr>
              <a:t>insulin</a:t>
            </a:r>
            <a:endParaRPr lang="en-GB" sz="2800" dirty="0" smtClean="0">
              <a:latin typeface="Calibri" pitchFamily="34" charset="0"/>
              <a:ea typeface="Calibri" pitchFamily="34" charset="0"/>
              <a:cs typeface="Times New Roman" pitchFamily="18" charset="0"/>
            </a:endParaRPr>
          </a:p>
          <a:p>
            <a:pPr marL="0" lvl="0" indent="0" eaLnBrk="0" hangingPunct="0">
              <a:spcBef>
                <a:spcPct val="0"/>
              </a:spcBef>
            </a:pPr>
            <a:r>
              <a:rPr lang="en-GB" dirty="0" smtClean="0">
                <a:latin typeface="Calibri" pitchFamily="34" charset="0"/>
                <a:ea typeface="Times New Roman" pitchFamily="18" charset="0"/>
                <a:cs typeface="Times New Roman" pitchFamily="18" charset="0"/>
              </a:rPr>
              <a:t>growth hormone</a:t>
            </a:r>
            <a:endParaRPr lang="en-GB" sz="1600" dirty="0" smtClean="0">
              <a:latin typeface="Arial" pitchFamily="34" charset="0"/>
              <a:cs typeface="Arial" pitchFamily="34" charset="0"/>
            </a:endParaRPr>
          </a:p>
          <a:p>
            <a:endParaRPr lang="en-GB"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457200"/>
            <a:ext cx="8077200" cy="685800"/>
          </a:xfrm>
        </p:spPr>
        <p:txBody>
          <a:bodyPr/>
          <a:lstStyle/>
          <a:p>
            <a:pPr algn="l"/>
            <a:r>
              <a:rPr lang="en-US" sz="4800" dirty="0"/>
              <a:t>Lactation/Breastfeeding</a:t>
            </a:r>
            <a:br>
              <a:rPr lang="en-US" sz="4800" dirty="0"/>
            </a:br>
            <a:r>
              <a:rPr lang="en-US" sz="4800" dirty="0"/>
              <a:t>Session objectives</a:t>
            </a:r>
          </a:p>
        </p:txBody>
      </p:sp>
      <p:sp>
        <p:nvSpPr>
          <p:cNvPr id="43011" name="Rectangle 3"/>
          <p:cNvSpPr>
            <a:spLocks noGrp="1" noChangeArrowheads="1"/>
          </p:cNvSpPr>
          <p:nvPr>
            <p:ph type="body" idx="1"/>
          </p:nvPr>
        </p:nvSpPr>
        <p:spPr>
          <a:xfrm>
            <a:off x="0" y="1600200"/>
            <a:ext cx="9144000" cy="5257800"/>
          </a:xfrm>
        </p:spPr>
        <p:txBody>
          <a:bodyPr/>
          <a:lstStyle/>
          <a:p>
            <a:r>
              <a:rPr lang="en-US" sz="3600" b="1" dirty="0"/>
              <a:t>To be able to describe the </a:t>
            </a:r>
          </a:p>
          <a:p>
            <a:pPr lvl="1"/>
            <a:r>
              <a:rPr lang="en-US" sz="3200" b="1" dirty="0"/>
              <a:t>Ministry guidelines </a:t>
            </a:r>
          </a:p>
          <a:p>
            <a:pPr lvl="1"/>
            <a:r>
              <a:rPr lang="en-US" sz="3200" b="1" dirty="0"/>
              <a:t>Anatomy of the breast</a:t>
            </a:r>
          </a:p>
          <a:p>
            <a:pPr lvl="1"/>
            <a:r>
              <a:rPr lang="en-US" sz="3200" b="1" dirty="0"/>
              <a:t>Physiology of lactation </a:t>
            </a:r>
          </a:p>
          <a:p>
            <a:pPr lvl="1"/>
            <a:r>
              <a:rPr lang="en-US" sz="3200" b="1" dirty="0"/>
              <a:t>Constituents of breast milk</a:t>
            </a:r>
          </a:p>
          <a:p>
            <a:pPr lvl="1"/>
            <a:r>
              <a:rPr lang="en-US" sz="3200" b="1" dirty="0"/>
              <a:t>Advantages of breast feeding</a:t>
            </a:r>
          </a:p>
          <a:p>
            <a:pPr lvl="1"/>
            <a:r>
              <a:rPr lang="en-US" sz="3200" b="1" dirty="0"/>
              <a:t>Proper </a:t>
            </a:r>
            <a:r>
              <a:rPr lang="en-US" sz="3200" b="1" dirty="0" err="1"/>
              <a:t>b’feeding</a:t>
            </a:r>
            <a:r>
              <a:rPr lang="en-US" sz="3200" b="1" dirty="0"/>
              <a:t> technique</a:t>
            </a:r>
          </a:p>
          <a:p>
            <a:endParaRPr lang="en-US" sz="36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fastbleep.com/assets/notes/image/3442_1.jpg"/>
          <p:cNvPicPr>
            <a:picLocks noChangeAspect="1" noChangeArrowheads="1"/>
          </p:cNvPicPr>
          <p:nvPr/>
        </p:nvPicPr>
        <p:blipFill>
          <a:blip r:embed="rId2"/>
          <a:srcRect/>
          <a:stretch>
            <a:fillRect/>
          </a:stretch>
        </p:blipFill>
        <p:spPr bwMode="auto">
          <a:xfrm>
            <a:off x="155574" y="838200"/>
            <a:ext cx="8759826" cy="5791200"/>
          </a:xfrm>
          <a:prstGeom prst="rect">
            <a:avLst/>
          </a:prstGeom>
          <a:noFill/>
        </p:spPr>
      </p:pic>
      <p:sp>
        <p:nvSpPr>
          <p:cNvPr id="3" name="TextBox 2"/>
          <p:cNvSpPr txBox="1"/>
          <p:nvPr/>
        </p:nvSpPr>
        <p:spPr>
          <a:xfrm>
            <a:off x="228600" y="1"/>
            <a:ext cx="8915400" cy="1323439"/>
          </a:xfrm>
          <a:prstGeom prst="rect">
            <a:avLst/>
          </a:prstGeom>
          <a:noFill/>
        </p:spPr>
        <p:txBody>
          <a:bodyPr wrap="square" rtlCol="0">
            <a:spAutoFit/>
          </a:bodyPr>
          <a:lstStyle/>
          <a:p>
            <a:pPr lvl="0"/>
            <a:r>
              <a:rPr lang="en-GB" sz="4000" dirty="0" err="1" smtClean="0">
                <a:latin typeface="Calibri" pitchFamily="34" charset="0"/>
                <a:ea typeface="Times New Roman" pitchFamily="18" charset="0"/>
                <a:cs typeface="Times New Roman" pitchFamily="18" charset="0"/>
              </a:rPr>
              <a:t>Mammogenesis</a:t>
            </a:r>
            <a:r>
              <a:rPr lang="en-GB" sz="4000" dirty="0" smtClean="0">
                <a:latin typeface="Calibri" pitchFamily="34" charset="0"/>
                <a:ea typeface="Times New Roman" pitchFamily="18" charset="0"/>
                <a:cs typeface="Times New Roman" pitchFamily="18" charset="0"/>
              </a:rPr>
              <a:t> (growth of the breasts)</a:t>
            </a:r>
            <a:endParaRPr lang="en-GB" sz="3600" dirty="0" smtClean="0">
              <a:latin typeface="Calibri" pitchFamily="34" charset="0"/>
              <a:ea typeface="Calibri" pitchFamily="34" charset="0"/>
              <a:cs typeface="Times New Roman" pitchFamily="18" charset="0"/>
            </a:endParaRPr>
          </a:p>
          <a:p>
            <a:endParaRPr lang="en-GB" sz="4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488577" y="152400"/>
            <a:ext cx="8229600" cy="76200"/>
          </a:xfrm>
        </p:spPr>
        <p:txBody>
          <a:bodyPr/>
          <a:lstStyle/>
          <a:p>
            <a:endParaRPr lang="en-GB" dirty="0"/>
          </a:p>
        </p:txBody>
      </p:sp>
      <p:sp>
        <p:nvSpPr>
          <p:cNvPr id="3" name="Content Placeholder 2"/>
          <p:cNvSpPr>
            <a:spLocks noGrp="1"/>
          </p:cNvSpPr>
          <p:nvPr>
            <p:ph idx="1"/>
          </p:nvPr>
        </p:nvSpPr>
        <p:spPr>
          <a:xfrm>
            <a:off x="0" y="533400"/>
            <a:ext cx="9144000" cy="5943600"/>
          </a:xfrm>
        </p:spPr>
        <p:txBody>
          <a:bodyPr/>
          <a:lstStyle/>
          <a:p>
            <a:r>
              <a:rPr lang="en-GB" sz="2400" dirty="0" smtClean="0"/>
              <a:t>The inactive breast is mainly made up of adipose tissue; however the lactating breast has a greater proportion of glandular tissue.</a:t>
            </a:r>
          </a:p>
          <a:p>
            <a:r>
              <a:rPr lang="en-GB" sz="2400" dirty="0" smtClean="0"/>
              <a:t>During pregnancy the breasts enlarge; the nipple pigment darkens; the skin becomes thinner and the veins in the breast become more prominent.</a:t>
            </a:r>
          </a:p>
          <a:p>
            <a:r>
              <a:rPr lang="en-GB" sz="2400" dirty="0" smtClean="0"/>
              <a:t>In </a:t>
            </a:r>
            <a:r>
              <a:rPr lang="en-GB" sz="2400" dirty="0" err="1" smtClean="0"/>
              <a:t>mammogenesis</a:t>
            </a:r>
            <a:r>
              <a:rPr lang="en-GB" sz="2400" dirty="0" smtClean="0"/>
              <a:t> the </a:t>
            </a:r>
            <a:r>
              <a:rPr lang="en-GB" sz="2400" dirty="0" err="1" smtClean="0"/>
              <a:t>ductal</a:t>
            </a:r>
            <a:r>
              <a:rPr lang="en-GB" sz="2400" dirty="0" smtClean="0"/>
              <a:t> system grows and branches; the amount of connective tissue and supporting cells increases and fat is laid down in the breast. This is stimulated by the oestrogens, growth hormone, </a:t>
            </a:r>
            <a:r>
              <a:rPr lang="en-GB" sz="2400" dirty="0" err="1" smtClean="0"/>
              <a:t>prolactin</a:t>
            </a:r>
            <a:r>
              <a:rPr lang="en-GB" sz="2400" dirty="0" smtClean="0"/>
              <a:t>, insulin and the adrenal corticoids.</a:t>
            </a:r>
          </a:p>
          <a:p>
            <a:r>
              <a:rPr lang="en-GB" sz="2400" dirty="0" smtClean="0"/>
              <a:t>Progesterone is involved in the last stages of </a:t>
            </a:r>
            <a:r>
              <a:rPr lang="en-GB" sz="2400" dirty="0" err="1" smtClean="0"/>
              <a:t>mammogenesis</a:t>
            </a:r>
            <a:r>
              <a:rPr lang="en-GB" sz="2400" dirty="0" smtClean="0"/>
              <a:t> after the </a:t>
            </a:r>
            <a:r>
              <a:rPr lang="en-GB" sz="2400" dirty="0" err="1" smtClean="0"/>
              <a:t>ductal</a:t>
            </a:r>
            <a:r>
              <a:rPr lang="en-GB" sz="2400" dirty="0" smtClean="0"/>
              <a:t> system has grown. It acts with the other hormones to develop the breast lobules and alveoli, and adapts the alveoli to have </a:t>
            </a:r>
            <a:r>
              <a:rPr lang="en-GB" sz="2400" dirty="0" err="1" smtClean="0"/>
              <a:t>secretory</a:t>
            </a:r>
            <a:r>
              <a:rPr lang="en-GB" sz="2400" dirty="0" smtClean="0"/>
              <a:t> properties.</a:t>
            </a:r>
          </a:p>
          <a:p>
            <a:r>
              <a:rPr lang="en-GB" dirty="0" smtClean="0"/>
              <a:t> </a:t>
            </a:r>
          </a:p>
          <a:p>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r>
              <a:rPr lang="en-GB" dirty="0" smtClean="0"/>
              <a:t> </a:t>
            </a:r>
            <a:br>
              <a:rPr lang="en-GB" dirty="0" smtClean="0"/>
            </a:br>
            <a:r>
              <a:rPr lang="en-GB" dirty="0" smtClean="0"/>
              <a:t/>
            </a:r>
            <a:br>
              <a:rPr lang="en-GB" dirty="0" smtClean="0"/>
            </a:br>
            <a:r>
              <a:rPr lang="en-GB" sz="3600" dirty="0" err="1" smtClean="0"/>
              <a:t>Lactogenesis</a:t>
            </a:r>
            <a:r>
              <a:rPr lang="en-GB" sz="3600" dirty="0" smtClean="0">
                <a:latin typeface="Calibri" pitchFamily="34" charset="0"/>
                <a:ea typeface="Times New Roman" pitchFamily="18" charset="0"/>
                <a:cs typeface="Times New Roman" pitchFamily="18" charset="0"/>
              </a:rPr>
              <a:t> (the functional change of the breasts so that they can secrete milk</a:t>
            </a:r>
            <a:r>
              <a:rPr lang="en-GB" dirty="0" smtClean="0">
                <a:latin typeface="Calibri" pitchFamily="34" charset="0"/>
                <a:ea typeface="Times New Roman" pitchFamily="18" charset="0"/>
                <a:cs typeface="Times New Roman" pitchFamily="18" charset="0"/>
              </a:rPr>
              <a:t>) </a:t>
            </a:r>
            <a:r>
              <a:rPr lang="en-GB" dirty="0" smtClean="0"/>
              <a:t/>
            </a:r>
            <a:br>
              <a:rPr lang="en-GB" dirty="0" smtClean="0"/>
            </a:br>
            <a:endParaRPr lang="en-GB" dirty="0"/>
          </a:p>
        </p:txBody>
      </p:sp>
      <p:sp>
        <p:nvSpPr>
          <p:cNvPr id="3" name="Content Placeholder 2"/>
          <p:cNvSpPr>
            <a:spLocks noGrp="1"/>
          </p:cNvSpPr>
          <p:nvPr>
            <p:ph idx="1"/>
          </p:nvPr>
        </p:nvSpPr>
        <p:spPr>
          <a:xfrm>
            <a:off x="228600" y="1219200"/>
            <a:ext cx="8763000" cy="4906963"/>
          </a:xfrm>
        </p:spPr>
        <p:txBody>
          <a:bodyPr/>
          <a:lstStyle/>
          <a:p>
            <a:endParaRPr lang="en-GB" sz="2400" dirty="0" smtClean="0"/>
          </a:p>
          <a:p>
            <a:r>
              <a:rPr lang="en-GB" sz="2800" b="1" dirty="0" err="1" smtClean="0"/>
              <a:t>Lactogenesis</a:t>
            </a:r>
            <a:r>
              <a:rPr lang="en-GB" sz="2800" b="1" dirty="0" smtClean="0"/>
              <a:t> I: </a:t>
            </a:r>
            <a:r>
              <a:rPr lang="en-GB" sz="2800" dirty="0" smtClean="0"/>
              <a:t>the ability of the mammary glands to secrete milk from mid-pregnancy to late pregnancy.</a:t>
            </a:r>
          </a:p>
          <a:p>
            <a:pPr lvl="1"/>
            <a:r>
              <a:rPr lang="en-GB" sz="2400" dirty="0" smtClean="0"/>
              <a:t> starts from mid-pregnancy till 2 days after birth. It involves the differentiation of alveolar epithelial cells and the stimulation of milk synthesis by </a:t>
            </a:r>
            <a:r>
              <a:rPr lang="en-GB" sz="2400" dirty="0" err="1" smtClean="0"/>
              <a:t>prolactin</a:t>
            </a:r>
            <a:r>
              <a:rPr lang="en-GB" sz="2400" dirty="0" smtClean="0"/>
              <a:t>.</a:t>
            </a:r>
          </a:p>
          <a:p>
            <a:r>
              <a:rPr lang="en-GB" sz="2800" dirty="0" smtClean="0"/>
              <a:t> </a:t>
            </a:r>
            <a:r>
              <a:rPr lang="en-GB" sz="2800" b="1" dirty="0" err="1" smtClean="0"/>
              <a:t>Lactogenesis</a:t>
            </a:r>
            <a:r>
              <a:rPr lang="en-GB" sz="2800" b="1" dirty="0" smtClean="0"/>
              <a:t> II: </a:t>
            </a:r>
            <a:r>
              <a:rPr lang="en-GB" sz="2800" dirty="0" smtClean="0"/>
              <a:t>the formation of large amounts of milk after parturition.</a:t>
            </a:r>
          </a:p>
          <a:p>
            <a:pPr lvl="1"/>
            <a:r>
              <a:rPr lang="en-GB" sz="2400" dirty="0" smtClean="0"/>
              <a:t> starts from day 3 postpartum to day 8. It is triggered by the reduction of progesterone. The breast become full and warm and produce large amounts of milk.</a:t>
            </a:r>
          </a:p>
          <a:p>
            <a:endParaRPr lang="en-GB"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lstStyle/>
          <a:p>
            <a:endParaRPr lang="en-GB" dirty="0"/>
          </a:p>
        </p:txBody>
      </p:sp>
      <p:sp>
        <p:nvSpPr>
          <p:cNvPr id="3" name="Content Placeholder 2"/>
          <p:cNvSpPr>
            <a:spLocks noGrp="1"/>
          </p:cNvSpPr>
          <p:nvPr>
            <p:ph idx="1"/>
          </p:nvPr>
        </p:nvSpPr>
        <p:spPr>
          <a:xfrm>
            <a:off x="304800" y="685800"/>
            <a:ext cx="8610600" cy="5867400"/>
          </a:xfrm>
        </p:spPr>
        <p:txBody>
          <a:bodyPr/>
          <a:lstStyle/>
          <a:p>
            <a:pPr>
              <a:buNone/>
            </a:pPr>
            <a:r>
              <a:rPr lang="en-GB" sz="2800" b="1" dirty="0" err="1" smtClean="0"/>
              <a:t>Galactopoiesis</a:t>
            </a:r>
            <a:r>
              <a:rPr lang="en-GB" sz="2800" b="1" dirty="0" smtClean="0"/>
              <a:t> (</a:t>
            </a:r>
            <a:r>
              <a:rPr lang="en-GB" sz="2800" b="1" dirty="0" smtClean="0">
                <a:latin typeface="Calibri" pitchFamily="34" charset="0"/>
                <a:ea typeface="Times New Roman" pitchFamily="18" charset="0"/>
                <a:cs typeface="Times New Roman" pitchFamily="18" charset="0"/>
              </a:rPr>
              <a:t>maintaining the production of milk) </a:t>
            </a:r>
            <a:endParaRPr lang="en-GB" sz="2800" b="1" dirty="0" smtClean="0"/>
          </a:p>
          <a:p>
            <a:r>
              <a:rPr lang="en-GB" sz="2400" dirty="0" smtClean="0"/>
              <a:t> starts around 9 days after birth and finishes at the beginning of involution. It is the maintenance of milk secretion controlled by hormones. Breast size starts to diminish between 6 to 9 months after birth. The rate of milk formation normally decreases after 7-9 months; however milk production can continue for years if the child continues to suckle.</a:t>
            </a:r>
          </a:p>
          <a:p>
            <a:pPr>
              <a:buNone/>
            </a:pPr>
            <a:r>
              <a:rPr lang="en-GB" sz="2800" dirty="0" smtClean="0"/>
              <a:t> </a:t>
            </a:r>
            <a:r>
              <a:rPr lang="en-GB" sz="2800" b="1" dirty="0" smtClean="0"/>
              <a:t>Involution (</a:t>
            </a:r>
            <a:r>
              <a:rPr lang="en-GB" sz="2800" b="1" dirty="0" smtClean="0">
                <a:latin typeface="Calibri" pitchFamily="34" charset="0"/>
                <a:ea typeface="Times New Roman" pitchFamily="18" charset="0"/>
                <a:cs typeface="Times New Roman" pitchFamily="18" charset="0"/>
              </a:rPr>
              <a:t>the termination of milk production).</a:t>
            </a:r>
            <a:endParaRPr lang="en-GB" sz="2800" b="1" dirty="0" smtClean="0"/>
          </a:p>
          <a:p>
            <a:r>
              <a:rPr lang="en-GB" sz="2400" dirty="0" smtClean="0"/>
              <a:t> Involution is the loss of </a:t>
            </a:r>
            <a:r>
              <a:rPr lang="en-GB" sz="2400" dirty="0" err="1" smtClean="0"/>
              <a:t>secretory</a:t>
            </a:r>
            <a:r>
              <a:rPr lang="en-GB" sz="2400" dirty="0" smtClean="0"/>
              <a:t> function of milk, due to the accumulation of inhibiting peptides. It normally starts 40 days after the last breastfeed. The epithelial cells no longer require their </a:t>
            </a:r>
            <a:r>
              <a:rPr lang="en-GB" sz="2400" dirty="0" err="1" smtClean="0"/>
              <a:t>secretory</a:t>
            </a:r>
            <a:r>
              <a:rPr lang="en-GB" sz="2400" dirty="0" smtClean="0"/>
              <a:t> properties so they are removed by the process of apoptosis and replaced by </a:t>
            </a:r>
            <a:r>
              <a:rPr lang="en-GB" sz="2400" dirty="0" err="1" smtClean="0"/>
              <a:t>adipocytes</a:t>
            </a:r>
            <a:r>
              <a:rPr lang="en-GB" sz="2400" dirty="0" smtClean="0"/>
              <a:t>.</a:t>
            </a:r>
          </a:p>
          <a:p>
            <a:pPr>
              <a:buNone/>
            </a:pP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D2284172"/>
          <p:cNvPicPr>
            <a:picLocks noChangeAspect="1" noChangeArrowheads="1"/>
          </p:cNvPicPr>
          <p:nvPr/>
        </p:nvPicPr>
        <p:blipFill>
          <a:blip r:embed="rId2" cstate="print">
            <a:lum bright="6000" contrast="-12000"/>
          </a:blip>
          <a:srcRect l="9723" t="15550" r="9723" b="3239"/>
          <a:stretch>
            <a:fillRect/>
          </a:stretch>
        </p:blipFill>
        <p:spPr bwMode="auto">
          <a:xfrm>
            <a:off x="533400" y="685800"/>
            <a:ext cx="7924800" cy="5638800"/>
          </a:xfrm>
          <a:prstGeom prst="rect">
            <a:avLst/>
          </a:prstGeom>
          <a:noFill/>
          <a:ln w="9525">
            <a:noFill/>
            <a:miter lim="800000"/>
            <a:headEnd/>
            <a:tailEnd/>
          </a:ln>
        </p:spPr>
      </p:pic>
      <p:sp>
        <p:nvSpPr>
          <p:cNvPr id="107523" name="Rectangle 3"/>
          <p:cNvSpPr>
            <a:spLocks noChangeArrowheads="1"/>
          </p:cNvSpPr>
          <p:nvPr/>
        </p:nvSpPr>
        <p:spPr bwMode="auto">
          <a:xfrm>
            <a:off x="609600" y="304800"/>
            <a:ext cx="7696200" cy="533400"/>
          </a:xfrm>
          <a:prstGeom prst="rect">
            <a:avLst/>
          </a:prstGeom>
          <a:solidFill>
            <a:schemeClr val="accent1"/>
          </a:solidFill>
          <a:ln w="9525">
            <a:solidFill>
              <a:schemeClr val="tx1"/>
            </a:solidFill>
            <a:miter lim="800000"/>
            <a:headEnd/>
            <a:tailEnd/>
          </a:ln>
          <a:effectLst/>
        </p:spPr>
        <p:txBody>
          <a:bodyPr wrap="none" anchor="ctr"/>
          <a:lstStyle/>
          <a:p>
            <a:pPr algn="ctr"/>
            <a:r>
              <a:rPr lang="en-US" sz="3600"/>
              <a:t>The oxytocin or milk ejection reflex</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4E5495AB"/>
          <p:cNvPicPr>
            <a:picLocks noChangeAspect="1" noChangeArrowheads="1"/>
          </p:cNvPicPr>
          <p:nvPr/>
        </p:nvPicPr>
        <p:blipFill>
          <a:blip r:embed="rId2" cstate="print">
            <a:lum bright="-24000"/>
          </a:blip>
          <a:srcRect l="5357" t="2533" r="14285"/>
          <a:stretch>
            <a:fillRect/>
          </a:stretch>
        </p:blipFill>
        <p:spPr bwMode="auto">
          <a:xfrm>
            <a:off x="762000" y="762000"/>
            <a:ext cx="7239000" cy="6096000"/>
          </a:xfrm>
          <a:prstGeom prst="rect">
            <a:avLst/>
          </a:prstGeom>
          <a:noFill/>
          <a:ln w="9525">
            <a:noFill/>
            <a:miter lim="800000"/>
            <a:headEnd/>
            <a:tailEnd/>
          </a:ln>
        </p:spPr>
      </p:pic>
      <p:sp>
        <p:nvSpPr>
          <p:cNvPr id="108547" name="Text Box 3"/>
          <p:cNvSpPr txBox="1">
            <a:spLocks noChangeArrowheads="1"/>
          </p:cNvSpPr>
          <p:nvPr/>
        </p:nvSpPr>
        <p:spPr bwMode="auto">
          <a:xfrm>
            <a:off x="898525" y="188913"/>
            <a:ext cx="6950075" cy="366712"/>
          </a:xfrm>
          <a:prstGeom prst="rect">
            <a:avLst/>
          </a:prstGeom>
          <a:noFill/>
          <a:ln w="9525">
            <a:noFill/>
            <a:miter lim="800000"/>
            <a:headEnd/>
            <a:tailEnd/>
          </a:ln>
          <a:effectLst/>
        </p:spPr>
        <p:txBody>
          <a:bodyPr>
            <a:spAutoFit/>
          </a:bodyPr>
          <a:lstStyle/>
          <a:p>
            <a:endParaRPr lang="en-US"/>
          </a:p>
        </p:txBody>
      </p:sp>
      <p:sp>
        <p:nvSpPr>
          <p:cNvPr id="108548" name="Rectangle 4"/>
          <p:cNvSpPr>
            <a:spLocks noChangeArrowheads="1"/>
          </p:cNvSpPr>
          <p:nvPr/>
        </p:nvSpPr>
        <p:spPr bwMode="auto">
          <a:xfrm>
            <a:off x="685800" y="304800"/>
            <a:ext cx="7315200" cy="533400"/>
          </a:xfrm>
          <a:prstGeom prst="rect">
            <a:avLst/>
          </a:prstGeom>
          <a:solidFill>
            <a:schemeClr val="accent1"/>
          </a:solidFill>
          <a:ln w="9525">
            <a:solidFill>
              <a:schemeClr val="tx1"/>
            </a:solidFill>
            <a:miter lim="800000"/>
            <a:headEnd/>
            <a:tailEnd/>
          </a:ln>
          <a:effectLst/>
        </p:spPr>
        <p:txBody>
          <a:bodyPr wrap="none" anchor="ctr"/>
          <a:lstStyle/>
          <a:p>
            <a:pPr algn="ctr"/>
            <a:r>
              <a:rPr lang="en-US" sz="3600"/>
              <a:t>The prolactin or milk secretion reflex</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4000" dirty="0"/>
              <a:t>COLOSTRUM</a:t>
            </a:r>
            <a:r>
              <a:rPr lang="en-US" sz="2800" dirty="0"/>
              <a:t/>
            </a:r>
            <a:br>
              <a:rPr lang="en-US" sz="2800" dirty="0"/>
            </a:br>
            <a:endParaRPr lang="en-US" sz="2800" dirty="0"/>
          </a:p>
        </p:txBody>
      </p:sp>
      <p:sp>
        <p:nvSpPr>
          <p:cNvPr id="24579" name="Rectangle 3"/>
          <p:cNvSpPr>
            <a:spLocks noGrp="1" noChangeArrowheads="1"/>
          </p:cNvSpPr>
          <p:nvPr>
            <p:ph type="body" idx="1"/>
          </p:nvPr>
        </p:nvSpPr>
        <p:spPr/>
        <p:txBody>
          <a:bodyPr/>
          <a:lstStyle/>
          <a:p>
            <a:r>
              <a:rPr lang="en-US"/>
              <a:t>PRE MILK SECRETION</a:t>
            </a:r>
          </a:p>
          <a:p>
            <a:r>
              <a:rPr lang="en-US"/>
              <a:t>YELLOWISH </a:t>
            </a:r>
          </a:p>
          <a:p>
            <a:r>
              <a:rPr lang="en-US"/>
              <a:t>1</a:t>
            </a:r>
            <a:r>
              <a:rPr lang="en-US" baseline="30000"/>
              <a:t>ST</a:t>
            </a:r>
            <a:r>
              <a:rPr lang="en-US"/>
              <a:t> 2-3 DAYS AFTER DELIVERY</a:t>
            </a:r>
          </a:p>
          <a:p>
            <a:r>
              <a:rPr lang="en-US"/>
              <a:t>HIGHER SP.GR (1.040 – 1.06) </a:t>
            </a:r>
          </a:p>
          <a:p>
            <a:pPr>
              <a:buFontTx/>
              <a:buNone/>
            </a:pPr>
            <a:r>
              <a:rPr lang="en-US"/>
              <a:t>	&amp; NA + CL CONTENT, LOWER CHO+O, K AND FAT CONTENT THAN MATURE MILK.</a:t>
            </a:r>
          </a:p>
          <a:p>
            <a:pPr>
              <a:buClr>
                <a:schemeClr val="tx1"/>
              </a:buClr>
            </a:pPr>
            <a:r>
              <a:rPr lang="en-US"/>
              <a:t>NORMAL LAXATIVE ACTION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COLOSTRUM</a:t>
            </a:r>
            <a:br>
              <a:rPr lang="en-US"/>
            </a:br>
            <a:endParaRPr lang="en-US"/>
          </a:p>
        </p:txBody>
      </p:sp>
      <p:sp>
        <p:nvSpPr>
          <p:cNvPr id="27651" name="Rectangle 3"/>
          <p:cNvSpPr>
            <a:spLocks noGrp="1" noChangeArrowheads="1"/>
          </p:cNvSpPr>
          <p:nvPr>
            <p:ph type="body" idx="1"/>
          </p:nvPr>
        </p:nvSpPr>
        <p:spPr/>
        <p:txBody>
          <a:bodyPr/>
          <a:lstStyle/>
          <a:p>
            <a:pPr>
              <a:buClr>
                <a:schemeClr val="tx1"/>
              </a:buClr>
            </a:pPr>
            <a:r>
              <a:rPr lang="en-US" sz="2800"/>
              <a:t>NATURAL STARTER FOOD</a:t>
            </a:r>
          </a:p>
          <a:p>
            <a:pPr>
              <a:buFontTx/>
              <a:buNone/>
            </a:pPr>
            <a:r>
              <a:rPr lang="en-US" sz="2800"/>
              <a:t>    - HELPS BABY PASS MECONIUM</a:t>
            </a:r>
          </a:p>
          <a:p>
            <a:pPr>
              <a:buFontTx/>
              <a:buNone/>
            </a:pPr>
            <a:r>
              <a:rPr lang="en-US" sz="2800"/>
              <a:t>   </a:t>
            </a:r>
            <a:r>
              <a:rPr lang="en-US" sz="2800" u="sng"/>
              <a:t>FORE MILK</a:t>
            </a:r>
          </a:p>
          <a:p>
            <a:pPr>
              <a:buClr>
                <a:schemeClr val="tx1"/>
              </a:buClr>
            </a:pPr>
            <a:r>
              <a:rPr lang="en-US" sz="2800"/>
              <a:t>GREY WATERY – RICH IN PROTEINS LACTOSE, VITAMINS, MINERALS + WATER</a:t>
            </a:r>
          </a:p>
          <a:p>
            <a:pPr>
              <a:buClr>
                <a:schemeClr val="tx1"/>
              </a:buClr>
              <a:buFontTx/>
              <a:buNone/>
            </a:pPr>
            <a:r>
              <a:rPr lang="en-US" sz="2800"/>
              <a:t>    </a:t>
            </a:r>
            <a:r>
              <a:rPr lang="en-US" sz="2800" u="sng"/>
              <a:t>HIND MILK</a:t>
            </a:r>
            <a:r>
              <a:rPr lang="en-US" sz="2800"/>
              <a:t>   - END OF FEED</a:t>
            </a:r>
          </a:p>
          <a:p>
            <a:pPr>
              <a:buClr>
                <a:schemeClr val="tx1"/>
              </a:buClr>
            </a:pPr>
            <a:r>
              <a:rPr lang="en-US" sz="2800"/>
              <a:t>WHITER THAN FORE MILK – CONTAINS MORE FAT </a:t>
            </a:r>
          </a:p>
          <a:p>
            <a:pPr>
              <a:buClr>
                <a:schemeClr val="tx1"/>
              </a:buClr>
            </a:pPr>
            <a:r>
              <a:rPr lang="en-US" sz="2800"/>
              <a:t> BOTH NEEDED!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File:Human Breastmilk - Foremilk and Hindmilk.png"/>
          <p:cNvPicPr>
            <a:picLocks noChangeAspect="1" noChangeArrowheads="1"/>
          </p:cNvPicPr>
          <p:nvPr/>
        </p:nvPicPr>
        <p:blipFill>
          <a:blip r:embed="rId2"/>
          <a:srcRect/>
          <a:stretch>
            <a:fillRect/>
          </a:stretch>
        </p:blipFill>
        <p:spPr bwMode="auto">
          <a:xfrm>
            <a:off x="990600" y="3200400"/>
            <a:ext cx="7391399" cy="3657600"/>
          </a:xfrm>
          <a:prstGeom prst="rect">
            <a:avLst/>
          </a:prstGeom>
          <a:noFill/>
        </p:spPr>
      </p:pic>
      <p:sp>
        <p:nvSpPr>
          <p:cNvPr id="3" name="TextBox 2"/>
          <p:cNvSpPr txBox="1"/>
          <p:nvPr/>
        </p:nvSpPr>
        <p:spPr>
          <a:xfrm>
            <a:off x="304800" y="228600"/>
            <a:ext cx="8839201" cy="2862322"/>
          </a:xfrm>
          <a:prstGeom prst="rect">
            <a:avLst/>
          </a:prstGeom>
          <a:noFill/>
        </p:spPr>
        <p:txBody>
          <a:bodyPr wrap="square" rtlCol="0">
            <a:spAutoFit/>
          </a:bodyPr>
          <a:lstStyle/>
          <a:p>
            <a:r>
              <a:rPr lang="en-GB" sz="2000" dirty="0" smtClean="0"/>
              <a:t>FORE MILK AND HIND MILK</a:t>
            </a:r>
          </a:p>
          <a:p>
            <a:r>
              <a:rPr lang="en-GB" sz="2000" dirty="0" smtClean="0"/>
              <a:t>The left hand sample is Foremilk, the first milk coming from a full breast. Foremilk has a higher water content and a lower fat content to satisfy thirst. </a:t>
            </a:r>
          </a:p>
          <a:p>
            <a:endParaRPr lang="en-GB" sz="2000" dirty="0" smtClean="0"/>
          </a:p>
          <a:p>
            <a:r>
              <a:rPr lang="en-GB" sz="2000" dirty="0" smtClean="0"/>
              <a:t>The right hand sample is </a:t>
            </a:r>
            <a:r>
              <a:rPr lang="en-GB" sz="2000" dirty="0" err="1" smtClean="0"/>
              <a:t>Hindmilk</a:t>
            </a:r>
            <a:r>
              <a:rPr lang="en-GB" sz="2000" dirty="0" smtClean="0"/>
              <a:t>, the last milk coming from a nearly empty breast. </a:t>
            </a:r>
            <a:r>
              <a:rPr lang="en-GB" sz="2000" dirty="0" err="1" smtClean="0"/>
              <a:t>Hindmilk</a:t>
            </a:r>
            <a:r>
              <a:rPr lang="en-GB" sz="2000" dirty="0" smtClean="0"/>
              <a:t> has a lower water content and a higher fat content to satisfy hunger. As </a:t>
            </a:r>
            <a:r>
              <a:rPr lang="en-GB" sz="2000" dirty="0" err="1" smtClean="0"/>
              <a:t>breastmilk</a:t>
            </a:r>
            <a:r>
              <a:rPr lang="en-GB" sz="2000" dirty="0" smtClean="0"/>
              <a:t> is made continuously including during the feed itself, the milk can switch between Foremilk and </a:t>
            </a:r>
            <a:r>
              <a:rPr lang="en-GB" sz="2000" dirty="0" err="1" smtClean="0"/>
              <a:t>Hindmilk</a:t>
            </a:r>
            <a:r>
              <a:rPr lang="en-GB" sz="2000" dirty="0" smtClean="0"/>
              <a:t> until the baby has had enough.</a:t>
            </a:r>
            <a:endParaRPr lang="en-GB"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b="1"/>
              <a:t>Factors</a:t>
            </a:r>
          </a:p>
        </p:txBody>
      </p:sp>
      <p:sp>
        <p:nvSpPr>
          <p:cNvPr id="96259" name="Rectangle 3"/>
          <p:cNvSpPr>
            <a:spLocks noGrp="1" noChangeArrowheads="1"/>
          </p:cNvSpPr>
          <p:nvPr>
            <p:ph type="body" idx="1"/>
          </p:nvPr>
        </p:nvSpPr>
        <p:spPr>
          <a:xfrm>
            <a:off x="457200" y="1219200"/>
            <a:ext cx="8229600" cy="5257800"/>
          </a:xfrm>
        </p:spPr>
        <p:txBody>
          <a:bodyPr/>
          <a:lstStyle/>
          <a:p>
            <a:pPr>
              <a:lnSpc>
                <a:spcPct val="80000"/>
              </a:lnSpc>
              <a:buFontTx/>
              <a:buNone/>
            </a:pPr>
            <a:r>
              <a:rPr lang="en-US" sz="2800" b="1"/>
              <a:t> </a:t>
            </a:r>
          </a:p>
          <a:p>
            <a:pPr>
              <a:lnSpc>
                <a:spcPct val="80000"/>
              </a:lnSpc>
            </a:pPr>
            <a:r>
              <a:rPr lang="en-US" b="1"/>
              <a:t>Secretory IgA and other immunolgobulins </a:t>
            </a:r>
          </a:p>
          <a:p>
            <a:pPr>
              <a:lnSpc>
                <a:spcPct val="80000"/>
              </a:lnSpc>
            </a:pPr>
            <a:r>
              <a:rPr lang="en-US" b="1"/>
              <a:t>Bifidus factor</a:t>
            </a:r>
          </a:p>
          <a:p>
            <a:pPr>
              <a:lnSpc>
                <a:spcPct val="80000"/>
              </a:lnSpc>
            </a:pPr>
            <a:r>
              <a:rPr lang="en-US" b="1"/>
              <a:t>Antistaphlococcal factor  </a:t>
            </a:r>
          </a:p>
          <a:p>
            <a:pPr>
              <a:lnSpc>
                <a:spcPct val="80000"/>
              </a:lnSpc>
            </a:pPr>
            <a:r>
              <a:rPr lang="en-US" b="1"/>
              <a:t>lysozymes</a:t>
            </a:r>
          </a:p>
          <a:p>
            <a:pPr>
              <a:lnSpc>
                <a:spcPct val="80000"/>
              </a:lnSpc>
            </a:pPr>
            <a:r>
              <a:rPr lang="en-US" b="1"/>
              <a:t>lactoferrin</a:t>
            </a:r>
          </a:p>
          <a:p>
            <a:pPr>
              <a:lnSpc>
                <a:spcPct val="80000"/>
              </a:lnSpc>
            </a:pPr>
            <a:r>
              <a:rPr lang="en-US" b="1"/>
              <a:t>leucocytes</a:t>
            </a:r>
          </a:p>
          <a:p>
            <a:pPr>
              <a:lnSpc>
                <a:spcPct val="80000"/>
              </a:lnSpc>
            </a:pPr>
            <a:r>
              <a:rPr lang="en-US" b="1"/>
              <a:t>interferon</a:t>
            </a:r>
          </a:p>
          <a:p>
            <a:pPr>
              <a:lnSpc>
                <a:spcPct val="80000"/>
              </a:lnSpc>
            </a:pPr>
            <a:r>
              <a:rPr lang="en-US" b="1"/>
              <a:t>lactoperoxidase</a:t>
            </a:r>
          </a:p>
          <a:p>
            <a:pPr>
              <a:lnSpc>
                <a:spcPct val="80000"/>
              </a:lnSpc>
            </a:pPr>
            <a:r>
              <a:rPr lang="en-US" b="1"/>
              <a:t>Prostaglandins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609600"/>
            <a:ext cx="8077200" cy="533400"/>
          </a:xfrm>
        </p:spPr>
        <p:txBody>
          <a:bodyPr/>
          <a:lstStyle/>
          <a:p>
            <a:pPr algn="l"/>
            <a:r>
              <a:rPr lang="en-US" sz="4800" dirty="0"/>
              <a:t>Lactation/Breastfeeding</a:t>
            </a:r>
            <a:br>
              <a:rPr lang="en-US" sz="4800" dirty="0"/>
            </a:br>
            <a:r>
              <a:rPr lang="en-US" sz="4800" dirty="0"/>
              <a:t>Session objectives</a:t>
            </a:r>
          </a:p>
        </p:txBody>
      </p:sp>
      <p:sp>
        <p:nvSpPr>
          <p:cNvPr id="95235" name="Rectangle 3"/>
          <p:cNvSpPr>
            <a:spLocks noGrp="1" noChangeArrowheads="1"/>
          </p:cNvSpPr>
          <p:nvPr>
            <p:ph type="body" idx="1"/>
          </p:nvPr>
        </p:nvSpPr>
        <p:spPr>
          <a:xfrm>
            <a:off x="0" y="1752600"/>
            <a:ext cx="9144000" cy="5105400"/>
          </a:xfrm>
        </p:spPr>
        <p:txBody>
          <a:bodyPr/>
          <a:lstStyle/>
          <a:p>
            <a:pPr lvl="1"/>
            <a:r>
              <a:rPr lang="en-US" sz="3200" b="1" dirty="0"/>
              <a:t>Complications of </a:t>
            </a:r>
            <a:r>
              <a:rPr lang="en-US" sz="3200" b="1" dirty="0" err="1"/>
              <a:t>b’feeding</a:t>
            </a:r>
            <a:r>
              <a:rPr lang="en-US" sz="3200" b="1" dirty="0"/>
              <a:t> and their management </a:t>
            </a:r>
          </a:p>
          <a:p>
            <a:pPr lvl="1"/>
            <a:r>
              <a:rPr lang="en-US" sz="3200" b="1" dirty="0" err="1"/>
              <a:t>B’feeding</a:t>
            </a:r>
            <a:r>
              <a:rPr lang="en-US" sz="3200" b="1" dirty="0"/>
              <a:t> in special circumstances</a:t>
            </a:r>
          </a:p>
          <a:p>
            <a:pPr lvl="1"/>
            <a:r>
              <a:rPr lang="en-US" sz="3200" b="1" dirty="0"/>
              <a:t>Nutrition during the breastfeeding period</a:t>
            </a:r>
          </a:p>
          <a:p>
            <a:pPr lvl="1"/>
            <a:r>
              <a:rPr lang="en-US" sz="3200" b="1" dirty="0"/>
              <a:t>Drugs contraindicated in </a:t>
            </a:r>
            <a:r>
              <a:rPr lang="en-US" sz="3200" b="1" dirty="0" err="1"/>
              <a:t>b’feeding</a:t>
            </a:r>
            <a:endParaRPr lang="en-US" sz="3200" b="1" dirty="0"/>
          </a:p>
          <a:p>
            <a:pPr lvl="1"/>
            <a:r>
              <a:rPr lang="en-US" sz="3200" b="1" dirty="0"/>
              <a:t>Contraception during the </a:t>
            </a:r>
            <a:r>
              <a:rPr lang="en-US" sz="3200" b="1" dirty="0" err="1"/>
              <a:t>b’feeding</a:t>
            </a:r>
            <a:r>
              <a:rPr lang="en-US" sz="3200" b="1" dirty="0"/>
              <a:t> period</a:t>
            </a:r>
            <a:r>
              <a:rPr lang="en-US" sz="3600" b="1" dirty="0"/>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33400" y="274638"/>
            <a:ext cx="8153400" cy="411162"/>
          </a:xfrm>
        </p:spPr>
        <p:txBody>
          <a:bodyPr/>
          <a:lstStyle/>
          <a:p>
            <a:r>
              <a:rPr lang="en-US" sz="3600"/>
              <a:t>Anti-infective properties of breast milk</a:t>
            </a:r>
          </a:p>
        </p:txBody>
      </p:sp>
      <p:graphicFrame>
        <p:nvGraphicFramePr>
          <p:cNvPr id="52281" name="Group 57"/>
          <p:cNvGraphicFramePr>
            <a:graphicFrameLocks noGrp="1"/>
          </p:cNvGraphicFramePr>
          <p:nvPr>
            <p:ph idx="1"/>
          </p:nvPr>
        </p:nvGraphicFramePr>
        <p:xfrm>
          <a:off x="152400" y="762000"/>
          <a:ext cx="8991600" cy="6096003"/>
        </p:xfrm>
        <a:graphic>
          <a:graphicData uri="http://schemas.openxmlformats.org/drawingml/2006/table">
            <a:tbl>
              <a:tblPr/>
              <a:tblGrid>
                <a:gridCol w="1998663"/>
                <a:gridCol w="6992937"/>
              </a:tblGrid>
              <a:tr h="577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Factor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Function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Secretory IgA and other immunolgobulins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Coat intestinal mucosa and protect from bacteria and viruses: high levels in colostrum –gradually disappears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Bifidus factor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Creates inhospitable conditions for enteropathic bacteria through presence of L.Bifius and resulting acidity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3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Antistaphlococcal factor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Resists staphlococci, especially S. Aureus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lysozymes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Attack bacterial cell wall by cellular lysis, levels increase for 6 months after delivery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lactoferrin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Inhibits growth of bacteria by chelating iron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leucocytes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Destroy pathogens by phagocytosis, produce lysozyme, lactoferrin, IgA and interferon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interferon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Protects against viral infections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4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lactoperoxidase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Kills streptococci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Prostaglandins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Act as cytoprotectors, full effect still unknown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z="2800"/>
              <a:t>Distribution of Immunolglobulins and other soluble substances in colostrum and milk delivered to the breastfed infant  during a 24 hrs period </a:t>
            </a:r>
            <a:r>
              <a:rPr lang="en-US" sz="4000"/>
              <a:t> </a:t>
            </a:r>
          </a:p>
        </p:txBody>
      </p:sp>
      <p:graphicFrame>
        <p:nvGraphicFramePr>
          <p:cNvPr id="91212" name="Group 76"/>
          <p:cNvGraphicFramePr>
            <a:graphicFrameLocks noGrp="1"/>
          </p:cNvGraphicFramePr>
          <p:nvPr>
            <p:ph idx="1"/>
          </p:nvPr>
        </p:nvGraphicFramePr>
        <p:xfrm>
          <a:off x="533400" y="1752600"/>
          <a:ext cx="8153400" cy="5143438"/>
        </p:xfrm>
        <a:graphic>
          <a:graphicData uri="http://schemas.openxmlformats.org/drawingml/2006/table">
            <a:tbl>
              <a:tblPr/>
              <a:tblGrid>
                <a:gridCol w="1630363"/>
                <a:gridCol w="1631950"/>
                <a:gridCol w="1628775"/>
                <a:gridCol w="1631950"/>
                <a:gridCol w="1630362"/>
              </a:tblGrid>
              <a:tr h="558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6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Soluble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Product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&lt;1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&gt;4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7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Immunoglobulin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8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 gG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 g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8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Ig 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Lysozyme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8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Lactoferrin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1210" name="Rectangle 74"/>
          <p:cNvSpPr>
            <a:spLocks noChangeArrowheads="1"/>
          </p:cNvSpPr>
          <p:nvPr/>
        </p:nvSpPr>
        <p:spPr bwMode="auto">
          <a:xfrm>
            <a:off x="2133600" y="1676400"/>
            <a:ext cx="6553200" cy="609600"/>
          </a:xfrm>
          <a:prstGeom prst="rect">
            <a:avLst/>
          </a:prstGeom>
          <a:solidFill>
            <a:schemeClr val="accent1"/>
          </a:solidFill>
          <a:ln w="9525">
            <a:solidFill>
              <a:schemeClr val="tx1"/>
            </a:solidFill>
            <a:miter lim="800000"/>
            <a:headEnd/>
            <a:tailEnd/>
          </a:ln>
          <a:effectLst/>
        </p:spPr>
        <p:txBody>
          <a:bodyPr wrap="none" anchor="ctr"/>
          <a:lstStyle/>
          <a:p>
            <a:pPr algn="ctr"/>
            <a:r>
              <a:rPr lang="en-US" sz="2400"/>
              <a:t>Concentration in mg/day weekly after delivery</a:t>
            </a:r>
            <a:r>
              <a:rPr lang="en-US"/>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457200" y="0"/>
            <a:ext cx="8686800" cy="701675"/>
          </a:xfrm>
          <a:prstGeom prst="rect">
            <a:avLst/>
          </a:prstGeom>
          <a:noFill/>
          <a:ln w="9525">
            <a:noFill/>
            <a:miter lim="800000"/>
            <a:headEnd/>
            <a:tailEnd/>
          </a:ln>
          <a:effectLst/>
        </p:spPr>
        <p:txBody>
          <a:bodyPr>
            <a:spAutoFit/>
          </a:bodyPr>
          <a:lstStyle/>
          <a:p>
            <a:pPr>
              <a:spcBef>
                <a:spcPct val="50000"/>
              </a:spcBef>
            </a:pPr>
            <a:r>
              <a:rPr lang="en-US" sz="4000"/>
              <a:t>Constituents of human and cow milk</a:t>
            </a:r>
          </a:p>
        </p:txBody>
      </p:sp>
      <p:sp>
        <p:nvSpPr>
          <p:cNvPr id="22533" name="Rectangle 5"/>
          <p:cNvSpPr>
            <a:spLocks noGrp="1" noChangeArrowheads="1"/>
          </p:cNvSpPr>
          <p:nvPr>
            <p:ph type="title"/>
          </p:nvPr>
        </p:nvSpPr>
        <p:spPr/>
        <p:txBody>
          <a:bodyPr/>
          <a:lstStyle/>
          <a:p>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endParaRPr lang="en-US" sz="4000"/>
          </a:p>
        </p:txBody>
      </p:sp>
      <p:graphicFrame>
        <p:nvGraphicFramePr>
          <p:cNvPr id="22575" name="Group 47"/>
          <p:cNvGraphicFramePr>
            <a:graphicFrameLocks noGrp="1"/>
          </p:cNvGraphicFramePr>
          <p:nvPr>
            <p:ph idx="1"/>
          </p:nvPr>
        </p:nvGraphicFramePr>
        <p:xfrm>
          <a:off x="457200" y="1600200"/>
          <a:ext cx="7391400" cy="4525963"/>
        </p:xfrm>
        <a:graphic>
          <a:graphicData uri="http://schemas.openxmlformats.org/drawingml/2006/table">
            <a:tbl>
              <a:tblPr/>
              <a:tblGrid>
                <a:gridCol w="4267200"/>
                <a:gridCol w="1600200"/>
                <a:gridCol w="1524000"/>
              </a:tblGrid>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HUMAN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COW’S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ENERGY (Kcal/ml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66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LACTOSE (g/100ml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PROTEIN (g/100ml)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FAT (g/100ml)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SODIUM (mmo11l)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WATER(ml/100ml)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87.1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87.3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7543800" cy="1143000"/>
          </a:xfrm>
        </p:spPr>
        <p:txBody>
          <a:bodyPr/>
          <a:lstStyle/>
          <a:p>
            <a:pPr algn="l"/>
            <a:r>
              <a:rPr lang="en-US" sz="4000"/>
              <a:t>ADVANTAGES OF BREASTFEEDING </a:t>
            </a:r>
          </a:p>
        </p:txBody>
      </p:sp>
      <p:sp>
        <p:nvSpPr>
          <p:cNvPr id="46084" name="Rectangle 4"/>
          <p:cNvSpPr>
            <a:spLocks noGrp="1" noChangeArrowheads="1"/>
          </p:cNvSpPr>
          <p:nvPr>
            <p:ph type="body" sz="half" idx="1"/>
          </p:nvPr>
        </p:nvSpPr>
        <p:spPr/>
        <p:txBody>
          <a:bodyPr/>
          <a:lstStyle/>
          <a:p>
            <a:r>
              <a:rPr lang="en-US" sz="3200" b="1">
                <a:solidFill>
                  <a:srgbClr val="CC0000"/>
                </a:solidFill>
              </a:rPr>
              <a:t>B</a:t>
            </a:r>
            <a:r>
              <a:rPr lang="en-US" sz="3200" b="1"/>
              <a:t>-est for baby</a:t>
            </a:r>
          </a:p>
          <a:p>
            <a:r>
              <a:rPr lang="en-US" sz="3200" b="1">
                <a:solidFill>
                  <a:srgbClr val="CC0000"/>
                </a:solidFill>
              </a:rPr>
              <a:t>R</a:t>
            </a:r>
            <a:r>
              <a:rPr lang="en-US" sz="3200" b="1"/>
              <a:t>-educes allergy </a:t>
            </a:r>
          </a:p>
          <a:p>
            <a:r>
              <a:rPr lang="en-US" sz="3200" b="1">
                <a:solidFill>
                  <a:srgbClr val="CC0000"/>
                </a:solidFill>
              </a:rPr>
              <a:t>E</a:t>
            </a:r>
            <a:r>
              <a:rPr lang="en-US" sz="3200" b="1"/>
              <a:t>-conomical </a:t>
            </a:r>
          </a:p>
          <a:p>
            <a:r>
              <a:rPr lang="en-US" sz="3200" b="1">
                <a:solidFill>
                  <a:srgbClr val="CC0000"/>
                </a:solidFill>
              </a:rPr>
              <a:t>A</a:t>
            </a:r>
            <a:r>
              <a:rPr lang="en-US" sz="3200" b="1"/>
              <a:t>-ntibodies </a:t>
            </a:r>
          </a:p>
          <a:p>
            <a:r>
              <a:rPr lang="en-US" sz="3200" b="1">
                <a:solidFill>
                  <a:srgbClr val="CC0000"/>
                </a:solidFill>
              </a:rPr>
              <a:t>S</a:t>
            </a:r>
            <a:r>
              <a:rPr lang="en-US" sz="3200" b="1"/>
              <a:t>-tool inoffensive</a:t>
            </a:r>
          </a:p>
          <a:p>
            <a:r>
              <a:rPr lang="en-US" sz="3200" b="1">
                <a:solidFill>
                  <a:srgbClr val="CC0000"/>
                </a:solidFill>
              </a:rPr>
              <a:t>T</a:t>
            </a:r>
            <a:r>
              <a:rPr lang="en-US" sz="3200" b="1"/>
              <a:t>-emp always right</a:t>
            </a:r>
          </a:p>
        </p:txBody>
      </p:sp>
      <p:sp>
        <p:nvSpPr>
          <p:cNvPr id="46085" name="Rectangle 5"/>
          <p:cNvSpPr>
            <a:spLocks noGrp="1" noChangeArrowheads="1"/>
          </p:cNvSpPr>
          <p:nvPr>
            <p:ph type="body" sz="half" idx="2"/>
          </p:nvPr>
        </p:nvSpPr>
        <p:spPr>
          <a:xfrm>
            <a:off x="4648200" y="1219200"/>
            <a:ext cx="4038600" cy="4906963"/>
          </a:xfrm>
        </p:spPr>
        <p:txBody>
          <a:bodyPr/>
          <a:lstStyle/>
          <a:p>
            <a:r>
              <a:rPr lang="en-US" sz="3200" b="1">
                <a:solidFill>
                  <a:srgbClr val="CC0000"/>
                </a:solidFill>
              </a:rPr>
              <a:t>F</a:t>
            </a:r>
            <a:r>
              <a:rPr lang="en-US" sz="3200" b="1"/>
              <a:t>-resh</a:t>
            </a:r>
          </a:p>
          <a:p>
            <a:r>
              <a:rPr lang="en-US" sz="3200" b="1">
                <a:solidFill>
                  <a:srgbClr val="CC0000"/>
                </a:solidFill>
              </a:rPr>
              <a:t>E</a:t>
            </a:r>
            <a:r>
              <a:rPr lang="en-US" sz="3200" b="1"/>
              <a:t>-motionally bonding </a:t>
            </a:r>
          </a:p>
          <a:p>
            <a:r>
              <a:rPr lang="en-US" sz="3200" b="1">
                <a:solidFill>
                  <a:srgbClr val="CC0000"/>
                </a:solidFill>
              </a:rPr>
              <a:t>E</a:t>
            </a:r>
            <a:r>
              <a:rPr lang="en-US" sz="3200" b="1"/>
              <a:t>-asily digested</a:t>
            </a:r>
          </a:p>
          <a:p>
            <a:r>
              <a:rPr lang="en-US" sz="3200" b="1">
                <a:solidFill>
                  <a:srgbClr val="CC0000"/>
                </a:solidFill>
              </a:rPr>
              <a:t>D</a:t>
            </a:r>
            <a:r>
              <a:rPr lang="en-US" sz="3200" b="1"/>
              <a:t>-iarrhea reduced</a:t>
            </a:r>
          </a:p>
          <a:p>
            <a:r>
              <a:rPr lang="en-US" sz="3200" b="1">
                <a:solidFill>
                  <a:srgbClr val="CC0000"/>
                </a:solidFill>
              </a:rPr>
              <a:t>I</a:t>
            </a:r>
            <a:r>
              <a:rPr lang="en-US" sz="3200" b="1"/>
              <a:t>-mmediately available</a:t>
            </a:r>
          </a:p>
          <a:p>
            <a:r>
              <a:rPr lang="en-US" sz="3200" b="1">
                <a:solidFill>
                  <a:srgbClr val="CC0000"/>
                </a:solidFill>
              </a:rPr>
              <a:t>N</a:t>
            </a:r>
            <a:r>
              <a:rPr lang="en-US" sz="3200" b="1"/>
              <a:t>-utritious </a:t>
            </a:r>
          </a:p>
          <a:p>
            <a:r>
              <a:rPr lang="en-US" sz="3200" b="1">
                <a:solidFill>
                  <a:srgbClr val="CC0000"/>
                </a:solidFill>
              </a:rPr>
              <a:t>G</a:t>
            </a:r>
            <a:r>
              <a:rPr lang="en-US" sz="3200" b="1"/>
              <a:t>-astroenteritis reduced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sz="4000"/>
              <a:t>Health Benefits for Breastfeeding Women</a:t>
            </a:r>
          </a:p>
        </p:txBody>
      </p:sp>
      <p:graphicFrame>
        <p:nvGraphicFramePr>
          <p:cNvPr id="65551" name="Group 15"/>
          <p:cNvGraphicFramePr>
            <a:graphicFrameLocks noGrp="1"/>
          </p:cNvGraphicFramePr>
          <p:nvPr>
            <p:ph sz="half" idx="2"/>
          </p:nvPr>
        </p:nvGraphicFramePr>
        <p:xfrm>
          <a:off x="609600" y="1600200"/>
          <a:ext cx="8077200" cy="4846320"/>
        </p:xfrm>
        <a:graphic>
          <a:graphicData uri="http://schemas.openxmlformats.org/drawingml/2006/table">
            <a:tbl>
              <a:tblPr/>
              <a:tblGrid>
                <a:gridCol w="2692400"/>
                <a:gridCol w="2692400"/>
                <a:gridCol w="2692400"/>
              </a:tblGrid>
              <a:tr h="411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Arial" charset="0"/>
                          <a:ea typeface="宋体" pitchFamily="2" charset="-122"/>
                        </a:rPr>
                        <a:t>Postpartum Benefits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Arial" charset="0"/>
                        </a:rPr>
                        <a:t>Helps to expel the placenta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zh-CN" sz="2400" b="0" i="0" u="none" strike="noStrike" cap="none" normalizeH="0" baseline="0" smtClean="0">
                          <a:ln>
                            <a:noFill/>
                          </a:ln>
                          <a:solidFill>
                            <a:schemeClr val="tx1"/>
                          </a:solidFill>
                          <a:effectLst/>
                          <a:latin typeface="Arial" charset="0"/>
                          <a:ea typeface="宋体" pitchFamily="2" charset="-122"/>
                        </a:rPr>
                        <a:t>Reduces blood loss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zh-CN" sz="2400" b="0" i="0" u="none" strike="noStrike" cap="none" normalizeH="0" baseline="0" smtClean="0">
                          <a:ln>
                            <a:noFill/>
                          </a:ln>
                          <a:solidFill>
                            <a:schemeClr val="tx1"/>
                          </a:solidFill>
                          <a:effectLst/>
                          <a:latin typeface="Arial" charset="0"/>
                          <a:ea typeface="宋体" pitchFamily="2" charset="-122"/>
                        </a:rPr>
                        <a:t>Speeds uterine involution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zh-CN" sz="2400" b="0" i="0" u="none" strike="noStrike" cap="none" normalizeH="0" baseline="0" smtClean="0">
                          <a:ln>
                            <a:noFill/>
                          </a:ln>
                          <a:solidFill>
                            <a:schemeClr val="tx1"/>
                          </a:solidFill>
                          <a:effectLst/>
                          <a:latin typeface="Arial" charset="0"/>
                          <a:ea typeface="宋体" pitchFamily="2" charset="-122"/>
                        </a:rPr>
                        <a:t>Helps body weight return to normal</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Arial" charset="0"/>
                          <a:ea typeface="宋体" pitchFamily="2" charset="-122"/>
                        </a:rPr>
                        <a:t>Reduces Cancer Risks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Arial" charset="0"/>
                        </a:rPr>
                        <a:t>Epithelial Ovarian Cancer</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zh-CN" sz="2400" b="0" i="0" u="none" strike="noStrike" cap="none" normalizeH="0" baseline="0" smtClean="0">
                          <a:ln>
                            <a:noFill/>
                          </a:ln>
                          <a:solidFill>
                            <a:schemeClr val="tx1"/>
                          </a:solidFill>
                          <a:effectLst/>
                          <a:latin typeface="Arial" charset="0"/>
                          <a:ea typeface="宋体" pitchFamily="2" charset="-122"/>
                        </a:rPr>
                        <a:t>Breast Cancer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Arial" charset="0"/>
                          <a:ea typeface="宋体" pitchFamily="2" charset="-122"/>
                        </a:rPr>
                        <a:t>Bone Health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zh-CN" sz="2400" b="0" i="0" u="none" strike="noStrike" cap="none" normalizeH="0" baseline="0" smtClean="0">
                          <a:ln>
                            <a:noFill/>
                          </a:ln>
                          <a:solidFill>
                            <a:schemeClr val="tx1"/>
                          </a:solidFill>
                          <a:effectLst/>
                          <a:latin typeface="Arial" charset="0"/>
                          <a:ea typeface="宋体" pitchFamily="2" charset="-122"/>
                        </a:rPr>
                        <a:t>Greater bone density among women who have ever breastfed</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altLang="zh-CN" sz="2400" b="0" i="0" u="none" strike="noStrike" cap="none" normalizeH="0" baseline="0" smtClean="0">
                          <a:ln>
                            <a:noFill/>
                          </a:ln>
                          <a:solidFill>
                            <a:schemeClr val="tx1"/>
                          </a:solidFill>
                          <a:effectLst/>
                          <a:latin typeface="Arial" charset="0"/>
                          <a:ea typeface="宋体" pitchFamily="2" charset="-122"/>
                        </a:rPr>
                        <a:t>Lower risk of hip fracture later in life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horzOverflow="overflow">
                    <a:lnL>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Proper breastfeeding technique </a:t>
            </a:r>
          </a:p>
        </p:txBody>
      </p:sp>
      <p:sp>
        <p:nvSpPr>
          <p:cNvPr id="68611" name="Rectangle 3"/>
          <p:cNvSpPr>
            <a:spLocks noGrp="1" noChangeArrowheads="1"/>
          </p:cNvSpPr>
          <p:nvPr>
            <p:ph type="body" idx="1"/>
          </p:nvPr>
        </p:nvSpPr>
        <p:spPr/>
        <p:txBody>
          <a:bodyPr/>
          <a:lstStyle/>
          <a:p>
            <a:r>
              <a:rPr lang="en-US"/>
              <a:t>Positions </a:t>
            </a:r>
          </a:p>
          <a:p>
            <a:r>
              <a:rPr lang="en-US"/>
              <a:t>Entire areola in mouth </a:t>
            </a:r>
          </a:p>
          <a:p>
            <a:endParaRPr lang="en-US"/>
          </a:p>
          <a:p>
            <a:endParaRPr lang="en-US"/>
          </a:p>
        </p:txBody>
      </p:sp>
      <p:pic>
        <p:nvPicPr>
          <p:cNvPr id="68612" name="Picture 4" descr="BF-SCAN"/>
          <p:cNvPicPr>
            <a:picLocks noChangeAspect="1" noChangeArrowheads="1"/>
          </p:cNvPicPr>
          <p:nvPr/>
        </p:nvPicPr>
        <p:blipFill>
          <a:blip r:embed="rId2" cstate="print"/>
          <a:srcRect/>
          <a:stretch>
            <a:fillRect/>
          </a:stretch>
        </p:blipFill>
        <p:spPr bwMode="auto">
          <a:xfrm>
            <a:off x="4953000" y="2590800"/>
            <a:ext cx="3581400" cy="39624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260DB469"/>
          <p:cNvPicPr>
            <a:picLocks noChangeAspect="1" noChangeArrowheads="1"/>
          </p:cNvPicPr>
          <p:nvPr/>
        </p:nvPicPr>
        <p:blipFill>
          <a:blip r:embed="rId2" cstate="print">
            <a:lum bright="-30000"/>
            <a:grayscl/>
          </a:blip>
          <a:srcRect l="5814" t="4820" r="12791" b="3645"/>
          <a:stretch>
            <a:fillRect/>
          </a:stretch>
        </p:blipFill>
        <p:spPr bwMode="auto">
          <a:xfrm>
            <a:off x="2209800" y="1068388"/>
            <a:ext cx="5334000" cy="5789612"/>
          </a:xfrm>
          <a:prstGeom prst="rect">
            <a:avLst/>
          </a:prstGeom>
          <a:noFill/>
          <a:ln w="9525">
            <a:noFill/>
            <a:miter lim="800000"/>
            <a:headEnd/>
            <a:tailEnd/>
          </a:ln>
        </p:spPr>
      </p:pic>
      <p:sp>
        <p:nvSpPr>
          <p:cNvPr id="109571" name="Rectangle 3"/>
          <p:cNvSpPr>
            <a:spLocks noChangeArrowheads="1"/>
          </p:cNvSpPr>
          <p:nvPr/>
        </p:nvSpPr>
        <p:spPr bwMode="auto">
          <a:xfrm>
            <a:off x="2209800" y="152400"/>
            <a:ext cx="5334000" cy="914400"/>
          </a:xfrm>
          <a:prstGeom prst="rect">
            <a:avLst/>
          </a:prstGeom>
          <a:solidFill>
            <a:schemeClr val="accent1"/>
          </a:solidFill>
          <a:ln w="9525">
            <a:solidFill>
              <a:schemeClr val="tx1"/>
            </a:solidFill>
            <a:miter lim="800000"/>
            <a:headEnd/>
            <a:tailEnd/>
          </a:ln>
          <a:effectLst/>
        </p:spPr>
        <p:txBody>
          <a:bodyPr wrap="none" anchor="ctr"/>
          <a:lstStyle/>
          <a:p>
            <a:pPr algn="ctr"/>
            <a:r>
              <a:rPr lang="en-US" sz="2800"/>
              <a:t>Baby suckling in a good position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56C33A4A"/>
          <p:cNvPicPr>
            <a:picLocks noChangeAspect="1" noChangeArrowheads="1"/>
          </p:cNvPicPr>
          <p:nvPr/>
        </p:nvPicPr>
        <p:blipFill>
          <a:blip r:embed="rId2" cstate="print"/>
          <a:srcRect l="6557" t="2451" r="10947" b="4115"/>
          <a:stretch>
            <a:fillRect/>
          </a:stretch>
        </p:blipFill>
        <p:spPr bwMode="auto">
          <a:xfrm>
            <a:off x="1066800" y="685800"/>
            <a:ext cx="2362200" cy="6172200"/>
          </a:xfrm>
          <a:prstGeom prst="rect">
            <a:avLst/>
          </a:prstGeom>
          <a:noFill/>
          <a:ln w="9525">
            <a:noFill/>
            <a:miter lim="800000"/>
            <a:headEnd/>
            <a:tailEnd/>
          </a:ln>
        </p:spPr>
      </p:pic>
      <p:pic>
        <p:nvPicPr>
          <p:cNvPr id="110595" name="Picture 3" descr="4F46C2C3"/>
          <p:cNvPicPr>
            <a:picLocks noChangeAspect="1" noChangeArrowheads="1"/>
          </p:cNvPicPr>
          <p:nvPr/>
        </p:nvPicPr>
        <p:blipFill>
          <a:blip r:embed="rId3" cstate="print"/>
          <a:srcRect l="8824" t="3676" r="8824" b="3217"/>
          <a:stretch>
            <a:fillRect/>
          </a:stretch>
        </p:blipFill>
        <p:spPr bwMode="auto">
          <a:xfrm>
            <a:off x="4800600" y="685800"/>
            <a:ext cx="2362200" cy="6172200"/>
          </a:xfrm>
          <a:prstGeom prst="rect">
            <a:avLst/>
          </a:prstGeom>
          <a:noFill/>
          <a:ln w="9525">
            <a:noFill/>
            <a:miter lim="800000"/>
            <a:headEnd/>
            <a:tailEnd/>
          </a:ln>
        </p:spPr>
      </p:pic>
      <p:sp>
        <p:nvSpPr>
          <p:cNvPr id="110596" name="Rectangle 4"/>
          <p:cNvSpPr>
            <a:spLocks noChangeArrowheads="1"/>
          </p:cNvSpPr>
          <p:nvPr/>
        </p:nvSpPr>
        <p:spPr bwMode="auto">
          <a:xfrm>
            <a:off x="1066800" y="0"/>
            <a:ext cx="2362200" cy="762000"/>
          </a:xfrm>
          <a:prstGeom prst="rect">
            <a:avLst/>
          </a:prstGeom>
          <a:solidFill>
            <a:schemeClr val="accent1"/>
          </a:solidFill>
          <a:ln w="9525">
            <a:solidFill>
              <a:schemeClr val="tx1"/>
            </a:solidFill>
            <a:miter lim="800000"/>
            <a:headEnd/>
            <a:tailEnd/>
          </a:ln>
          <a:effectLst/>
        </p:spPr>
        <p:txBody>
          <a:bodyPr wrap="none" anchor="ctr"/>
          <a:lstStyle/>
          <a:p>
            <a:pPr algn="ctr"/>
            <a:r>
              <a:rPr lang="en-US" sz="2800"/>
              <a:t>CORRECT </a:t>
            </a:r>
          </a:p>
        </p:txBody>
      </p:sp>
      <p:sp>
        <p:nvSpPr>
          <p:cNvPr id="110597" name="Rectangle 5"/>
          <p:cNvSpPr>
            <a:spLocks noChangeArrowheads="1"/>
          </p:cNvSpPr>
          <p:nvPr/>
        </p:nvSpPr>
        <p:spPr bwMode="auto">
          <a:xfrm>
            <a:off x="4800600" y="0"/>
            <a:ext cx="2286000" cy="685800"/>
          </a:xfrm>
          <a:prstGeom prst="rect">
            <a:avLst/>
          </a:prstGeom>
          <a:solidFill>
            <a:schemeClr val="accent1"/>
          </a:solidFill>
          <a:ln w="9525">
            <a:solidFill>
              <a:schemeClr val="tx1"/>
            </a:solidFill>
            <a:miter lim="800000"/>
            <a:headEnd/>
            <a:tailEnd/>
          </a:ln>
          <a:effectLst/>
        </p:spPr>
        <p:txBody>
          <a:bodyPr wrap="none" anchor="ctr"/>
          <a:lstStyle/>
          <a:p>
            <a:pPr algn="ctr"/>
            <a:r>
              <a:rPr lang="en-US" sz="2800"/>
              <a:t>INCORRECT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Blausen 0118 Breastfeeding CorrectLatch-On 02.png"/>
          <p:cNvPicPr>
            <a:picLocks noChangeAspect="1" noChangeArrowheads="1"/>
          </p:cNvPicPr>
          <p:nvPr/>
        </p:nvPicPr>
        <p:blipFill>
          <a:blip r:embed="rId2"/>
          <a:srcRect/>
          <a:stretch>
            <a:fillRect/>
          </a:stretch>
        </p:blipFill>
        <p:spPr bwMode="auto">
          <a:xfrm>
            <a:off x="1371600" y="152400"/>
            <a:ext cx="6934200" cy="67056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z="4000"/>
              <a:t>Breastfeeding in special circumstance </a:t>
            </a:r>
          </a:p>
        </p:txBody>
      </p:sp>
      <p:sp>
        <p:nvSpPr>
          <p:cNvPr id="67587" name="Rectangle 3"/>
          <p:cNvSpPr>
            <a:spLocks noGrp="1" noChangeArrowheads="1"/>
          </p:cNvSpPr>
          <p:nvPr>
            <p:ph type="body" idx="1"/>
          </p:nvPr>
        </p:nvSpPr>
        <p:spPr/>
        <p:txBody>
          <a:bodyPr/>
          <a:lstStyle/>
          <a:p>
            <a:r>
              <a:rPr lang="en-US"/>
              <a:t>Preterm</a:t>
            </a:r>
          </a:p>
          <a:p>
            <a:r>
              <a:rPr lang="en-US"/>
              <a:t>Sick mother/baby</a:t>
            </a:r>
          </a:p>
          <a:p>
            <a:r>
              <a:rPr lang="en-US"/>
              <a:t>Cleft palate/lip</a:t>
            </a:r>
          </a:p>
          <a:p>
            <a:r>
              <a:rPr lang="en-US"/>
              <a:t>Working mother</a:t>
            </a:r>
          </a:p>
          <a:p>
            <a:r>
              <a:rPr lang="en-US"/>
              <a:t>Twins/triplets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Ministry of Health Guidelines </a:t>
            </a:r>
          </a:p>
        </p:txBody>
      </p:sp>
      <p:sp>
        <p:nvSpPr>
          <p:cNvPr id="106499" name="Rectangle 3"/>
          <p:cNvSpPr>
            <a:spLocks noGrp="1" noChangeArrowheads="1"/>
          </p:cNvSpPr>
          <p:nvPr>
            <p:ph type="body" idx="1"/>
          </p:nvPr>
        </p:nvSpPr>
        <p:spPr/>
        <p:txBody>
          <a:bodyPr/>
          <a:lstStyle/>
          <a:p>
            <a:r>
              <a:rPr lang="en-US" sz="4400" dirty="0" smtClean="0"/>
              <a:t>Seventeen steps </a:t>
            </a:r>
            <a:endParaRPr lang="en-US" sz="4400" dirty="0"/>
          </a:p>
          <a:p>
            <a:r>
              <a:rPr lang="en-US" sz="4400" dirty="0"/>
              <a:t>Baby Friendly Hospital Initiative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7C9D47D"/>
          <p:cNvPicPr>
            <a:picLocks noChangeAspect="1" noChangeArrowheads="1"/>
          </p:cNvPicPr>
          <p:nvPr/>
        </p:nvPicPr>
        <p:blipFill>
          <a:blip r:embed="rId2" cstate="print">
            <a:lum bright="-6000"/>
          </a:blip>
          <a:srcRect l="8081" t="1250" r="11111"/>
          <a:stretch>
            <a:fillRect/>
          </a:stretch>
        </p:blipFill>
        <p:spPr bwMode="auto">
          <a:xfrm>
            <a:off x="1295400" y="838200"/>
            <a:ext cx="6096000" cy="6019800"/>
          </a:xfrm>
          <a:prstGeom prst="rect">
            <a:avLst/>
          </a:prstGeom>
          <a:noFill/>
          <a:ln w="9525">
            <a:noFill/>
            <a:miter lim="800000"/>
            <a:headEnd/>
            <a:tailEnd/>
          </a:ln>
        </p:spPr>
      </p:pic>
      <p:sp>
        <p:nvSpPr>
          <p:cNvPr id="102403" name="Rectangle 3"/>
          <p:cNvSpPr>
            <a:spLocks noChangeArrowheads="1"/>
          </p:cNvSpPr>
          <p:nvPr/>
        </p:nvSpPr>
        <p:spPr bwMode="auto">
          <a:xfrm>
            <a:off x="1295400" y="0"/>
            <a:ext cx="6096000" cy="838200"/>
          </a:xfrm>
          <a:prstGeom prst="rect">
            <a:avLst/>
          </a:prstGeom>
          <a:solidFill>
            <a:schemeClr val="accent1"/>
          </a:solidFill>
          <a:ln w="9525">
            <a:solidFill>
              <a:schemeClr val="tx1"/>
            </a:solidFill>
            <a:miter lim="800000"/>
            <a:headEnd/>
            <a:tailEnd/>
          </a:ln>
          <a:effectLst/>
        </p:spPr>
        <p:txBody>
          <a:bodyPr wrap="none" anchor="ctr"/>
          <a:lstStyle/>
          <a:p>
            <a:pPr algn="ctr"/>
            <a:r>
              <a:rPr lang="en-US" sz="4800"/>
              <a:t>Breastfeeding Twins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09600" y="0"/>
            <a:ext cx="8153400" cy="1219200"/>
          </a:xfrm>
        </p:spPr>
        <p:txBody>
          <a:bodyPr/>
          <a:lstStyle/>
          <a:p>
            <a:r>
              <a:rPr lang="en-US" sz="4000"/>
              <a:t>Can Employed Women </a:t>
            </a:r>
            <a:br>
              <a:rPr lang="en-US" sz="4000"/>
            </a:br>
            <a:r>
              <a:rPr lang="en-US" sz="4000"/>
              <a:t>Use LAM?</a:t>
            </a:r>
          </a:p>
        </p:txBody>
      </p:sp>
      <p:sp>
        <p:nvSpPr>
          <p:cNvPr id="89091" name="Text Box 3"/>
          <p:cNvSpPr txBox="1">
            <a:spLocks noChangeArrowheads="1"/>
          </p:cNvSpPr>
          <p:nvPr/>
        </p:nvSpPr>
        <p:spPr bwMode="auto">
          <a:xfrm>
            <a:off x="762000" y="2895600"/>
            <a:ext cx="7772400" cy="762000"/>
          </a:xfrm>
          <a:prstGeom prst="rect">
            <a:avLst/>
          </a:prstGeom>
          <a:noFill/>
          <a:ln w="9525">
            <a:noFill/>
            <a:miter lim="800000"/>
            <a:headEnd/>
            <a:tailEnd/>
          </a:ln>
          <a:effectLst/>
        </p:spPr>
        <p:txBody>
          <a:bodyPr>
            <a:spAutoFit/>
          </a:bodyPr>
          <a:lstStyle/>
          <a:p>
            <a:pPr eaLnBrk="0" hangingPunct="0"/>
            <a:endParaRPr lang="en-US" sz="2200">
              <a:solidFill>
                <a:schemeClr val="accent2"/>
              </a:solidFill>
              <a:cs typeface="Arial" charset="0"/>
            </a:endParaRPr>
          </a:p>
          <a:p>
            <a:pPr eaLnBrk="0" hangingPunct="0"/>
            <a:endParaRPr lang="en-US" sz="2200">
              <a:solidFill>
                <a:schemeClr val="accent2"/>
              </a:solidFill>
              <a:cs typeface="Arial" charset="0"/>
            </a:endParaRPr>
          </a:p>
        </p:txBody>
      </p:sp>
      <p:sp>
        <p:nvSpPr>
          <p:cNvPr id="89092" name="Rectangle 4"/>
          <p:cNvSpPr>
            <a:spLocks noChangeArrowheads="1"/>
          </p:cNvSpPr>
          <p:nvPr/>
        </p:nvSpPr>
        <p:spPr bwMode="auto">
          <a:xfrm>
            <a:off x="3276600" y="1371600"/>
            <a:ext cx="5867400" cy="5486400"/>
          </a:xfrm>
          <a:prstGeom prst="rect">
            <a:avLst/>
          </a:prstGeom>
          <a:noFill/>
          <a:ln w="9525">
            <a:noFill/>
            <a:miter lim="800000"/>
            <a:headEnd/>
            <a:tailEnd/>
          </a:ln>
          <a:effectLst/>
        </p:spPr>
        <p:txBody>
          <a:bodyPr/>
          <a:lstStyle/>
          <a:p>
            <a:pPr marL="342900" indent="-342900">
              <a:spcBef>
                <a:spcPct val="20000"/>
              </a:spcBef>
              <a:buFontTx/>
              <a:buChar char="•"/>
            </a:pPr>
            <a:r>
              <a:rPr lang="en-US" sz="2400"/>
              <a:t>Women who are able to keep their infants with them at the work site or nearby and are able to breastfeed frequently can rely on LAM as long as they meet the three criteria for LAM.</a:t>
            </a:r>
          </a:p>
          <a:p>
            <a:pPr marL="342900" indent="-342900">
              <a:spcBef>
                <a:spcPct val="20000"/>
              </a:spcBef>
              <a:buFontTx/>
              <a:buChar char="•"/>
            </a:pPr>
            <a:r>
              <a:rPr lang="en-US" sz="2400"/>
              <a:t>Women who are separated from their infants by work or for other reasons can use LAM if the separation is less than four to five hours at a time. </a:t>
            </a:r>
          </a:p>
          <a:p>
            <a:pPr marL="342900" indent="-342900">
              <a:spcBef>
                <a:spcPct val="20000"/>
              </a:spcBef>
              <a:buFontTx/>
              <a:buChar char="•"/>
            </a:pPr>
            <a:r>
              <a:rPr lang="en-US" sz="2400"/>
              <a:t>Expressing breastmilk may not signal the mother’s hypothalamus to stimulate milk production as well as suckling.</a:t>
            </a:r>
          </a:p>
          <a:p>
            <a:pPr marL="342900" indent="-342900">
              <a:spcBef>
                <a:spcPct val="20000"/>
              </a:spcBef>
            </a:pPr>
            <a:endParaRPr lang="es-ES" sz="2400"/>
          </a:p>
        </p:txBody>
      </p:sp>
      <p:sp>
        <p:nvSpPr>
          <p:cNvPr id="89093" name="Text Box 5"/>
          <p:cNvSpPr txBox="1">
            <a:spLocks noChangeArrowheads="1"/>
          </p:cNvSpPr>
          <p:nvPr/>
        </p:nvSpPr>
        <p:spPr bwMode="auto">
          <a:xfrm>
            <a:off x="609600" y="5745163"/>
            <a:ext cx="2590800" cy="427037"/>
          </a:xfrm>
          <a:prstGeom prst="rect">
            <a:avLst/>
          </a:prstGeom>
          <a:noFill/>
          <a:ln w="9525">
            <a:noFill/>
            <a:miter lim="800000"/>
            <a:headEnd/>
            <a:tailEnd/>
          </a:ln>
          <a:effectLst/>
        </p:spPr>
        <p:txBody>
          <a:bodyPr>
            <a:spAutoFit/>
          </a:bodyPr>
          <a:lstStyle/>
          <a:p>
            <a:pPr eaLnBrk="0" hangingPunct="0">
              <a:spcBef>
                <a:spcPct val="50000"/>
              </a:spcBef>
            </a:pPr>
            <a:r>
              <a:rPr lang="en-US" sz="2200" b="1">
                <a:solidFill>
                  <a:schemeClr val="bg1"/>
                </a:solidFill>
                <a:latin typeface="Times New Roman" pitchFamily="18" charset="0"/>
              </a:rPr>
              <a:t>Photo ID:</a:t>
            </a:r>
            <a:r>
              <a:rPr lang="en-US" sz="2200">
                <a:solidFill>
                  <a:schemeClr val="bg1"/>
                </a:solidFill>
                <a:latin typeface="Times New Roman" pitchFamily="18" charset="0"/>
              </a:rPr>
              <a:t>2005-695</a:t>
            </a:r>
            <a:r>
              <a:rPr lang="en-US" sz="2200">
                <a:latin typeface="Times New Roman" pitchFamily="18" charset="0"/>
              </a:rPr>
              <a:t> </a:t>
            </a:r>
          </a:p>
        </p:txBody>
      </p:sp>
      <p:pic>
        <p:nvPicPr>
          <p:cNvPr id="89094" name="Picture 6" descr="2005-695"/>
          <p:cNvPicPr>
            <a:picLocks noChangeAspect="1" noChangeArrowheads="1"/>
          </p:cNvPicPr>
          <p:nvPr/>
        </p:nvPicPr>
        <p:blipFill>
          <a:blip r:embed="rId3" cstate="print"/>
          <a:srcRect/>
          <a:stretch>
            <a:fillRect/>
          </a:stretch>
        </p:blipFill>
        <p:spPr bwMode="auto">
          <a:xfrm>
            <a:off x="304800" y="2133600"/>
            <a:ext cx="2863850" cy="4267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z="4000" dirty="0"/>
              <a:t>Complications of </a:t>
            </a:r>
            <a:r>
              <a:rPr lang="en-US" sz="4000" dirty="0" err="1"/>
              <a:t>b’feeding</a:t>
            </a:r>
            <a:r>
              <a:rPr lang="en-US" sz="4000" dirty="0"/>
              <a:t> and management </a:t>
            </a:r>
          </a:p>
        </p:txBody>
      </p:sp>
      <p:sp>
        <p:nvSpPr>
          <p:cNvPr id="69635" name="Rectangle 3"/>
          <p:cNvSpPr>
            <a:spLocks noGrp="1" noChangeArrowheads="1"/>
          </p:cNvSpPr>
          <p:nvPr>
            <p:ph type="body" idx="1"/>
          </p:nvPr>
        </p:nvSpPr>
        <p:spPr/>
        <p:txBody>
          <a:bodyPr/>
          <a:lstStyle/>
          <a:p>
            <a:r>
              <a:rPr lang="en-US" dirty="0"/>
              <a:t>Cracked nipple </a:t>
            </a:r>
          </a:p>
          <a:p>
            <a:r>
              <a:rPr lang="en-US" dirty="0"/>
              <a:t>Engorgement</a:t>
            </a:r>
          </a:p>
          <a:p>
            <a:r>
              <a:rPr lang="en-US" dirty="0"/>
              <a:t>Mastitis</a:t>
            </a:r>
          </a:p>
          <a:p>
            <a:r>
              <a:rPr lang="en-US" dirty="0"/>
              <a:t>Abscess</a:t>
            </a:r>
          </a:p>
          <a:p>
            <a:r>
              <a:rPr lang="en-US" dirty="0"/>
              <a:t>Too much milk</a:t>
            </a:r>
          </a:p>
          <a:p>
            <a:r>
              <a:rPr lang="en-US" dirty="0"/>
              <a:t>Too little milk</a:t>
            </a:r>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457200" y="1684338"/>
            <a:ext cx="8229600" cy="1508125"/>
          </a:xfrm>
        </p:spPr>
        <p:txBody>
          <a:bodyPr/>
          <a:lstStyle/>
          <a:p>
            <a:pPr>
              <a:buFontTx/>
              <a:buNone/>
            </a:pPr>
            <a:r>
              <a:rPr lang="en-US" sz="2400"/>
              <a:t>	A mother living with HIV faces a difficult decision—whether to breastfeed, in order to give her infant important nutrients and protection from potentially deadly diseases, or not to breastfeed, to avoid the risk of transmitting HIV through breastmilk. </a:t>
            </a:r>
          </a:p>
          <a:p>
            <a:endParaRPr lang="en-US" sz="2400"/>
          </a:p>
          <a:p>
            <a:pPr>
              <a:buFontTx/>
              <a:buNone/>
            </a:pPr>
            <a:endParaRPr lang="en-US" sz="1400"/>
          </a:p>
        </p:txBody>
      </p:sp>
      <p:sp>
        <p:nvSpPr>
          <p:cNvPr id="54275" name="Rectangle 3"/>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lstStyle/>
          <a:p>
            <a:pPr algn="ctr"/>
            <a:r>
              <a:rPr lang="en-US" sz="4000">
                <a:solidFill>
                  <a:schemeClr val="tx2"/>
                </a:solidFill>
              </a:rPr>
              <a:t>Balancing the Risks</a:t>
            </a:r>
          </a:p>
        </p:txBody>
      </p:sp>
      <p:pic>
        <p:nvPicPr>
          <p:cNvPr id="54276" name="Picture 4" descr="MCj02971590000[1]"/>
          <p:cNvPicPr>
            <a:picLocks noChangeAspect="1" noChangeArrowheads="1"/>
          </p:cNvPicPr>
          <p:nvPr/>
        </p:nvPicPr>
        <p:blipFill>
          <a:blip r:embed="rId3" cstate="print"/>
          <a:srcRect/>
          <a:stretch>
            <a:fillRect/>
          </a:stretch>
        </p:blipFill>
        <p:spPr bwMode="auto">
          <a:xfrm>
            <a:off x="2819400" y="3643313"/>
            <a:ext cx="3429000" cy="2681287"/>
          </a:xfrm>
          <a:prstGeom prst="rect">
            <a:avLst/>
          </a:prstGeom>
          <a:noFill/>
        </p:spPr>
      </p:pic>
      <p:sp>
        <p:nvSpPr>
          <p:cNvPr id="54277" name="Oval 5"/>
          <p:cNvSpPr>
            <a:spLocks noChangeArrowheads="1"/>
          </p:cNvSpPr>
          <p:nvPr/>
        </p:nvSpPr>
        <p:spPr bwMode="auto">
          <a:xfrm>
            <a:off x="2667000" y="4800600"/>
            <a:ext cx="1600200" cy="762000"/>
          </a:xfrm>
          <a:prstGeom prst="ellipse">
            <a:avLst/>
          </a:prstGeom>
          <a:solidFill>
            <a:srgbClr val="000099"/>
          </a:solidFill>
          <a:ln w="9525">
            <a:solidFill>
              <a:schemeClr val="tx1"/>
            </a:solidFill>
            <a:round/>
            <a:headEnd/>
            <a:tailEnd/>
          </a:ln>
          <a:effectLst/>
        </p:spPr>
        <p:txBody>
          <a:bodyPr wrap="none" anchor="ctr"/>
          <a:lstStyle/>
          <a:p>
            <a:endParaRPr lang="en-US"/>
          </a:p>
        </p:txBody>
      </p:sp>
      <p:sp>
        <p:nvSpPr>
          <p:cNvPr id="54278" name="Oval 6"/>
          <p:cNvSpPr>
            <a:spLocks noChangeArrowheads="1"/>
          </p:cNvSpPr>
          <p:nvPr/>
        </p:nvSpPr>
        <p:spPr bwMode="auto">
          <a:xfrm>
            <a:off x="4800600" y="4800600"/>
            <a:ext cx="1600200" cy="762000"/>
          </a:xfrm>
          <a:prstGeom prst="ellipse">
            <a:avLst/>
          </a:prstGeom>
          <a:solidFill>
            <a:srgbClr val="000099"/>
          </a:solidFill>
          <a:ln w="9525">
            <a:solidFill>
              <a:schemeClr val="tx1"/>
            </a:solidFill>
            <a:round/>
            <a:headEnd/>
            <a:tailEnd/>
          </a:ln>
          <a:effectLst/>
        </p:spPr>
        <p:txBody>
          <a:bodyPr wrap="none" anchor="ctr"/>
          <a:lstStyle/>
          <a:p>
            <a:endParaRPr lang="en-US"/>
          </a:p>
        </p:txBody>
      </p:sp>
      <p:sp>
        <p:nvSpPr>
          <p:cNvPr id="54279" name="Text Box 7"/>
          <p:cNvSpPr txBox="1">
            <a:spLocks noChangeArrowheads="1"/>
          </p:cNvSpPr>
          <p:nvPr/>
        </p:nvSpPr>
        <p:spPr bwMode="auto">
          <a:xfrm>
            <a:off x="4800600" y="4953000"/>
            <a:ext cx="1600200" cy="457200"/>
          </a:xfrm>
          <a:prstGeom prst="rect">
            <a:avLst/>
          </a:prstGeom>
          <a:noFill/>
          <a:ln w="9525">
            <a:noFill/>
            <a:miter lim="800000"/>
            <a:headEnd/>
            <a:tailEnd/>
          </a:ln>
          <a:effectLst/>
        </p:spPr>
        <p:txBody>
          <a:bodyPr>
            <a:spAutoFit/>
          </a:bodyPr>
          <a:lstStyle/>
          <a:p>
            <a:pPr algn="ctr" eaLnBrk="0" hangingPunct="0">
              <a:spcBef>
                <a:spcPct val="50000"/>
              </a:spcBef>
            </a:pPr>
            <a:r>
              <a:rPr lang="en-US" sz="1200">
                <a:solidFill>
                  <a:schemeClr val="bg1"/>
                </a:solidFill>
              </a:rPr>
              <a:t>Risk of Other Diseases</a:t>
            </a:r>
          </a:p>
        </p:txBody>
      </p:sp>
      <p:sp>
        <p:nvSpPr>
          <p:cNvPr id="54280" name="Text Box 8"/>
          <p:cNvSpPr txBox="1">
            <a:spLocks noChangeArrowheads="1"/>
          </p:cNvSpPr>
          <p:nvPr/>
        </p:nvSpPr>
        <p:spPr bwMode="auto">
          <a:xfrm>
            <a:off x="2667000" y="5059363"/>
            <a:ext cx="1600200" cy="274637"/>
          </a:xfrm>
          <a:prstGeom prst="rect">
            <a:avLst/>
          </a:prstGeom>
          <a:noFill/>
          <a:ln w="9525">
            <a:noFill/>
            <a:miter lim="800000"/>
            <a:headEnd/>
            <a:tailEnd/>
          </a:ln>
          <a:effectLst/>
        </p:spPr>
        <p:txBody>
          <a:bodyPr>
            <a:spAutoFit/>
          </a:bodyPr>
          <a:lstStyle/>
          <a:p>
            <a:pPr algn="ctr" eaLnBrk="0" hangingPunct="0">
              <a:spcBef>
                <a:spcPct val="50000"/>
              </a:spcBef>
            </a:pPr>
            <a:r>
              <a:rPr lang="en-US" sz="1200">
                <a:solidFill>
                  <a:schemeClr val="bg1"/>
                </a:solidFill>
              </a:rPr>
              <a:t>HIV Transmission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4638"/>
            <a:ext cx="8229600" cy="868362"/>
          </a:xfrm>
        </p:spPr>
        <p:txBody>
          <a:bodyPr/>
          <a:lstStyle/>
          <a:p>
            <a:r>
              <a:rPr lang="en-US" sz="4000"/>
              <a:t>What Do Experts Advise?</a:t>
            </a:r>
          </a:p>
        </p:txBody>
      </p:sp>
      <p:sp>
        <p:nvSpPr>
          <p:cNvPr id="63491" name="Rectangle 3"/>
          <p:cNvSpPr>
            <a:spLocks noGrp="1" noChangeArrowheads="1"/>
          </p:cNvSpPr>
          <p:nvPr>
            <p:ph type="body" idx="1"/>
          </p:nvPr>
        </p:nvSpPr>
        <p:spPr>
          <a:xfrm>
            <a:off x="152400" y="1295400"/>
            <a:ext cx="8991600" cy="5257800"/>
          </a:xfrm>
        </p:spPr>
        <p:txBody>
          <a:bodyPr/>
          <a:lstStyle/>
          <a:p>
            <a:pPr>
              <a:lnSpc>
                <a:spcPct val="80000"/>
              </a:lnSpc>
              <a:buFontTx/>
              <a:buNone/>
            </a:pPr>
            <a:r>
              <a:rPr lang="en-US" sz="1200"/>
              <a:t>	</a:t>
            </a:r>
            <a:r>
              <a:rPr lang="en-US" sz="2400"/>
              <a:t>WHO and other UN agencies advise that HIV-positive mothers </a:t>
            </a:r>
          </a:p>
          <a:p>
            <a:pPr>
              <a:lnSpc>
                <a:spcPct val="80000"/>
              </a:lnSpc>
              <a:buFontTx/>
              <a:buNone/>
            </a:pPr>
            <a:r>
              <a:rPr lang="en-US" sz="2400"/>
              <a:t>	avoid breastfeeding if replacement feeding meets five essential </a:t>
            </a:r>
          </a:p>
          <a:p>
            <a:pPr>
              <a:lnSpc>
                <a:spcPct val="80000"/>
              </a:lnSpc>
              <a:buFontTx/>
              <a:buNone/>
            </a:pPr>
            <a:r>
              <a:rPr lang="en-US" sz="2400"/>
              <a:t>	criteria: </a:t>
            </a:r>
          </a:p>
          <a:p>
            <a:pPr>
              <a:lnSpc>
                <a:spcPct val="80000"/>
              </a:lnSpc>
              <a:buFontTx/>
              <a:buNone/>
            </a:pPr>
            <a:r>
              <a:rPr lang="en-US" sz="2400"/>
              <a:t>	</a:t>
            </a:r>
            <a:r>
              <a:rPr lang="en-US" sz="2800" b="1">
                <a:ea typeface="Arial Unicode MS" pitchFamily="34" charset="-128"/>
                <a:cs typeface="Arial" charset="0"/>
              </a:rPr>
              <a:t>- Affordable</a:t>
            </a:r>
          </a:p>
          <a:p>
            <a:pPr>
              <a:lnSpc>
                <a:spcPct val="80000"/>
              </a:lnSpc>
              <a:buFontTx/>
              <a:buNone/>
            </a:pPr>
            <a:r>
              <a:rPr lang="en-US" sz="2800" b="1">
                <a:ea typeface="Arial Unicode MS" pitchFamily="34" charset="-128"/>
                <a:cs typeface="Arial" charset="0"/>
              </a:rPr>
              <a:t>	- Feasible  </a:t>
            </a:r>
          </a:p>
          <a:p>
            <a:pPr>
              <a:lnSpc>
                <a:spcPct val="80000"/>
              </a:lnSpc>
              <a:buFontTx/>
              <a:buNone/>
            </a:pPr>
            <a:r>
              <a:rPr lang="en-US" sz="2800" b="1">
                <a:ea typeface="Arial Unicode MS" pitchFamily="34" charset="-128"/>
                <a:cs typeface="Arial" charset="0"/>
              </a:rPr>
              <a:t>	- Acceptable</a:t>
            </a:r>
          </a:p>
          <a:p>
            <a:pPr>
              <a:lnSpc>
                <a:spcPct val="80000"/>
              </a:lnSpc>
              <a:buFontTx/>
              <a:buNone/>
            </a:pPr>
            <a:r>
              <a:rPr lang="en-US" sz="2800" b="1">
                <a:ea typeface="Arial Unicode MS" pitchFamily="34" charset="-128"/>
                <a:cs typeface="Arial" charset="0"/>
              </a:rPr>
              <a:t>	- Sustainable</a:t>
            </a:r>
          </a:p>
          <a:p>
            <a:pPr>
              <a:lnSpc>
                <a:spcPct val="80000"/>
              </a:lnSpc>
              <a:buFontTx/>
              <a:buNone/>
            </a:pPr>
            <a:r>
              <a:rPr lang="en-US" sz="2800" b="1">
                <a:ea typeface="Arial Unicode MS" pitchFamily="34" charset="-128"/>
                <a:cs typeface="Arial" charset="0"/>
              </a:rPr>
              <a:t>	- Safe</a:t>
            </a:r>
          </a:p>
          <a:p>
            <a:pPr>
              <a:lnSpc>
                <a:spcPct val="80000"/>
              </a:lnSpc>
              <a:buFontTx/>
              <a:buNone/>
            </a:pPr>
            <a:endParaRPr lang="en-US" sz="2800" b="1">
              <a:ea typeface="Arial Unicode MS" pitchFamily="34" charset="-128"/>
              <a:cs typeface="Arial" charset="0"/>
            </a:endParaRPr>
          </a:p>
          <a:p>
            <a:pPr>
              <a:lnSpc>
                <a:spcPct val="80000"/>
              </a:lnSpc>
              <a:buFontTx/>
              <a:buNone/>
            </a:pPr>
            <a:r>
              <a:rPr lang="en-US" sz="1800"/>
              <a:t>	</a:t>
            </a:r>
            <a:r>
              <a:rPr lang="en-US" sz="2400"/>
              <a:t>Otherwise, HIV-positive mothers should breastfeed exclusively for their infants’ first months of life and stop breastfeeding if replacement feeding can meet the five criteria or when breastmilk alone is no longer adequate.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 feeding Guidelines 2009</a:t>
            </a:r>
            <a:endParaRPr lang="en-US" dirty="0"/>
          </a:p>
        </p:txBody>
      </p:sp>
      <p:sp>
        <p:nvSpPr>
          <p:cNvPr id="3" name="Content Placeholder 2"/>
          <p:cNvSpPr>
            <a:spLocks noGrp="1"/>
          </p:cNvSpPr>
          <p:nvPr>
            <p:ph idx="1"/>
          </p:nvPr>
        </p:nvSpPr>
        <p:spPr/>
        <p:txBody>
          <a:bodyPr/>
          <a:lstStyle/>
          <a:p>
            <a:pPr lvl="1"/>
            <a:r>
              <a:rPr lang="en-US" dirty="0" smtClean="0"/>
              <a:t>Longer periods of breastfeeding ARV’s</a:t>
            </a:r>
          </a:p>
          <a:p>
            <a:pPr lvl="1"/>
            <a:r>
              <a:rPr lang="en-US" dirty="0" smtClean="0"/>
              <a:t>More information will be provided during the PMTCT seminar</a:t>
            </a:r>
          </a:p>
          <a:p>
            <a:pPr lvl="1"/>
            <a:endParaRPr lang="en-US"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Drugs and breastfeeding </a:t>
            </a:r>
          </a:p>
        </p:txBody>
      </p:sp>
      <p:sp>
        <p:nvSpPr>
          <p:cNvPr id="93187" name="Rectangle 3"/>
          <p:cNvSpPr>
            <a:spLocks noGrp="1" noChangeArrowheads="1"/>
          </p:cNvSpPr>
          <p:nvPr>
            <p:ph type="body" idx="1"/>
          </p:nvPr>
        </p:nvSpPr>
        <p:spPr/>
        <p:txBody>
          <a:bodyPr/>
          <a:lstStyle/>
          <a:p>
            <a:r>
              <a:rPr lang="en-US" dirty="0" smtClean="0"/>
              <a:t>Absolute contraindications</a:t>
            </a:r>
          </a:p>
          <a:p>
            <a:pPr lvl="1"/>
            <a:r>
              <a:rPr lang="en-US" dirty="0" smtClean="0"/>
              <a:t>Chemotherapeutic agents  </a:t>
            </a:r>
          </a:p>
          <a:p>
            <a:pPr lvl="1"/>
            <a:r>
              <a:rPr lang="en-US" dirty="0" smtClean="0"/>
              <a:t>Lithium etc </a:t>
            </a:r>
          </a:p>
          <a:p>
            <a:pPr lvl="1"/>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LAM_ppt_graphic_32"/>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FP and breastfeeding"/>
          <p:cNvPicPr>
            <a:picLocks noChangeAspect="1" noChangeArrowheads="1"/>
          </p:cNvPicPr>
          <p:nvPr/>
        </p:nvPicPr>
        <p:blipFill>
          <a:blip r:embed="rId3" cstate="print"/>
          <a:srcRect/>
          <a:stretch>
            <a:fillRect/>
          </a:stretch>
        </p:blipFill>
        <p:spPr bwMode="auto">
          <a:xfrm>
            <a:off x="4343400" y="2362200"/>
            <a:ext cx="4724400" cy="3662363"/>
          </a:xfrm>
          <a:prstGeom prst="rect">
            <a:avLst/>
          </a:prstGeom>
          <a:noFill/>
        </p:spPr>
      </p:pic>
      <p:sp>
        <p:nvSpPr>
          <p:cNvPr id="84995" name="Rectangle 3"/>
          <p:cNvSpPr>
            <a:spLocks noGrp="1" noChangeArrowheads="1"/>
          </p:cNvSpPr>
          <p:nvPr>
            <p:ph type="title"/>
          </p:nvPr>
        </p:nvSpPr>
        <p:spPr/>
        <p:txBody>
          <a:bodyPr/>
          <a:lstStyle/>
          <a:p>
            <a:r>
              <a:rPr lang="en-US" sz="3800"/>
              <a:t>Breastfeeding Increases Women’s Contraceptive Options</a:t>
            </a:r>
          </a:p>
        </p:txBody>
      </p:sp>
      <p:sp>
        <p:nvSpPr>
          <p:cNvPr id="84996" name="Rectangle 4"/>
          <p:cNvSpPr>
            <a:spLocks noGrp="1" noChangeArrowheads="1"/>
          </p:cNvSpPr>
          <p:nvPr>
            <p:ph type="body" idx="1"/>
          </p:nvPr>
        </p:nvSpPr>
        <p:spPr>
          <a:xfrm>
            <a:off x="533400" y="2362200"/>
            <a:ext cx="3886200" cy="3886200"/>
          </a:xfrm>
        </p:spPr>
        <p:txBody>
          <a:bodyPr/>
          <a:lstStyle/>
          <a:p>
            <a:pPr>
              <a:buFontTx/>
              <a:buNone/>
            </a:pPr>
            <a:r>
              <a:rPr lang="en-US"/>
              <a:t>	Mothers who breastfeed fully or nearly fully can rely on the lactational amenorrhea method (LAM) to delay their next pregnancy.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AM_ppt_graphic_03"/>
          <p:cNvPicPr>
            <a:picLocks noChangeAspect="1" noChangeArrowheads="1"/>
          </p:cNvPicPr>
          <p:nvPr/>
        </p:nvPicPr>
        <p:blipFill>
          <a:blip r:embed="rId2"/>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304800" y="762000"/>
            <a:ext cx="8458200" cy="5562600"/>
          </a:xfrm>
          <a:solidFill>
            <a:schemeClr val="bg1"/>
          </a:solidFill>
          <a:ln w="28575" cap="flat" algn="ctr">
            <a:solidFill>
              <a:schemeClr val="accent1"/>
            </a:solidFill>
          </a:ln>
        </p:spPr>
        <p:txBody>
          <a:bodyPr/>
          <a:lstStyle/>
          <a:p>
            <a:pPr marL="461963" indent="-461963">
              <a:spcBef>
                <a:spcPct val="100000"/>
              </a:spcBef>
              <a:buFont typeface="Wingdings" pitchFamily="2" charset="2"/>
              <a:buChar char="ü"/>
            </a:pPr>
            <a:r>
              <a:rPr lang="en-US" sz="4000" b="1"/>
              <a:t>Infants who receive only breast milk are considered exclusively breastfed.</a:t>
            </a:r>
          </a:p>
          <a:p>
            <a:pPr marL="461963" indent="-461963">
              <a:spcBef>
                <a:spcPct val="100000"/>
              </a:spcBef>
              <a:buFont typeface="Wingdings" pitchFamily="2" charset="2"/>
              <a:buChar char="ü"/>
            </a:pPr>
            <a:r>
              <a:rPr lang="en-US" sz="4000" b="1"/>
              <a:t>Exclusive breastfeeding is recommended for the first 6 months of life.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AM_ppt_graphic_04"/>
          <p:cNvPicPr>
            <a:picLocks noChangeAspect="1" noChangeArrowheads="1"/>
          </p:cNvPicPr>
          <p:nvPr/>
        </p:nvPicPr>
        <p:blipFill>
          <a:blip r:embed="rId2"/>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AM_ppt_graphic_06"/>
          <p:cNvPicPr>
            <a:picLocks noChangeAspect="1" noChangeArrowheads="1"/>
          </p:cNvPicPr>
          <p:nvPr/>
        </p:nvPicPr>
        <p:blipFill>
          <a:blip r:embed="rId2"/>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6781800" y="2362200"/>
            <a:ext cx="1981200" cy="1371600"/>
          </a:xfrm>
          <a:prstGeom prst="rect">
            <a:avLst/>
          </a:prstGeom>
          <a:solidFill>
            <a:srgbClr val="99CCFF"/>
          </a:solidFill>
          <a:ln w="9525">
            <a:solidFill>
              <a:schemeClr val="tx1"/>
            </a:solidFill>
            <a:miter lim="800000"/>
            <a:headEnd/>
            <a:tailEnd/>
          </a:ln>
          <a:effectLst/>
        </p:spPr>
        <p:txBody>
          <a:bodyPr wrap="none" anchor="ctr"/>
          <a:lstStyle/>
          <a:p>
            <a:endParaRPr lang="en-US"/>
          </a:p>
        </p:txBody>
      </p:sp>
      <p:sp>
        <p:nvSpPr>
          <p:cNvPr id="87043" name="Rectangle 3"/>
          <p:cNvSpPr>
            <a:spLocks noChangeArrowheads="1"/>
          </p:cNvSpPr>
          <p:nvPr/>
        </p:nvSpPr>
        <p:spPr bwMode="auto">
          <a:xfrm>
            <a:off x="4267200" y="4876800"/>
            <a:ext cx="1981200" cy="1371600"/>
          </a:xfrm>
          <a:prstGeom prst="rect">
            <a:avLst/>
          </a:prstGeom>
          <a:solidFill>
            <a:srgbClr val="99CCFF"/>
          </a:solidFill>
          <a:ln w="9525">
            <a:solidFill>
              <a:schemeClr val="tx1"/>
            </a:solidFill>
            <a:miter lim="800000"/>
            <a:headEnd/>
            <a:tailEnd/>
          </a:ln>
          <a:effectLst/>
        </p:spPr>
        <p:txBody>
          <a:bodyPr wrap="none" anchor="ctr"/>
          <a:lstStyle/>
          <a:p>
            <a:endParaRPr lang="en-US"/>
          </a:p>
        </p:txBody>
      </p:sp>
      <p:pic>
        <p:nvPicPr>
          <p:cNvPr id="87044" name="Picture 4" descr="BF-SCAN"/>
          <p:cNvPicPr>
            <a:picLocks noChangeAspect="1" noChangeArrowheads="1"/>
          </p:cNvPicPr>
          <p:nvPr/>
        </p:nvPicPr>
        <p:blipFill>
          <a:blip r:embed="rId3" cstate="print"/>
          <a:srcRect/>
          <a:stretch>
            <a:fillRect/>
          </a:stretch>
        </p:blipFill>
        <p:spPr bwMode="auto">
          <a:xfrm>
            <a:off x="3937000" y="1676400"/>
            <a:ext cx="2006600" cy="2590800"/>
          </a:xfrm>
          <a:prstGeom prst="rect">
            <a:avLst/>
          </a:prstGeom>
          <a:noFill/>
        </p:spPr>
      </p:pic>
      <p:pic>
        <p:nvPicPr>
          <p:cNvPr id="87045" name="Picture 5" descr="X-FIN-BABY-1"/>
          <p:cNvPicPr>
            <a:picLocks noChangeAspect="1" noChangeArrowheads="1"/>
          </p:cNvPicPr>
          <p:nvPr/>
        </p:nvPicPr>
        <p:blipFill>
          <a:blip r:embed="rId4" cstate="print"/>
          <a:srcRect/>
          <a:stretch>
            <a:fillRect/>
          </a:stretch>
        </p:blipFill>
        <p:spPr bwMode="auto">
          <a:xfrm>
            <a:off x="1219200" y="4800600"/>
            <a:ext cx="866775" cy="1066800"/>
          </a:xfrm>
          <a:prstGeom prst="rect">
            <a:avLst/>
          </a:prstGeom>
          <a:noFill/>
        </p:spPr>
      </p:pic>
      <p:sp>
        <p:nvSpPr>
          <p:cNvPr id="87046" name="Text Box 6"/>
          <p:cNvSpPr txBox="1">
            <a:spLocks noChangeArrowheads="1"/>
          </p:cNvSpPr>
          <p:nvPr/>
        </p:nvSpPr>
        <p:spPr bwMode="auto">
          <a:xfrm>
            <a:off x="609600" y="533400"/>
            <a:ext cx="7848600" cy="701675"/>
          </a:xfrm>
          <a:prstGeom prst="rect">
            <a:avLst/>
          </a:prstGeom>
          <a:noFill/>
          <a:ln w="9525">
            <a:noFill/>
            <a:miter lim="800000"/>
            <a:headEnd/>
            <a:tailEnd/>
          </a:ln>
          <a:effectLst/>
        </p:spPr>
        <p:txBody>
          <a:bodyPr>
            <a:spAutoFit/>
          </a:bodyPr>
          <a:lstStyle/>
          <a:p>
            <a:pPr algn="ctr" eaLnBrk="0" hangingPunct="0">
              <a:spcBef>
                <a:spcPct val="50000"/>
              </a:spcBef>
            </a:pPr>
            <a:r>
              <a:rPr lang="en-US" sz="4000" b="1">
                <a:solidFill>
                  <a:srgbClr val="FF0000"/>
                </a:solidFill>
                <a:cs typeface="Arial" charset="0"/>
              </a:rPr>
              <a:t>When Can a Woman Use LAM?</a:t>
            </a:r>
          </a:p>
        </p:txBody>
      </p:sp>
      <p:sp>
        <p:nvSpPr>
          <p:cNvPr id="87047" name="Text Box 7"/>
          <p:cNvSpPr txBox="1">
            <a:spLocks noChangeArrowheads="1"/>
          </p:cNvSpPr>
          <p:nvPr/>
        </p:nvSpPr>
        <p:spPr bwMode="auto">
          <a:xfrm>
            <a:off x="533400" y="2438400"/>
            <a:ext cx="2590800" cy="304800"/>
          </a:xfrm>
          <a:prstGeom prst="rect">
            <a:avLst/>
          </a:prstGeom>
          <a:noFill/>
          <a:ln w="9525">
            <a:noFill/>
            <a:miter lim="800000"/>
            <a:headEnd/>
            <a:tailEnd/>
          </a:ln>
          <a:effectLst/>
        </p:spPr>
        <p:txBody>
          <a:bodyPr>
            <a:spAutoFit/>
          </a:bodyPr>
          <a:lstStyle/>
          <a:p>
            <a:pPr eaLnBrk="0" hangingPunct="0">
              <a:spcBef>
                <a:spcPct val="50000"/>
              </a:spcBef>
            </a:pPr>
            <a:r>
              <a:rPr lang="en-US" sz="1400">
                <a:solidFill>
                  <a:srgbClr val="FF0000"/>
                </a:solidFill>
                <a:cs typeface="Arial" charset="0"/>
              </a:rPr>
              <a:t>Have your menses returned?</a:t>
            </a:r>
          </a:p>
        </p:txBody>
      </p:sp>
      <p:sp>
        <p:nvSpPr>
          <p:cNvPr id="87048" name="Text Box 8"/>
          <p:cNvSpPr txBox="1">
            <a:spLocks noChangeArrowheads="1"/>
          </p:cNvSpPr>
          <p:nvPr/>
        </p:nvSpPr>
        <p:spPr bwMode="auto">
          <a:xfrm>
            <a:off x="533400" y="3705225"/>
            <a:ext cx="3429000" cy="942975"/>
          </a:xfrm>
          <a:prstGeom prst="rect">
            <a:avLst/>
          </a:prstGeom>
          <a:noFill/>
          <a:ln w="9525">
            <a:noFill/>
            <a:miter lim="800000"/>
            <a:headEnd/>
            <a:tailEnd/>
          </a:ln>
          <a:effectLst/>
        </p:spPr>
        <p:txBody>
          <a:bodyPr>
            <a:spAutoFit/>
          </a:bodyPr>
          <a:lstStyle/>
          <a:p>
            <a:pPr eaLnBrk="0" hangingPunct="0">
              <a:spcBef>
                <a:spcPct val="50000"/>
              </a:spcBef>
            </a:pPr>
            <a:r>
              <a:rPr lang="en-US" sz="1400">
                <a:solidFill>
                  <a:srgbClr val="FF0000"/>
                </a:solidFill>
                <a:cs typeface="Arial" charset="0"/>
              </a:rPr>
              <a:t>Are you regularly giving the baby other food besides breastmilk, or allowing long periods without breastfeeding, either day or night?</a:t>
            </a:r>
          </a:p>
        </p:txBody>
      </p:sp>
      <p:sp>
        <p:nvSpPr>
          <p:cNvPr id="87049" name="Text Box 9"/>
          <p:cNvSpPr txBox="1">
            <a:spLocks noChangeArrowheads="1"/>
          </p:cNvSpPr>
          <p:nvPr/>
        </p:nvSpPr>
        <p:spPr bwMode="auto">
          <a:xfrm>
            <a:off x="609600" y="5943600"/>
            <a:ext cx="3276600" cy="304800"/>
          </a:xfrm>
          <a:prstGeom prst="rect">
            <a:avLst/>
          </a:prstGeom>
          <a:noFill/>
          <a:ln w="9525">
            <a:noFill/>
            <a:miter lim="800000"/>
            <a:headEnd/>
            <a:tailEnd/>
          </a:ln>
          <a:effectLst/>
        </p:spPr>
        <p:txBody>
          <a:bodyPr>
            <a:spAutoFit/>
          </a:bodyPr>
          <a:lstStyle/>
          <a:p>
            <a:pPr eaLnBrk="0" hangingPunct="0">
              <a:spcBef>
                <a:spcPct val="50000"/>
              </a:spcBef>
            </a:pPr>
            <a:r>
              <a:rPr lang="en-US" sz="1400">
                <a:solidFill>
                  <a:srgbClr val="FF0000"/>
                </a:solidFill>
                <a:cs typeface="Arial" charset="0"/>
              </a:rPr>
              <a:t>Is your baby more than 6 months old?</a:t>
            </a:r>
          </a:p>
        </p:txBody>
      </p:sp>
      <p:sp>
        <p:nvSpPr>
          <p:cNvPr id="87050" name="Oval 10"/>
          <p:cNvSpPr>
            <a:spLocks noChangeArrowheads="1"/>
          </p:cNvSpPr>
          <p:nvPr/>
        </p:nvSpPr>
        <p:spPr bwMode="auto">
          <a:xfrm>
            <a:off x="609600" y="5029200"/>
            <a:ext cx="457200" cy="457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87051" name="Oval 11"/>
          <p:cNvSpPr>
            <a:spLocks noChangeArrowheads="1"/>
          </p:cNvSpPr>
          <p:nvPr/>
        </p:nvSpPr>
        <p:spPr bwMode="auto">
          <a:xfrm>
            <a:off x="609600" y="3124200"/>
            <a:ext cx="457200" cy="457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87052" name="Oval 12"/>
          <p:cNvSpPr>
            <a:spLocks noChangeArrowheads="1"/>
          </p:cNvSpPr>
          <p:nvPr/>
        </p:nvSpPr>
        <p:spPr bwMode="auto">
          <a:xfrm>
            <a:off x="533400" y="1752600"/>
            <a:ext cx="457200" cy="457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87053" name="Text Box 13"/>
          <p:cNvSpPr txBox="1">
            <a:spLocks noChangeArrowheads="1"/>
          </p:cNvSpPr>
          <p:nvPr/>
        </p:nvSpPr>
        <p:spPr bwMode="auto">
          <a:xfrm>
            <a:off x="609600" y="1752600"/>
            <a:ext cx="228600" cy="427038"/>
          </a:xfrm>
          <a:prstGeom prst="rect">
            <a:avLst/>
          </a:prstGeom>
          <a:noFill/>
          <a:ln w="9525">
            <a:noFill/>
            <a:miter lim="800000"/>
            <a:headEnd/>
            <a:tailEnd/>
          </a:ln>
          <a:effectLst/>
        </p:spPr>
        <p:txBody>
          <a:bodyPr>
            <a:spAutoFit/>
          </a:bodyPr>
          <a:lstStyle/>
          <a:p>
            <a:pPr eaLnBrk="0" hangingPunct="0">
              <a:spcBef>
                <a:spcPct val="50000"/>
              </a:spcBef>
            </a:pPr>
            <a:r>
              <a:rPr lang="en-US" sz="2200" b="1">
                <a:solidFill>
                  <a:schemeClr val="bg1"/>
                </a:solidFill>
                <a:cs typeface="Arial" charset="0"/>
              </a:rPr>
              <a:t>1</a:t>
            </a:r>
          </a:p>
        </p:txBody>
      </p:sp>
      <p:sp>
        <p:nvSpPr>
          <p:cNvPr id="87054" name="Text Box 14"/>
          <p:cNvSpPr txBox="1">
            <a:spLocks noChangeArrowheads="1"/>
          </p:cNvSpPr>
          <p:nvPr/>
        </p:nvSpPr>
        <p:spPr bwMode="auto">
          <a:xfrm>
            <a:off x="685800" y="3124200"/>
            <a:ext cx="381000" cy="427038"/>
          </a:xfrm>
          <a:prstGeom prst="rect">
            <a:avLst/>
          </a:prstGeom>
          <a:noFill/>
          <a:ln w="9525">
            <a:noFill/>
            <a:miter lim="800000"/>
            <a:headEnd/>
            <a:tailEnd/>
          </a:ln>
          <a:effectLst/>
        </p:spPr>
        <p:txBody>
          <a:bodyPr>
            <a:spAutoFit/>
          </a:bodyPr>
          <a:lstStyle/>
          <a:p>
            <a:pPr eaLnBrk="0" hangingPunct="0">
              <a:spcBef>
                <a:spcPct val="50000"/>
              </a:spcBef>
            </a:pPr>
            <a:r>
              <a:rPr lang="en-US" sz="2200" b="1">
                <a:solidFill>
                  <a:schemeClr val="bg1"/>
                </a:solidFill>
                <a:cs typeface="Arial" charset="0"/>
              </a:rPr>
              <a:t>2</a:t>
            </a:r>
          </a:p>
        </p:txBody>
      </p:sp>
      <p:sp>
        <p:nvSpPr>
          <p:cNvPr id="87055" name="Text Box 15"/>
          <p:cNvSpPr txBox="1">
            <a:spLocks noChangeArrowheads="1"/>
          </p:cNvSpPr>
          <p:nvPr/>
        </p:nvSpPr>
        <p:spPr bwMode="auto">
          <a:xfrm>
            <a:off x="685800" y="5029200"/>
            <a:ext cx="304800" cy="427038"/>
          </a:xfrm>
          <a:prstGeom prst="rect">
            <a:avLst/>
          </a:prstGeom>
          <a:noFill/>
          <a:ln w="9525">
            <a:noFill/>
            <a:miter lim="800000"/>
            <a:headEnd/>
            <a:tailEnd/>
          </a:ln>
          <a:effectLst/>
        </p:spPr>
        <p:txBody>
          <a:bodyPr>
            <a:spAutoFit/>
          </a:bodyPr>
          <a:lstStyle/>
          <a:p>
            <a:pPr eaLnBrk="0" hangingPunct="0">
              <a:spcBef>
                <a:spcPct val="50000"/>
              </a:spcBef>
            </a:pPr>
            <a:r>
              <a:rPr lang="en-US" sz="2200" b="1">
                <a:solidFill>
                  <a:schemeClr val="bg1"/>
                </a:solidFill>
                <a:cs typeface="Arial" charset="0"/>
              </a:rPr>
              <a:t>3</a:t>
            </a:r>
          </a:p>
        </p:txBody>
      </p:sp>
      <p:sp>
        <p:nvSpPr>
          <p:cNvPr id="87056" name="AutoShape 16"/>
          <p:cNvSpPr>
            <a:spLocks noChangeArrowheads="1"/>
          </p:cNvSpPr>
          <p:nvPr/>
        </p:nvSpPr>
        <p:spPr bwMode="auto">
          <a:xfrm>
            <a:off x="5029200" y="4038600"/>
            <a:ext cx="152400" cy="838200"/>
          </a:xfrm>
          <a:prstGeom prst="downArrow">
            <a:avLst>
              <a:gd name="adj1" fmla="val 50000"/>
              <a:gd name="adj2" fmla="val 137500"/>
            </a:avLst>
          </a:prstGeom>
          <a:solidFill>
            <a:schemeClr val="tx1"/>
          </a:solidFill>
          <a:ln w="9525">
            <a:solidFill>
              <a:schemeClr val="tx1"/>
            </a:solidFill>
            <a:miter lim="800000"/>
            <a:headEnd/>
            <a:tailEnd/>
          </a:ln>
          <a:effectLst/>
        </p:spPr>
        <p:txBody>
          <a:bodyPr vert="eaVert" wrap="none" anchor="ctr"/>
          <a:lstStyle/>
          <a:p>
            <a:pPr algn="ctr" eaLnBrk="0" hangingPunct="0"/>
            <a:endParaRPr lang="en-US" sz="2200">
              <a:solidFill>
                <a:srgbClr val="FF0000"/>
              </a:solidFill>
              <a:latin typeface="Times New Roman" pitchFamily="18" charset="0"/>
            </a:endParaRPr>
          </a:p>
        </p:txBody>
      </p:sp>
      <p:sp>
        <p:nvSpPr>
          <p:cNvPr id="87057" name="Text Box 17"/>
          <p:cNvSpPr txBox="1">
            <a:spLocks noChangeArrowheads="1"/>
          </p:cNvSpPr>
          <p:nvPr/>
        </p:nvSpPr>
        <p:spPr bwMode="auto">
          <a:xfrm>
            <a:off x="6858000" y="2514600"/>
            <a:ext cx="1905000" cy="1436688"/>
          </a:xfrm>
          <a:prstGeom prst="rect">
            <a:avLst/>
          </a:prstGeom>
          <a:noFill/>
          <a:ln w="9525">
            <a:noFill/>
            <a:miter lim="800000"/>
            <a:headEnd/>
            <a:tailEnd/>
          </a:ln>
          <a:effectLst/>
        </p:spPr>
        <p:txBody>
          <a:bodyPr>
            <a:spAutoFit/>
          </a:bodyPr>
          <a:lstStyle/>
          <a:p>
            <a:pPr eaLnBrk="0" hangingPunct="0">
              <a:spcBef>
                <a:spcPct val="50000"/>
              </a:spcBef>
            </a:pPr>
            <a:r>
              <a:rPr lang="en-US" sz="1600">
                <a:cs typeface="Arial" charset="0"/>
              </a:rPr>
              <a:t>If the answer to all these questions is </a:t>
            </a:r>
            <a:r>
              <a:rPr lang="en-US" sz="1600" b="1">
                <a:cs typeface="Arial" charset="0"/>
              </a:rPr>
              <a:t>NO</a:t>
            </a:r>
            <a:r>
              <a:rPr lang="en-US" sz="1600">
                <a:cs typeface="Arial" charset="0"/>
              </a:rPr>
              <a:t> she can use LAM.</a:t>
            </a:r>
            <a:r>
              <a:rPr lang="en-US" sz="1600">
                <a:solidFill>
                  <a:schemeClr val="accent2"/>
                </a:solidFill>
                <a:cs typeface="Arial" charset="0"/>
              </a:rPr>
              <a:t> </a:t>
            </a:r>
          </a:p>
          <a:p>
            <a:pPr eaLnBrk="0" hangingPunct="0">
              <a:spcBef>
                <a:spcPct val="50000"/>
              </a:spcBef>
            </a:pPr>
            <a:endParaRPr lang="en-US" sz="1600">
              <a:solidFill>
                <a:schemeClr val="accent2"/>
              </a:solidFill>
              <a:cs typeface="Arial" charset="0"/>
            </a:endParaRPr>
          </a:p>
        </p:txBody>
      </p:sp>
      <p:sp>
        <p:nvSpPr>
          <p:cNvPr id="87058" name="Text Box 18"/>
          <p:cNvSpPr txBox="1">
            <a:spLocks noChangeArrowheads="1"/>
          </p:cNvSpPr>
          <p:nvPr/>
        </p:nvSpPr>
        <p:spPr bwMode="auto">
          <a:xfrm>
            <a:off x="4267200" y="4876800"/>
            <a:ext cx="2057400" cy="1314450"/>
          </a:xfrm>
          <a:prstGeom prst="rect">
            <a:avLst/>
          </a:prstGeom>
          <a:noFill/>
          <a:ln w="9525">
            <a:noFill/>
            <a:miter lim="800000"/>
            <a:headEnd/>
            <a:tailEnd/>
          </a:ln>
          <a:effectLst/>
        </p:spPr>
        <p:txBody>
          <a:bodyPr>
            <a:spAutoFit/>
          </a:bodyPr>
          <a:lstStyle/>
          <a:p>
            <a:pPr eaLnBrk="0" hangingPunct="0">
              <a:spcBef>
                <a:spcPct val="50000"/>
              </a:spcBef>
            </a:pPr>
            <a:r>
              <a:rPr lang="en-US" sz="1600">
                <a:cs typeface="Arial" charset="0"/>
              </a:rPr>
              <a:t>If the answer to any </a:t>
            </a:r>
            <a:r>
              <a:rPr lang="en-US" sz="1600" b="1">
                <a:cs typeface="Arial" charset="0"/>
              </a:rPr>
              <a:t>ONE</a:t>
            </a:r>
            <a:r>
              <a:rPr lang="en-US" sz="1600">
                <a:cs typeface="Arial" charset="0"/>
              </a:rPr>
              <a:t> of these questions is </a:t>
            </a:r>
            <a:r>
              <a:rPr lang="en-US" sz="1600" b="1">
                <a:cs typeface="Arial" charset="0"/>
              </a:rPr>
              <a:t>YES</a:t>
            </a:r>
            <a:r>
              <a:rPr lang="en-US" sz="1600">
                <a:cs typeface="Arial" charset="0"/>
              </a:rPr>
              <a:t> her chances of pregnancy increase. </a:t>
            </a:r>
          </a:p>
        </p:txBody>
      </p:sp>
      <p:sp>
        <p:nvSpPr>
          <p:cNvPr id="87059" name="Line 19"/>
          <p:cNvSpPr>
            <a:spLocks noChangeShapeType="1"/>
          </p:cNvSpPr>
          <p:nvPr/>
        </p:nvSpPr>
        <p:spPr bwMode="auto">
          <a:xfrm>
            <a:off x="5562600" y="3048000"/>
            <a:ext cx="1219200" cy="0"/>
          </a:xfrm>
          <a:prstGeom prst="line">
            <a:avLst/>
          </a:prstGeom>
          <a:noFill/>
          <a:ln w="76200">
            <a:solidFill>
              <a:schemeClr val="tx1"/>
            </a:solidFill>
            <a:round/>
            <a:headEnd/>
            <a:tailEnd type="triangle" w="med" len="med"/>
          </a:ln>
          <a:effectLst/>
        </p:spPr>
        <p:txBody>
          <a:bodyPr/>
          <a:lstStyle/>
          <a:p>
            <a:endParaRPr lang="en-US"/>
          </a:p>
        </p:txBody>
      </p:sp>
      <p:pic>
        <p:nvPicPr>
          <p:cNvPr id="87060" name="Picture 20" descr="SUN-MOON copy"/>
          <p:cNvPicPr>
            <a:picLocks noChangeAspect="1" noChangeArrowheads="1"/>
          </p:cNvPicPr>
          <p:nvPr/>
        </p:nvPicPr>
        <p:blipFill>
          <a:blip r:embed="rId5" cstate="print"/>
          <a:srcRect/>
          <a:stretch>
            <a:fillRect/>
          </a:stretch>
        </p:blipFill>
        <p:spPr bwMode="auto">
          <a:xfrm>
            <a:off x="1185863" y="2947988"/>
            <a:ext cx="1328737" cy="785812"/>
          </a:xfrm>
          <a:prstGeom prst="rect">
            <a:avLst/>
          </a:prstGeom>
          <a:noFill/>
        </p:spPr>
      </p:pic>
      <p:pic>
        <p:nvPicPr>
          <p:cNvPr id="87061" name="Picture 21" descr="FINAL-PAD-2006 copy"/>
          <p:cNvPicPr>
            <a:picLocks noChangeAspect="1" noChangeArrowheads="1"/>
          </p:cNvPicPr>
          <p:nvPr/>
        </p:nvPicPr>
        <p:blipFill>
          <a:blip r:embed="rId6" cstate="print"/>
          <a:srcRect/>
          <a:stretch>
            <a:fillRect/>
          </a:stretch>
        </p:blipFill>
        <p:spPr bwMode="auto">
          <a:xfrm>
            <a:off x="1143000" y="1447800"/>
            <a:ext cx="1279525" cy="9779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Slide21"/>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lide32"/>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lide33"/>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lide34"/>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Slide35"/>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2012-03-18 new camera 2012\new camera 2012 1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058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oshiba\Pictures\2012-03-18 new camera 2012\new camera 2012 190.JPG"/>
          <p:cNvPicPr>
            <a:picLocks noChangeAspect="1" noChangeArrowheads="1"/>
          </p:cNvPicPr>
          <p:nvPr/>
        </p:nvPicPr>
        <p:blipFill rotWithShape="1">
          <a:blip r:embed="rId2">
            <a:extLst>
              <a:ext uri="{28A0092B-C50C-407E-A947-70E740481C1C}">
                <a14:useLocalDpi xmlns:a14="http://schemas.microsoft.com/office/drawing/2010/main" val="0"/>
              </a:ext>
            </a:extLst>
          </a:blip>
          <a:srcRect t="13038" r="17481"/>
          <a:stretch/>
        </p:blipFill>
        <p:spPr bwMode="auto">
          <a:xfrm>
            <a:off x="508000" y="1291770"/>
            <a:ext cx="6560457" cy="5185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827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KDHS 2008-9</a:t>
            </a:r>
            <a:endParaRPr lang="en-US" dirty="0"/>
          </a:p>
        </p:txBody>
      </p:sp>
      <p:sp>
        <p:nvSpPr>
          <p:cNvPr id="3" name="Content Placeholder 2"/>
          <p:cNvSpPr>
            <a:spLocks noGrp="1"/>
          </p:cNvSpPr>
          <p:nvPr>
            <p:ph idx="1"/>
          </p:nvPr>
        </p:nvSpPr>
        <p:spPr>
          <a:xfrm>
            <a:off x="0" y="1219200"/>
            <a:ext cx="9144000" cy="5638800"/>
          </a:xfrm>
        </p:spPr>
        <p:txBody>
          <a:bodyPr/>
          <a:lstStyle/>
          <a:p>
            <a:r>
              <a:rPr lang="en-GB" dirty="0" smtClean="0"/>
              <a:t>Exclusive breastfeeding has increased to 31% </a:t>
            </a:r>
          </a:p>
          <a:p>
            <a:r>
              <a:rPr lang="en-US" dirty="0" smtClean="0"/>
              <a:t>97% children </a:t>
            </a:r>
            <a:r>
              <a:rPr lang="en-US" dirty="0" err="1" smtClean="0"/>
              <a:t>b’fed</a:t>
            </a:r>
            <a:r>
              <a:rPr lang="en-US" dirty="0" smtClean="0"/>
              <a:t> at some time is high</a:t>
            </a:r>
          </a:p>
          <a:p>
            <a:r>
              <a:rPr lang="en-US" dirty="0" smtClean="0"/>
              <a:t>58% </a:t>
            </a:r>
            <a:r>
              <a:rPr lang="en-US" dirty="0" err="1" smtClean="0"/>
              <a:t>b’fed</a:t>
            </a:r>
            <a:r>
              <a:rPr lang="en-US" dirty="0" smtClean="0"/>
              <a:t> within 1 hr and 86%within 1 day</a:t>
            </a:r>
          </a:p>
          <a:p>
            <a:r>
              <a:rPr lang="en-US" dirty="0" smtClean="0"/>
              <a:t>% of women </a:t>
            </a:r>
            <a:r>
              <a:rPr lang="en-US" dirty="0" err="1" smtClean="0"/>
              <a:t>b’feeding</a:t>
            </a:r>
            <a:r>
              <a:rPr lang="en-US" dirty="0" smtClean="0"/>
              <a:t> within 1 hour is highest  in northeastern province and lowest in Western at 34%</a:t>
            </a:r>
          </a:p>
          <a:p>
            <a:r>
              <a:rPr lang="en-US" dirty="0" smtClean="0"/>
              <a:t>34% of children are given something before </a:t>
            </a:r>
            <a:r>
              <a:rPr lang="en-US" dirty="0" err="1" smtClean="0"/>
              <a:t>b’feed</a:t>
            </a:r>
            <a:r>
              <a:rPr lang="en-US" dirty="0" smtClean="0"/>
              <a:t>(pre-lacteal feeds)</a:t>
            </a:r>
          </a:p>
          <a:p>
            <a:r>
              <a:rPr lang="en-US" dirty="0" smtClean="0"/>
              <a:t>More common male children, rural 44% and urban 35% and influenced by education </a:t>
            </a:r>
          </a:p>
          <a:p>
            <a:pPr>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Rectangle 7"/>
          <p:cNvSpPr>
            <a:spLocks noGrp="1" noChangeArrowheads="1"/>
          </p:cNvSpPr>
          <p:nvPr>
            <p:ph type="title"/>
          </p:nvPr>
        </p:nvSpPr>
        <p:spPr/>
        <p:txBody>
          <a:bodyPr/>
          <a:lstStyle/>
          <a:p>
            <a:r>
              <a:rPr lang="en-US"/>
              <a:t>Embryology </a:t>
            </a:r>
          </a:p>
        </p:txBody>
      </p:sp>
      <p:graphicFrame>
        <p:nvGraphicFramePr>
          <p:cNvPr id="30772" name="Group 52"/>
          <p:cNvGraphicFramePr>
            <a:graphicFrameLocks noGrp="1"/>
          </p:cNvGraphicFramePr>
          <p:nvPr>
            <p:ph idx="1"/>
          </p:nvPr>
        </p:nvGraphicFramePr>
        <p:xfrm>
          <a:off x="457200" y="1295400"/>
          <a:ext cx="8229600" cy="5562602"/>
        </p:xfrm>
        <a:graphic>
          <a:graphicData uri="http://schemas.openxmlformats.org/drawingml/2006/table">
            <a:tbl>
              <a:tblPr/>
              <a:tblGrid>
                <a:gridCol w="2743200"/>
                <a:gridCol w="2743200"/>
                <a:gridCol w="2743200"/>
              </a:tblGrid>
              <a:tr h="1617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Stage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Mammary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Age of embryo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(days)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Crown-rump length of embryo (mm)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5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 band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streak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7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Line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crest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4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hillock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bud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can002"/>
          <p:cNvPicPr>
            <a:picLocks noChangeAspect="1" noChangeArrowheads="1"/>
          </p:cNvPicPr>
          <p:nvPr/>
        </p:nvPicPr>
        <p:blipFill>
          <a:blip r:embed="rId2" cstate="print"/>
          <a:srcRect b="23334"/>
          <a:stretch>
            <a:fillRect/>
          </a:stretch>
        </p:blipFill>
        <p:spPr bwMode="auto">
          <a:xfrm>
            <a:off x="1981200" y="1143000"/>
            <a:ext cx="5791200" cy="5715000"/>
          </a:xfrm>
          <a:prstGeom prst="rect">
            <a:avLst/>
          </a:prstGeom>
          <a:noFill/>
          <a:ln w="9525">
            <a:noFill/>
            <a:miter lim="800000"/>
            <a:headEnd/>
            <a:tailEnd/>
          </a:ln>
          <a:effectLst/>
        </p:spPr>
      </p:pic>
      <p:sp>
        <p:nvSpPr>
          <p:cNvPr id="4101" name="Rectangle 5"/>
          <p:cNvSpPr>
            <a:spLocks noChangeArrowheads="1"/>
          </p:cNvSpPr>
          <p:nvPr/>
        </p:nvSpPr>
        <p:spPr bwMode="auto">
          <a:xfrm>
            <a:off x="1981200" y="0"/>
            <a:ext cx="5791200" cy="1066800"/>
          </a:xfrm>
          <a:prstGeom prst="rect">
            <a:avLst/>
          </a:prstGeom>
          <a:solidFill>
            <a:schemeClr val="accent1"/>
          </a:solidFill>
          <a:ln w="9525">
            <a:solidFill>
              <a:schemeClr val="tx1"/>
            </a:solidFill>
            <a:miter lim="800000"/>
            <a:headEnd/>
            <a:tailEnd/>
          </a:ln>
          <a:effectLst/>
        </p:spPr>
        <p:txBody>
          <a:bodyPr wrap="none" anchor="ctr"/>
          <a:lstStyle/>
          <a:p>
            <a:pPr algn="ctr"/>
            <a:r>
              <a:rPr lang="en-US" sz="3200"/>
              <a:t>Position of Mammary Ridge </a:t>
            </a:r>
          </a:p>
          <a:p>
            <a:pPr algn="ctr"/>
            <a:r>
              <a:rPr lang="en-US" sz="3200"/>
              <a:t>or Milk Line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Refined</Template>
  <TotalTime>1677</TotalTime>
  <Words>2060</Words>
  <Application>Microsoft Macintosh PowerPoint</Application>
  <PresentationFormat>On-screen Show (4:3)</PresentationFormat>
  <Paragraphs>339</Paragraphs>
  <Slides>59</Slides>
  <Notes>6</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Arial Unicode MS</vt:lpstr>
      <vt:lpstr>Calibri</vt:lpstr>
      <vt:lpstr>Times New Roman</vt:lpstr>
      <vt:lpstr>Wingdings</vt:lpstr>
      <vt:lpstr>宋体</vt:lpstr>
      <vt:lpstr>Default Design</vt:lpstr>
      <vt:lpstr>Lactation and breastfeeding </vt:lpstr>
      <vt:lpstr>Lactation/Breastfeeding Session objectives</vt:lpstr>
      <vt:lpstr>Lactation/Breastfeeding Session objectives</vt:lpstr>
      <vt:lpstr>Ministry of Health Guidelines </vt:lpstr>
      <vt:lpstr>PowerPoint Presentation</vt:lpstr>
      <vt:lpstr>KDHS 2008-9</vt:lpstr>
      <vt:lpstr>PowerPoint Presentation</vt:lpstr>
      <vt:lpstr>Embryology </vt:lpstr>
      <vt:lpstr>PowerPoint Presentation</vt:lpstr>
      <vt:lpstr>PowerPoint Presentation</vt:lpstr>
      <vt:lpstr>PowerPoint Presentation</vt:lpstr>
      <vt:lpstr>PowerPoint Presentation</vt:lpstr>
      <vt:lpstr>MAMMARY GLAND</vt:lpstr>
      <vt:lpstr>MAMMARY GLAND</vt:lpstr>
      <vt:lpstr>EPITHELIAL COMPONENTS LOBES 15 - 25</vt:lpstr>
      <vt:lpstr>PowerPoint Presentation</vt:lpstr>
      <vt:lpstr>PowerPoint Presentation</vt:lpstr>
      <vt:lpstr>Definitions </vt:lpstr>
      <vt:lpstr>PowerPoint Presentation</vt:lpstr>
      <vt:lpstr>PowerPoint Presentation</vt:lpstr>
      <vt:lpstr>PowerPoint Presentation</vt:lpstr>
      <vt:lpstr>   Lactogenesis (the functional change of the breasts so that they can secrete milk)  </vt:lpstr>
      <vt:lpstr>PowerPoint Presentation</vt:lpstr>
      <vt:lpstr>PowerPoint Presentation</vt:lpstr>
      <vt:lpstr>PowerPoint Presentation</vt:lpstr>
      <vt:lpstr>COLOSTRUM </vt:lpstr>
      <vt:lpstr>COLOSTRUM </vt:lpstr>
      <vt:lpstr>PowerPoint Presentation</vt:lpstr>
      <vt:lpstr>Factors</vt:lpstr>
      <vt:lpstr>Anti-infective properties of breast milk</vt:lpstr>
      <vt:lpstr>Distribution of Immunolglobulins and other soluble substances in colostrum and milk delivered to the breastfed infant  during a 24 hrs period  </vt:lpstr>
      <vt:lpstr>      </vt:lpstr>
      <vt:lpstr>ADVANTAGES OF BREASTFEEDING </vt:lpstr>
      <vt:lpstr>Health Benefits for Breastfeeding Women</vt:lpstr>
      <vt:lpstr>Proper breastfeeding technique </vt:lpstr>
      <vt:lpstr>PowerPoint Presentation</vt:lpstr>
      <vt:lpstr>PowerPoint Presentation</vt:lpstr>
      <vt:lpstr>PowerPoint Presentation</vt:lpstr>
      <vt:lpstr>Breastfeeding in special circumstance </vt:lpstr>
      <vt:lpstr>PowerPoint Presentation</vt:lpstr>
      <vt:lpstr>Can Employed Women  Use LAM?</vt:lpstr>
      <vt:lpstr>Complications of b’feeding and management </vt:lpstr>
      <vt:lpstr>PowerPoint Presentation</vt:lpstr>
      <vt:lpstr>What Do Experts Advise?</vt:lpstr>
      <vt:lpstr>Infant feeding Guidelines 2009</vt:lpstr>
      <vt:lpstr>Drugs and breastfeeding </vt:lpstr>
      <vt:lpstr>PowerPoint Presentation</vt:lpstr>
      <vt:lpstr>Breastfeeding Increases Women’s Contraceptive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Hurlingham Medicare Plaza Office</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Lucy Kendie</dc:creator>
  <cp:lastModifiedBy>Zahida Qureshi</cp:lastModifiedBy>
  <cp:revision>65</cp:revision>
  <dcterms:created xsi:type="dcterms:W3CDTF">2007-01-13T12:19:24Z</dcterms:created>
  <dcterms:modified xsi:type="dcterms:W3CDTF">2017-05-26T06:23:14Z</dcterms:modified>
</cp:coreProperties>
</file>