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72" r:id="rId3"/>
    <p:sldId id="273" r:id="rId4"/>
    <p:sldId id="274" r:id="rId5"/>
    <p:sldId id="259" r:id="rId6"/>
    <p:sldId id="260" r:id="rId7"/>
    <p:sldId id="285" r:id="rId8"/>
    <p:sldId id="261" r:id="rId9"/>
    <p:sldId id="286" r:id="rId10"/>
    <p:sldId id="290" r:id="rId11"/>
    <p:sldId id="262" r:id="rId12"/>
    <p:sldId id="291" r:id="rId13"/>
    <p:sldId id="292" r:id="rId14"/>
    <p:sldId id="263" r:id="rId15"/>
    <p:sldId id="264" r:id="rId16"/>
    <p:sldId id="284" r:id="rId17"/>
    <p:sldId id="265" r:id="rId18"/>
    <p:sldId id="275" r:id="rId19"/>
    <p:sldId id="267" r:id="rId20"/>
    <p:sldId id="293" r:id="rId21"/>
    <p:sldId id="289" r:id="rId22"/>
    <p:sldId id="268" r:id="rId23"/>
    <p:sldId id="287" r:id="rId24"/>
    <p:sldId id="278" r:id="rId25"/>
    <p:sldId id="294" r:id="rId26"/>
    <p:sldId id="288" r:id="rId27"/>
    <p:sldId id="295" r:id="rId28"/>
    <p:sldId id="269" r:id="rId29"/>
    <p:sldId id="270" r:id="rId30"/>
    <p:sldId id="271" r:id="rId31"/>
    <p:sldId id="276" r:id="rId32"/>
    <p:sldId id="277" r:id="rId33"/>
    <p:sldId id="280" r:id="rId34"/>
    <p:sldId id="28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83AC3-F63B-4B8C-86BF-0A85112D41A8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17BF5-E099-4C47-9FA6-059549C873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6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17BF5-E099-4C47-9FA6-059549C873D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2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FFA6-5A5B-4463-9608-6ECAED00742D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PROLONGED AND OBSTRUCTED LABOUR,UTERINE RUPTURE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  STEPHEN MUTISO</a:t>
            </a:r>
          </a:p>
          <a:p>
            <a:r>
              <a:rPr lang="en-US" dirty="0" smtClean="0"/>
              <a:t>Consultant obstetrician-</a:t>
            </a:r>
            <a:r>
              <a:rPr lang="en-US" dirty="0" err="1" smtClean="0"/>
              <a:t>gynaecologist</a:t>
            </a:r>
            <a:r>
              <a:rPr lang="en-US" dirty="0" smtClean="0"/>
              <a:t>/Lecturer</a:t>
            </a:r>
          </a:p>
          <a:p>
            <a:r>
              <a:rPr lang="en-US" dirty="0" smtClean="0"/>
              <a:t>KNH/</a:t>
            </a:r>
            <a:r>
              <a:rPr lang="en-US" dirty="0" err="1" smtClean="0"/>
              <a:t>UoN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birth </a:t>
            </a:r>
            <a:r>
              <a:rPr lang="en-US" dirty="0" err="1"/>
              <a:t>asyphyxia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birth </a:t>
            </a:r>
            <a:r>
              <a:rPr lang="en-US" dirty="0"/>
              <a:t>trauma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still </a:t>
            </a:r>
            <a:r>
              <a:rPr lang="en-US" dirty="0"/>
              <a:t>birth</a:t>
            </a:r>
            <a:r>
              <a:rPr lang="en-US" dirty="0" smtClean="0"/>
              <a:t>,</a:t>
            </a:r>
          </a:p>
          <a:p>
            <a:r>
              <a:rPr lang="en-US" dirty="0" smtClean="0"/>
              <a:t>neonatal </a:t>
            </a:r>
            <a:r>
              <a:rPr lang="en-US" dirty="0"/>
              <a:t>death</a:t>
            </a:r>
            <a:r>
              <a:rPr lang="en-US" dirty="0" smtClean="0"/>
              <a:t>,</a:t>
            </a:r>
          </a:p>
          <a:p>
            <a:r>
              <a:rPr lang="en-US" dirty="0" smtClean="0"/>
              <a:t>neonatal </a:t>
            </a:r>
            <a:r>
              <a:rPr lang="en-US" dirty="0"/>
              <a:t>sepsis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cerbral</a:t>
            </a:r>
            <a:r>
              <a:rPr lang="en-US" dirty="0" smtClean="0"/>
              <a:t> palsy</a:t>
            </a:r>
          </a:p>
          <a:p>
            <a:r>
              <a:rPr lang="en-US" dirty="0" smtClean="0"/>
              <a:t>mental  </a:t>
            </a:r>
            <a:r>
              <a:rPr lang="en-US" dirty="0" err="1" smtClean="0"/>
              <a:t>subnormality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44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Definition-failure of </a:t>
            </a:r>
            <a:r>
              <a:rPr lang="en-US" dirty="0" err="1" smtClean="0"/>
              <a:t>labour</a:t>
            </a:r>
            <a:r>
              <a:rPr lang="en-US" dirty="0" smtClean="0"/>
              <a:t> to progress(cervical dilatation and descent) despite adequate contractions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Maternal: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contracted </a:t>
            </a:r>
            <a:r>
              <a:rPr lang="en-US" dirty="0"/>
              <a:t>pelvis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abnormal </a:t>
            </a:r>
            <a:r>
              <a:rPr lang="en-US" dirty="0" err="1"/>
              <a:t>pelvis:android,anthropoid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pelvic tumors </a:t>
            </a:r>
            <a:r>
              <a:rPr lang="en-US" dirty="0" err="1"/>
              <a:t>e.g</a:t>
            </a:r>
            <a:r>
              <a:rPr lang="en-US" dirty="0"/>
              <a:t> fibroids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cervical </a:t>
            </a:r>
            <a:r>
              <a:rPr lang="en-US" dirty="0" err="1"/>
              <a:t>stenosis,vaginal</a:t>
            </a:r>
            <a:r>
              <a:rPr lang="en-US" dirty="0"/>
              <a:t> septum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8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macrosomia</a:t>
            </a:r>
            <a:r>
              <a:rPr lang="en-US" dirty="0" smtClean="0"/>
              <a:t> </a:t>
            </a:r>
            <a:r>
              <a:rPr lang="en-US" dirty="0"/>
              <a:t>&gt; 4kg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Abnormal </a:t>
            </a:r>
            <a:r>
              <a:rPr lang="en-US" dirty="0"/>
              <a:t>presentation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brow,shoulder,face</a:t>
            </a:r>
            <a:r>
              <a:rPr lang="en-US" dirty="0"/>
              <a:t> with chin </a:t>
            </a:r>
            <a:r>
              <a:rPr lang="en-US" dirty="0" err="1"/>
              <a:t>posterior,trasverse</a:t>
            </a:r>
            <a:r>
              <a:rPr lang="en-US" dirty="0"/>
              <a:t> lie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Malposition </a:t>
            </a:r>
            <a:r>
              <a:rPr lang="en-US" dirty="0" err="1"/>
              <a:t>e.g</a:t>
            </a:r>
            <a:r>
              <a:rPr lang="en-US" dirty="0"/>
              <a:t> POPP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Fetal </a:t>
            </a:r>
            <a:r>
              <a:rPr lang="en-US" dirty="0"/>
              <a:t>abnormalities-</a:t>
            </a:r>
            <a:r>
              <a:rPr lang="en-US" dirty="0" err="1"/>
              <a:t>hydrocephalus,locked</a:t>
            </a:r>
            <a:r>
              <a:rPr lang="en-US" dirty="0"/>
              <a:t> </a:t>
            </a:r>
            <a:r>
              <a:rPr lang="en-US" dirty="0" err="1"/>
              <a:t>twins,abdominal</a:t>
            </a:r>
            <a:r>
              <a:rPr lang="en-US" dirty="0"/>
              <a:t> </a:t>
            </a:r>
            <a:r>
              <a:rPr lang="en-US" dirty="0" err="1"/>
              <a:t>masses,ascites,hydrops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77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History:age,height,disability,rickets,pelvic injury,obstetric history,labour</a:t>
            </a:r>
          </a:p>
          <a:p>
            <a:r>
              <a:rPr lang="en-US" dirty="0" smtClean="0"/>
              <a:t>General </a:t>
            </a:r>
            <a:r>
              <a:rPr lang="en-US" dirty="0" err="1" smtClean="0"/>
              <a:t>examination:Maternal</a:t>
            </a:r>
            <a:r>
              <a:rPr lang="en-US" dirty="0" smtClean="0"/>
              <a:t> exhaustion( distress),dehydration,ketoacidosis,fever</a:t>
            </a:r>
          </a:p>
          <a:p>
            <a:r>
              <a:rPr lang="en-US" dirty="0" smtClean="0"/>
              <a:t>Respiratory System-</a:t>
            </a:r>
            <a:r>
              <a:rPr lang="en-US" dirty="0" err="1" smtClean="0"/>
              <a:t>tachypnoea</a:t>
            </a:r>
            <a:endParaRPr lang="en-US" dirty="0" smtClean="0"/>
          </a:p>
          <a:p>
            <a:r>
              <a:rPr lang="en-US" dirty="0" smtClean="0"/>
              <a:t>Abdominal examination:bandls ring,contractions+/-, descent </a:t>
            </a:r>
            <a:r>
              <a:rPr lang="en-US" dirty="0" err="1" smtClean="0"/>
              <a:t>unsatisfactory,fetal</a:t>
            </a:r>
            <a:r>
              <a:rPr lang="en-US" dirty="0" smtClean="0"/>
              <a:t> heart-irregular/absent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-clinical presentation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Vaginal </a:t>
            </a:r>
            <a:r>
              <a:rPr lang="en-US" dirty="0" smtClean="0"/>
              <a:t>examination-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oedmatous</a:t>
            </a:r>
            <a:r>
              <a:rPr lang="en-US" dirty="0" smtClean="0"/>
              <a:t> </a:t>
            </a:r>
            <a:r>
              <a:rPr lang="en-US" dirty="0" smtClean="0"/>
              <a:t>vulva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vaginal </a:t>
            </a:r>
            <a:r>
              <a:rPr lang="en-US" dirty="0" smtClean="0"/>
              <a:t>warm &amp;dry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cervix </a:t>
            </a:r>
            <a:r>
              <a:rPr lang="en-US" dirty="0" err="1" smtClean="0"/>
              <a:t>oedmatous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Fetal head caput</a:t>
            </a:r>
            <a:r>
              <a:rPr lang="en-US" dirty="0" smtClean="0"/>
              <a:t>+++,</a:t>
            </a:r>
            <a:r>
              <a:rPr lang="en-US" dirty="0" err="1" smtClean="0"/>
              <a:t>moulding</a:t>
            </a:r>
            <a:r>
              <a:rPr lang="en-US" dirty="0" smtClean="0"/>
              <a:t>+++,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foul </a:t>
            </a:r>
            <a:r>
              <a:rPr lang="en-US" dirty="0" smtClean="0"/>
              <a:t>smelling meconium stained </a:t>
            </a:r>
            <a:r>
              <a:rPr lang="en-US" dirty="0" err="1" smtClean="0"/>
              <a:t>liquor,presenting</a:t>
            </a:r>
            <a:r>
              <a:rPr lang="en-US" dirty="0" smtClean="0"/>
              <a:t> part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Catherize-difficult,concentrated,scanty</a:t>
            </a:r>
            <a:r>
              <a:rPr lang="en-US" dirty="0" smtClean="0"/>
              <a:t> or bloody </a:t>
            </a:r>
            <a:r>
              <a:rPr lang="en-US" dirty="0" err="1" smtClean="0"/>
              <a:t>urine,ketonuria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BANDLS 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Also referred as pathological retraction ring</a:t>
            </a:r>
          </a:p>
          <a:p>
            <a:r>
              <a:rPr lang="en-US" dirty="0" smtClean="0"/>
              <a:t>It’s a late sign of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As contractions become more and </a:t>
            </a:r>
            <a:r>
              <a:rPr lang="en-US" dirty="0" err="1" smtClean="0"/>
              <a:t>more,the</a:t>
            </a:r>
            <a:r>
              <a:rPr lang="en-US" dirty="0" smtClean="0"/>
              <a:t> upper segment becomes thicker and thicker while the lower segment becomes thinner  and weaker.</a:t>
            </a:r>
          </a:p>
          <a:p>
            <a:r>
              <a:rPr lang="en-US" dirty="0" smtClean="0"/>
              <a:t>The junction between the upper segment and lower segmented is seen as a depression around the </a:t>
            </a:r>
            <a:r>
              <a:rPr lang="en-US" dirty="0" err="1" smtClean="0"/>
              <a:t>umbilicus.THE</a:t>
            </a:r>
            <a:r>
              <a:rPr lang="en-US" dirty="0" smtClean="0"/>
              <a:t> BANDLS RING</a:t>
            </a:r>
          </a:p>
          <a:p>
            <a:r>
              <a:rPr lang="en-US" dirty="0" smtClean="0"/>
              <a:t>Differential diagnosis of </a:t>
            </a:r>
            <a:r>
              <a:rPr lang="en-US" dirty="0" err="1" smtClean="0"/>
              <a:t>bandls</a:t>
            </a:r>
            <a:r>
              <a:rPr lang="en-US" dirty="0" smtClean="0"/>
              <a:t> ring</a:t>
            </a:r>
            <a:r>
              <a:rPr lang="en-US" dirty="0" smtClean="0"/>
              <a:t>??</a:t>
            </a:r>
          </a:p>
          <a:p>
            <a:r>
              <a:rPr lang="en-US" dirty="0" smtClean="0"/>
              <a:t> </a:t>
            </a:r>
            <a:r>
              <a:rPr lang="en-US" dirty="0"/>
              <a:t>May cause uterine rupture(multiparas) or  contraction </a:t>
            </a:r>
            <a:r>
              <a:rPr lang="en-US" dirty="0" err="1"/>
              <a:t>ceaseation</a:t>
            </a:r>
            <a:r>
              <a:rPr lang="en-US" dirty="0"/>
              <a:t> in </a:t>
            </a:r>
            <a:r>
              <a:rPr lang="en-US" dirty="0" err="1"/>
              <a:t>primigravidas</a:t>
            </a:r>
            <a:r>
              <a:rPr lang="en-US" dirty="0"/>
              <a:t>(uterine exhaustion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obstructed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IV fluids to correct dehydration</a:t>
            </a:r>
          </a:p>
          <a:p>
            <a:r>
              <a:rPr lang="en-US" dirty="0" smtClean="0"/>
              <a:t>Give  broad spectrum antibiotics</a:t>
            </a:r>
          </a:p>
          <a:p>
            <a:r>
              <a:rPr lang="en-US" dirty="0" smtClean="0"/>
              <a:t>Supportive care-birth companion</a:t>
            </a:r>
          </a:p>
          <a:p>
            <a:r>
              <a:rPr lang="en-US" dirty="0" smtClean="0"/>
              <a:t>Sodium bicarbonate to correct acidosis</a:t>
            </a:r>
          </a:p>
          <a:p>
            <a:r>
              <a:rPr lang="en-US" dirty="0" smtClean="0"/>
              <a:t>Delivery-emergency cs-live fetus,high head,cervix not fully dilated.</a:t>
            </a:r>
          </a:p>
          <a:p>
            <a:r>
              <a:rPr lang="en-US" dirty="0" smtClean="0"/>
              <a:t>Fetus is dead- destructive vaginal delivery </a:t>
            </a:r>
            <a:r>
              <a:rPr lang="en-US" dirty="0" err="1" smtClean="0"/>
              <a:t>e.g</a:t>
            </a:r>
            <a:r>
              <a:rPr lang="en-US" dirty="0" smtClean="0"/>
              <a:t> craniotomy or </a:t>
            </a:r>
            <a:r>
              <a:rPr lang="en-US" dirty="0" err="1" smtClean="0"/>
              <a:t>cs</a:t>
            </a:r>
            <a:r>
              <a:rPr lang="en-US" dirty="0" smtClean="0"/>
              <a:t> if no skills for destructive delivery or not acceptable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Continue  broad spectrum iv antibiotics and fluids after delivery</a:t>
            </a:r>
          </a:p>
          <a:p>
            <a:r>
              <a:rPr lang="en-US" dirty="0" smtClean="0"/>
              <a:t>Prevent PPH-</a:t>
            </a:r>
            <a:r>
              <a:rPr lang="en-US" dirty="0" err="1" smtClean="0"/>
              <a:t>syntocinon</a:t>
            </a:r>
            <a:r>
              <a:rPr lang="en-US" dirty="0" smtClean="0"/>
              <a:t> 20-40 IU in 500mls ns at 20 drops/min(4-6hrs),</a:t>
            </a:r>
            <a:r>
              <a:rPr lang="en-US" dirty="0" err="1" smtClean="0"/>
              <a:t>misoprostol</a:t>
            </a:r>
            <a:r>
              <a:rPr lang="en-US" dirty="0" smtClean="0"/>
              <a:t>  800mcq PR/orally</a:t>
            </a:r>
          </a:p>
          <a:p>
            <a:r>
              <a:rPr lang="en-US" dirty="0" err="1" smtClean="0"/>
              <a:t>Thromboprophylaxis</a:t>
            </a:r>
            <a:r>
              <a:rPr lang="en-US" dirty="0" smtClean="0"/>
              <a:t> for </a:t>
            </a:r>
            <a:r>
              <a:rPr lang="en-US" dirty="0" err="1" smtClean="0"/>
              <a:t>atleast</a:t>
            </a:r>
            <a:r>
              <a:rPr lang="en-US" dirty="0" smtClean="0"/>
              <a:t> 5 </a:t>
            </a:r>
            <a:r>
              <a:rPr lang="en-US" dirty="0" err="1" smtClean="0"/>
              <a:t>days,early</a:t>
            </a:r>
            <a:r>
              <a:rPr lang="en-US" dirty="0" smtClean="0"/>
              <a:t> </a:t>
            </a:r>
            <a:r>
              <a:rPr lang="en-US" dirty="0" err="1" smtClean="0"/>
              <a:t>ambulation,stockings</a:t>
            </a:r>
            <a:endParaRPr lang="en-US" dirty="0" smtClean="0"/>
          </a:p>
          <a:p>
            <a:r>
              <a:rPr lang="en-US" dirty="0" smtClean="0"/>
              <a:t>Rest bladder with indwelling </a:t>
            </a:r>
            <a:r>
              <a:rPr lang="en-US" dirty="0" err="1" smtClean="0"/>
              <a:t>foleys</a:t>
            </a:r>
            <a:r>
              <a:rPr lang="en-US" dirty="0" smtClean="0"/>
              <a:t> catheter for10- 14 days to prevent </a:t>
            </a:r>
            <a:r>
              <a:rPr lang="en-US" dirty="0" err="1" smtClean="0"/>
              <a:t>vvf</a:t>
            </a:r>
            <a:endParaRPr lang="en-US" dirty="0" smtClean="0"/>
          </a:p>
          <a:p>
            <a:r>
              <a:rPr lang="en-US" dirty="0" smtClean="0"/>
              <a:t>Neonate-</a:t>
            </a:r>
            <a:r>
              <a:rPr lang="en-US" dirty="0" err="1" smtClean="0"/>
              <a:t>antibiotics,close</a:t>
            </a:r>
            <a:r>
              <a:rPr lang="en-US" dirty="0" smtClean="0"/>
              <a:t> observation in neonatal unit</a:t>
            </a:r>
          </a:p>
          <a:p>
            <a:r>
              <a:rPr lang="en-US" dirty="0" smtClean="0"/>
              <a:t>Psychosocial </a:t>
            </a:r>
            <a:r>
              <a:rPr lang="en-US" dirty="0" err="1" smtClean="0"/>
              <a:t>suport</a:t>
            </a:r>
            <a:r>
              <a:rPr lang="en-US" dirty="0" smtClean="0"/>
              <a:t> in </a:t>
            </a:r>
            <a:r>
              <a:rPr lang="en-US" dirty="0" err="1" smtClean="0"/>
              <a:t>unfavourable</a:t>
            </a:r>
            <a:r>
              <a:rPr lang="en-US" dirty="0" smtClean="0"/>
              <a:t> outcomes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Maternal-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uterine </a:t>
            </a:r>
            <a:r>
              <a:rPr lang="en-US" dirty="0" smtClean="0"/>
              <a:t>rupture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postpartum </a:t>
            </a:r>
            <a:r>
              <a:rPr lang="en-US" dirty="0" err="1" smtClean="0"/>
              <a:t>haemorhage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Chorioamnitis</a:t>
            </a:r>
            <a:r>
              <a:rPr lang="en-US" dirty="0" smtClean="0"/>
              <a:t>/</a:t>
            </a:r>
            <a:r>
              <a:rPr lang="en-US" dirty="0" err="1" smtClean="0"/>
              <a:t>pueperial</a:t>
            </a:r>
            <a:r>
              <a:rPr lang="en-US" dirty="0" smtClean="0"/>
              <a:t> sepsis,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obstetric </a:t>
            </a:r>
            <a:r>
              <a:rPr lang="en-US" dirty="0" smtClean="0"/>
              <a:t>fistula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osteitis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obstetric </a:t>
            </a:r>
            <a:r>
              <a:rPr lang="en-US" dirty="0" err="1" smtClean="0"/>
              <a:t>neuropraxia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foot drop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Deep Venous Thrombosis,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ashermans</a:t>
            </a:r>
            <a:r>
              <a:rPr lang="en-US" dirty="0" smtClean="0"/>
              <a:t> </a:t>
            </a:r>
            <a:r>
              <a:rPr lang="en-US" dirty="0" smtClean="0"/>
              <a:t>syndrome</a:t>
            </a:r>
            <a:r>
              <a:rPr lang="en-US" dirty="0" smtClean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psychological trauma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 N 16 years </a:t>
            </a:r>
            <a:r>
              <a:rPr lang="en-US" dirty="0" err="1" smtClean="0"/>
              <a:t>old,single,standard</a:t>
            </a:r>
            <a:r>
              <a:rPr lang="en-US" dirty="0" smtClean="0"/>
              <a:t> 8 drop out, pregnant for the first </a:t>
            </a:r>
            <a:r>
              <a:rPr lang="en-US" dirty="0" err="1" smtClean="0"/>
              <a:t>time.She</a:t>
            </a:r>
            <a:r>
              <a:rPr lang="en-US" dirty="0" smtClean="0"/>
              <a:t> didn’t attend antenatal </a:t>
            </a:r>
            <a:r>
              <a:rPr lang="en-US" dirty="0" err="1" smtClean="0"/>
              <a:t>care.She</a:t>
            </a:r>
            <a:r>
              <a:rPr lang="en-US" dirty="0" smtClean="0"/>
              <a:t> went into </a:t>
            </a:r>
            <a:r>
              <a:rPr lang="en-US" dirty="0" err="1" smtClean="0"/>
              <a:t>labour</a:t>
            </a:r>
            <a:r>
              <a:rPr lang="en-US" dirty="0" smtClean="0"/>
              <a:t> at home and her mother called a traditional birth attendant to  deliver </a:t>
            </a:r>
            <a:r>
              <a:rPr lang="en-US" dirty="0" err="1" smtClean="0"/>
              <a:t>her.Two</a:t>
            </a:r>
            <a:r>
              <a:rPr lang="en-US" dirty="0" smtClean="0"/>
              <a:t> days later she had not delivered and mother decided to take her to </a:t>
            </a:r>
            <a:r>
              <a:rPr lang="en-US" dirty="0" err="1" smtClean="0"/>
              <a:t>neighbouring</a:t>
            </a:r>
            <a:r>
              <a:rPr lang="en-US" dirty="0" smtClean="0"/>
              <a:t> health centre</a:t>
            </a:r>
          </a:p>
          <a:p>
            <a:r>
              <a:rPr lang="en-US" dirty="0" smtClean="0"/>
              <a:t>On arrival and upon assessment she was referred to the District </a:t>
            </a:r>
            <a:r>
              <a:rPr lang="en-US" dirty="0" err="1" smtClean="0"/>
              <a:t>hospital.The</a:t>
            </a:r>
            <a:r>
              <a:rPr lang="en-US" dirty="0" smtClean="0"/>
              <a:t> Medical officer reviewed and found her </a:t>
            </a:r>
            <a:r>
              <a:rPr lang="en-US" dirty="0" err="1" smtClean="0"/>
              <a:t>labour</a:t>
            </a:r>
            <a:r>
              <a:rPr lang="en-US" dirty="0" smtClean="0"/>
              <a:t> was obstructed.Ceserean delivery was advised. Unfortunately  the hospital  did not have an operating  theatre hence referred to the regional hospital(level 5) which was 50 km away.</a:t>
            </a:r>
          </a:p>
          <a:p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507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/>
              <a:t>fetal distress</a:t>
            </a:r>
            <a:r>
              <a:rPr lang="en-US" dirty="0" smtClean="0"/>
              <a:t>,</a:t>
            </a:r>
          </a:p>
          <a:p>
            <a:r>
              <a:rPr lang="en-US" dirty="0" smtClean="0"/>
              <a:t>fetal </a:t>
            </a:r>
            <a:r>
              <a:rPr lang="en-US" dirty="0"/>
              <a:t>death, </a:t>
            </a:r>
            <a:endParaRPr lang="en-US" dirty="0" smtClean="0"/>
          </a:p>
          <a:p>
            <a:r>
              <a:rPr lang="en-US" dirty="0" smtClean="0"/>
              <a:t>neonatal </a:t>
            </a:r>
            <a:r>
              <a:rPr lang="en-US" dirty="0"/>
              <a:t>sepsis</a:t>
            </a:r>
            <a:r>
              <a:rPr lang="en-US" dirty="0" smtClean="0"/>
              <a:t>,</a:t>
            </a:r>
          </a:p>
          <a:p>
            <a:r>
              <a:rPr lang="en-US" dirty="0" smtClean="0"/>
              <a:t>Birth trauma,</a:t>
            </a:r>
          </a:p>
          <a:p>
            <a:r>
              <a:rPr lang="en-US" dirty="0" smtClean="0"/>
              <a:t>intracerebral </a:t>
            </a:r>
            <a:r>
              <a:rPr lang="en-US" dirty="0"/>
              <a:t>hemorrhage, </a:t>
            </a:r>
            <a:endParaRPr lang="en-US" dirty="0" smtClean="0"/>
          </a:p>
          <a:p>
            <a:r>
              <a:rPr lang="en-US" dirty="0" smtClean="0"/>
              <a:t>cerebral </a:t>
            </a:r>
            <a:r>
              <a:rPr lang="en-US" dirty="0"/>
              <a:t>palsy</a:t>
            </a:r>
            <a:r>
              <a:rPr lang="en-US" dirty="0" smtClean="0"/>
              <a:t>,</a:t>
            </a:r>
          </a:p>
          <a:p>
            <a:r>
              <a:rPr lang="en-US" dirty="0" smtClean="0"/>
              <a:t>mental retardation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25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obstructed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Skilled birth attendance</a:t>
            </a:r>
          </a:p>
          <a:p>
            <a:r>
              <a:rPr lang="en-US" dirty="0" err="1" smtClean="0"/>
              <a:t>Partograph</a:t>
            </a:r>
            <a:endParaRPr lang="en-US" dirty="0" smtClean="0"/>
          </a:p>
          <a:p>
            <a:r>
              <a:rPr lang="en-US" dirty="0" smtClean="0"/>
              <a:t>Birth preparedness and complication readiness</a:t>
            </a:r>
          </a:p>
          <a:p>
            <a:r>
              <a:rPr lang="en-US" dirty="0" smtClean="0"/>
              <a:t>Childhood nutrition</a:t>
            </a:r>
          </a:p>
          <a:p>
            <a:r>
              <a:rPr lang="en-US" dirty="0" smtClean="0"/>
              <a:t>Stop early marriages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RUPTURE OF THE UTERUS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Obstetric catastrophe-major cause of maternal deaths &amp; </a:t>
            </a:r>
            <a:r>
              <a:rPr lang="en-US" dirty="0" err="1" smtClean="0"/>
              <a:t>perinatal</a:t>
            </a:r>
            <a:r>
              <a:rPr lang="en-US" dirty="0" smtClean="0"/>
              <a:t> loss&gt;50%</a:t>
            </a:r>
          </a:p>
          <a:p>
            <a:r>
              <a:rPr lang="en-US" dirty="0" smtClean="0"/>
              <a:t>Common in </a:t>
            </a:r>
            <a:r>
              <a:rPr lang="en-US" dirty="0" err="1" smtClean="0"/>
              <a:t>multigravida</a:t>
            </a:r>
            <a:endParaRPr lang="en-US" dirty="0" smtClean="0"/>
          </a:p>
          <a:p>
            <a:r>
              <a:rPr lang="en-US" dirty="0" smtClean="0"/>
              <a:t>Usually occurs in </a:t>
            </a:r>
            <a:r>
              <a:rPr lang="en-US" dirty="0" err="1" smtClean="0"/>
              <a:t>labour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Exception:classical</a:t>
            </a:r>
            <a:r>
              <a:rPr lang="en-US" dirty="0" smtClean="0"/>
              <a:t> scar/</a:t>
            </a:r>
            <a:r>
              <a:rPr lang="en-US" dirty="0" err="1" smtClean="0"/>
              <a:t>hysterotomy</a:t>
            </a:r>
            <a:r>
              <a:rPr lang="en-US" dirty="0" smtClean="0"/>
              <a:t> pts-30% rupture occur before onset of </a:t>
            </a:r>
            <a:r>
              <a:rPr lang="en-US" dirty="0" err="1" smtClean="0"/>
              <a:t>labour</a:t>
            </a:r>
            <a:r>
              <a:rPr lang="en-US" dirty="0" smtClean="0"/>
              <a:t> in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Rupture of the </a:t>
            </a:r>
            <a:r>
              <a:rPr lang="en-US" dirty="0" err="1" smtClean="0"/>
              <a:t>uterus:classification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complete or incomplete</a:t>
            </a:r>
          </a:p>
          <a:p>
            <a:r>
              <a:rPr lang="en-US" dirty="0" smtClean="0"/>
              <a:t>Complete-uterus directly communicates with peritoneal cavity.(full thickness).usually contents escape to peritoneal cavity</a:t>
            </a:r>
          </a:p>
          <a:p>
            <a:r>
              <a:rPr lang="en-US" dirty="0" smtClean="0"/>
              <a:t>Incomplete uterine rupture(occult)-the rupture does not reach the visceral peritoneum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rupture-causes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Injudiciuos</a:t>
            </a:r>
            <a:r>
              <a:rPr lang="en-US" dirty="0" smtClean="0"/>
              <a:t> use of </a:t>
            </a:r>
            <a:r>
              <a:rPr lang="en-US" dirty="0" err="1" smtClean="0"/>
              <a:t>uterotonics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overdose</a:t>
            </a:r>
          </a:p>
          <a:p>
            <a:r>
              <a:rPr lang="en-US" dirty="0" smtClean="0"/>
              <a:t>Previous uterine </a:t>
            </a:r>
            <a:r>
              <a:rPr lang="en-US" dirty="0" err="1" smtClean="0"/>
              <a:t>surgery:cs,myomectomy,previous</a:t>
            </a:r>
            <a:r>
              <a:rPr lang="en-US" dirty="0" smtClean="0"/>
              <a:t> repaired uterine </a:t>
            </a:r>
            <a:r>
              <a:rPr lang="en-US" dirty="0" err="1" smtClean="0"/>
              <a:t>rupture,metroplasty,D&amp;C</a:t>
            </a:r>
            <a:r>
              <a:rPr lang="en-US" dirty="0" smtClean="0"/>
              <a:t>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uterine rupture before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placenta </a:t>
            </a:r>
            <a:r>
              <a:rPr lang="en-US" dirty="0" err="1"/>
              <a:t>percreta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invasive </a:t>
            </a:r>
            <a:r>
              <a:rPr lang="en-US" dirty="0" err="1"/>
              <a:t>mole,choriocarcinoma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cornual</a:t>
            </a:r>
            <a:r>
              <a:rPr lang="en-US" dirty="0" smtClean="0"/>
              <a:t> </a:t>
            </a:r>
            <a:r>
              <a:rPr lang="en-US" dirty="0"/>
              <a:t>pregnancy, </a:t>
            </a:r>
            <a:endParaRPr lang="en-US" dirty="0" smtClean="0"/>
          </a:p>
          <a:p>
            <a:r>
              <a:rPr lang="en-US" dirty="0" smtClean="0"/>
              <a:t>abdominal </a:t>
            </a:r>
            <a:r>
              <a:rPr lang="en-US" dirty="0"/>
              <a:t>trauma(</a:t>
            </a:r>
            <a:r>
              <a:rPr lang="en-US" dirty="0" err="1"/>
              <a:t>accident,knive,bullet</a:t>
            </a:r>
            <a:r>
              <a:rPr lang="en-US" dirty="0" smtClean="0"/>
              <a:t>),</a:t>
            </a:r>
          </a:p>
          <a:p>
            <a:r>
              <a:rPr lang="en-US" dirty="0" smtClean="0"/>
              <a:t>congenital </a:t>
            </a:r>
            <a:r>
              <a:rPr lang="en-US" dirty="0"/>
              <a:t>abnormalities </a:t>
            </a:r>
            <a:r>
              <a:rPr lang="en-US" dirty="0" err="1"/>
              <a:t>e.g</a:t>
            </a:r>
            <a:r>
              <a:rPr lang="en-US" dirty="0"/>
              <a:t> pregnancy in undeveloped  uterine horn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overdistension</a:t>
            </a:r>
            <a:r>
              <a:rPr lang="en-US" dirty="0" smtClean="0"/>
              <a:t>(multiple </a:t>
            </a:r>
            <a:r>
              <a:rPr lang="en-US" dirty="0" err="1"/>
              <a:t>pregnancy,hydramnios</a:t>
            </a:r>
            <a:r>
              <a:rPr lang="en-US" dirty="0"/>
              <a:t>)</a:t>
            </a:r>
          </a:p>
          <a:p>
            <a:r>
              <a:rPr lang="en-US" dirty="0" err="1"/>
              <a:t>NB:most</a:t>
            </a:r>
            <a:r>
              <a:rPr lang="en-US" dirty="0"/>
              <a:t> cases are due to previous </a:t>
            </a:r>
            <a:r>
              <a:rPr lang="en-US" dirty="0" err="1"/>
              <a:t>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37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RUPTURE OF A PREVIUOS CS SCAR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>
                <a:latin typeface="+mj-lt"/>
              </a:rPr>
              <a:t>Risk of rupture in 1 </a:t>
            </a:r>
            <a:r>
              <a:rPr lang="en-US" sz="3400" dirty="0" smtClean="0">
                <a:latin typeface="+mj-lt"/>
              </a:rPr>
              <a:t>previous </a:t>
            </a:r>
            <a:r>
              <a:rPr lang="en-US" sz="3400" dirty="0" smtClean="0">
                <a:latin typeface="+mj-lt"/>
              </a:rPr>
              <a:t>scar:0.2-1.5%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.Risk of rupture in classical scar:4-9%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Low vertical :1-7%</a:t>
            </a: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en-US" sz="3400" dirty="0" smtClean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 smtClean="0">
                <a:latin typeface="+mj-lt"/>
              </a:rPr>
              <a:t>:</a:t>
            </a:r>
            <a:endParaRPr lang="en-US" sz="3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o-RO" b="1" dirty="0"/>
              <a:t>Criteria for </a:t>
            </a:r>
            <a:r>
              <a:rPr lang="en-US" altLang="ro-RO" b="1" dirty="0" smtClean="0"/>
              <a:t>VBAC</a:t>
            </a:r>
            <a:r>
              <a:rPr lang="ro-RO" altLang="ro-RO" b="1" dirty="0"/>
              <a:t/>
            </a:r>
            <a:br>
              <a:rPr lang="ro-RO" altLang="ro-RO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ro-RO" b="1" dirty="0" smtClean="0"/>
              <a:t>only </a:t>
            </a:r>
            <a:r>
              <a:rPr lang="en-US" altLang="ro-RO" b="1" dirty="0"/>
              <a:t>one </a:t>
            </a:r>
            <a:r>
              <a:rPr lang="en-US" altLang="ro-RO" b="1" dirty="0"/>
              <a:t>previous cesarean section;</a:t>
            </a:r>
            <a:endParaRPr lang="ro-RO" altLang="ro-RO" b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low transverse uterine incision;</a:t>
            </a:r>
            <a:endParaRPr lang="ro-RO" altLang="ro-RO" b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original indication for cesarean not necessarily recurring in subsequent </a:t>
            </a:r>
            <a:r>
              <a:rPr lang="en-US" altLang="ro-RO" b="1" dirty="0"/>
              <a:t>pregnancies;</a:t>
            </a:r>
            <a:endParaRPr lang="en-US" altLang="ro-RO" b="1" i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benign</a:t>
            </a:r>
            <a:r>
              <a:rPr lang="ro-RO" altLang="ro-RO" b="1" dirty="0"/>
              <a:t> </a:t>
            </a:r>
            <a:r>
              <a:rPr lang="en-US" altLang="ro-RO" b="1" dirty="0"/>
              <a:t>postoperative course;</a:t>
            </a:r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non-complicated current pregnancy (</a:t>
            </a:r>
            <a:r>
              <a:rPr lang="en-US" altLang="ro-RO" b="1" dirty="0" err="1"/>
              <a:t>macrosomia</a:t>
            </a:r>
            <a:r>
              <a:rPr lang="en-US" altLang="ro-RO" b="1" dirty="0"/>
              <a:t>, malposition, multiple gestation).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91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Warning signs-bandls ring,tenderness on lower </a:t>
            </a:r>
            <a:r>
              <a:rPr lang="en-US" dirty="0" err="1" smtClean="0"/>
              <a:t>segment,fetal</a:t>
            </a:r>
            <a:r>
              <a:rPr lang="en-US" dirty="0" smtClean="0"/>
              <a:t> distress</a:t>
            </a:r>
          </a:p>
          <a:p>
            <a:r>
              <a:rPr lang="en-US" dirty="0" smtClean="0"/>
              <a:t>Maternal </a:t>
            </a:r>
            <a:r>
              <a:rPr lang="en-US" dirty="0" err="1" smtClean="0"/>
              <a:t>signs:shock,abnormal</a:t>
            </a:r>
            <a:r>
              <a:rPr lang="en-US" dirty="0" smtClean="0"/>
              <a:t> abdominal </a:t>
            </a:r>
            <a:r>
              <a:rPr lang="en-US" dirty="0" err="1" smtClean="0"/>
              <a:t>distension,tender</a:t>
            </a:r>
            <a:r>
              <a:rPr lang="en-US" dirty="0" smtClean="0"/>
              <a:t> </a:t>
            </a:r>
            <a:r>
              <a:rPr lang="en-US" dirty="0" err="1" smtClean="0"/>
              <a:t>abdomen,shoulder</a:t>
            </a:r>
            <a:r>
              <a:rPr lang="en-US" dirty="0" smtClean="0"/>
              <a:t> </a:t>
            </a:r>
            <a:r>
              <a:rPr lang="en-US" dirty="0" err="1" smtClean="0"/>
              <a:t>pain,contractions</a:t>
            </a:r>
            <a:r>
              <a:rPr lang="en-US" dirty="0" smtClean="0"/>
              <a:t> </a:t>
            </a:r>
            <a:r>
              <a:rPr lang="en-US" dirty="0" err="1" smtClean="0"/>
              <a:t>cease,haematuria</a:t>
            </a:r>
            <a:r>
              <a:rPr lang="en-US" dirty="0" smtClean="0"/>
              <a:t> ,vaginal </a:t>
            </a:r>
            <a:r>
              <a:rPr lang="en-US" dirty="0" err="1" smtClean="0"/>
              <a:t>bleeding,recession</a:t>
            </a:r>
            <a:r>
              <a:rPr lang="en-US" dirty="0" smtClean="0"/>
              <a:t> of presenting part</a:t>
            </a:r>
          </a:p>
          <a:p>
            <a:r>
              <a:rPr lang="en-US" dirty="0" err="1" smtClean="0"/>
              <a:t>Foetal</a:t>
            </a:r>
            <a:r>
              <a:rPr lang="en-US" dirty="0" smtClean="0"/>
              <a:t>-easily palpable fetal parts,absent fetal heart/fetal </a:t>
            </a:r>
            <a:r>
              <a:rPr lang="en-US" dirty="0" err="1" smtClean="0"/>
              <a:t>distress,presenting</a:t>
            </a:r>
            <a:r>
              <a:rPr lang="en-US" dirty="0" smtClean="0"/>
              <a:t> part receding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Resuscitation-IV </a:t>
            </a:r>
            <a:r>
              <a:rPr lang="en-US" dirty="0" err="1" smtClean="0"/>
              <a:t>fluids,iv</a:t>
            </a:r>
            <a:r>
              <a:rPr lang="en-US" dirty="0" smtClean="0"/>
              <a:t> </a:t>
            </a:r>
            <a:r>
              <a:rPr lang="en-US" dirty="0" err="1" smtClean="0"/>
              <a:t>antibiotics,blood</a:t>
            </a:r>
            <a:r>
              <a:rPr lang="en-US" dirty="0" smtClean="0"/>
              <a:t> grouping &amp;</a:t>
            </a:r>
            <a:r>
              <a:rPr lang="en-US" dirty="0" err="1" smtClean="0"/>
              <a:t>crossmatch</a:t>
            </a:r>
            <a:endParaRPr lang="en-US" dirty="0" smtClean="0"/>
          </a:p>
          <a:p>
            <a:r>
              <a:rPr lang="en-US" dirty="0" smtClean="0"/>
              <a:t>Emergency </a:t>
            </a:r>
            <a:r>
              <a:rPr lang="en-US" dirty="0" err="1" smtClean="0"/>
              <a:t>laparotomy</a:t>
            </a:r>
            <a:endParaRPr lang="en-US" dirty="0" smtClean="0"/>
          </a:p>
          <a:p>
            <a:r>
              <a:rPr lang="en-US" dirty="0" smtClean="0"/>
              <a:t>Repair if rupture is </a:t>
            </a:r>
            <a:r>
              <a:rPr lang="en-US" dirty="0" err="1" smtClean="0"/>
              <a:t>clean,linear</a:t>
            </a:r>
            <a:r>
              <a:rPr lang="en-US" dirty="0" smtClean="0"/>
              <a:t>(or no skills for hysterectomy)</a:t>
            </a:r>
          </a:p>
          <a:p>
            <a:r>
              <a:rPr lang="en-US" dirty="0" err="1" smtClean="0"/>
              <a:t>Ocult</a:t>
            </a:r>
            <a:r>
              <a:rPr lang="en-US" dirty="0" smtClean="0"/>
              <a:t> cases-freshen wound edges and repair</a:t>
            </a:r>
          </a:p>
          <a:p>
            <a:r>
              <a:rPr lang="en-US" dirty="0" smtClean="0"/>
              <a:t>Repair and tubal ligation-extensive damage &amp;carrying another </a:t>
            </a:r>
            <a:r>
              <a:rPr lang="en-US" dirty="0" err="1" smtClean="0"/>
              <a:t>pregn</a:t>
            </a:r>
            <a:r>
              <a:rPr lang="en-US" dirty="0" smtClean="0"/>
              <a:t> is  risky</a:t>
            </a:r>
          </a:p>
          <a:p>
            <a:r>
              <a:rPr lang="en-US" dirty="0" smtClean="0"/>
              <a:t>Hysterectomy-subtotal/total  if extensive damage is present.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She was asked to pay </a:t>
            </a:r>
            <a:r>
              <a:rPr lang="en-US" dirty="0" err="1"/>
              <a:t>ksh</a:t>
            </a:r>
            <a:r>
              <a:rPr lang="en-US" dirty="0"/>
              <a:t> 3000 for ambulance service. She didn’t have the </a:t>
            </a:r>
            <a:r>
              <a:rPr lang="en-US" dirty="0" smtClean="0"/>
              <a:t>cash. The </a:t>
            </a:r>
            <a:r>
              <a:rPr lang="en-US" dirty="0"/>
              <a:t>mother sold a sheep the following day and went back to the hospital where they were </a:t>
            </a:r>
            <a:r>
              <a:rPr lang="en-US" dirty="0" smtClean="0"/>
              <a:t>transferred </a:t>
            </a:r>
            <a:r>
              <a:rPr lang="en-US" dirty="0"/>
              <a:t>to the regional hospital 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</a:t>
            </a:r>
            <a:r>
              <a:rPr lang="en-US" dirty="0"/>
              <a:t>arrival emergency </a:t>
            </a:r>
            <a:r>
              <a:rPr lang="en-US" dirty="0" err="1"/>
              <a:t>cs</a:t>
            </a:r>
            <a:r>
              <a:rPr lang="en-US" dirty="0"/>
              <a:t> was done and </a:t>
            </a:r>
            <a:r>
              <a:rPr lang="en-US" dirty="0" smtClean="0"/>
              <a:t>fetal outcome  was a still - </a:t>
            </a:r>
            <a:r>
              <a:rPr lang="en-US" dirty="0" err="1" smtClean="0"/>
              <a:t>birth.During</a:t>
            </a:r>
            <a:r>
              <a:rPr lang="en-US" dirty="0" smtClean="0"/>
              <a:t> </a:t>
            </a:r>
            <a:r>
              <a:rPr lang="en-US" dirty="0" err="1" smtClean="0"/>
              <a:t>cs</a:t>
            </a:r>
            <a:r>
              <a:rPr lang="en-US" dirty="0" smtClean="0"/>
              <a:t> JN </a:t>
            </a:r>
            <a:r>
              <a:rPr lang="en-US" dirty="0"/>
              <a:t>developed </a:t>
            </a:r>
            <a:r>
              <a:rPr lang="en-US" dirty="0" smtClean="0"/>
              <a:t>severe postpartum </a:t>
            </a:r>
            <a:r>
              <a:rPr lang="en-US" dirty="0" err="1" smtClean="0"/>
              <a:t>haemorhage</a:t>
            </a:r>
            <a:r>
              <a:rPr lang="en-US" dirty="0" smtClean="0"/>
              <a:t> due to uterine </a:t>
            </a:r>
            <a:r>
              <a:rPr lang="en-US" dirty="0" err="1" smtClean="0"/>
              <a:t>atony.Conservative</a:t>
            </a:r>
            <a:r>
              <a:rPr lang="en-US" dirty="0" smtClean="0"/>
              <a:t> interventions failed and   </a:t>
            </a:r>
            <a:r>
              <a:rPr lang="en-US" dirty="0"/>
              <a:t>emergency </a:t>
            </a:r>
            <a:r>
              <a:rPr lang="en-US" dirty="0" smtClean="0"/>
              <a:t>hysterectomy was done. </a:t>
            </a:r>
            <a:r>
              <a:rPr lang="en-US" dirty="0"/>
              <a:t>She was transfused 6 units of blood. </a:t>
            </a:r>
            <a:r>
              <a:rPr lang="en-US" dirty="0" smtClean="0"/>
              <a:t>She was put on IV antibiotics and indwelling </a:t>
            </a:r>
            <a:r>
              <a:rPr lang="en-US" dirty="0" err="1" smtClean="0"/>
              <a:t>foleys</a:t>
            </a:r>
            <a:r>
              <a:rPr lang="en-US" dirty="0" smtClean="0"/>
              <a:t> catheter was </a:t>
            </a:r>
            <a:r>
              <a:rPr lang="en-US" dirty="0" err="1" smtClean="0"/>
              <a:t>inserted.Day</a:t>
            </a:r>
            <a:r>
              <a:rPr lang="en-US" dirty="0" smtClean="0"/>
              <a:t> </a:t>
            </a:r>
            <a:r>
              <a:rPr lang="en-US" dirty="0"/>
              <a:t>3 post operative she got a burst abdomen ,sepsis and leakage of urine and </a:t>
            </a:r>
            <a:r>
              <a:rPr lang="en-US" dirty="0" err="1"/>
              <a:t>stool.She</a:t>
            </a:r>
            <a:r>
              <a:rPr lang="en-US" dirty="0"/>
              <a:t> also had </a:t>
            </a:r>
            <a:r>
              <a:rPr lang="en-US" dirty="0" smtClean="0"/>
              <a:t>foot drop.</a:t>
            </a:r>
          </a:p>
        </p:txBody>
      </p:sp>
    </p:spTree>
    <p:extLst>
      <p:ext uri="{BB962C8B-B14F-4D97-AF65-F5344CB8AC3E}">
        <p14:creationId xmlns:p14="http://schemas.microsoft.com/office/powerpoint/2010/main" val="3898973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cont: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management-clinical audits</a:t>
            </a:r>
          </a:p>
          <a:p>
            <a:r>
              <a:rPr lang="en-US" dirty="0" smtClean="0"/>
              <a:t>Postnatal counseling-treatment offered, future pregnancy</a:t>
            </a:r>
          </a:p>
          <a:p>
            <a:r>
              <a:rPr lang="en-US" dirty="0" smtClean="0"/>
              <a:t>Risk of rupture in subsequent pregnancy is high hence elective </a:t>
            </a:r>
            <a:r>
              <a:rPr lang="en-US" dirty="0" err="1" smtClean="0"/>
              <a:t>cs</a:t>
            </a:r>
            <a:r>
              <a:rPr lang="en-US" dirty="0" smtClean="0"/>
              <a:t>  recommended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Haemorhage</a:t>
            </a:r>
            <a:endParaRPr lang="en-US" dirty="0" smtClean="0"/>
          </a:p>
          <a:p>
            <a:r>
              <a:rPr lang="en-US" dirty="0" smtClean="0"/>
              <a:t>Shock</a:t>
            </a:r>
          </a:p>
          <a:p>
            <a:r>
              <a:rPr lang="en-US" dirty="0" smtClean="0"/>
              <a:t>Sepsis</a:t>
            </a:r>
          </a:p>
          <a:p>
            <a:r>
              <a:rPr lang="en-US" dirty="0" err="1" smtClean="0"/>
              <a:t>Ureteral</a:t>
            </a:r>
            <a:r>
              <a:rPr lang="en-US" dirty="0" smtClean="0"/>
              <a:t> damage</a:t>
            </a:r>
          </a:p>
          <a:p>
            <a:r>
              <a:rPr lang="en-US" dirty="0" err="1" smtClean="0"/>
              <a:t>Thrombophlebitis</a:t>
            </a:r>
            <a:endParaRPr lang="en-US" dirty="0" smtClean="0"/>
          </a:p>
          <a:p>
            <a:r>
              <a:rPr lang="en-US" dirty="0" err="1" smtClean="0"/>
              <a:t>Asherman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infertility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Proper estimation of fetal weight to avoid traumatic delivery</a:t>
            </a:r>
          </a:p>
          <a:p>
            <a:r>
              <a:rPr lang="en-US" dirty="0" smtClean="0"/>
              <a:t>Proper use of </a:t>
            </a:r>
            <a:r>
              <a:rPr lang="en-US" dirty="0" err="1" smtClean="0"/>
              <a:t>oxytocics</a:t>
            </a:r>
            <a:endParaRPr lang="en-US" dirty="0" smtClean="0"/>
          </a:p>
          <a:p>
            <a:r>
              <a:rPr lang="en-US" dirty="0" smtClean="0"/>
              <a:t>Proper closure of </a:t>
            </a:r>
            <a:r>
              <a:rPr lang="en-US" dirty="0" err="1" smtClean="0"/>
              <a:t>cs</a:t>
            </a:r>
            <a:r>
              <a:rPr lang="en-US" dirty="0" smtClean="0"/>
              <a:t> </a:t>
            </a:r>
            <a:r>
              <a:rPr lang="en-US" dirty="0" err="1" smtClean="0"/>
              <a:t>incission</a:t>
            </a:r>
            <a:endParaRPr lang="en-US" dirty="0" smtClean="0"/>
          </a:p>
          <a:p>
            <a:r>
              <a:rPr lang="en-US" dirty="0" smtClean="0"/>
              <a:t>Proper selection of patients for VBAC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ANC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of rupture high</a:t>
            </a:r>
          </a:p>
          <a:p>
            <a:r>
              <a:rPr lang="en-US" dirty="0" smtClean="0"/>
              <a:t>Regular ANC visits</a:t>
            </a:r>
          </a:p>
          <a:p>
            <a:r>
              <a:rPr lang="en-US" dirty="0" smtClean="0"/>
              <a:t>Admit at age of viability(28-32 wks) so that incase of silent rupture baby and mother can be saved.</a:t>
            </a:r>
          </a:p>
          <a:p>
            <a:r>
              <a:rPr lang="en-US" dirty="0" smtClean="0"/>
              <a:t>Deliver at 37-38 weeks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answer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A </a:t>
            </a:r>
            <a:r>
              <a:rPr lang="en-US" b="1" dirty="0" err="1" smtClean="0"/>
              <a:t>primigravida</a:t>
            </a:r>
            <a:r>
              <a:rPr lang="en-US" b="1" dirty="0" smtClean="0"/>
              <a:t> was admitted in spontaneous </a:t>
            </a:r>
            <a:r>
              <a:rPr lang="en-US" b="1" dirty="0" err="1" smtClean="0"/>
              <a:t>labour</a:t>
            </a:r>
            <a:r>
              <a:rPr lang="en-US" b="1" dirty="0" smtClean="0"/>
              <a:t> at 40 weeks gestation 14 hrs </a:t>
            </a:r>
            <a:r>
              <a:rPr lang="en-US" b="1" dirty="0" err="1" smtClean="0"/>
              <a:t>ago.Fetal</a:t>
            </a:r>
            <a:r>
              <a:rPr lang="en-US" b="1" dirty="0" smtClean="0"/>
              <a:t> membranes had ruptured spontaneously  12 hours ago before </a:t>
            </a:r>
            <a:r>
              <a:rPr lang="en-US" b="1" dirty="0" err="1" smtClean="0"/>
              <a:t>admission.Her</a:t>
            </a:r>
            <a:r>
              <a:rPr lang="en-US" b="1" dirty="0" smtClean="0"/>
              <a:t> cervix was 3 cm on </a:t>
            </a:r>
            <a:r>
              <a:rPr lang="en-US" b="1" dirty="0" err="1" smtClean="0"/>
              <a:t>admission.The</a:t>
            </a:r>
            <a:r>
              <a:rPr lang="en-US" b="1" dirty="0" smtClean="0"/>
              <a:t> cervix has remained at 8cm for the last 4 hrs and in addition she now has pyrexia of 37.8 degrees </a:t>
            </a:r>
            <a:r>
              <a:rPr lang="en-US" b="1" dirty="0" err="1" smtClean="0"/>
              <a:t>celsius.The</a:t>
            </a:r>
            <a:r>
              <a:rPr lang="en-US" b="1" dirty="0" smtClean="0"/>
              <a:t> fetal heart is normal.</a:t>
            </a:r>
          </a:p>
          <a:p>
            <a:r>
              <a:rPr lang="en-US" dirty="0" smtClean="0"/>
              <a:t>A) under what conditions will you do a </a:t>
            </a:r>
            <a:r>
              <a:rPr lang="en-US" dirty="0" err="1" smtClean="0"/>
              <a:t>cesearean</a:t>
            </a:r>
            <a:r>
              <a:rPr lang="en-US" dirty="0" smtClean="0"/>
              <a:t> section </a:t>
            </a:r>
            <a:r>
              <a:rPr lang="en-US" dirty="0" smtClean="0"/>
              <a:t>on this patient?</a:t>
            </a:r>
          </a:p>
          <a:p>
            <a:endParaRPr lang="en-US" dirty="0" smtClean="0"/>
          </a:p>
          <a:p>
            <a:r>
              <a:rPr lang="en-US" dirty="0" smtClean="0"/>
              <a:t>She is eventually delivered by </a:t>
            </a:r>
            <a:r>
              <a:rPr lang="en-US" dirty="0" smtClean="0"/>
              <a:t>cesarean section </a:t>
            </a:r>
            <a:r>
              <a:rPr lang="en-US" dirty="0" smtClean="0"/>
              <a:t>because of obstructed </a:t>
            </a:r>
            <a:r>
              <a:rPr lang="en-US" dirty="0" err="1" smtClean="0"/>
              <a:t>labour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B) what signs may be present in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C) what complications may affect this mother&amp; fetus</a:t>
            </a:r>
          </a:p>
          <a:p>
            <a:r>
              <a:rPr lang="en-US" dirty="0" smtClean="0"/>
              <a:t>D) how will you minimize any  </a:t>
            </a:r>
            <a:r>
              <a:rPr lang="en-US" smtClean="0"/>
              <a:t>maternal </a:t>
            </a:r>
            <a:r>
              <a:rPr lang="en-US" smtClean="0"/>
              <a:t> </a:t>
            </a:r>
            <a:r>
              <a:rPr lang="en-US" dirty="0" smtClean="0"/>
              <a:t>complications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She </a:t>
            </a:r>
            <a:r>
              <a:rPr lang="en-US" dirty="0"/>
              <a:t>was taken back to theatre for closure of burst </a:t>
            </a:r>
            <a:r>
              <a:rPr lang="en-US" dirty="0" err="1"/>
              <a:t>abdomen.She</a:t>
            </a:r>
            <a:r>
              <a:rPr lang="en-US" dirty="0"/>
              <a:t> was also found to have a </a:t>
            </a:r>
            <a:r>
              <a:rPr lang="en-US" dirty="0" err="1" smtClean="0"/>
              <a:t>vvf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RVF.</a:t>
            </a:r>
          </a:p>
          <a:p>
            <a:r>
              <a:rPr lang="en-US" dirty="0" smtClean="0"/>
              <a:t> She  </a:t>
            </a:r>
            <a:r>
              <a:rPr lang="en-US" dirty="0"/>
              <a:t>remained </a:t>
            </a:r>
            <a:r>
              <a:rPr lang="en-US" dirty="0" err="1"/>
              <a:t>hospitalised</a:t>
            </a:r>
            <a:r>
              <a:rPr lang="en-US" dirty="0"/>
              <a:t> for I month </a:t>
            </a:r>
            <a:r>
              <a:rPr lang="en-US" dirty="0" smtClean="0"/>
              <a:t>.</a:t>
            </a:r>
          </a:p>
          <a:p>
            <a:r>
              <a:rPr lang="en-US" dirty="0" smtClean="0"/>
              <a:t>VVF </a:t>
            </a:r>
            <a:r>
              <a:rPr lang="en-US" dirty="0"/>
              <a:t>and RVF was repaired  2 months </a:t>
            </a:r>
            <a:r>
              <a:rPr lang="en-US" dirty="0" err="1"/>
              <a:t>later.Both</a:t>
            </a:r>
            <a:r>
              <a:rPr lang="en-US" dirty="0"/>
              <a:t>  VVF and RVF </a:t>
            </a:r>
            <a:r>
              <a:rPr lang="en-US" dirty="0" err="1"/>
              <a:t>healed,however</a:t>
            </a:r>
            <a:r>
              <a:rPr lang="en-US" dirty="0"/>
              <a:t> she remained incontinent of urine. The vagina got markedly  stenosed.Three  more operations were performed to help with </a:t>
            </a:r>
            <a:r>
              <a:rPr lang="en-US" dirty="0" err="1"/>
              <a:t>urrine</a:t>
            </a:r>
            <a:r>
              <a:rPr lang="en-US" dirty="0"/>
              <a:t> incontinence but </a:t>
            </a:r>
            <a:r>
              <a:rPr lang="en-US" dirty="0" err="1"/>
              <a:t>unsuccessfull</a:t>
            </a:r>
            <a:r>
              <a:rPr lang="en-US" dirty="0"/>
              <a:t>.</a:t>
            </a:r>
          </a:p>
          <a:p>
            <a:r>
              <a:rPr lang="en-US" dirty="0"/>
              <a:t>She was </a:t>
            </a:r>
            <a:r>
              <a:rPr lang="en-US" dirty="0" err="1"/>
              <a:t>counselled</a:t>
            </a:r>
            <a:r>
              <a:rPr lang="en-US" dirty="0"/>
              <a:t> for urinary </a:t>
            </a:r>
            <a:r>
              <a:rPr lang="en-US" dirty="0" smtClean="0"/>
              <a:t>diversion.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5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Prolonged,obstructed</a:t>
            </a:r>
            <a:r>
              <a:rPr lang="en-US" dirty="0" smtClean="0"/>
              <a:t> </a:t>
            </a:r>
            <a:r>
              <a:rPr lang="en-US" dirty="0" err="1" smtClean="0"/>
              <a:t>labour,uterine</a:t>
            </a:r>
            <a:r>
              <a:rPr lang="en-US" dirty="0" smtClean="0"/>
              <a:t> </a:t>
            </a:r>
            <a:r>
              <a:rPr lang="en-US" dirty="0" err="1" smtClean="0"/>
              <a:t>rupture:significance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Worlwide-500,000 maternal deaths</a:t>
            </a:r>
          </a:p>
          <a:p>
            <a:r>
              <a:rPr lang="en-US" dirty="0" smtClean="0"/>
              <a:t>obstructed labour= 8% of maternal deaths</a:t>
            </a:r>
          </a:p>
          <a:p>
            <a:r>
              <a:rPr lang="en-US" dirty="0" smtClean="0"/>
              <a:t>Deaths are preventable</a:t>
            </a:r>
          </a:p>
          <a:p>
            <a:r>
              <a:rPr lang="en-US" dirty="0" smtClean="0"/>
              <a:t>Survivors-suffer serious morbidity-</a:t>
            </a:r>
            <a:r>
              <a:rPr lang="en-US" dirty="0" err="1" smtClean="0"/>
              <a:t>sepsis,bleeding,VVF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Perinatal</a:t>
            </a:r>
            <a:r>
              <a:rPr lang="en-US" dirty="0" smtClean="0"/>
              <a:t> mortality and morbidity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Prolonged </a:t>
            </a:r>
            <a:r>
              <a:rPr lang="en-US" dirty="0" err="1" smtClean="0"/>
              <a:t>labour-labour</a:t>
            </a:r>
            <a:r>
              <a:rPr lang="en-US" dirty="0" smtClean="0"/>
              <a:t> lasting more than 24 hrs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 divided into 3 stages: 1</a:t>
            </a:r>
            <a:r>
              <a:rPr lang="en-US" baseline="30000" dirty="0" smtClean="0"/>
              <a:t>st</a:t>
            </a:r>
            <a:r>
              <a:rPr lang="en-US" dirty="0" smtClean="0"/>
              <a:t> stage,2</a:t>
            </a:r>
            <a:r>
              <a:rPr lang="en-US" baseline="30000" dirty="0" smtClean="0"/>
              <a:t>nd</a:t>
            </a:r>
            <a:r>
              <a:rPr lang="en-US" dirty="0" smtClean="0"/>
              <a:t> stage and  3</a:t>
            </a:r>
            <a:r>
              <a:rPr lang="en-US" baseline="30000" dirty="0" smtClean="0"/>
              <a:t>rd</a:t>
            </a:r>
            <a:r>
              <a:rPr lang="en-US" dirty="0" smtClean="0"/>
              <a:t> stage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stage:latent</a:t>
            </a:r>
            <a:r>
              <a:rPr lang="en-US" dirty="0" smtClean="0"/>
              <a:t> phase and active phase( cervical dilatation of 4cm  or &gt;).prolonged latent phase&gt; 8 hrs,</a:t>
            </a:r>
          </a:p>
          <a:p>
            <a:r>
              <a:rPr lang="en-US" dirty="0" smtClean="0"/>
              <a:t>Prolonged active phase&gt;12 hrs</a:t>
            </a:r>
          </a:p>
          <a:p>
            <a:r>
              <a:rPr lang="en-US" dirty="0" smtClean="0"/>
              <a:t>Prolonged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stage:primigravida</a:t>
            </a:r>
            <a:r>
              <a:rPr lang="en-US" dirty="0" smtClean="0"/>
              <a:t> &gt;2 </a:t>
            </a:r>
            <a:r>
              <a:rPr lang="en-US" dirty="0" err="1" smtClean="0"/>
              <a:t>hrs,multipara</a:t>
            </a:r>
            <a:r>
              <a:rPr lang="en-US" dirty="0" smtClean="0"/>
              <a:t>&gt;1hr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prolonged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Causes: 3 Ps</a:t>
            </a:r>
          </a:p>
          <a:p>
            <a:r>
              <a:rPr lang="en-US" dirty="0" smtClean="0"/>
              <a:t>3Ps-passage,passenger,power</a:t>
            </a:r>
          </a:p>
          <a:p>
            <a:r>
              <a:rPr lang="en-US" dirty="0" err="1" smtClean="0"/>
              <a:t>Passage:abnormal</a:t>
            </a:r>
            <a:r>
              <a:rPr lang="en-US" dirty="0" smtClean="0"/>
              <a:t> pelvis, </a:t>
            </a:r>
            <a:r>
              <a:rPr lang="en-US" dirty="0" err="1" smtClean="0"/>
              <a:t>cotracted</a:t>
            </a:r>
            <a:r>
              <a:rPr lang="en-US" dirty="0" smtClean="0"/>
              <a:t> </a:t>
            </a:r>
            <a:r>
              <a:rPr lang="en-US" dirty="0" err="1" smtClean="0"/>
              <a:t>pelvis,pelvic</a:t>
            </a:r>
            <a:r>
              <a:rPr lang="en-US" dirty="0" smtClean="0"/>
              <a:t> tumor</a:t>
            </a:r>
          </a:p>
          <a:p>
            <a:r>
              <a:rPr lang="en-US" dirty="0" err="1" smtClean="0"/>
              <a:t>Passenger:large,malposition,malpresentation,fetal</a:t>
            </a:r>
            <a:r>
              <a:rPr lang="en-US" dirty="0" smtClean="0"/>
              <a:t> abnormalities</a:t>
            </a:r>
          </a:p>
          <a:p>
            <a:r>
              <a:rPr lang="en-US" dirty="0" err="1" smtClean="0"/>
              <a:t>Power:inadequate</a:t>
            </a:r>
            <a:r>
              <a:rPr lang="en-US" dirty="0" smtClean="0"/>
              <a:t> </a:t>
            </a:r>
            <a:r>
              <a:rPr lang="en-US" dirty="0" err="1" smtClean="0"/>
              <a:t>contractions,uncordinated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prolonged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to find the cause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Manage accordingly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inadequate </a:t>
            </a:r>
            <a:r>
              <a:rPr lang="en-US" dirty="0" smtClean="0"/>
              <a:t>contractions-</a:t>
            </a:r>
            <a:r>
              <a:rPr lang="en-US" dirty="0" err="1" smtClean="0"/>
              <a:t>augument</a:t>
            </a:r>
            <a:r>
              <a:rPr lang="en-US" dirty="0" smtClean="0"/>
              <a:t>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CPD-</a:t>
            </a:r>
            <a:r>
              <a:rPr lang="en-US" dirty="0" err="1" smtClean="0"/>
              <a:t>cs,malpresentation</a:t>
            </a:r>
            <a:r>
              <a:rPr lang="en-US" dirty="0" smtClean="0"/>
              <a:t> </a:t>
            </a:r>
            <a:r>
              <a:rPr lang="en-US" dirty="0" smtClean="0"/>
              <a:t>e.g transverse lie-</a:t>
            </a:r>
            <a:r>
              <a:rPr lang="en-US" dirty="0" err="1" smtClean="0"/>
              <a:t>cs</a:t>
            </a:r>
            <a:r>
              <a:rPr lang="en-US" dirty="0" smtClean="0"/>
              <a:t>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malposition </a:t>
            </a:r>
            <a:r>
              <a:rPr lang="en-US" dirty="0" err="1" smtClean="0"/>
              <a:t>eg</a:t>
            </a:r>
            <a:r>
              <a:rPr lang="en-US" dirty="0" smtClean="0"/>
              <a:t> POPP-vaginal rotation or </a:t>
            </a:r>
            <a:r>
              <a:rPr lang="en-US" dirty="0" err="1" smtClean="0"/>
              <a:t>cs</a:t>
            </a:r>
            <a:endParaRPr lang="en-US" dirty="0" smtClean="0"/>
          </a:p>
          <a:p>
            <a:r>
              <a:rPr lang="en-US" dirty="0" smtClean="0"/>
              <a:t>Prolonged 2 </a:t>
            </a:r>
            <a:r>
              <a:rPr lang="en-US" dirty="0" err="1" smtClean="0"/>
              <a:t>nd</a:t>
            </a:r>
            <a:r>
              <a:rPr lang="en-US" dirty="0" smtClean="0"/>
              <a:t> stage assisted vaginal delivery if no </a:t>
            </a:r>
            <a:r>
              <a:rPr lang="en-US" dirty="0" smtClean="0"/>
              <a:t>contraindications/</a:t>
            </a:r>
            <a:r>
              <a:rPr lang="en-US" dirty="0" err="1" smtClean="0"/>
              <a:t>augument</a:t>
            </a:r>
            <a:r>
              <a:rPr lang="en-US" dirty="0" smtClean="0"/>
              <a:t>/</a:t>
            </a:r>
            <a:r>
              <a:rPr lang="en-US" dirty="0" err="1" smtClean="0"/>
              <a:t>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prolonged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Maternal</a:t>
            </a:r>
            <a:r>
              <a:rPr lang="en-US" dirty="0" smtClean="0"/>
              <a:t>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maternal </a:t>
            </a:r>
            <a:r>
              <a:rPr lang="en-US" dirty="0" smtClean="0"/>
              <a:t>distress</a:t>
            </a:r>
            <a:r>
              <a:rPr lang="en-US" dirty="0" smtClean="0"/>
              <a:t>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operative </a:t>
            </a:r>
            <a:r>
              <a:rPr lang="en-US" dirty="0" smtClean="0"/>
              <a:t>delivery</a:t>
            </a:r>
            <a:r>
              <a:rPr lang="en-US" dirty="0" smtClean="0"/>
              <a:t>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Postpartum </a:t>
            </a:r>
            <a:r>
              <a:rPr lang="en-US" dirty="0" err="1" smtClean="0"/>
              <a:t>haemorrhage</a:t>
            </a:r>
            <a:r>
              <a:rPr lang="en-US" dirty="0" smtClean="0"/>
              <a:t>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sepsis</a:t>
            </a:r>
            <a:r>
              <a:rPr lang="en-US" dirty="0" smtClean="0"/>
              <a:t>, 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obstetric </a:t>
            </a:r>
            <a:r>
              <a:rPr lang="en-US" dirty="0" smtClean="0"/>
              <a:t>fistula</a:t>
            </a:r>
            <a:r>
              <a:rPr lang="en-US" dirty="0" smtClean="0"/>
              <a:t>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secondary infertility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1318</Words>
  <Application>Microsoft Office PowerPoint</Application>
  <PresentationFormat>On-screen Show (4:3)</PresentationFormat>
  <Paragraphs>212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Wingdings</vt:lpstr>
      <vt:lpstr>Office Theme</vt:lpstr>
      <vt:lpstr>PROLONGED AND OBSTRUCTED LABOUR,UTERINE RUPTURE</vt:lpstr>
      <vt:lpstr>CASE STUDY:J.N</vt:lpstr>
      <vt:lpstr>JN</vt:lpstr>
      <vt:lpstr>J.N</vt:lpstr>
      <vt:lpstr>Prolonged,obstructed labour,uterine rupture:significance</vt:lpstr>
      <vt:lpstr>Prolonged labour definition</vt:lpstr>
      <vt:lpstr>Causes of prolonged labour</vt:lpstr>
      <vt:lpstr>Management prolonged labour</vt:lpstr>
      <vt:lpstr>Complications of prolonged labour</vt:lpstr>
      <vt:lpstr>Fetal complications</vt:lpstr>
      <vt:lpstr> obstructed labour</vt:lpstr>
      <vt:lpstr>Causes of obstructed labour</vt:lpstr>
      <vt:lpstr>Causes of obstructed labour</vt:lpstr>
      <vt:lpstr>Clinical presentation</vt:lpstr>
      <vt:lpstr>Obstructed labour-clinical presentation ct</vt:lpstr>
      <vt:lpstr>BANDLS RING</vt:lpstr>
      <vt:lpstr>Management of obstructed labour</vt:lpstr>
      <vt:lpstr>Obstructed labour management</vt:lpstr>
      <vt:lpstr>Complications of obstructed labour</vt:lpstr>
      <vt:lpstr>Fetal complications</vt:lpstr>
      <vt:lpstr>Prevention of obstructed labour</vt:lpstr>
      <vt:lpstr>RUPTURE OF THE UTERUS</vt:lpstr>
      <vt:lpstr>Rupture of the uterus:classification</vt:lpstr>
      <vt:lpstr>Uterine rupture-causes</vt:lpstr>
      <vt:lpstr>Causes of uterine rupture before labour</vt:lpstr>
      <vt:lpstr>RUPTURE OF A PREVIUOS CS SCAR</vt:lpstr>
      <vt:lpstr>Criteria for VBAC </vt:lpstr>
      <vt:lpstr>Clinical features</vt:lpstr>
      <vt:lpstr>management</vt:lpstr>
      <vt:lpstr>Management cont:</vt:lpstr>
      <vt:lpstr>complications</vt:lpstr>
      <vt:lpstr>prevention</vt:lpstr>
      <vt:lpstr>Subsequent ANC</vt:lpstr>
      <vt:lpstr>Short answer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PROLONGED AND OBSTRUCTED LABOUR,UTERINE RUPTURE</dc:title>
  <dc:creator>Vickie</dc:creator>
  <cp:lastModifiedBy>Vickie Koske</cp:lastModifiedBy>
  <cp:revision>132</cp:revision>
  <dcterms:created xsi:type="dcterms:W3CDTF">2013-04-03T18:08:26Z</dcterms:created>
  <dcterms:modified xsi:type="dcterms:W3CDTF">2017-05-11T04:35:05Z</dcterms:modified>
</cp:coreProperties>
</file>