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sldIdLst>
    <p:sldId id="256" r:id="rId2"/>
    <p:sldId id="284" r:id="rId3"/>
    <p:sldId id="288" r:id="rId4"/>
    <p:sldId id="297" r:id="rId5"/>
    <p:sldId id="257" r:id="rId6"/>
    <p:sldId id="258" r:id="rId7"/>
    <p:sldId id="289" r:id="rId8"/>
    <p:sldId id="290" r:id="rId9"/>
    <p:sldId id="259" r:id="rId10"/>
    <p:sldId id="324" r:id="rId11"/>
    <p:sldId id="262" r:id="rId12"/>
    <p:sldId id="322" r:id="rId13"/>
    <p:sldId id="314" r:id="rId14"/>
    <p:sldId id="315" r:id="rId15"/>
    <p:sldId id="316" r:id="rId16"/>
    <p:sldId id="317" r:id="rId17"/>
    <p:sldId id="318" r:id="rId18"/>
    <p:sldId id="319" r:id="rId19"/>
    <p:sldId id="263" r:id="rId20"/>
    <p:sldId id="321" r:id="rId21"/>
    <p:sldId id="264" r:id="rId22"/>
    <p:sldId id="298" r:id="rId23"/>
    <p:sldId id="268" r:id="rId24"/>
    <p:sldId id="269" r:id="rId25"/>
    <p:sldId id="270" r:id="rId26"/>
    <p:sldId id="271" r:id="rId27"/>
    <p:sldId id="323" r:id="rId28"/>
    <p:sldId id="272" r:id="rId29"/>
    <p:sldId id="299" r:id="rId30"/>
    <p:sldId id="273" r:id="rId31"/>
    <p:sldId id="274" r:id="rId32"/>
    <p:sldId id="275" r:id="rId33"/>
    <p:sldId id="277" r:id="rId34"/>
    <p:sldId id="276" r:id="rId35"/>
    <p:sldId id="278" r:id="rId36"/>
    <p:sldId id="279" r:id="rId37"/>
    <p:sldId id="280" r:id="rId38"/>
    <p:sldId id="281" r:id="rId39"/>
    <p:sldId id="282" r:id="rId40"/>
    <p:sldId id="283" r:id="rId41"/>
    <p:sldId id="291" r:id="rId42"/>
    <p:sldId id="292" r:id="rId43"/>
    <p:sldId id="293" r:id="rId44"/>
    <p:sldId id="294" r:id="rId45"/>
    <p:sldId id="295" r:id="rId46"/>
    <p:sldId id="296" r:id="rId47"/>
    <p:sldId id="307" r:id="rId48"/>
    <p:sldId id="308" r:id="rId49"/>
    <p:sldId id="309" r:id="rId50"/>
    <p:sldId id="310" r:id="rId51"/>
    <p:sldId id="311" r:id="rId52"/>
    <p:sldId id="312" r:id="rId53"/>
    <p:sldId id="286" r:id="rId5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F6A954-B9C7-406C-B72E-77475BE2E7DD}" type="datetimeFigureOut">
              <a:rPr lang="en-US" smtClean="0"/>
              <a:pPr/>
              <a:t>5/8/2017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8AA6A3-B22E-42D3-A1D3-3432C0B1B7B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solidFill>
                  <a:schemeClr val="tx1"/>
                </a:solidFill>
                <a:latin typeface="+mn-lt"/>
                <a:ea typeface="+mn-ea"/>
                <a:cs typeface="+mn-cs"/>
              </a:rPr>
              <a:t>Life threatening complications of pregnancy are difficult to predict with any degree of certainty. </a:t>
            </a:r>
            <a:endParaRPr lang="en-GB" dirty="0"/>
          </a:p>
        </p:txBody>
      </p:sp>
      <p:sp>
        <p:nvSpPr>
          <p:cNvPr id="4" name="Slide Number Placeholder 3"/>
          <p:cNvSpPr>
            <a:spLocks noGrp="1"/>
          </p:cNvSpPr>
          <p:nvPr>
            <p:ph type="sldNum" sz="quarter" idx="10"/>
          </p:nvPr>
        </p:nvSpPr>
        <p:spPr/>
        <p:txBody>
          <a:bodyPr/>
          <a:lstStyle/>
          <a:p>
            <a:fld id="{608AA6A3-B22E-42D3-A1D3-3432C0B1B7B9}" type="slidenum">
              <a:rPr lang="en-GB" smtClean="0"/>
              <a:pPr/>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solidFill>
                  <a:schemeClr val="tx1"/>
                </a:solidFill>
                <a:latin typeface="+mn-lt"/>
                <a:ea typeface="+mn-ea"/>
                <a:cs typeface="+mn-cs"/>
              </a:rPr>
              <a:t>Women are more likely to seek and return for services if they feel </a:t>
            </a:r>
            <a:r>
              <a:rPr lang="en-GB" sz="1200" b="1" dirty="0" smtClean="0">
                <a:solidFill>
                  <a:schemeClr val="tx1"/>
                </a:solidFill>
                <a:latin typeface="+mn-lt"/>
                <a:ea typeface="+mn-ea"/>
                <a:cs typeface="+mn-cs"/>
              </a:rPr>
              <a:t>cared for and respected</a:t>
            </a:r>
            <a:r>
              <a:rPr lang="en-GB" sz="1200" dirty="0" smtClean="0">
                <a:solidFill>
                  <a:schemeClr val="tx1"/>
                </a:solidFill>
                <a:latin typeface="+mn-lt"/>
                <a:ea typeface="+mn-ea"/>
                <a:cs typeface="+mn-cs"/>
              </a:rPr>
              <a:t> by their providers. This personalized approach requires health care providers to use excellent interpersonal skills </a:t>
            </a:r>
            <a:r>
              <a:rPr lang="en-GB" sz="1200" b="1" dirty="0" smtClean="0">
                <a:solidFill>
                  <a:schemeClr val="tx1"/>
                </a:solidFill>
                <a:latin typeface="+mn-lt"/>
                <a:ea typeface="+mn-ea"/>
                <a:cs typeface="+mn-cs"/>
              </a:rPr>
              <a:t>since listening to client's concerns is just as important as giving advice</a:t>
            </a:r>
            <a:endParaRPr lang="en-GB" dirty="0"/>
          </a:p>
        </p:txBody>
      </p:sp>
      <p:sp>
        <p:nvSpPr>
          <p:cNvPr id="4" name="Slide Number Placeholder 3"/>
          <p:cNvSpPr>
            <a:spLocks noGrp="1"/>
          </p:cNvSpPr>
          <p:nvPr>
            <p:ph type="sldNum" sz="quarter" idx="10"/>
          </p:nvPr>
        </p:nvSpPr>
        <p:spPr/>
        <p:txBody>
          <a:bodyPr/>
          <a:lstStyle/>
          <a:p>
            <a:fld id="{608AA6A3-B22E-42D3-A1D3-3432C0B1B7B9}"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96B55C9-303A-4103-9D86-0370C0F038A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7C117-6C27-4F7C-BB41-C318BE531A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10C7BA5-AFFC-40D1-8977-68B62C3A55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BC5612-B77C-4C63-8847-E7598D6C3A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CB811E6-BD00-429E-A3F8-6D2896B41B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E8203B2-166D-4350-A6A0-6FE6D19277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F953E7D-C291-44B7-9B32-26692924AD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203655-2E69-4D63-A553-74D254E330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1CA3DAF-2F04-4916-B750-BAA48AB44B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685A74-411E-4588-8B35-B030AF17B2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E24BD4-D0C8-4222-A246-B1125AF56545}"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74E1FC1-AE5A-47F3-B5A0-19D312F120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000" b="1" i="1" dirty="0" smtClean="0">
                <a:effectLst>
                  <a:outerShdw blurRad="38100" dist="38100" dir="2700000" algn="tl">
                    <a:srgbClr val="C0C0C0"/>
                  </a:outerShdw>
                </a:effectLst>
              </a:rPr>
              <a:t>PRINCIPLES &amp; ORGANIZATION</a:t>
            </a:r>
            <a:r>
              <a:rPr lang="en-US" sz="4000" b="1" i="1" dirty="0">
                <a:effectLst>
                  <a:outerShdw blurRad="38100" dist="38100" dir="2700000" algn="tl">
                    <a:srgbClr val="C0C0C0"/>
                  </a:outerShdw>
                </a:effectLst>
              </a:rPr>
              <a:t/>
            </a:r>
            <a:br>
              <a:rPr lang="en-US" sz="4000" b="1" i="1" dirty="0">
                <a:effectLst>
                  <a:outerShdw blurRad="38100" dist="38100" dir="2700000" algn="tl">
                    <a:srgbClr val="C0C0C0"/>
                  </a:outerShdw>
                </a:effectLst>
              </a:rPr>
            </a:br>
            <a:r>
              <a:rPr lang="en-US" sz="4000" b="1" i="1" dirty="0">
                <a:effectLst>
                  <a:outerShdw blurRad="38100" dist="38100" dir="2700000" algn="tl">
                    <a:srgbClr val="C0C0C0"/>
                  </a:outerShdw>
                </a:effectLst>
              </a:rPr>
              <a:t>OF</a:t>
            </a:r>
            <a:br>
              <a:rPr lang="en-US" sz="4000" b="1" i="1" dirty="0">
                <a:effectLst>
                  <a:outerShdw blurRad="38100" dist="38100" dir="2700000" algn="tl">
                    <a:srgbClr val="C0C0C0"/>
                  </a:outerShdw>
                </a:effectLst>
              </a:rPr>
            </a:br>
            <a:r>
              <a:rPr lang="en-US" sz="4000" b="1" i="1" dirty="0">
                <a:effectLst>
                  <a:outerShdw blurRad="38100" dist="38100" dir="2700000" algn="tl">
                    <a:srgbClr val="C0C0C0"/>
                  </a:outerShdw>
                </a:effectLst>
              </a:rPr>
              <a:t>ANTENATAL CARE</a:t>
            </a:r>
          </a:p>
        </p:txBody>
      </p:sp>
      <p:sp>
        <p:nvSpPr>
          <p:cNvPr id="2051" name="Rectangle 3"/>
          <p:cNvSpPr>
            <a:spLocks noGrp="1" noChangeArrowheads="1"/>
          </p:cNvSpPr>
          <p:nvPr>
            <p:ph type="subTitle" idx="1"/>
          </p:nvPr>
        </p:nvSpPr>
        <p:spPr/>
        <p:txBody>
          <a:bodyPr/>
          <a:lstStyle/>
          <a:p>
            <a:r>
              <a:rPr lang="en-US" b="1" i="1" dirty="0">
                <a:effectLst>
                  <a:outerShdw blurRad="38100" dist="38100" dir="2700000" algn="tl">
                    <a:srgbClr val="C0C0C0"/>
                  </a:outerShdw>
                </a:effectLst>
              </a:rPr>
              <a:t>Dr. </a:t>
            </a:r>
            <a:r>
              <a:rPr lang="en-US" b="1" i="1" dirty="0" smtClean="0">
                <a:effectLst>
                  <a:outerShdw blurRad="38100" dist="38100" dir="2700000" algn="tl">
                    <a:srgbClr val="C0C0C0"/>
                  </a:outerShdw>
                </a:effectLst>
              </a:rPr>
              <a:t>Bosire Alex Nyakundi</a:t>
            </a:r>
            <a:endParaRPr lang="en-US" b="1" i="1" dirty="0">
              <a:effectLst>
                <a:outerShdw blurRad="38100" dist="38100" dir="2700000" algn="tl">
                  <a:srgbClr val="C0C0C0"/>
                </a:outerShdw>
              </a:effectLst>
            </a:endParaRPr>
          </a:p>
          <a:p>
            <a:r>
              <a:rPr lang="en-US" i="1" dirty="0" smtClean="0">
                <a:effectLst>
                  <a:outerShdw blurRad="38100" dist="38100" dir="2700000" algn="tl">
                    <a:srgbClr val="C0C0C0"/>
                  </a:outerShdw>
                </a:effectLst>
              </a:rPr>
              <a:t>Lecturer</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Factors influencing antenatal attendance</a:t>
            </a:r>
          </a:p>
        </p:txBody>
      </p:sp>
      <p:sp>
        <p:nvSpPr>
          <p:cNvPr id="12291" name="Rectangle 3"/>
          <p:cNvSpPr>
            <a:spLocks noGrp="1" noChangeArrowheads="1"/>
          </p:cNvSpPr>
          <p:nvPr>
            <p:ph idx="1"/>
          </p:nvPr>
        </p:nvSpPr>
        <p:spPr/>
        <p:txBody>
          <a:bodyPr/>
          <a:lstStyle/>
          <a:p>
            <a:r>
              <a:rPr lang="en-US" i="1" dirty="0">
                <a:effectLst>
                  <a:outerShdw blurRad="38100" dist="38100" dir="2700000" algn="tl">
                    <a:srgbClr val="C0C0C0"/>
                  </a:outerShdw>
                </a:effectLst>
              </a:rPr>
              <a:t>Diagnosis of pregnancy</a:t>
            </a:r>
          </a:p>
          <a:p>
            <a:r>
              <a:rPr lang="en-US" i="1" dirty="0">
                <a:effectLst>
                  <a:outerShdw blurRad="38100" dist="38100" dir="2700000" algn="tl">
                    <a:srgbClr val="C0C0C0"/>
                  </a:outerShdw>
                </a:effectLst>
              </a:rPr>
              <a:t>Risk factors</a:t>
            </a:r>
          </a:p>
          <a:p>
            <a:r>
              <a:rPr lang="en-US" i="1" dirty="0">
                <a:effectLst>
                  <a:outerShdw blurRad="38100" dist="38100" dir="2700000" algn="tl">
                    <a:srgbClr val="C0C0C0"/>
                  </a:outerShdw>
                </a:effectLst>
              </a:rPr>
              <a:t>Literacy</a:t>
            </a:r>
          </a:p>
          <a:p>
            <a:r>
              <a:rPr lang="en-US" i="1" dirty="0">
                <a:effectLst>
                  <a:outerShdw blurRad="38100" dist="38100" dir="2700000" algn="tl">
                    <a:srgbClr val="C0C0C0"/>
                  </a:outerShdw>
                </a:effectLst>
              </a:rPr>
              <a:t>Economic factors</a:t>
            </a:r>
          </a:p>
          <a:p>
            <a:r>
              <a:rPr lang="en-US" i="1" dirty="0">
                <a:effectLst>
                  <a:outerShdw blurRad="38100" dist="38100" dir="2700000" algn="tl">
                    <a:srgbClr val="C0C0C0"/>
                  </a:outerShdw>
                </a:effectLst>
              </a:rPr>
              <a:t>Accessibility</a:t>
            </a:r>
          </a:p>
          <a:p>
            <a:r>
              <a:rPr lang="en-US" i="1" dirty="0" smtClean="0">
                <a:effectLst>
                  <a:outerShdw blurRad="38100" dist="38100" dir="2700000" algn="tl">
                    <a:srgbClr val="C0C0C0"/>
                  </a:outerShdw>
                </a:effectLst>
              </a:rPr>
              <a:t>Attitude/ culture</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9219" name="Rectangle 3"/>
          <p:cNvSpPr>
            <a:spLocks noGrp="1" noChangeArrowheads="1"/>
          </p:cNvSpPr>
          <p:nvPr>
            <p:ph idx="1"/>
          </p:nvPr>
        </p:nvSpPr>
        <p:spPr/>
        <p:txBody>
          <a:bodyPr/>
          <a:lstStyle/>
          <a:p>
            <a:pPr marL="609600" indent="-609600">
              <a:lnSpc>
                <a:spcPct val="90000"/>
              </a:lnSpc>
              <a:buFontTx/>
              <a:buNone/>
            </a:pPr>
            <a:r>
              <a:rPr lang="en-US" sz="2800" i="1" dirty="0">
                <a:effectLst>
                  <a:outerShdw blurRad="38100" dist="38100" dir="2700000" algn="tl">
                    <a:srgbClr val="C0C0C0"/>
                  </a:outerShdw>
                </a:effectLst>
              </a:rPr>
              <a:t>Overall</a:t>
            </a:r>
          </a:p>
          <a:p>
            <a:pPr marL="990600" lvl="1" indent="-533400">
              <a:lnSpc>
                <a:spcPct val="90000"/>
              </a:lnSpc>
              <a:buFontTx/>
              <a:buNone/>
            </a:pPr>
            <a:r>
              <a:rPr lang="en-US" sz="2400" b="1" i="1" dirty="0">
                <a:effectLst>
                  <a:outerShdw blurRad="38100" dist="38100" dir="2700000" algn="tl">
                    <a:srgbClr val="C0C0C0"/>
                  </a:outerShdw>
                </a:effectLst>
              </a:rPr>
              <a:t>“At the end of gestational period, the mother and the newborn should be healthy”</a:t>
            </a:r>
          </a:p>
          <a:p>
            <a:pPr marL="609600" indent="-609600">
              <a:lnSpc>
                <a:spcPct val="90000"/>
              </a:lnSpc>
              <a:buFontTx/>
              <a:buNone/>
            </a:pPr>
            <a:r>
              <a:rPr lang="en-US" sz="2800" i="1" dirty="0">
                <a:effectLst>
                  <a:outerShdw blurRad="38100" dist="38100" dir="2700000" algn="tl">
                    <a:srgbClr val="C0C0C0"/>
                  </a:outerShdw>
                </a:effectLst>
              </a:rPr>
              <a:t>Specific</a:t>
            </a:r>
          </a:p>
          <a:p>
            <a:pPr marL="609600" indent="-609600">
              <a:lnSpc>
                <a:spcPct val="90000"/>
              </a:lnSpc>
              <a:buFontTx/>
              <a:buAutoNum type="arabicPeriod"/>
            </a:pPr>
            <a:r>
              <a:rPr lang="en-US" sz="2800" i="1" dirty="0">
                <a:effectLst>
                  <a:outerShdw blurRad="38100" dist="38100" dir="2700000" algn="tl">
                    <a:srgbClr val="C0C0C0"/>
                  </a:outerShdw>
                </a:effectLst>
              </a:rPr>
              <a:t>Maternal aspects</a:t>
            </a:r>
          </a:p>
          <a:p>
            <a:pPr marL="1371600" lvl="2" indent="-457200">
              <a:lnSpc>
                <a:spcPct val="90000"/>
              </a:lnSpc>
              <a:buFontTx/>
              <a:buAutoNum type="arabicPeriod"/>
            </a:pPr>
            <a:r>
              <a:rPr lang="en-US" sz="2000" i="1" dirty="0">
                <a:effectLst>
                  <a:outerShdw blurRad="38100" dist="38100" dir="2700000" algn="tl">
                    <a:srgbClr val="C0C0C0"/>
                  </a:outerShdw>
                </a:effectLst>
              </a:rPr>
              <a:t>Maintain health status</a:t>
            </a:r>
          </a:p>
          <a:p>
            <a:pPr marL="1371600" lvl="2" indent="-457200">
              <a:lnSpc>
                <a:spcPct val="90000"/>
              </a:lnSpc>
              <a:buFontTx/>
              <a:buAutoNum type="arabicPeriod"/>
            </a:pPr>
            <a:r>
              <a:rPr lang="en-US" sz="2000" i="1" dirty="0">
                <a:effectLst>
                  <a:outerShdw blurRad="38100" dist="38100" dir="2700000" algn="tl">
                    <a:srgbClr val="C0C0C0"/>
                  </a:outerShdw>
                </a:effectLst>
              </a:rPr>
              <a:t>Improve health</a:t>
            </a:r>
          </a:p>
          <a:p>
            <a:pPr marL="1371600" lvl="2" indent="-457200">
              <a:lnSpc>
                <a:spcPct val="90000"/>
              </a:lnSpc>
              <a:buFontTx/>
              <a:buAutoNum type="arabicPeriod"/>
            </a:pPr>
            <a:r>
              <a:rPr lang="en-US" sz="2000" i="1" dirty="0">
                <a:effectLst>
                  <a:outerShdw blurRad="38100" dist="38100" dir="2700000" algn="tl">
                    <a:srgbClr val="C0C0C0"/>
                  </a:outerShdw>
                </a:effectLst>
              </a:rPr>
              <a:t>Prevent deterioration of poor health</a:t>
            </a:r>
          </a:p>
          <a:p>
            <a:pPr marL="1371600" lvl="2" indent="-457200">
              <a:lnSpc>
                <a:spcPct val="90000"/>
              </a:lnSpc>
              <a:buFontTx/>
              <a:buAutoNum type="arabicPeriod"/>
            </a:pPr>
            <a:r>
              <a:rPr lang="en-US" sz="2000" i="1" dirty="0">
                <a:effectLst>
                  <a:outerShdw blurRad="38100" dist="38100" dir="2700000" algn="tl">
                    <a:srgbClr val="C0C0C0"/>
                  </a:outerShdw>
                </a:effectLst>
              </a:rPr>
              <a:t>Prevent emergence of poor health</a:t>
            </a:r>
          </a:p>
          <a:p>
            <a:pPr marL="1371600" lvl="2" indent="-457200">
              <a:lnSpc>
                <a:spcPct val="90000"/>
              </a:lnSpc>
              <a:buFontTx/>
              <a:buAutoNum type="arabicPeriod"/>
            </a:pPr>
            <a:r>
              <a:rPr lang="en-US" sz="2000" i="1" dirty="0" smtClean="0">
                <a:effectLst>
                  <a:outerShdw blurRad="38100" dist="38100" dir="2700000" algn="tl">
                    <a:srgbClr val="C0C0C0"/>
                  </a:outerShdw>
                </a:effectLst>
              </a:rPr>
              <a:t>Timely </a:t>
            </a:r>
            <a:r>
              <a:rPr lang="en-US" sz="2000" i="1" dirty="0">
                <a:effectLst>
                  <a:outerShdw blurRad="38100" dist="38100" dir="2700000" algn="tl">
                    <a:srgbClr val="C0C0C0"/>
                  </a:outerShdw>
                </a:effectLst>
              </a:rPr>
              <a:t>intervention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Scope &amp; measures of impact of prenatal care</a:t>
            </a:r>
          </a:p>
        </p:txBody>
      </p:sp>
      <p:sp>
        <p:nvSpPr>
          <p:cNvPr id="14339" name="Rectangle 3"/>
          <p:cNvSpPr>
            <a:spLocks noGrp="1" noChangeArrowheads="1"/>
          </p:cNvSpPr>
          <p:nvPr>
            <p:ph idx="1"/>
          </p:nvPr>
        </p:nvSpPr>
        <p:spPr/>
        <p:txBody>
          <a:bodyPr/>
          <a:lstStyle/>
          <a:p>
            <a:r>
              <a:rPr lang="en-US" i="1"/>
              <a:t>Scope</a:t>
            </a:r>
          </a:p>
          <a:p>
            <a:pPr lvl="2"/>
            <a:r>
              <a:rPr lang="en-US" i="1"/>
              <a:t>Preconception care</a:t>
            </a:r>
          </a:p>
          <a:p>
            <a:pPr lvl="2"/>
            <a:r>
              <a:rPr lang="en-US" i="1"/>
              <a:t>Gestational period</a:t>
            </a:r>
          </a:p>
          <a:p>
            <a:pPr lvl="2"/>
            <a:r>
              <a:rPr lang="en-US" i="1"/>
              <a:t>End of puerperium</a:t>
            </a:r>
          </a:p>
          <a:p>
            <a:r>
              <a:rPr lang="en-US" i="1"/>
              <a:t>Measures of impact – reduction in: </a:t>
            </a:r>
          </a:p>
          <a:p>
            <a:pPr lvl="2"/>
            <a:r>
              <a:rPr lang="en-US" i="1"/>
              <a:t>Early pregnancy wastage</a:t>
            </a:r>
          </a:p>
          <a:p>
            <a:pPr lvl="2"/>
            <a:r>
              <a:rPr lang="en-US" i="1"/>
              <a:t>Perinatal morbidity and mortality</a:t>
            </a:r>
          </a:p>
          <a:p>
            <a:pPr lvl="2"/>
            <a:r>
              <a:rPr lang="en-US" i="1"/>
              <a:t>Maternal morbidity and mortality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Nutritional interventions</a:t>
            </a:r>
            <a:br>
              <a:rPr lang="en-GB" dirty="0" smtClean="0"/>
            </a:b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smtClean="0"/>
              <a:t>Dietary interventions : Counselling about healthy eating and keeping physically active during pregnancy is recommended for pregnant women to stay healthy and to prevent excessive weight gain during pregnancy</a:t>
            </a:r>
          </a:p>
          <a:p>
            <a:pPr lvl="0"/>
            <a:r>
              <a:rPr lang="en-GB" dirty="0" smtClean="0"/>
              <a:t>Iron and folic acid supplements : Daily oral iron and folic acid supplementation with 30 mg to 60 mg of elemental </a:t>
            </a:r>
            <a:r>
              <a:rPr lang="en-GB" dirty="0" smtClean="0"/>
              <a:t>iron </a:t>
            </a:r>
            <a:r>
              <a:rPr lang="en-GB" dirty="0" smtClean="0"/>
              <a:t>and 400 g (0.4 mg) of folic </a:t>
            </a:r>
            <a:r>
              <a:rPr lang="en-GB" dirty="0" smtClean="0"/>
              <a:t>acid </a:t>
            </a:r>
            <a:r>
              <a:rPr lang="en-GB" dirty="0" smtClean="0"/>
              <a:t>is recommended for pregnant women to prevent maternal anaemia, puerperal sepsis, low birth weight, and preterm birth.</a:t>
            </a:r>
          </a:p>
          <a:p>
            <a:pPr lvl="0"/>
            <a:r>
              <a:rPr lang="en-GB" dirty="0" smtClean="0"/>
              <a:t>Calcium supplements</a:t>
            </a:r>
          </a:p>
          <a:p>
            <a:pPr lvl="0"/>
            <a:r>
              <a:rPr lang="en-GB" dirty="0" smtClean="0"/>
              <a:t>Vitamin A supplements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Maternal and </a:t>
            </a:r>
            <a:r>
              <a:rPr lang="en-GB" dirty="0" err="1" smtClean="0"/>
              <a:t>fetal</a:t>
            </a:r>
            <a:r>
              <a:rPr lang="en-GB" dirty="0" smtClean="0"/>
              <a:t> assessment </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Anaemia :Full blood count testing is the recommended method for diagnosing anaemia in pregnancy. In settings where full blood count testing is not available, on-site haemoglobin testing with a </a:t>
            </a:r>
            <a:r>
              <a:rPr lang="en-GB" dirty="0" err="1" smtClean="0"/>
              <a:t>haemoglobinometer</a:t>
            </a:r>
            <a:r>
              <a:rPr lang="en-GB" dirty="0" smtClean="0"/>
              <a:t> is recommended over the use of the haemoglobin colour scale as the method for diagnosing anaemia in pregnancy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r>
              <a:rPr lang="en-GB" dirty="0" smtClean="0"/>
              <a:t>Asymptomatic </a:t>
            </a:r>
            <a:r>
              <a:rPr lang="en-GB" dirty="0" err="1" smtClean="0"/>
              <a:t>bacteriuria</a:t>
            </a:r>
            <a:r>
              <a:rPr lang="en-GB" dirty="0" smtClean="0"/>
              <a:t> (ASB) : Midstream urine culture is the recommended method for diagnosing asymptomatic </a:t>
            </a:r>
            <a:r>
              <a:rPr lang="en-GB" dirty="0" err="1" smtClean="0"/>
              <a:t>bacteriuria</a:t>
            </a:r>
            <a:r>
              <a:rPr lang="en-GB" dirty="0" smtClean="0"/>
              <a:t> (ASB) in pregnancy. In settings where urine culture is not available, on-site midstream urine Gram-staining is recommended over the use of dipstick tests as the method for diagnosing ASB in pregnancy </a:t>
            </a:r>
          </a:p>
          <a:p>
            <a:pPr lvl="0"/>
            <a:r>
              <a:rPr lang="en-GB" dirty="0" smtClean="0"/>
              <a:t>Intimate partner violence (IPV) </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Gestational diabetes mellitus (GDM) : Hyperglycaemia first detected at any time during pregnancy should be classified as either gestational diabetes mellitus (GDM) or diabetes mellitus in pregnancy, according to WHO criteria</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Tobacco use : Health-care providers should ask all pregnant women about their tobacco use (past and present) and exposure to second-hand smoke as early as possible in the pregnancy and at every antenatal care visit</a:t>
            </a:r>
          </a:p>
          <a:p>
            <a:r>
              <a:rPr lang="en-GB" dirty="0" smtClean="0"/>
              <a:t> </a:t>
            </a:r>
          </a:p>
          <a:p>
            <a:r>
              <a:rPr lang="en-GB" dirty="0" smtClean="0"/>
              <a:t>Substance use : Health-care providers should ask all pregnant women about their use of alcohol and other substances (past and present) as early as possible in the pregnancy and at every antenatal care visit</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Human </a:t>
            </a:r>
            <a:r>
              <a:rPr lang="en-GB" dirty="0" err="1" smtClean="0"/>
              <a:t>immuno</a:t>
            </a:r>
            <a:r>
              <a:rPr lang="en-GB" dirty="0" smtClean="0"/>
              <a:t>-deficiency virus (HIV) and syphilis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 high-prevalence </a:t>
            </a:r>
            <a:r>
              <a:rPr lang="en-GB" dirty="0" err="1" smtClean="0"/>
              <a:t>settings,provider</a:t>
            </a:r>
            <a:r>
              <a:rPr lang="en-GB" dirty="0" smtClean="0"/>
              <a:t>-initiated </a:t>
            </a:r>
            <a:r>
              <a:rPr lang="en-GB" dirty="0" smtClean="0"/>
              <a:t>testing and counselling (PITC) for HIV should be considered a routine component of the package of care for pregnant women in all antenatal care settings. </a:t>
            </a:r>
            <a:endParaRPr lang="en-GB" dirty="0" smtClean="0"/>
          </a:p>
          <a:p>
            <a:r>
              <a:rPr lang="en-GB" dirty="0" smtClean="0"/>
              <a:t>In </a:t>
            </a:r>
            <a:r>
              <a:rPr lang="en-GB" dirty="0" smtClean="0"/>
              <a:t>low-prevalence settings, PITC can be considered for pregnant women in antenatal care settings as a key component of the effort to eliminate mother-to-child transmission of HIV, and to integrate HIV testing with syphilis, viral or other key tests, as relevant to the setting, and to strengthen the underlying maternal and child health systems</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10243" name="Rectangle 3"/>
          <p:cNvSpPr>
            <a:spLocks noGrp="1" noChangeArrowheads="1"/>
          </p:cNvSpPr>
          <p:nvPr>
            <p:ph idx="1"/>
          </p:nvPr>
        </p:nvSpPr>
        <p:spPr/>
        <p:txBody>
          <a:bodyPr/>
          <a:lstStyle/>
          <a:p>
            <a:pPr marL="609600" indent="-609600">
              <a:buFontTx/>
              <a:buAutoNum type="arabicPeriod" startAt="2"/>
            </a:pPr>
            <a:r>
              <a:rPr lang="en-US" i="1">
                <a:effectLst>
                  <a:outerShdw blurRad="38100" dist="38100" dir="2700000" algn="tl">
                    <a:srgbClr val="C0C0C0"/>
                  </a:outerShdw>
                </a:effectLst>
              </a:rPr>
              <a:t>Fetal aspects </a:t>
            </a:r>
          </a:p>
          <a:p>
            <a:pPr marL="990600" lvl="1" indent="-533400">
              <a:buFontTx/>
              <a:buAutoNum type="arabicPeriod"/>
            </a:pPr>
            <a:r>
              <a:rPr lang="en-US" i="1">
                <a:effectLst>
                  <a:outerShdw blurRad="38100" dist="38100" dir="2700000" algn="tl">
                    <a:srgbClr val="C0C0C0"/>
                  </a:outerShdw>
                </a:effectLst>
              </a:rPr>
              <a:t>Appraisal of appropriateness of fetal growth</a:t>
            </a:r>
          </a:p>
          <a:p>
            <a:pPr marL="990600" lvl="1" indent="-533400">
              <a:buFontTx/>
              <a:buAutoNum type="arabicPeriod"/>
            </a:pPr>
            <a:r>
              <a:rPr lang="en-US" i="1">
                <a:effectLst>
                  <a:outerShdw blurRad="38100" dist="38100" dir="2700000" algn="tl">
                    <a:srgbClr val="C0C0C0"/>
                  </a:outerShdw>
                </a:effectLst>
              </a:rPr>
              <a:t>Early detection of inappropriate fetal growth</a:t>
            </a:r>
          </a:p>
          <a:p>
            <a:pPr marL="990600" lvl="1" indent="-533400">
              <a:buFontTx/>
              <a:buAutoNum type="arabicPeriod"/>
            </a:pPr>
            <a:r>
              <a:rPr lang="en-US" i="1">
                <a:effectLst>
                  <a:outerShdw blurRad="38100" dist="38100" dir="2700000" algn="tl">
                    <a:srgbClr val="C0C0C0"/>
                  </a:outerShdw>
                </a:effectLst>
              </a:rPr>
              <a:t>Fetal well being assessment in high risk pregnancies</a:t>
            </a:r>
          </a:p>
          <a:p>
            <a:pPr marL="990600" lvl="1" indent="-533400">
              <a:buFontTx/>
              <a:buAutoNum type="arabicPeriod"/>
            </a:pPr>
            <a:r>
              <a:rPr lang="en-US" i="1">
                <a:effectLst>
                  <a:outerShdw blurRad="38100" dist="38100" dir="2700000" algn="tl">
                    <a:srgbClr val="C0C0C0"/>
                  </a:outerShdw>
                </a:effectLst>
              </a:rPr>
              <a:t>Timely interventions</a:t>
            </a:r>
          </a:p>
          <a:p>
            <a:pPr marL="990600" lvl="1" indent="-533400">
              <a:buFontTx/>
              <a:buAutoNum type="arabicPeriod"/>
            </a:pPr>
            <a:r>
              <a:rPr lang="en-US" i="1">
                <a:effectLst>
                  <a:outerShdw blurRad="38100" dist="38100" dir="2700000" algn="tl">
                    <a:srgbClr val="C0C0C0"/>
                  </a:outerShdw>
                </a:effectLst>
              </a:rPr>
              <a:t>Early screening &amp; detection of fetal abnormalities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l"/>
            <a:r>
              <a:rPr lang="en-US" b="1" i="1">
                <a:effectLst>
                  <a:outerShdw blurRad="38100" dist="38100" dir="2700000" algn="tl">
                    <a:srgbClr val="C0C0C0"/>
                  </a:outerShdw>
                </a:effectLst>
              </a:rPr>
              <a:t>Learning objectives</a:t>
            </a:r>
          </a:p>
        </p:txBody>
      </p:sp>
      <p:sp>
        <p:nvSpPr>
          <p:cNvPr id="31747" name="Rectangle 3"/>
          <p:cNvSpPr>
            <a:spLocks noGrp="1" noChangeArrowheads="1"/>
          </p:cNvSpPr>
          <p:nvPr>
            <p:ph idx="1"/>
          </p:nvPr>
        </p:nvSpPr>
        <p:spPr/>
        <p:txBody>
          <a:bodyPr/>
          <a:lstStyle/>
          <a:p>
            <a:pPr>
              <a:buFontTx/>
              <a:buNone/>
            </a:pPr>
            <a:r>
              <a:rPr lang="en-US" i="1" dirty="0">
                <a:effectLst>
                  <a:outerShdw blurRad="38100" dist="38100" dir="2700000" algn="tl">
                    <a:srgbClr val="C0C0C0"/>
                  </a:outerShdw>
                </a:effectLst>
              </a:rPr>
              <a:t>At the end of the lecture, the student should be able to:</a:t>
            </a:r>
          </a:p>
          <a:p>
            <a:pPr lvl="4"/>
            <a:r>
              <a:rPr lang="en-US" sz="2400" i="1" dirty="0">
                <a:effectLst>
                  <a:outerShdw blurRad="38100" dist="38100" dir="2700000" algn="tl">
                    <a:srgbClr val="C0C0C0"/>
                  </a:outerShdw>
                </a:effectLst>
              </a:rPr>
              <a:t>Appreciate the historical evolution of ANC services</a:t>
            </a:r>
          </a:p>
          <a:p>
            <a:pPr lvl="4"/>
            <a:r>
              <a:rPr lang="en-US" sz="2400" i="1" dirty="0">
                <a:effectLst>
                  <a:outerShdw blurRad="38100" dist="38100" dir="2700000" algn="tl">
                    <a:srgbClr val="C0C0C0"/>
                  </a:outerShdw>
                </a:effectLst>
              </a:rPr>
              <a:t>Understand factors influencing adequacy of ANC</a:t>
            </a:r>
          </a:p>
          <a:p>
            <a:pPr lvl="4"/>
            <a:r>
              <a:rPr lang="en-US" sz="2400" i="1" dirty="0">
                <a:effectLst>
                  <a:outerShdw blurRad="38100" dist="38100" dir="2700000" algn="tl">
                    <a:srgbClr val="C0C0C0"/>
                  </a:outerShdw>
                </a:effectLst>
              </a:rPr>
              <a:t>Know objectives in providing ANC</a:t>
            </a:r>
          </a:p>
          <a:p>
            <a:pPr lvl="4"/>
            <a:r>
              <a:rPr lang="en-US" sz="2400" i="1" dirty="0" smtClean="0">
                <a:effectLst>
                  <a:outerShdw blurRad="38100" dist="38100" dir="2700000" algn="tl">
                    <a:srgbClr val="C0C0C0"/>
                  </a:outerShdw>
                </a:effectLst>
              </a:rPr>
              <a:t>Understand </a:t>
            </a:r>
            <a:r>
              <a:rPr lang="en-US" sz="2400" i="1" dirty="0">
                <a:effectLst>
                  <a:outerShdw blurRad="38100" dist="38100" dir="2700000" algn="tl">
                    <a:srgbClr val="C0C0C0"/>
                  </a:outerShdw>
                </a:effectLst>
              </a:rPr>
              <a:t>the facets that constitute ANC</a:t>
            </a:r>
          </a:p>
          <a:p>
            <a:pPr lvl="4"/>
            <a:r>
              <a:rPr lang="en-US" sz="2400" i="1" dirty="0">
                <a:effectLst>
                  <a:outerShdw blurRad="38100" dist="38100" dir="2700000" algn="tl">
                    <a:srgbClr val="C0C0C0"/>
                  </a:outerShdw>
                </a:effectLst>
              </a:rPr>
              <a:t>Be aware of the concept of </a:t>
            </a:r>
            <a:r>
              <a:rPr lang="en-US" sz="2400" b="1" i="1" dirty="0">
                <a:effectLst>
                  <a:outerShdw blurRad="38100" dist="38100" dir="2700000" algn="tl">
                    <a:srgbClr val="C0C0C0"/>
                  </a:outerShdw>
                </a:effectLst>
              </a:rPr>
              <a:t>“focused ANC</a:t>
            </a:r>
            <a:r>
              <a:rPr lang="en-US" sz="2400" b="1" i="1" dirty="0" smtClean="0">
                <a:effectLst>
                  <a:outerShdw blurRad="38100" dist="38100" dir="2700000" algn="tl">
                    <a:srgbClr val="C0C0C0"/>
                  </a:outerShdw>
                </a:effectLst>
              </a:rPr>
              <a:t>”, Positive </a:t>
            </a:r>
            <a:r>
              <a:rPr lang="en-US" sz="2400" b="1" i="1" dirty="0" err="1" smtClean="0">
                <a:effectLst>
                  <a:outerShdw blurRad="38100" dist="38100" dir="2700000" algn="tl">
                    <a:srgbClr val="C0C0C0"/>
                  </a:outerShdw>
                </a:effectLst>
              </a:rPr>
              <a:t>pregnacy</a:t>
            </a:r>
            <a:r>
              <a:rPr lang="en-US" sz="2400" b="1" i="1" dirty="0" smtClean="0">
                <a:effectLst>
                  <a:outerShdw blurRad="38100" dist="38100" dir="2700000" algn="tl">
                    <a:srgbClr val="C0C0C0"/>
                  </a:outerShdw>
                </a:effectLst>
              </a:rPr>
              <a:t> care WHO system</a:t>
            </a:r>
            <a:endParaRPr lang="en-US" sz="2400"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Fetal</a:t>
            </a:r>
            <a:r>
              <a:rPr lang="en-GB" dirty="0" smtClean="0"/>
              <a:t> assessment</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Daily </a:t>
            </a:r>
            <a:r>
              <a:rPr lang="en-GB" dirty="0" err="1" smtClean="0"/>
              <a:t>fetal</a:t>
            </a:r>
            <a:r>
              <a:rPr lang="en-GB" dirty="0" smtClean="0"/>
              <a:t> movement counting</a:t>
            </a:r>
          </a:p>
          <a:p>
            <a:pPr lvl="0"/>
            <a:r>
              <a:rPr lang="en-GB" dirty="0" err="1" smtClean="0"/>
              <a:t>Symphysis-fundal</a:t>
            </a:r>
            <a:r>
              <a:rPr lang="en-GB" dirty="0" smtClean="0"/>
              <a:t> height (SFH) measurement</a:t>
            </a:r>
          </a:p>
          <a:p>
            <a:pPr lvl="0"/>
            <a:r>
              <a:rPr lang="en-GB" dirty="0" smtClean="0"/>
              <a:t>Antenatal cardio-</a:t>
            </a:r>
            <a:r>
              <a:rPr lang="en-GB" dirty="0" err="1" smtClean="0"/>
              <a:t>tocography</a:t>
            </a:r>
            <a:endParaRPr lang="en-GB" dirty="0" smtClean="0"/>
          </a:p>
          <a:p>
            <a:pPr lvl="0"/>
            <a:r>
              <a:rPr lang="en-GB" dirty="0" smtClean="0"/>
              <a:t>Ultrasound scan </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Objectives of antenatal care</a:t>
            </a:r>
          </a:p>
        </p:txBody>
      </p:sp>
      <p:sp>
        <p:nvSpPr>
          <p:cNvPr id="11267" name="Rectangle 3"/>
          <p:cNvSpPr>
            <a:spLocks noGrp="1" noChangeArrowheads="1"/>
          </p:cNvSpPr>
          <p:nvPr>
            <p:ph idx="1"/>
          </p:nvPr>
        </p:nvSpPr>
        <p:spPr/>
        <p:txBody>
          <a:bodyPr/>
          <a:lstStyle/>
          <a:p>
            <a:pPr marL="609600" indent="-609600">
              <a:buFontTx/>
              <a:buNone/>
            </a:pPr>
            <a:r>
              <a:rPr lang="en-US" sz="2800" i="1">
                <a:effectLst>
                  <a:outerShdw blurRad="38100" dist="38100" dir="2700000" algn="tl">
                    <a:srgbClr val="C0C0C0"/>
                  </a:outerShdw>
                </a:effectLst>
              </a:rPr>
              <a:t>3.	Feto-maternal welfare considerations in making decisions</a:t>
            </a:r>
          </a:p>
          <a:p>
            <a:pPr marL="1371600" lvl="2" indent="-457200"/>
            <a:r>
              <a:rPr lang="en-US" sz="2000" i="1">
                <a:effectLst>
                  <a:outerShdw blurRad="38100" dist="38100" dir="2700000" algn="tl">
                    <a:srgbClr val="C0C0C0"/>
                  </a:outerShdw>
                </a:effectLst>
              </a:rPr>
              <a:t>Termination of pregnancy at any gestation may be due to maternal or fetal considerations </a:t>
            </a:r>
          </a:p>
          <a:p>
            <a:pPr marL="1371600" lvl="2" indent="-457200"/>
            <a:r>
              <a:rPr lang="en-US" sz="2000" i="1">
                <a:effectLst>
                  <a:outerShdw blurRad="38100" dist="38100" dir="2700000" algn="tl">
                    <a:srgbClr val="C0C0C0"/>
                  </a:outerShdw>
                </a:effectLst>
              </a:rPr>
              <a:t>If maternal well being is at significant risk, maternal interest supercede fetal interests</a:t>
            </a:r>
          </a:p>
          <a:p>
            <a:pPr marL="1371600" lvl="2" indent="-457200"/>
            <a:r>
              <a:rPr lang="en-US" sz="2000" i="1">
                <a:effectLst>
                  <a:outerShdw blurRad="38100" dist="38100" dir="2700000" algn="tl">
                    <a:srgbClr val="C0C0C0"/>
                  </a:outerShdw>
                </a:effectLst>
              </a:rPr>
              <a:t>Pregnancy is terminated if fetal or maternal risks of continuation supercedes any benefits that may be accrued </a:t>
            </a:r>
          </a:p>
          <a:p>
            <a:pPr marL="1371600" lvl="2" indent="-457200"/>
            <a:r>
              <a:rPr lang="en-US" sz="2000" i="1">
                <a:effectLst>
                  <a:outerShdw blurRad="38100" dist="38100" dir="2700000" algn="tl">
                    <a:srgbClr val="C0C0C0"/>
                  </a:outerShdw>
                </a:effectLst>
              </a:rPr>
              <a:t>In high risk pregnancies, extra-uterine fetal viability is often used to make decisions on delivery as an intervention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antenatal care.jpg"/>
          <p:cNvPicPr>
            <a:picLocks noGrp="1" noChangeAspect="1"/>
          </p:cNvPicPr>
          <p:nvPr>
            <p:ph idx="1"/>
          </p:nvPr>
        </p:nvPicPr>
        <p:blipFill>
          <a:blip r:embed="rId2" cstate="print"/>
          <a:stretch>
            <a:fillRect/>
          </a:stretch>
        </p:blipFill>
        <p:spPr>
          <a:xfrm>
            <a:off x="1295400" y="1828800"/>
            <a:ext cx="6629400" cy="38862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Terminology allotted to pregnant mothers</a:t>
            </a:r>
          </a:p>
        </p:txBody>
      </p:sp>
      <p:sp>
        <p:nvSpPr>
          <p:cNvPr id="15363" name="Rectangle 3"/>
          <p:cNvSpPr>
            <a:spLocks noGrp="1" noChangeArrowheads="1"/>
          </p:cNvSpPr>
          <p:nvPr>
            <p:ph idx="1"/>
          </p:nvPr>
        </p:nvSpPr>
        <p:spPr/>
        <p:txBody>
          <a:bodyPr/>
          <a:lstStyle/>
          <a:p>
            <a:r>
              <a:rPr lang="en-US" sz="2800" i="1"/>
              <a:t>Primipara </a:t>
            </a:r>
          </a:p>
          <a:p>
            <a:pPr lvl="2"/>
            <a:r>
              <a:rPr lang="en-US" sz="2000" i="1"/>
              <a:t>Has delivered once.  Those who have had abortion are not included</a:t>
            </a:r>
          </a:p>
          <a:p>
            <a:r>
              <a:rPr lang="en-US" sz="2800" i="1"/>
              <a:t>Multipara</a:t>
            </a:r>
          </a:p>
          <a:p>
            <a:pPr lvl="2"/>
            <a:r>
              <a:rPr lang="en-US" sz="2000" i="1"/>
              <a:t>Has had at least one delivery</a:t>
            </a:r>
          </a:p>
          <a:p>
            <a:r>
              <a:rPr lang="en-US" sz="2800" i="1"/>
              <a:t>Nulligravida</a:t>
            </a:r>
          </a:p>
          <a:p>
            <a:pPr lvl="2"/>
            <a:r>
              <a:rPr lang="en-US" sz="2000" i="1"/>
              <a:t>Now &amp; never has been pregnant</a:t>
            </a:r>
          </a:p>
          <a:p>
            <a:r>
              <a:rPr lang="en-US" sz="2800" i="1"/>
              <a:t>Gravida</a:t>
            </a:r>
          </a:p>
          <a:p>
            <a:pPr lvl="2"/>
            <a:r>
              <a:rPr lang="en-US" sz="2000" i="1"/>
              <a:t>Currently or previously been pregnant</a:t>
            </a:r>
          </a:p>
          <a:p>
            <a:pPr lvl="3"/>
            <a:r>
              <a:rPr lang="en-US" sz="1800" i="1"/>
              <a:t>Primigravida </a:t>
            </a:r>
            <a:r>
              <a:rPr lang="en-US" sz="1800" i="1">
                <a:sym typeface="Wingdings" pitchFamily="2" charset="2"/>
              </a:rPr>
              <a:t> first pregnancy</a:t>
            </a:r>
          </a:p>
          <a:p>
            <a:pPr lvl="3"/>
            <a:r>
              <a:rPr lang="en-US" sz="1800" i="1"/>
              <a:t>Multigravida </a:t>
            </a:r>
            <a:r>
              <a:rPr lang="en-US" sz="1800" i="1">
                <a:sym typeface="Wingdings" pitchFamily="2" charset="2"/>
              </a:rPr>
              <a:t> 2</a:t>
            </a:r>
            <a:r>
              <a:rPr lang="en-US" sz="1800" i="1" baseline="30000">
                <a:sym typeface="Wingdings" pitchFamily="2" charset="2"/>
              </a:rPr>
              <a:t>nd</a:t>
            </a:r>
            <a:r>
              <a:rPr lang="en-US" sz="1800" i="1">
                <a:sym typeface="Wingdings" pitchFamily="2" charset="2"/>
              </a:rPr>
              <a:t> &amp; subsequent pregnancy</a:t>
            </a:r>
            <a:endParaRPr lang="en-US" sz="1800" i="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Terminology allotted to pregnant mothers</a:t>
            </a:r>
          </a:p>
        </p:txBody>
      </p:sp>
      <p:sp>
        <p:nvSpPr>
          <p:cNvPr id="16387" name="Rectangle 3"/>
          <p:cNvSpPr>
            <a:spLocks noGrp="1" noChangeArrowheads="1"/>
          </p:cNvSpPr>
          <p:nvPr>
            <p:ph idx="1"/>
          </p:nvPr>
        </p:nvSpPr>
        <p:spPr/>
        <p:txBody>
          <a:bodyPr/>
          <a:lstStyle/>
          <a:p>
            <a:r>
              <a:rPr lang="en-US" i="1"/>
              <a:t>Nullipara </a:t>
            </a:r>
          </a:p>
          <a:p>
            <a:pPr lvl="2"/>
            <a:r>
              <a:rPr lang="en-US" i="1"/>
              <a:t>Never carried a pregnancy beyond abortion stage, or never been pregnant</a:t>
            </a:r>
          </a:p>
          <a:p>
            <a:r>
              <a:rPr lang="en-US" i="1"/>
              <a:t>Paturient </a:t>
            </a:r>
          </a:p>
          <a:p>
            <a:pPr lvl="2"/>
            <a:r>
              <a:rPr lang="en-US" i="1"/>
              <a:t>A woman in labour</a:t>
            </a:r>
          </a:p>
          <a:p>
            <a:r>
              <a:rPr lang="en-US" i="1"/>
              <a:t>Puerpera</a:t>
            </a:r>
          </a:p>
          <a:p>
            <a:pPr lvl="2"/>
            <a:r>
              <a:rPr lang="en-US" i="1"/>
              <a:t>A woman who has just given birth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Gestational age</a:t>
            </a:r>
          </a:p>
        </p:txBody>
      </p:sp>
      <p:sp>
        <p:nvSpPr>
          <p:cNvPr id="17411" name="Rectangle 3"/>
          <p:cNvSpPr>
            <a:spLocks noGrp="1" noChangeArrowheads="1"/>
          </p:cNvSpPr>
          <p:nvPr>
            <p:ph idx="1"/>
          </p:nvPr>
        </p:nvSpPr>
        <p:spPr/>
        <p:txBody>
          <a:bodyPr/>
          <a:lstStyle/>
          <a:p>
            <a:pPr>
              <a:buFontTx/>
              <a:buNone/>
            </a:pPr>
            <a:r>
              <a:rPr lang="en-US" i="1">
                <a:effectLst>
                  <a:outerShdw blurRad="38100" dist="38100" dir="2700000" algn="tl">
                    <a:srgbClr val="C0C0C0"/>
                  </a:outerShdw>
                </a:effectLst>
              </a:rPr>
              <a:t>Weeks:</a:t>
            </a:r>
          </a:p>
          <a:p>
            <a:r>
              <a:rPr lang="en-US" i="1"/>
              <a:t>The number of weeks covered from LMP</a:t>
            </a:r>
          </a:p>
          <a:p>
            <a:r>
              <a:rPr lang="en-US" i="1"/>
              <a:t>Full term = gestation of 40 weeks</a:t>
            </a:r>
          </a:p>
          <a:p>
            <a:r>
              <a:rPr lang="en-US" i="1"/>
              <a:t>EDD is determined by use of Naegle’s rule</a:t>
            </a:r>
          </a:p>
          <a:p>
            <a:r>
              <a:rPr lang="en-US" i="1"/>
              <a:t>Precise gestational age is necessary since decisions are often based on it</a:t>
            </a:r>
          </a:p>
          <a:p>
            <a:r>
              <a:rPr lang="en-US" i="1"/>
              <a:t>If uncertain, estimation by other methods is imperative </a:t>
            </a:r>
            <a:r>
              <a:rPr lang="en-US" i="1">
                <a:sym typeface="Wingdings" pitchFamily="2" charset="2"/>
              </a:rPr>
              <a:t> hx, exam, u/s, etc</a:t>
            </a:r>
            <a:endParaRPr lang="en-US" i="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Gestational age</a:t>
            </a:r>
          </a:p>
        </p:txBody>
      </p:sp>
      <p:sp>
        <p:nvSpPr>
          <p:cNvPr id="18435" name="Rectangle 3"/>
          <p:cNvSpPr>
            <a:spLocks noGrp="1" noChangeArrowheads="1"/>
          </p:cNvSpPr>
          <p:nvPr>
            <p:ph idx="1"/>
          </p:nvPr>
        </p:nvSpPr>
        <p:spPr/>
        <p:txBody>
          <a:bodyPr/>
          <a:lstStyle/>
          <a:p>
            <a:pPr>
              <a:lnSpc>
                <a:spcPct val="90000"/>
              </a:lnSpc>
              <a:buFontTx/>
              <a:buNone/>
            </a:pPr>
            <a:r>
              <a:rPr lang="en-US" i="1">
                <a:effectLst>
                  <a:outerShdw blurRad="38100" dist="38100" dir="2700000" algn="tl">
                    <a:srgbClr val="C0C0C0"/>
                  </a:outerShdw>
                </a:effectLst>
              </a:rPr>
              <a:t>Other measures</a:t>
            </a:r>
            <a:endParaRPr lang="en-US" i="1"/>
          </a:p>
          <a:p>
            <a:pPr>
              <a:lnSpc>
                <a:spcPct val="90000"/>
              </a:lnSpc>
            </a:pPr>
            <a:r>
              <a:rPr lang="en-US" i="1"/>
              <a:t>Trimesters:</a:t>
            </a:r>
          </a:p>
          <a:p>
            <a:pPr lvl="2">
              <a:lnSpc>
                <a:spcPct val="90000"/>
              </a:lnSpc>
            </a:pPr>
            <a:r>
              <a:rPr lang="en-US" i="1"/>
              <a:t>1</a:t>
            </a:r>
            <a:r>
              <a:rPr lang="en-US" i="1" baseline="30000"/>
              <a:t>st</a:t>
            </a:r>
            <a:r>
              <a:rPr lang="en-US" i="1"/>
              <a:t> </a:t>
            </a:r>
            <a:r>
              <a:rPr lang="en-US" i="1">
                <a:sym typeface="Wingdings" pitchFamily="2" charset="2"/>
              </a:rPr>
              <a:t> up t0 13 weeks</a:t>
            </a:r>
          </a:p>
          <a:p>
            <a:pPr lvl="2">
              <a:lnSpc>
                <a:spcPct val="90000"/>
              </a:lnSpc>
            </a:pPr>
            <a:r>
              <a:rPr lang="en-US" i="1">
                <a:sym typeface="Wingdings" pitchFamily="2" charset="2"/>
              </a:rPr>
              <a:t>2</a:t>
            </a:r>
            <a:r>
              <a:rPr lang="en-US" i="1" baseline="30000">
                <a:sym typeface="Wingdings" pitchFamily="2" charset="2"/>
              </a:rPr>
              <a:t>nd</a:t>
            </a:r>
            <a:r>
              <a:rPr lang="en-US" i="1">
                <a:sym typeface="Wingdings" pitchFamily="2" charset="2"/>
              </a:rPr>
              <a:t>  14 to 27 weeks</a:t>
            </a:r>
          </a:p>
          <a:p>
            <a:pPr lvl="2">
              <a:lnSpc>
                <a:spcPct val="90000"/>
              </a:lnSpc>
            </a:pPr>
            <a:r>
              <a:rPr lang="en-US" i="1">
                <a:sym typeface="Wingdings" pitchFamily="2" charset="2"/>
              </a:rPr>
              <a:t>3</a:t>
            </a:r>
            <a:r>
              <a:rPr lang="en-US" i="1" baseline="30000">
                <a:sym typeface="Wingdings" pitchFamily="2" charset="2"/>
              </a:rPr>
              <a:t>rd</a:t>
            </a:r>
            <a:r>
              <a:rPr lang="en-US" i="1">
                <a:sym typeface="Wingdings" pitchFamily="2" charset="2"/>
              </a:rPr>
              <a:t>  28 to 40 weeks</a:t>
            </a:r>
          </a:p>
          <a:p>
            <a:pPr>
              <a:lnSpc>
                <a:spcPct val="90000"/>
              </a:lnSpc>
            </a:pPr>
            <a:r>
              <a:rPr lang="en-US" i="1"/>
              <a:t>Pre-term </a:t>
            </a:r>
            <a:r>
              <a:rPr lang="en-US" i="1">
                <a:sym typeface="Wingdings" pitchFamily="2" charset="2"/>
              </a:rPr>
              <a:t> before 37 weeks</a:t>
            </a:r>
          </a:p>
          <a:p>
            <a:pPr>
              <a:lnSpc>
                <a:spcPct val="90000"/>
              </a:lnSpc>
            </a:pPr>
            <a:r>
              <a:rPr lang="en-US" i="1">
                <a:sym typeface="Wingdings" pitchFamily="2" charset="2"/>
              </a:rPr>
              <a:t>Term  38 – 42 weeks</a:t>
            </a:r>
          </a:p>
          <a:p>
            <a:pPr>
              <a:lnSpc>
                <a:spcPct val="90000"/>
              </a:lnSpc>
            </a:pPr>
            <a:r>
              <a:rPr lang="en-US" i="1">
                <a:sym typeface="Wingdings" pitchFamily="2" charset="2"/>
              </a:rPr>
              <a:t>Full term – 40 weeks</a:t>
            </a:r>
          </a:p>
          <a:p>
            <a:pPr>
              <a:lnSpc>
                <a:spcPct val="90000"/>
              </a:lnSpc>
            </a:pPr>
            <a:r>
              <a:rPr lang="en-US" i="1">
                <a:sym typeface="Wingdings" pitchFamily="2" charset="2"/>
              </a:rPr>
              <a:t>Post term  &gt; 40 weeks</a:t>
            </a:r>
            <a:endParaRPr lang="en-US" i="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Factors influencing antenatal attendance</a:t>
            </a:r>
          </a:p>
        </p:txBody>
      </p:sp>
      <p:sp>
        <p:nvSpPr>
          <p:cNvPr id="12291" name="Rectangle 3"/>
          <p:cNvSpPr>
            <a:spLocks noGrp="1" noChangeArrowheads="1"/>
          </p:cNvSpPr>
          <p:nvPr>
            <p:ph idx="1"/>
          </p:nvPr>
        </p:nvSpPr>
        <p:spPr/>
        <p:txBody>
          <a:bodyPr/>
          <a:lstStyle/>
          <a:p>
            <a:r>
              <a:rPr lang="en-US" i="1" dirty="0">
                <a:effectLst>
                  <a:outerShdw blurRad="38100" dist="38100" dir="2700000" algn="tl">
                    <a:srgbClr val="C0C0C0"/>
                  </a:outerShdw>
                </a:effectLst>
              </a:rPr>
              <a:t>Diagnosis of pregnancy</a:t>
            </a:r>
          </a:p>
          <a:p>
            <a:r>
              <a:rPr lang="en-US" i="1" dirty="0">
                <a:effectLst>
                  <a:outerShdw blurRad="38100" dist="38100" dir="2700000" algn="tl">
                    <a:srgbClr val="C0C0C0"/>
                  </a:outerShdw>
                </a:effectLst>
              </a:rPr>
              <a:t>Risk factors</a:t>
            </a:r>
          </a:p>
          <a:p>
            <a:r>
              <a:rPr lang="en-US" i="1" dirty="0">
                <a:effectLst>
                  <a:outerShdw blurRad="38100" dist="38100" dir="2700000" algn="tl">
                    <a:srgbClr val="C0C0C0"/>
                  </a:outerShdw>
                </a:effectLst>
              </a:rPr>
              <a:t>Literacy</a:t>
            </a:r>
          </a:p>
          <a:p>
            <a:r>
              <a:rPr lang="en-US" i="1" dirty="0">
                <a:effectLst>
                  <a:outerShdw blurRad="38100" dist="38100" dir="2700000" algn="tl">
                    <a:srgbClr val="C0C0C0"/>
                  </a:outerShdw>
                </a:effectLst>
              </a:rPr>
              <a:t>Economic factors</a:t>
            </a:r>
          </a:p>
          <a:p>
            <a:r>
              <a:rPr lang="en-US" i="1" dirty="0">
                <a:effectLst>
                  <a:outerShdw blurRad="38100" dist="38100" dir="2700000" algn="tl">
                    <a:srgbClr val="C0C0C0"/>
                  </a:outerShdw>
                </a:effectLst>
              </a:rPr>
              <a:t>Accessibility</a:t>
            </a:r>
          </a:p>
          <a:p>
            <a:r>
              <a:rPr lang="en-US" i="1" dirty="0" smtClean="0">
                <a:effectLst>
                  <a:outerShdw blurRad="38100" dist="38100" dir="2700000" algn="tl">
                    <a:srgbClr val="C0C0C0"/>
                  </a:outerShdw>
                </a:effectLst>
              </a:rPr>
              <a:t>Attitude/ culture</a:t>
            </a:r>
            <a:endParaRPr lang="en-US"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19459" name="Rectangle 3"/>
          <p:cNvSpPr>
            <a:spLocks noGrp="1" noChangeArrowheads="1"/>
          </p:cNvSpPr>
          <p:nvPr>
            <p:ph idx="1"/>
          </p:nvPr>
        </p:nvSpPr>
        <p:spPr/>
        <p:txBody>
          <a:bodyPr/>
          <a:lstStyle/>
          <a:p>
            <a:pPr>
              <a:lnSpc>
                <a:spcPct val="90000"/>
              </a:lnSpc>
            </a:pPr>
            <a:r>
              <a:rPr lang="en-US" sz="2400" i="1" dirty="0">
                <a:effectLst>
                  <a:outerShdw blurRad="38100" dist="38100" dir="2700000" algn="tl">
                    <a:srgbClr val="C0C0C0"/>
                  </a:outerShdw>
                </a:effectLst>
              </a:rPr>
              <a:t>First visit</a:t>
            </a:r>
          </a:p>
          <a:p>
            <a:pPr>
              <a:lnSpc>
                <a:spcPct val="90000"/>
              </a:lnSpc>
            </a:pPr>
            <a:r>
              <a:rPr lang="en-US" sz="2400" i="1" dirty="0">
                <a:effectLst>
                  <a:outerShdw blurRad="38100" dist="38100" dir="2700000" algn="tl">
                    <a:srgbClr val="C0C0C0"/>
                  </a:outerShdw>
                </a:effectLst>
              </a:rPr>
              <a:t>Scheduled visits</a:t>
            </a:r>
          </a:p>
          <a:p>
            <a:pPr>
              <a:lnSpc>
                <a:spcPct val="90000"/>
              </a:lnSpc>
            </a:pPr>
            <a:r>
              <a:rPr lang="en-US" sz="2400" i="1" dirty="0">
                <a:effectLst>
                  <a:outerShdw blurRad="38100" dist="38100" dir="2700000" algn="tl">
                    <a:srgbClr val="C0C0C0"/>
                  </a:outerShdw>
                </a:effectLst>
              </a:rPr>
              <a:t>Risk assessment</a:t>
            </a:r>
          </a:p>
          <a:p>
            <a:pPr>
              <a:lnSpc>
                <a:spcPct val="90000"/>
              </a:lnSpc>
            </a:pPr>
            <a:r>
              <a:rPr lang="en-US" sz="2400" i="1" dirty="0">
                <a:effectLst>
                  <a:outerShdw blurRad="38100" dist="38100" dir="2700000" algn="tl">
                    <a:srgbClr val="C0C0C0"/>
                  </a:outerShdw>
                </a:effectLst>
              </a:rPr>
              <a:t>Physical examination</a:t>
            </a:r>
          </a:p>
          <a:p>
            <a:pPr>
              <a:lnSpc>
                <a:spcPct val="90000"/>
              </a:lnSpc>
            </a:pPr>
            <a:r>
              <a:rPr lang="en-US" sz="2400" i="1" dirty="0">
                <a:effectLst>
                  <a:outerShdw blurRad="38100" dist="38100" dir="2700000" algn="tl">
                    <a:srgbClr val="C0C0C0"/>
                  </a:outerShdw>
                </a:effectLst>
              </a:rPr>
              <a:t>Basic investigations</a:t>
            </a:r>
          </a:p>
          <a:p>
            <a:pPr>
              <a:lnSpc>
                <a:spcPct val="90000"/>
              </a:lnSpc>
            </a:pPr>
            <a:r>
              <a:rPr lang="en-US" sz="2400" i="1" dirty="0">
                <a:effectLst>
                  <a:outerShdw blurRad="38100" dist="38100" dir="2700000" algn="tl">
                    <a:srgbClr val="C0C0C0"/>
                  </a:outerShdw>
                </a:effectLst>
              </a:rPr>
              <a:t>Ancillary prenatal tests</a:t>
            </a:r>
          </a:p>
          <a:p>
            <a:pPr>
              <a:lnSpc>
                <a:spcPct val="90000"/>
              </a:lnSpc>
            </a:pPr>
            <a:r>
              <a:rPr lang="en-US" sz="2400" i="1" dirty="0">
                <a:effectLst>
                  <a:outerShdw blurRad="38100" dist="38100" dir="2700000" algn="tl">
                    <a:srgbClr val="C0C0C0"/>
                  </a:outerShdw>
                </a:effectLst>
              </a:rPr>
              <a:t>Maternal nutrition</a:t>
            </a:r>
          </a:p>
          <a:p>
            <a:pPr>
              <a:lnSpc>
                <a:spcPct val="90000"/>
              </a:lnSpc>
            </a:pPr>
            <a:r>
              <a:rPr lang="en-US" sz="2400" i="1" dirty="0">
                <a:effectLst>
                  <a:outerShdw blurRad="38100" dist="38100" dir="2700000" algn="tl">
                    <a:srgbClr val="C0C0C0"/>
                  </a:outerShdw>
                </a:effectLst>
              </a:rPr>
              <a:t>Prenatal exercises</a:t>
            </a:r>
          </a:p>
          <a:p>
            <a:pPr>
              <a:lnSpc>
                <a:spcPct val="90000"/>
              </a:lnSpc>
            </a:pPr>
            <a:r>
              <a:rPr lang="en-US" sz="2400" i="1" dirty="0">
                <a:effectLst>
                  <a:outerShdw blurRad="38100" dist="38100" dir="2700000" algn="tl">
                    <a:srgbClr val="C0C0C0"/>
                  </a:outerShdw>
                </a:effectLst>
              </a:rPr>
              <a:t>Decision on </a:t>
            </a:r>
            <a:r>
              <a:rPr lang="en-US" sz="2400" i="1" dirty="0" smtClean="0">
                <a:effectLst>
                  <a:outerShdw blurRad="38100" dist="38100" dir="2700000" algn="tl">
                    <a:srgbClr val="C0C0C0"/>
                  </a:outerShdw>
                </a:effectLst>
              </a:rPr>
              <a:t>delivery, Individual birth plan</a:t>
            </a:r>
            <a:endParaRPr lang="en-US" sz="2400" i="1" dirty="0">
              <a:effectLst>
                <a:outerShdw blurRad="38100" dist="38100" dir="2700000" algn="tl">
                  <a:srgbClr val="C0C0C0"/>
                </a:outerShdw>
              </a:effectLst>
            </a:endParaRPr>
          </a:p>
          <a:p>
            <a:pPr>
              <a:lnSpc>
                <a:spcPct val="90000"/>
              </a:lnSpc>
            </a:pPr>
            <a:r>
              <a:rPr lang="en-US" sz="2400" i="1" dirty="0">
                <a:effectLst>
                  <a:outerShdw blurRad="38100" dist="38100" dir="2700000" algn="tl">
                    <a:srgbClr val="C0C0C0"/>
                  </a:outerShdw>
                </a:effectLst>
              </a:rPr>
              <a:t>Organization of maternity services</a:t>
            </a:r>
          </a:p>
          <a:p>
            <a:pPr>
              <a:lnSpc>
                <a:spcPct val="90000"/>
              </a:lnSpc>
            </a:pPr>
            <a:r>
              <a:rPr lang="en-US" sz="2400" i="1" dirty="0">
                <a:effectLst>
                  <a:outerShdw blurRad="38100" dist="38100" dir="2700000" algn="tl">
                    <a:srgbClr val="C0C0C0"/>
                  </a:outerShdw>
                </a:effectLst>
              </a:rPr>
              <a:t>The concept of focused antenatal care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reaasons anc.jpg"/>
          <p:cNvPicPr>
            <a:picLocks noGrp="1" noChangeAspect="1"/>
          </p:cNvPicPr>
          <p:nvPr>
            <p:ph idx="1"/>
          </p:nvPr>
        </p:nvPicPr>
        <p:blipFill>
          <a:blip r:embed="rId2" cstate="print"/>
          <a:stretch>
            <a:fillRect/>
          </a:stretch>
        </p:blipFill>
        <p:spPr>
          <a:xfrm>
            <a:off x="1752600" y="457200"/>
            <a:ext cx="5257800" cy="58674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a:t>
            </a:r>
            <a:endParaRPr lang="en-GB" dirty="0"/>
          </a:p>
        </p:txBody>
      </p:sp>
      <p:sp>
        <p:nvSpPr>
          <p:cNvPr id="3" name="Content Placeholder 2"/>
          <p:cNvSpPr>
            <a:spLocks noGrp="1"/>
          </p:cNvSpPr>
          <p:nvPr>
            <p:ph idx="1"/>
          </p:nvPr>
        </p:nvSpPr>
        <p:spPr/>
        <p:txBody>
          <a:bodyPr/>
          <a:lstStyle/>
          <a:p>
            <a:r>
              <a:rPr lang="en-GB" sz="4000" dirty="0">
                <a:solidFill>
                  <a:schemeClr val="tx1"/>
                </a:solidFill>
                <a:latin typeface="+mn-lt"/>
                <a:ea typeface="+mn-ea"/>
                <a:cs typeface="+mn-cs"/>
              </a:rPr>
              <a:t>Antenatal care (ANC) is health care given to a pregnant woman from conception to the onset of labour</a:t>
            </a:r>
            <a:r>
              <a:rPr lang="en-GB" sz="4000" dirty="0" smtClean="0">
                <a:solidFill>
                  <a:schemeClr val="tx1"/>
                </a:solidFill>
                <a:latin typeface="+mn-lt"/>
                <a:ea typeface="+mn-ea"/>
                <a:cs typeface="+mn-cs"/>
              </a:rPr>
              <a:t>.</a:t>
            </a:r>
          </a:p>
          <a:p>
            <a:r>
              <a:rPr lang="en-GB" sz="4000" dirty="0" smtClean="0"/>
              <a:t>Is part of the safe motherhood initiative</a:t>
            </a:r>
            <a:endParaRPr lang="en-GB" sz="4000" dirty="0">
              <a:solidFill>
                <a:schemeClr val="tx1"/>
              </a:solidFill>
              <a:latin typeface="+mn-lt"/>
              <a:ea typeface="+mn-ea"/>
              <a:cs typeface="+mn-cs"/>
            </a:endParaRP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0483"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First visit</a:t>
            </a:r>
            <a:endParaRPr lang="en-US" i="1"/>
          </a:p>
          <a:p>
            <a:pPr lvl="2"/>
            <a:endParaRPr lang="en-US" i="1"/>
          </a:p>
          <a:p>
            <a:pPr lvl="2"/>
            <a:r>
              <a:rPr lang="en-US" i="1"/>
              <a:t>At earliest gestation</a:t>
            </a:r>
          </a:p>
          <a:p>
            <a:pPr lvl="2"/>
            <a:r>
              <a:rPr lang="en-US" i="1">
                <a:sym typeface="Wingdings" pitchFamily="2" charset="2"/>
              </a:rPr>
              <a:t>Define health status </a:t>
            </a:r>
          </a:p>
          <a:p>
            <a:pPr lvl="2"/>
            <a:r>
              <a:rPr lang="en-US" i="1">
                <a:sym typeface="Wingdings" pitchFamily="2" charset="2"/>
              </a:rPr>
              <a:t>Determine gestation </a:t>
            </a:r>
          </a:p>
          <a:p>
            <a:pPr lvl="2"/>
            <a:r>
              <a:rPr lang="en-US" i="1">
                <a:sym typeface="Wingdings" pitchFamily="2" charset="2"/>
              </a:rPr>
              <a:t>Assess risk factors </a:t>
            </a:r>
          </a:p>
          <a:p>
            <a:pPr lvl="2"/>
            <a:r>
              <a:rPr lang="en-US" i="1">
                <a:sym typeface="Wingdings" pitchFamily="2" charset="2"/>
              </a:rPr>
              <a:t>Plan follow-up </a:t>
            </a:r>
          </a:p>
          <a:p>
            <a:pPr lvl="2"/>
            <a:r>
              <a:rPr lang="en-US" i="1">
                <a:sym typeface="Wingdings" pitchFamily="2" charset="2"/>
              </a:rPr>
              <a:t>Start folic acid</a:t>
            </a:r>
          </a:p>
          <a:p>
            <a:pPr lvl="2">
              <a:buFontTx/>
              <a:buNone/>
            </a:pPr>
            <a:endParaRPr lang="en-US" i="1"/>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1507"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Scheduled visits</a:t>
            </a:r>
          </a:p>
          <a:p>
            <a:pPr lvl="2"/>
            <a:endParaRPr lang="en-US" i="1">
              <a:effectLst>
                <a:outerShdw blurRad="38100" dist="38100" dir="2700000" algn="tl">
                  <a:srgbClr val="C0C0C0"/>
                </a:outerShdw>
              </a:effectLst>
            </a:endParaRPr>
          </a:p>
          <a:p>
            <a:pPr lvl="2"/>
            <a:r>
              <a:rPr lang="en-US" i="1">
                <a:effectLst>
                  <a:outerShdw blurRad="38100" dist="38100" dir="2700000" algn="tl">
                    <a:srgbClr val="C0C0C0"/>
                  </a:outerShdw>
                </a:effectLst>
              </a:rPr>
              <a:t>Routine </a:t>
            </a:r>
            <a:r>
              <a:rPr lang="en-US" i="1">
                <a:effectLst>
                  <a:outerShdw blurRad="38100" dist="38100" dir="2700000" algn="tl">
                    <a:srgbClr val="C0C0C0"/>
                  </a:outerShdw>
                </a:effectLst>
                <a:sym typeface="Wingdings" pitchFamily="2" charset="2"/>
              </a:rPr>
              <a:t> 4 (30wks): 2 (36wks): 1(&gt;36wks)</a:t>
            </a:r>
          </a:p>
          <a:p>
            <a:pPr lvl="2"/>
            <a:endParaRPr lang="en-US" i="1">
              <a:effectLst>
                <a:outerShdw blurRad="38100" dist="38100" dir="2700000" algn="tl">
                  <a:srgbClr val="C0C0C0"/>
                </a:outerShdw>
              </a:effectLst>
              <a:sym typeface="Wingdings" pitchFamily="2" charset="2"/>
            </a:endParaRPr>
          </a:p>
          <a:p>
            <a:pPr lvl="2"/>
            <a:r>
              <a:rPr lang="en-US" i="1">
                <a:effectLst>
                  <a:outerShdw blurRad="38100" dist="38100" dir="2700000" algn="tl">
                    <a:srgbClr val="C0C0C0"/>
                  </a:outerShdw>
                </a:effectLst>
              </a:rPr>
              <a:t>Focused ANC </a:t>
            </a:r>
            <a:r>
              <a:rPr lang="en-US" i="1">
                <a:effectLst>
                  <a:outerShdw blurRad="38100" dist="38100" dir="2700000" algn="tl">
                    <a:srgbClr val="C0C0C0"/>
                  </a:outerShdw>
                </a:effectLst>
                <a:sym typeface="Wingdings" pitchFamily="2" charset="2"/>
              </a:rPr>
              <a:t> 4 visits till delivery</a:t>
            </a:r>
          </a:p>
          <a:p>
            <a:pPr lvl="2"/>
            <a:endParaRPr lang="en-US" i="1">
              <a:effectLst>
                <a:outerShdw blurRad="38100" dist="38100" dir="2700000" algn="tl">
                  <a:srgbClr val="C0C0C0"/>
                </a:outerShdw>
              </a:effectLst>
              <a:sym typeface="Wingdings" pitchFamily="2" charset="2"/>
            </a:endParaRPr>
          </a:p>
          <a:p>
            <a:pPr lvl="2"/>
            <a:r>
              <a:rPr lang="en-US" i="1">
                <a:effectLst>
                  <a:outerShdw blurRad="38100" dist="38100" dir="2700000" algn="tl">
                    <a:srgbClr val="C0C0C0"/>
                  </a:outerShdw>
                </a:effectLst>
                <a:sym typeface="Wingdings" pitchFamily="2" charset="2"/>
              </a:rPr>
              <a:t>High risk schedules</a:t>
            </a:r>
            <a:endParaRPr lang="en-US" i="1">
              <a:effectLst>
                <a:outerShdw blurRad="38100" dist="38100" dir="2700000" algn="tl">
                  <a:srgbClr val="C0C0C0"/>
                </a:outerShdw>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2531"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Risk assessment</a:t>
            </a:r>
          </a:p>
          <a:p>
            <a:pPr lvl="2"/>
            <a:r>
              <a:rPr lang="en-US" i="1"/>
              <a:t>Genetic</a:t>
            </a:r>
          </a:p>
          <a:p>
            <a:pPr lvl="2"/>
            <a:r>
              <a:rPr lang="en-US" i="1"/>
              <a:t>Medical</a:t>
            </a:r>
          </a:p>
          <a:p>
            <a:pPr lvl="2"/>
            <a:r>
              <a:rPr lang="en-US" i="1"/>
              <a:t>Obstetrical </a:t>
            </a:r>
          </a:p>
          <a:p>
            <a:pPr lvl="2"/>
            <a:r>
              <a:rPr lang="en-US" i="1"/>
              <a:t>Psychosocial factors</a:t>
            </a:r>
          </a:p>
          <a:p>
            <a:pPr lvl="3"/>
            <a:r>
              <a:rPr lang="en-US" i="1"/>
              <a:t>Smoking</a:t>
            </a:r>
          </a:p>
          <a:p>
            <a:pPr lvl="3"/>
            <a:r>
              <a:rPr lang="en-US" i="1"/>
              <a:t>Alcohol</a:t>
            </a:r>
          </a:p>
          <a:p>
            <a:pPr lvl="3"/>
            <a:r>
              <a:rPr lang="en-US" i="1"/>
              <a:t>Domestic violence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4579"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Physical examination</a:t>
            </a:r>
            <a:endParaRPr lang="en-US" i="1">
              <a:effectLst>
                <a:outerShdw blurRad="38100" dist="38100" dir="2700000" algn="tl">
                  <a:srgbClr val="C0C0C0"/>
                </a:outerShdw>
              </a:effectLst>
            </a:endParaRPr>
          </a:p>
          <a:p>
            <a:pPr lvl="2"/>
            <a:r>
              <a:rPr lang="en-US" i="1">
                <a:effectLst>
                  <a:outerShdw blurRad="38100" dist="38100" dir="2700000" algn="tl">
                    <a:srgbClr val="C0C0C0"/>
                  </a:outerShdw>
                </a:effectLst>
              </a:rPr>
              <a:t>General</a:t>
            </a:r>
          </a:p>
          <a:p>
            <a:pPr lvl="2"/>
            <a:r>
              <a:rPr lang="en-US" i="1">
                <a:effectLst>
                  <a:outerShdw blurRad="38100" dist="38100" dir="2700000" algn="tl">
                    <a:srgbClr val="C0C0C0"/>
                  </a:outerShdw>
                </a:effectLst>
              </a:rPr>
              <a:t>Systems</a:t>
            </a:r>
          </a:p>
          <a:p>
            <a:pPr lvl="2"/>
            <a:r>
              <a:rPr lang="en-US" i="1">
                <a:effectLst>
                  <a:outerShdw blurRad="38100" dist="38100" dir="2700000" algn="tl">
                    <a:srgbClr val="C0C0C0"/>
                  </a:outerShdw>
                </a:effectLst>
              </a:rPr>
              <a:t>Specific risks assessment</a:t>
            </a:r>
          </a:p>
          <a:p>
            <a:pPr lvl="4"/>
            <a:r>
              <a:rPr lang="en-US" i="1">
                <a:effectLst>
                  <a:outerShdw blurRad="38100" dist="38100" dir="2700000" algn="tl">
                    <a:srgbClr val="C0C0C0"/>
                  </a:outerShdw>
                </a:effectLst>
              </a:rPr>
              <a:t>Pre-existing medical illness</a:t>
            </a:r>
          </a:p>
          <a:p>
            <a:pPr lvl="4"/>
            <a:r>
              <a:rPr lang="en-US" i="1">
                <a:effectLst>
                  <a:outerShdw blurRad="38100" dist="38100" dir="2700000" algn="tl">
                    <a:srgbClr val="C0C0C0"/>
                  </a:outerShdw>
                </a:effectLst>
              </a:rPr>
              <a:t>Previous poor pregnancy outcome</a:t>
            </a:r>
          </a:p>
          <a:p>
            <a:pPr lvl="4"/>
            <a:r>
              <a:rPr lang="en-US" i="1">
                <a:effectLst>
                  <a:outerShdw blurRad="38100" dist="38100" dir="2700000" algn="tl">
                    <a:srgbClr val="C0C0C0"/>
                  </a:outerShdw>
                </a:effectLst>
              </a:rPr>
              <a:t>Previous cesarean</a:t>
            </a:r>
          </a:p>
          <a:p>
            <a:pPr lvl="4"/>
            <a:r>
              <a:rPr lang="en-US" i="1">
                <a:effectLst>
                  <a:outerShdw blurRad="38100" dist="38100" dir="2700000" algn="tl">
                    <a:srgbClr val="C0C0C0"/>
                  </a:outerShdw>
                </a:effectLst>
              </a:rPr>
              <a:t>Maternal age</a:t>
            </a:r>
          </a:p>
          <a:p>
            <a:pPr lvl="4"/>
            <a:r>
              <a:rPr lang="en-US" i="1">
                <a:effectLst>
                  <a:outerShdw blurRad="38100" dist="38100" dir="2700000" algn="tl">
                    <a:srgbClr val="C0C0C0"/>
                  </a:outerShdw>
                </a:effectLst>
              </a:rPr>
              <a:t>Long or short birth intervals, high pregnancy orders</a:t>
            </a:r>
          </a:p>
          <a:p>
            <a:pPr lvl="4"/>
            <a:r>
              <a:rPr lang="en-US" i="1">
                <a:effectLst>
                  <a:outerShdw blurRad="38100" dist="38100" dir="2700000" algn="tl">
                    <a:srgbClr val="C0C0C0"/>
                  </a:outerShdw>
                </a:effectLst>
              </a:rPr>
              <a:t>Maternal nutritional status</a:t>
            </a:r>
          </a:p>
          <a:p>
            <a:pPr lvl="2"/>
            <a:r>
              <a:rPr lang="en-US" i="1">
                <a:effectLst>
                  <a:outerShdw blurRad="38100" dist="38100" dir="2700000" algn="tl">
                    <a:srgbClr val="C0C0C0"/>
                  </a:outerShdw>
                </a:effectLst>
              </a:rPr>
              <a:t>Obstetrical &amp; gynecological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3555" name="Rectangle 3"/>
          <p:cNvSpPr>
            <a:spLocks noGrp="1" noChangeArrowheads="1"/>
          </p:cNvSpPr>
          <p:nvPr>
            <p:ph idx="1"/>
          </p:nvPr>
        </p:nvSpPr>
        <p:spPr/>
        <p:txBody>
          <a:bodyPr/>
          <a:lstStyle/>
          <a:p>
            <a:pPr>
              <a:buFontTx/>
              <a:buNone/>
            </a:pPr>
            <a:r>
              <a:rPr lang="en-US" b="1" i="1" u="sng" dirty="0">
                <a:effectLst>
                  <a:outerShdw blurRad="38100" dist="38100" dir="2700000" algn="tl">
                    <a:srgbClr val="C0C0C0"/>
                  </a:outerShdw>
                </a:effectLst>
              </a:rPr>
              <a:t>Basic investigations</a:t>
            </a:r>
            <a:r>
              <a:rPr lang="en-US" i="1" dirty="0">
                <a:effectLst>
                  <a:outerShdw blurRad="38100" dist="38100" dir="2700000" algn="tl">
                    <a:srgbClr val="C0C0C0"/>
                  </a:outerShdw>
                </a:effectLst>
              </a:rPr>
              <a:t> </a:t>
            </a:r>
          </a:p>
          <a:p>
            <a:pPr lvl="2"/>
            <a:endParaRPr lang="en-US" i="1" dirty="0">
              <a:effectLst>
                <a:outerShdw blurRad="38100" dist="38100" dir="2700000" algn="tl">
                  <a:srgbClr val="C0C0C0"/>
                </a:outerShdw>
              </a:effectLst>
            </a:endParaRPr>
          </a:p>
          <a:p>
            <a:pPr lvl="2"/>
            <a:r>
              <a:rPr lang="en-US" i="1" dirty="0" err="1">
                <a:effectLst>
                  <a:outerShdw blurRad="38100" dist="38100" dir="2700000" algn="tl">
                    <a:srgbClr val="C0C0C0"/>
                  </a:outerShdw>
                </a:effectLst>
              </a:rPr>
              <a:t>Hb</a:t>
            </a:r>
            <a:r>
              <a:rPr lang="en-US" i="1" dirty="0">
                <a:effectLst>
                  <a:outerShdw blurRad="38100" dist="38100" dir="2700000" algn="tl">
                    <a:srgbClr val="C0C0C0"/>
                  </a:outerShdw>
                </a:effectLst>
              </a:rPr>
              <a:t>, </a:t>
            </a:r>
            <a:r>
              <a:rPr lang="en-US" i="1" dirty="0" err="1">
                <a:effectLst>
                  <a:outerShdw blurRad="38100" dist="38100" dir="2700000" algn="tl">
                    <a:srgbClr val="C0C0C0"/>
                  </a:outerShdw>
                </a:effectLst>
              </a:rPr>
              <a:t>pcv</a:t>
            </a:r>
            <a:r>
              <a:rPr lang="en-US" i="1" dirty="0">
                <a:effectLst>
                  <a:outerShdw blurRad="38100" dist="38100" dir="2700000" algn="tl">
                    <a:srgbClr val="C0C0C0"/>
                  </a:outerShdw>
                </a:effectLst>
              </a:rPr>
              <a:t> </a:t>
            </a:r>
          </a:p>
          <a:p>
            <a:pPr lvl="2"/>
            <a:r>
              <a:rPr lang="en-US" i="1" dirty="0">
                <a:effectLst>
                  <a:outerShdw blurRad="38100" dist="38100" dir="2700000" algn="tl">
                    <a:srgbClr val="C0C0C0"/>
                  </a:outerShdw>
                </a:effectLst>
              </a:rPr>
              <a:t>Blood group + Rhesus factor</a:t>
            </a:r>
          </a:p>
          <a:p>
            <a:pPr lvl="2"/>
            <a:r>
              <a:rPr lang="en-US" i="1" dirty="0">
                <a:effectLst>
                  <a:outerShdw blurRad="38100" dist="38100" dir="2700000" algn="tl">
                    <a:srgbClr val="C0C0C0"/>
                  </a:outerShdw>
                </a:effectLst>
              </a:rPr>
              <a:t>VDRL </a:t>
            </a:r>
          </a:p>
          <a:p>
            <a:pPr lvl="2"/>
            <a:r>
              <a:rPr lang="en-US" i="1" dirty="0">
                <a:effectLst>
                  <a:outerShdw blurRad="38100" dist="38100" dir="2700000" algn="tl">
                    <a:srgbClr val="C0C0C0"/>
                  </a:outerShdw>
                </a:effectLst>
              </a:rPr>
              <a:t>HIV</a:t>
            </a:r>
          </a:p>
          <a:p>
            <a:pPr lvl="2"/>
            <a:r>
              <a:rPr lang="en-US" i="1" dirty="0">
                <a:effectLst>
                  <a:outerShdw blurRad="38100" dist="38100" dir="2700000" algn="tl">
                    <a:srgbClr val="C0C0C0"/>
                  </a:outerShdw>
                </a:effectLst>
              </a:rPr>
              <a:t>Urinalysis</a:t>
            </a:r>
          </a:p>
          <a:p>
            <a:pPr lvl="2"/>
            <a:r>
              <a:rPr lang="en-US" i="1" dirty="0" err="1" smtClean="0">
                <a:effectLst>
                  <a:outerShdw blurRad="38100" dist="38100" dir="2700000" algn="tl">
                    <a:srgbClr val="C0C0C0"/>
                  </a:outerShdw>
                </a:effectLst>
              </a:rPr>
              <a:t>HbsAg</a:t>
            </a:r>
            <a:endParaRPr lang="en-US" i="1" dirty="0" smtClean="0">
              <a:effectLst>
                <a:outerShdw blurRad="38100" dist="38100" dir="2700000" algn="tl">
                  <a:srgbClr val="C0C0C0"/>
                </a:outerShdw>
              </a:effectLst>
            </a:endParaRPr>
          </a:p>
          <a:p>
            <a:pPr lvl="2"/>
            <a:r>
              <a:rPr lang="en-US" i="1" dirty="0" smtClean="0">
                <a:effectLst>
                  <a:outerShdw blurRad="38100" dist="38100" dir="2700000" algn="tl">
                    <a:srgbClr val="C0C0C0"/>
                  </a:outerShdw>
                </a:effectLst>
              </a:rPr>
              <a:t>OGTT</a:t>
            </a:r>
            <a:endParaRPr lang="en-US" i="1" dirty="0">
              <a:effectLst>
                <a:outerShdw blurRad="38100" dist="38100" dir="2700000" algn="tl">
                  <a:srgbClr val="C0C0C0"/>
                </a:outerShdw>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5603" name="Rectangle 3"/>
          <p:cNvSpPr>
            <a:spLocks noGrp="1" noChangeArrowheads="1"/>
          </p:cNvSpPr>
          <p:nvPr>
            <p:ph idx="1"/>
          </p:nvPr>
        </p:nvSpPr>
        <p:spPr/>
        <p:txBody>
          <a:bodyPr/>
          <a:lstStyle/>
          <a:p>
            <a:pPr>
              <a:buFontTx/>
              <a:buNone/>
            </a:pPr>
            <a:r>
              <a:rPr lang="en-US" b="1" i="1" u="sng" dirty="0">
                <a:effectLst>
                  <a:outerShdw blurRad="38100" dist="38100" dir="2700000" algn="tl">
                    <a:srgbClr val="C0C0C0"/>
                  </a:outerShdw>
                </a:effectLst>
              </a:rPr>
              <a:t>Subsequent visits</a:t>
            </a:r>
          </a:p>
          <a:p>
            <a:pPr lvl="2"/>
            <a:r>
              <a:rPr lang="en-US" sz="2800" i="1" dirty="0">
                <a:effectLst>
                  <a:outerShdw blurRad="38100" dist="38100" dir="2700000" algn="tl">
                    <a:srgbClr val="C0C0C0"/>
                  </a:outerShdw>
                </a:effectLst>
              </a:rPr>
              <a:t>Review of risk status</a:t>
            </a:r>
          </a:p>
          <a:p>
            <a:pPr lvl="2"/>
            <a:r>
              <a:rPr lang="en-US" sz="2800" i="1" dirty="0">
                <a:effectLst>
                  <a:outerShdw blurRad="38100" dist="38100" dir="2700000" algn="tl">
                    <a:srgbClr val="C0C0C0"/>
                  </a:outerShdw>
                </a:effectLst>
              </a:rPr>
              <a:t>Screen for emergent risk factors</a:t>
            </a:r>
          </a:p>
          <a:p>
            <a:pPr lvl="4"/>
            <a:r>
              <a:rPr lang="en-US" sz="2800" i="1" dirty="0">
                <a:effectLst>
                  <a:outerShdw blurRad="38100" dist="38100" dir="2700000" algn="tl">
                    <a:srgbClr val="C0C0C0"/>
                  </a:outerShdw>
                </a:effectLst>
              </a:rPr>
              <a:t>Maternal</a:t>
            </a:r>
          </a:p>
          <a:p>
            <a:pPr lvl="4"/>
            <a:r>
              <a:rPr lang="en-US" sz="2800" i="1" dirty="0">
                <a:effectLst>
                  <a:outerShdw blurRad="38100" dist="38100" dir="2700000" algn="tl">
                    <a:srgbClr val="C0C0C0"/>
                  </a:outerShdw>
                </a:effectLst>
              </a:rPr>
              <a:t>Fetal</a:t>
            </a:r>
          </a:p>
          <a:p>
            <a:pPr lvl="2"/>
            <a:r>
              <a:rPr lang="en-US" sz="2800" i="1" dirty="0">
                <a:effectLst>
                  <a:outerShdw blurRad="38100" dist="38100" dir="2700000" algn="tl">
                    <a:srgbClr val="C0C0C0"/>
                  </a:outerShdw>
                </a:effectLst>
              </a:rPr>
              <a:t>Post-basic investigations as is necessary</a:t>
            </a:r>
          </a:p>
          <a:p>
            <a:pPr lvl="2"/>
            <a:r>
              <a:rPr lang="en-US" sz="2800" i="1" dirty="0">
                <a:effectLst>
                  <a:outerShdw blurRad="38100" dist="38100" dir="2700000" algn="tl">
                    <a:srgbClr val="C0C0C0"/>
                  </a:outerShdw>
                </a:effectLst>
              </a:rPr>
              <a:t>Pelvic evaluation when necessary [</a:t>
            </a:r>
            <a:r>
              <a:rPr lang="en-US" sz="2800" i="1" dirty="0" err="1">
                <a:effectLst>
                  <a:outerShdw blurRad="38100" dist="38100" dir="2700000" algn="tl">
                    <a:srgbClr val="C0C0C0"/>
                  </a:outerShdw>
                </a:effectLst>
              </a:rPr>
              <a:t>cx</a:t>
            </a:r>
            <a:r>
              <a:rPr lang="en-US" sz="2800" i="1" dirty="0">
                <a:effectLst>
                  <a:outerShdw blurRad="38100" dist="38100" dir="2700000" algn="tl">
                    <a:srgbClr val="C0C0C0"/>
                  </a:outerShdw>
                </a:effectLst>
              </a:rPr>
              <a:t>, </a:t>
            </a:r>
            <a:r>
              <a:rPr lang="en-US" sz="2800" i="1" dirty="0" err="1">
                <a:effectLst>
                  <a:outerShdw blurRad="38100" dist="38100" dir="2700000" algn="tl">
                    <a:srgbClr val="C0C0C0"/>
                  </a:outerShdw>
                </a:effectLst>
              </a:rPr>
              <a:t>pelvimetry</a:t>
            </a:r>
            <a:r>
              <a:rPr lang="en-US" sz="2800" i="1" dirty="0">
                <a:effectLst>
                  <a:outerShdw blurRad="38100" dist="38100" dir="2700000" algn="tl">
                    <a:srgbClr val="C0C0C0"/>
                  </a:outerShdw>
                </a:effectLst>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6627" name="Rectangle 3"/>
          <p:cNvSpPr>
            <a:spLocks noGrp="1" noChangeArrowheads="1"/>
          </p:cNvSpPr>
          <p:nvPr>
            <p:ph idx="1"/>
          </p:nvPr>
        </p:nvSpPr>
        <p:spPr/>
        <p:txBody>
          <a:bodyPr/>
          <a:lstStyle/>
          <a:p>
            <a:pPr>
              <a:buFontTx/>
              <a:buNone/>
            </a:pPr>
            <a:r>
              <a:rPr lang="en-US" b="1" i="1" u="sng">
                <a:effectLst>
                  <a:outerShdw blurRad="38100" dist="38100" dir="2700000" algn="tl">
                    <a:srgbClr val="C0C0C0"/>
                  </a:outerShdw>
                </a:effectLst>
              </a:rPr>
              <a:t>Ancillary prenatal tests</a:t>
            </a:r>
          </a:p>
          <a:p>
            <a:pPr lvl="2"/>
            <a:r>
              <a:rPr lang="en-US" i="1">
                <a:effectLst>
                  <a:outerShdw blurRad="38100" dist="38100" dir="2700000" algn="tl">
                    <a:srgbClr val="C0C0C0"/>
                  </a:outerShdw>
                </a:effectLst>
              </a:rPr>
              <a:t>GDM in women at risk</a:t>
            </a:r>
          </a:p>
          <a:p>
            <a:pPr lvl="2"/>
            <a:r>
              <a:rPr lang="en-US" i="1">
                <a:effectLst>
                  <a:outerShdw blurRad="38100" dist="38100" dir="2700000" algn="tl">
                    <a:srgbClr val="C0C0C0"/>
                  </a:outerShdw>
                </a:effectLst>
              </a:rPr>
              <a:t>Preterm birth risks</a:t>
            </a:r>
          </a:p>
          <a:p>
            <a:pPr lvl="4"/>
            <a:r>
              <a:rPr lang="en-US" i="1">
                <a:effectLst>
                  <a:outerShdw blurRad="38100" dist="38100" dir="2700000" algn="tl">
                    <a:srgbClr val="C0C0C0"/>
                  </a:outerShdw>
                </a:effectLst>
              </a:rPr>
              <a:t>Chlamydia trachomatis</a:t>
            </a:r>
          </a:p>
          <a:p>
            <a:pPr lvl="4"/>
            <a:r>
              <a:rPr lang="en-US" i="1">
                <a:effectLst>
                  <a:outerShdw blurRad="38100" dist="38100" dir="2700000" algn="tl">
                    <a:srgbClr val="C0C0C0"/>
                  </a:outerShdw>
                </a:effectLst>
              </a:rPr>
              <a:t>Bacterial vaginosis</a:t>
            </a:r>
          </a:p>
          <a:p>
            <a:pPr lvl="4"/>
            <a:r>
              <a:rPr lang="en-US" i="1">
                <a:effectLst>
                  <a:outerShdw blurRad="38100" dist="38100" dir="2700000" algn="tl">
                    <a:srgbClr val="C0C0C0"/>
                  </a:outerShdw>
                </a:effectLst>
              </a:rPr>
              <a:t>Vaginal fluid fetal fibronectin</a:t>
            </a:r>
          </a:p>
          <a:p>
            <a:pPr lvl="2"/>
            <a:r>
              <a:rPr lang="en-US" i="1">
                <a:effectLst>
                  <a:outerShdw blurRad="38100" dist="38100" dir="2700000" algn="tl">
                    <a:srgbClr val="C0C0C0"/>
                  </a:outerShdw>
                </a:effectLst>
              </a:rPr>
              <a:t>Neonatal sepsis </a:t>
            </a:r>
            <a:r>
              <a:rPr lang="en-US" i="1">
                <a:effectLst>
                  <a:outerShdw blurRad="38100" dist="38100" dir="2700000" algn="tl">
                    <a:srgbClr val="C0C0C0"/>
                  </a:outerShdw>
                </a:effectLst>
                <a:sym typeface="Wingdings" pitchFamily="2" charset="2"/>
              </a:rPr>
              <a:t> GBS</a:t>
            </a:r>
          </a:p>
          <a:p>
            <a:pPr lvl="2"/>
            <a:r>
              <a:rPr lang="en-US" i="1">
                <a:effectLst>
                  <a:outerShdw blurRad="38100" dist="38100" dir="2700000" algn="tl">
                    <a:srgbClr val="C0C0C0"/>
                  </a:outerShdw>
                </a:effectLst>
                <a:sym typeface="Wingdings" pitchFamily="2" charset="2"/>
              </a:rPr>
              <a:t>Genetic disorders  sickle cell, thalassemia</a:t>
            </a:r>
          </a:p>
          <a:p>
            <a:pPr lvl="2"/>
            <a:r>
              <a:rPr lang="en-US" i="1">
                <a:effectLst>
                  <a:outerShdw blurRad="38100" dist="38100" dir="2700000" algn="tl">
                    <a:srgbClr val="C0C0C0"/>
                  </a:outerShdw>
                </a:effectLst>
                <a:sym typeface="Wingdings" pitchFamily="2" charset="2"/>
              </a:rPr>
              <a:t>Alpha fetal proteins</a:t>
            </a:r>
          </a:p>
          <a:p>
            <a:pPr lvl="2"/>
            <a:r>
              <a:rPr lang="en-US" i="1">
                <a:effectLst>
                  <a:outerShdw blurRad="38100" dist="38100" dir="2700000" algn="tl">
                    <a:srgbClr val="C0C0C0"/>
                  </a:outerShdw>
                </a:effectLst>
                <a:sym typeface="Wingdings" pitchFamily="2" charset="2"/>
              </a:rPr>
              <a:t>First trimester ultrasound  nuchal translucency</a:t>
            </a:r>
            <a:endParaRPr lang="en-US" i="1">
              <a:effectLst>
                <a:outerShdw blurRad="38100" dist="38100" dir="2700000" algn="tl">
                  <a:srgbClr val="C0C0C0"/>
                </a:outerShdw>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7651" name="Rectangle 3"/>
          <p:cNvSpPr>
            <a:spLocks noGrp="1" noChangeArrowheads="1"/>
          </p:cNvSpPr>
          <p:nvPr>
            <p:ph idx="1"/>
          </p:nvPr>
        </p:nvSpPr>
        <p:spPr/>
        <p:txBody>
          <a:bodyPr/>
          <a:lstStyle/>
          <a:p>
            <a:pPr>
              <a:lnSpc>
                <a:spcPct val="90000"/>
              </a:lnSpc>
              <a:buFontTx/>
              <a:buNone/>
            </a:pPr>
            <a:r>
              <a:rPr lang="en-US" b="1" i="1" u="sng" dirty="0">
                <a:effectLst>
                  <a:outerShdw blurRad="38100" dist="38100" dir="2700000" algn="tl">
                    <a:srgbClr val="C0C0C0"/>
                  </a:outerShdw>
                </a:effectLst>
              </a:rPr>
              <a:t>Maternal nutrition</a:t>
            </a:r>
          </a:p>
          <a:p>
            <a:pPr lvl="2">
              <a:lnSpc>
                <a:spcPct val="90000"/>
              </a:lnSpc>
            </a:pPr>
            <a:r>
              <a:rPr lang="en-US" i="1" dirty="0">
                <a:effectLst>
                  <a:outerShdw blurRad="38100" dist="38100" dir="2700000" algn="tl">
                    <a:srgbClr val="C0C0C0"/>
                  </a:outerShdw>
                </a:effectLst>
              </a:rPr>
              <a:t>Affects maternal &amp; fetal well being &amp; outcome</a:t>
            </a:r>
          </a:p>
          <a:p>
            <a:pPr lvl="4">
              <a:lnSpc>
                <a:spcPct val="90000"/>
              </a:lnSpc>
            </a:pPr>
            <a:r>
              <a:rPr lang="en-US" i="1" dirty="0">
                <a:effectLst>
                  <a:outerShdw blurRad="38100" dist="38100" dir="2700000" algn="tl">
                    <a:srgbClr val="C0C0C0"/>
                  </a:outerShdw>
                </a:effectLst>
              </a:rPr>
              <a:t>Fe deficiency </a:t>
            </a:r>
            <a:r>
              <a:rPr lang="en-US" i="1" dirty="0">
                <a:effectLst>
                  <a:outerShdw blurRad="38100" dist="38100" dir="2700000" algn="tl">
                    <a:srgbClr val="C0C0C0"/>
                  </a:outerShdw>
                </a:effectLst>
                <a:sym typeface="Wingdings" pitchFamily="2" charset="2"/>
              </a:rPr>
              <a:t> anemia; Iodine deficiency  cretinism; </a:t>
            </a:r>
            <a:r>
              <a:rPr lang="en-US" i="1" dirty="0" err="1">
                <a:effectLst>
                  <a:outerShdw blurRad="38100" dist="38100" dir="2700000" algn="tl">
                    <a:srgbClr val="C0C0C0"/>
                  </a:outerShdw>
                </a:effectLst>
                <a:sym typeface="Wingdings" pitchFamily="2" charset="2"/>
              </a:rPr>
              <a:t>Folate</a:t>
            </a:r>
            <a:r>
              <a:rPr lang="en-US" i="1" dirty="0">
                <a:effectLst>
                  <a:outerShdw blurRad="38100" dist="38100" dir="2700000" algn="tl">
                    <a:srgbClr val="C0C0C0"/>
                  </a:outerShdw>
                </a:effectLst>
                <a:sym typeface="Wingdings" pitchFamily="2" charset="2"/>
              </a:rPr>
              <a:t> deficiency  </a:t>
            </a:r>
            <a:r>
              <a:rPr lang="en-US" i="1" dirty="0" err="1">
                <a:effectLst>
                  <a:outerShdw blurRad="38100" dist="38100" dir="2700000" algn="tl">
                    <a:srgbClr val="C0C0C0"/>
                  </a:outerShdw>
                </a:effectLst>
                <a:sym typeface="Wingdings" pitchFamily="2" charset="2"/>
              </a:rPr>
              <a:t>neuro</a:t>
            </a:r>
            <a:r>
              <a:rPr lang="en-US" i="1" dirty="0">
                <a:effectLst>
                  <a:outerShdw blurRad="38100" dist="38100" dir="2700000" algn="tl">
                    <a:srgbClr val="C0C0C0"/>
                  </a:outerShdw>
                </a:effectLst>
                <a:sym typeface="Wingdings" pitchFamily="2" charset="2"/>
              </a:rPr>
              <a:t>-tube defects</a:t>
            </a:r>
          </a:p>
          <a:p>
            <a:pPr lvl="4">
              <a:lnSpc>
                <a:spcPct val="90000"/>
              </a:lnSpc>
              <a:buFontTx/>
              <a:buNone/>
            </a:pPr>
            <a:r>
              <a:rPr lang="en-US" b="1" i="1" dirty="0">
                <a:effectLst>
                  <a:outerShdw blurRad="38100" dist="38100" dir="2700000" algn="tl">
                    <a:srgbClr val="C0C0C0"/>
                  </a:outerShdw>
                </a:effectLst>
              </a:rPr>
              <a:t>“total nutritional deprivation results in inappropriate fetal growth and development, including hampered neurological development”</a:t>
            </a:r>
          </a:p>
          <a:p>
            <a:pPr lvl="2">
              <a:lnSpc>
                <a:spcPct val="90000"/>
              </a:lnSpc>
            </a:pPr>
            <a:r>
              <a:rPr lang="en-US" i="1" dirty="0">
                <a:effectLst>
                  <a:outerShdw blurRad="38100" dist="38100" dir="2700000" algn="tl">
                    <a:srgbClr val="C0C0C0"/>
                  </a:outerShdw>
                </a:effectLst>
              </a:rPr>
              <a:t>Measures of nutritional status </a:t>
            </a:r>
            <a:r>
              <a:rPr lang="en-US" i="1" dirty="0">
                <a:effectLst>
                  <a:outerShdw blurRad="38100" dist="38100" dir="2700000" algn="tl">
                    <a:srgbClr val="C0C0C0"/>
                  </a:outerShdw>
                </a:effectLst>
                <a:sym typeface="Wingdings" pitchFamily="2" charset="2"/>
              </a:rPr>
              <a:t> BMI, weight gain, fetal growth</a:t>
            </a:r>
          </a:p>
          <a:p>
            <a:pPr lvl="2">
              <a:lnSpc>
                <a:spcPct val="90000"/>
              </a:lnSpc>
            </a:pPr>
            <a:r>
              <a:rPr lang="en-US" i="1" dirty="0">
                <a:effectLst>
                  <a:outerShdw blurRad="38100" dist="38100" dir="2700000" algn="tl">
                    <a:srgbClr val="C0C0C0"/>
                  </a:outerShdw>
                </a:effectLst>
                <a:sym typeface="Wingdings" pitchFamily="2" charset="2"/>
              </a:rPr>
              <a:t>Management  education; prevention; treatment</a:t>
            </a:r>
          </a:p>
          <a:p>
            <a:pPr lvl="3">
              <a:lnSpc>
                <a:spcPct val="90000"/>
              </a:lnSpc>
            </a:pPr>
            <a:r>
              <a:rPr lang="en-US" i="1" dirty="0">
                <a:effectLst>
                  <a:outerShdw blurRad="38100" dist="38100" dir="2700000" algn="tl">
                    <a:srgbClr val="C0C0C0"/>
                  </a:outerShdw>
                </a:effectLst>
              </a:rPr>
              <a:t>Supplements </a:t>
            </a:r>
            <a:r>
              <a:rPr lang="en-US" i="1" dirty="0">
                <a:effectLst>
                  <a:outerShdw blurRad="38100" dist="38100" dir="2700000" algn="tl">
                    <a:srgbClr val="C0C0C0"/>
                  </a:outerShdw>
                </a:effectLst>
                <a:sym typeface="Wingdings" pitchFamily="2" charset="2"/>
              </a:rPr>
              <a:t> prenatal vitamins &amp; minerals; calories; proteins</a:t>
            </a:r>
          </a:p>
          <a:p>
            <a:pPr lvl="3">
              <a:lnSpc>
                <a:spcPct val="90000"/>
              </a:lnSpc>
            </a:pPr>
            <a:r>
              <a:rPr lang="en-US" i="1" dirty="0">
                <a:effectLst>
                  <a:outerShdw blurRad="38100" dist="38100" dir="2700000" algn="tl">
                    <a:srgbClr val="C0C0C0"/>
                  </a:outerShdw>
                </a:effectLst>
              </a:rPr>
              <a:t>Minerals </a:t>
            </a:r>
            <a:r>
              <a:rPr lang="en-US" i="1" dirty="0">
                <a:effectLst>
                  <a:outerShdw blurRad="38100" dist="38100" dir="2700000" algn="tl">
                    <a:srgbClr val="C0C0C0"/>
                  </a:outerShdw>
                </a:effectLst>
                <a:sym typeface="Wingdings" pitchFamily="2" charset="2"/>
              </a:rPr>
              <a:t> Fe; vitamins; Zn; iodine; Mg; Copper</a:t>
            </a:r>
            <a:endParaRPr lang="en-US" i="1" dirty="0">
              <a:effectLst>
                <a:outerShdw blurRad="38100" dist="38100" dir="2700000" algn="tl">
                  <a:srgbClr val="C0C0C0"/>
                </a:outerShdw>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8675" name="Rectangle 3"/>
          <p:cNvSpPr>
            <a:spLocks noGrp="1" noChangeArrowheads="1"/>
          </p:cNvSpPr>
          <p:nvPr>
            <p:ph idx="1"/>
          </p:nvPr>
        </p:nvSpPr>
        <p:spPr/>
        <p:txBody>
          <a:bodyPr/>
          <a:lstStyle/>
          <a:p>
            <a:pPr>
              <a:buFontTx/>
              <a:buNone/>
            </a:pPr>
            <a:r>
              <a:rPr lang="en-US" sz="2800" b="1" i="1" u="sng" dirty="0">
                <a:effectLst>
                  <a:outerShdw blurRad="38100" dist="38100" dir="2700000" algn="tl">
                    <a:srgbClr val="C0C0C0"/>
                  </a:outerShdw>
                </a:effectLst>
              </a:rPr>
              <a:t>Prenatal exercises</a:t>
            </a:r>
          </a:p>
          <a:p>
            <a:pPr lvl="2"/>
            <a:r>
              <a:rPr lang="en-US" sz="2800" i="1" dirty="0">
                <a:effectLst>
                  <a:outerShdw blurRad="38100" dist="38100" dir="2700000" algn="tl">
                    <a:srgbClr val="C0C0C0"/>
                  </a:outerShdw>
                </a:effectLst>
              </a:rPr>
              <a:t>General, </a:t>
            </a:r>
            <a:r>
              <a:rPr lang="en-US" sz="2800" i="1" dirty="0" err="1">
                <a:effectLst>
                  <a:outerShdw blurRad="38100" dist="38100" dir="2700000" algn="tl">
                    <a:srgbClr val="C0C0C0"/>
                  </a:outerShdw>
                </a:effectLst>
              </a:rPr>
              <a:t>perineal</a:t>
            </a:r>
            <a:r>
              <a:rPr lang="en-US" sz="2800" i="1" dirty="0">
                <a:effectLst>
                  <a:outerShdw blurRad="38100" dist="38100" dir="2700000" algn="tl">
                    <a:srgbClr val="C0C0C0"/>
                  </a:outerShdw>
                </a:effectLst>
              </a:rPr>
              <a:t> &amp; breathing exercises</a:t>
            </a:r>
          </a:p>
          <a:p>
            <a:pPr>
              <a:buFontTx/>
              <a:buNone/>
            </a:pPr>
            <a:endParaRPr lang="en-US" sz="2800" b="1" i="1" u="sng" dirty="0">
              <a:effectLst>
                <a:outerShdw blurRad="38100" dist="38100" dir="2700000" algn="tl">
                  <a:srgbClr val="C0C0C0"/>
                </a:outerShdw>
              </a:effectLst>
            </a:endParaRPr>
          </a:p>
          <a:p>
            <a:pPr>
              <a:buFontTx/>
              <a:buNone/>
            </a:pPr>
            <a:r>
              <a:rPr lang="en-US" sz="2800" b="1" i="1" u="sng" dirty="0">
                <a:effectLst>
                  <a:outerShdw blurRad="38100" dist="38100" dir="2700000" algn="tl">
                    <a:srgbClr val="C0C0C0"/>
                  </a:outerShdw>
                </a:effectLst>
              </a:rPr>
              <a:t>Decision on delivery</a:t>
            </a:r>
          </a:p>
          <a:p>
            <a:pPr lvl="2"/>
            <a:r>
              <a:rPr lang="en-US" sz="2800" i="1" dirty="0">
                <a:effectLst>
                  <a:outerShdw blurRad="38100" dist="38100" dir="2700000" algn="tl">
                    <a:srgbClr val="C0C0C0"/>
                  </a:outerShdw>
                </a:effectLst>
              </a:rPr>
              <a:t>Timing 	</a:t>
            </a:r>
            <a:r>
              <a:rPr lang="en-US" sz="2800" i="1" dirty="0">
                <a:effectLst>
                  <a:outerShdw blurRad="38100" dist="38100" dir="2700000" algn="tl">
                    <a:srgbClr val="C0C0C0"/>
                  </a:outerShdw>
                </a:effectLst>
                <a:sym typeface="Wingdings" pitchFamily="2" charset="2"/>
              </a:rPr>
              <a:t> gestation</a:t>
            </a:r>
          </a:p>
          <a:p>
            <a:pPr lvl="2"/>
            <a:r>
              <a:rPr lang="en-US" sz="2800" i="1" dirty="0">
                <a:effectLst>
                  <a:outerShdw blurRad="38100" dist="38100" dir="2700000" algn="tl">
                    <a:srgbClr val="C0C0C0"/>
                  </a:outerShdw>
                </a:effectLst>
                <a:sym typeface="Wingdings" pitchFamily="2" charset="2"/>
              </a:rPr>
              <a:t>Type 	 spontaneous, elective</a:t>
            </a:r>
          </a:p>
          <a:p>
            <a:pPr lvl="2"/>
            <a:r>
              <a:rPr lang="en-US" sz="2800" i="1" dirty="0">
                <a:effectLst>
                  <a:outerShdw blurRad="38100" dist="38100" dir="2700000" algn="tl">
                    <a:srgbClr val="C0C0C0"/>
                  </a:outerShdw>
                </a:effectLst>
                <a:sym typeface="Wingdings" pitchFamily="2" charset="2"/>
              </a:rPr>
              <a:t>Mode 	 vaginal, cesarean</a:t>
            </a:r>
            <a:endParaRPr lang="en-US" sz="2800" i="1" dirty="0">
              <a:effectLst>
                <a:outerShdw blurRad="38100" dist="38100" dir="2700000" algn="tl">
                  <a:srgbClr val="C0C0C0"/>
                </a:outerShdw>
              </a:effectLst>
            </a:endParaRPr>
          </a:p>
          <a:p>
            <a:pPr>
              <a:buFontTx/>
              <a:buNone/>
            </a:pPr>
            <a:endParaRPr lang="en-US" b="1" i="1" u="sng" dirty="0">
              <a:effectLst>
                <a:outerShdw blurRad="38100" dist="38100" dir="2700000" algn="tl">
                  <a:srgbClr val="C0C0C0"/>
                </a:outerShdw>
              </a:effectLs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29699" name="Rectangle 3"/>
          <p:cNvSpPr>
            <a:spLocks noGrp="1" noChangeArrowheads="1"/>
          </p:cNvSpPr>
          <p:nvPr>
            <p:ph idx="1"/>
          </p:nvPr>
        </p:nvSpPr>
        <p:spPr/>
        <p:txBody>
          <a:bodyPr/>
          <a:lstStyle/>
          <a:p>
            <a:pPr>
              <a:buFontTx/>
              <a:buNone/>
            </a:pPr>
            <a:r>
              <a:rPr lang="en-US" b="1" i="1" u="sng" dirty="0">
                <a:effectLst>
                  <a:outerShdw blurRad="38100" dist="38100" dir="2700000" algn="tl">
                    <a:srgbClr val="C0C0C0"/>
                  </a:outerShdw>
                </a:effectLst>
              </a:rPr>
              <a:t>Organization of maternity services</a:t>
            </a:r>
          </a:p>
          <a:p>
            <a:pPr lvl="2"/>
            <a:r>
              <a:rPr lang="en-US" sz="2400" i="1" dirty="0">
                <a:effectLst>
                  <a:outerShdw blurRad="38100" dist="38100" dir="2700000" algn="tl">
                    <a:srgbClr val="C0C0C0"/>
                  </a:outerShdw>
                </a:effectLst>
              </a:rPr>
              <a:t>Considerations</a:t>
            </a:r>
          </a:p>
          <a:p>
            <a:pPr lvl="4"/>
            <a:r>
              <a:rPr lang="en-US" sz="2400" i="1" dirty="0">
                <a:effectLst>
                  <a:outerShdw blurRad="38100" dist="38100" dir="2700000" algn="tl">
                    <a:srgbClr val="C0C0C0"/>
                  </a:outerShdw>
                </a:effectLst>
              </a:rPr>
              <a:t>Resources </a:t>
            </a:r>
            <a:r>
              <a:rPr lang="en-US" sz="2400" i="1" dirty="0">
                <a:effectLst>
                  <a:outerShdw blurRad="38100" dist="38100" dir="2700000" algn="tl">
                    <a:srgbClr val="C0C0C0"/>
                  </a:outerShdw>
                </a:effectLst>
                <a:sym typeface="Wingdings" pitchFamily="2" charset="2"/>
              </a:rPr>
              <a:t> human, materials &amp; equipments</a:t>
            </a:r>
          </a:p>
          <a:p>
            <a:pPr lvl="4"/>
            <a:r>
              <a:rPr lang="en-US" sz="2400" i="1" dirty="0">
                <a:effectLst>
                  <a:outerShdw blurRad="38100" dist="38100" dir="2700000" algn="tl">
                    <a:srgbClr val="C0C0C0"/>
                  </a:outerShdw>
                </a:effectLst>
                <a:sym typeface="Wingdings" pitchFamily="2" charset="2"/>
              </a:rPr>
              <a:t>Socio-economic factors</a:t>
            </a:r>
          </a:p>
          <a:p>
            <a:pPr lvl="2"/>
            <a:r>
              <a:rPr lang="en-US" sz="2400" i="1" dirty="0">
                <a:effectLst>
                  <a:outerShdw blurRad="38100" dist="38100" dir="2700000" algn="tl">
                    <a:srgbClr val="C0C0C0"/>
                  </a:outerShdw>
                </a:effectLst>
              </a:rPr>
              <a:t>Functional levels</a:t>
            </a:r>
          </a:p>
          <a:p>
            <a:pPr lvl="4"/>
            <a:r>
              <a:rPr lang="en-US" sz="2400" i="1" dirty="0">
                <a:effectLst>
                  <a:outerShdw blurRad="38100" dist="38100" dir="2700000" algn="tl">
                    <a:srgbClr val="C0C0C0"/>
                  </a:outerShdw>
                </a:effectLst>
              </a:rPr>
              <a:t>Primary 	</a:t>
            </a:r>
            <a:r>
              <a:rPr lang="en-US" sz="2400" i="1" dirty="0">
                <a:effectLst>
                  <a:outerShdw blurRad="38100" dist="38100" dir="2700000" algn="tl">
                    <a:srgbClr val="C0C0C0"/>
                  </a:outerShdw>
                </a:effectLst>
                <a:sym typeface="Wingdings" pitchFamily="2" charset="2"/>
              </a:rPr>
              <a:t> health centre</a:t>
            </a:r>
          </a:p>
          <a:p>
            <a:pPr lvl="4"/>
            <a:r>
              <a:rPr lang="en-US" sz="2400" i="1" dirty="0">
                <a:effectLst>
                  <a:outerShdw blurRad="38100" dist="38100" dir="2700000" algn="tl">
                    <a:srgbClr val="C0C0C0"/>
                  </a:outerShdw>
                </a:effectLst>
                <a:sym typeface="Wingdings" pitchFamily="2" charset="2"/>
              </a:rPr>
              <a:t>Secondary 	 sub-district/district hospitals</a:t>
            </a:r>
          </a:p>
          <a:p>
            <a:pPr lvl="4"/>
            <a:r>
              <a:rPr lang="en-US" sz="2400" i="1" dirty="0">
                <a:effectLst>
                  <a:outerShdw blurRad="38100" dist="38100" dir="2700000" algn="tl">
                    <a:srgbClr val="C0C0C0"/>
                  </a:outerShdw>
                </a:effectLst>
                <a:sym typeface="Wingdings" pitchFamily="2" charset="2"/>
              </a:rPr>
              <a:t>Tertiary levels provincial &amp; central referral 			    hospitals</a:t>
            </a:r>
            <a:endParaRPr lang="en-US" sz="2400" i="1" dirty="0">
              <a:effectLst>
                <a:outerShdw blurRad="38100" dist="38100" dir="2700000" algn="tl">
                  <a:srgbClr val="C0C0C0"/>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afe motherhood initiative.jpg"/>
          <p:cNvPicPr>
            <a:picLocks noGrp="1" noChangeAspect="1"/>
          </p:cNvPicPr>
          <p:nvPr>
            <p:ph idx="1"/>
          </p:nvPr>
        </p:nvPicPr>
        <p:blipFill>
          <a:blip r:embed="rId2" cstate="print"/>
          <a:stretch>
            <a:fillRect/>
          </a:stretch>
        </p:blipFill>
        <p:spPr>
          <a:xfrm>
            <a:off x="0" y="-341644"/>
            <a:ext cx="8153400" cy="7199644"/>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z="4000" b="1" i="1">
                <a:effectLst>
                  <a:outerShdw blurRad="38100" dist="38100" dir="2700000" algn="tl">
                    <a:srgbClr val="C0C0C0"/>
                  </a:outerShdw>
                </a:effectLst>
              </a:rPr>
              <a:t>Provision of antenatal care services</a:t>
            </a:r>
          </a:p>
        </p:txBody>
      </p:sp>
      <p:sp>
        <p:nvSpPr>
          <p:cNvPr id="30723" name="Rectangle 3"/>
          <p:cNvSpPr>
            <a:spLocks noGrp="1" noChangeArrowheads="1"/>
          </p:cNvSpPr>
          <p:nvPr>
            <p:ph idx="1"/>
          </p:nvPr>
        </p:nvSpPr>
        <p:spPr/>
        <p:txBody>
          <a:bodyPr>
            <a:normAutofit lnSpcReduction="10000"/>
          </a:bodyPr>
          <a:lstStyle/>
          <a:p>
            <a:pPr>
              <a:lnSpc>
                <a:spcPct val="90000"/>
              </a:lnSpc>
              <a:buFontTx/>
              <a:buNone/>
            </a:pPr>
            <a:r>
              <a:rPr lang="en-US" sz="2400" b="1" i="1" u="sng">
                <a:effectLst>
                  <a:outerShdw blurRad="38100" dist="38100" dir="2700000" algn="tl">
                    <a:srgbClr val="C0C0C0"/>
                  </a:outerShdw>
                </a:effectLst>
              </a:rPr>
              <a:t>The concept of focused antenatal care</a:t>
            </a:r>
          </a:p>
          <a:p>
            <a:pPr>
              <a:lnSpc>
                <a:spcPct val="90000"/>
              </a:lnSpc>
              <a:buFontTx/>
              <a:buNone/>
            </a:pPr>
            <a:r>
              <a:rPr lang="en-US" sz="2400" b="1" i="1">
                <a:effectLst>
                  <a:outerShdw blurRad="38100" dist="38100" dir="2700000" algn="tl">
                    <a:srgbClr val="C0C0C0"/>
                  </a:outerShdw>
                </a:effectLst>
              </a:rPr>
              <a:t>“the basic concept appears to revolve around the fact that in normally progressing pregnancies, 4 visits could be adequate if they are well distributed and intensive evaluative management carried out at each visit – at 16 weeks, 24-28 weeks, 32 weeks &amp; 36 weeks”</a:t>
            </a:r>
          </a:p>
          <a:p>
            <a:pPr>
              <a:lnSpc>
                <a:spcPct val="90000"/>
              </a:lnSpc>
              <a:buFontTx/>
              <a:buNone/>
            </a:pPr>
            <a:r>
              <a:rPr lang="en-US" sz="2400" b="1" i="1">
                <a:effectLst>
                  <a:outerShdw blurRad="38100" dist="38100" dir="2700000" algn="tl">
                    <a:srgbClr val="C0C0C0"/>
                  </a:outerShdw>
                </a:effectLst>
              </a:rPr>
              <a:t>“WHO and JHPIEGO are at the forefront in promoting this concept that is based on evidence of a study done in Latin America – depicting that too many visits do dot confer significant advantage in terms of pregnancy outcome – and Kenya has decided to adopt it”</a:t>
            </a:r>
            <a:endParaRPr lang="en-US" sz="2400" b="1" i="1" u="sng">
              <a:effectLst>
                <a:outerShdw blurRad="38100" dist="38100" dir="2700000" algn="tl">
                  <a:srgbClr val="C0C0C0"/>
                </a:outerShdw>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Focused or targeted ANC refers to a minimum number of four clinic visits each of which has specific items of client assessment, education and care to ensure prevention or early detection and prompt management of complications. The focus is on birth preparedness and on individuals in readiness to handle complications</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a:solidFill>
                  <a:schemeClr val="tx1"/>
                </a:solidFill>
                <a:latin typeface="+mn-lt"/>
                <a:ea typeface="+mn-ea"/>
                <a:cs typeface="+mn-cs"/>
              </a:rPr>
              <a:t>The purpose of </a:t>
            </a:r>
            <a:r>
              <a:rPr lang="en-GB" b="1" dirty="0">
                <a:solidFill>
                  <a:schemeClr val="tx1"/>
                </a:solidFill>
                <a:latin typeface="+mn-lt"/>
                <a:ea typeface="+mn-ea"/>
                <a:cs typeface="+mn-cs"/>
              </a:rPr>
              <a:t>focused antenatal care</a:t>
            </a:r>
            <a:r>
              <a:rPr lang="en-GB" dirty="0">
                <a:solidFill>
                  <a:schemeClr val="tx1"/>
                </a:solidFill>
                <a:latin typeface="+mn-lt"/>
                <a:ea typeface="+mn-ea"/>
                <a:cs typeface="+mn-cs"/>
              </a:rPr>
              <a:t> is to promote health and survival through:</a:t>
            </a:r>
          </a:p>
          <a:p>
            <a:pPr lvl="0"/>
            <a:r>
              <a:rPr lang="en-GB" dirty="0">
                <a:solidFill>
                  <a:schemeClr val="tx1"/>
                </a:solidFill>
                <a:latin typeface="+mn-lt"/>
                <a:ea typeface="+mn-ea"/>
                <a:cs typeface="+mn-cs"/>
              </a:rPr>
              <a:t>Assessment</a:t>
            </a:r>
          </a:p>
          <a:p>
            <a:pPr lvl="0"/>
            <a:r>
              <a:rPr lang="en-GB" dirty="0">
                <a:solidFill>
                  <a:schemeClr val="tx1"/>
                </a:solidFill>
                <a:latin typeface="+mn-lt"/>
                <a:ea typeface="+mn-ea"/>
                <a:cs typeface="+mn-cs"/>
              </a:rPr>
              <a:t>Treatment </a:t>
            </a:r>
          </a:p>
          <a:p>
            <a:pPr lvl="0"/>
            <a:r>
              <a:rPr lang="en-GB" dirty="0">
                <a:solidFill>
                  <a:schemeClr val="tx1"/>
                </a:solidFill>
                <a:latin typeface="+mn-lt"/>
                <a:ea typeface="+mn-ea"/>
                <a:cs typeface="+mn-cs"/>
              </a:rPr>
              <a:t>Prevention</a:t>
            </a:r>
          </a:p>
          <a:p>
            <a:pPr lvl="0"/>
            <a:r>
              <a:rPr lang="en-GB" dirty="0">
                <a:solidFill>
                  <a:schemeClr val="tx1"/>
                </a:solidFill>
                <a:latin typeface="+mn-lt"/>
                <a:ea typeface="+mn-ea"/>
                <a:cs typeface="+mn-cs"/>
              </a:rPr>
              <a:t>Promotion.</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While risk' assessment can help direct counselling and treatment for individuals, it is important to understand that most women who experience complications have no 'risk factors' at all.</a:t>
            </a:r>
          </a:p>
          <a:p>
            <a:r>
              <a:rPr lang="en-GB" b="1" dirty="0">
                <a:solidFill>
                  <a:schemeClr val="tx1"/>
                </a:solidFill>
                <a:latin typeface="+mn-lt"/>
                <a:ea typeface="+mn-ea"/>
                <a:cs typeface="+mn-cs"/>
              </a:rPr>
              <a:t>Every pregnant, delivering or postpartum woman is at risk of serious life threatening complications</a:t>
            </a:r>
            <a:endParaRPr lang="en-GB" dirty="0">
              <a:solidFill>
                <a:schemeClr val="tx1"/>
              </a:solidFill>
              <a:latin typeface="+mn-lt"/>
              <a:ea typeface="+mn-ea"/>
              <a:cs typeface="+mn-cs"/>
            </a:endParaRPr>
          </a:p>
          <a:p>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Risk Criteria</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sz="1800" dirty="0" smtClean="0">
                <a:solidFill>
                  <a:schemeClr val="tx1"/>
                </a:solidFill>
                <a:latin typeface="+mn-lt"/>
                <a:ea typeface="+mn-ea"/>
                <a:cs typeface="+mn-cs"/>
              </a:rPr>
              <a:t>Imply </a:t>
            </a:r>
            <a:r>
              <a:rPr lang="en-GB" sz="1800" dirty="0">
                <a:solidFill>
                  <a:schemeClr val="tx1"/>
                </a:solidFill>
                <a:latin typeface="+mn-lt"/>
                <a:ea typeface="+mn-ea"/>
                <a:cs typeface="+mn-cs"/>
              </a:rPr>
              <a:t>need for careful monitoring to help prevent a possible complication </a:t>
            </a:r>
            <a:r>
              <a:rPr lang="en-GB" sz="1800" dirty="0" smtClean="0">
                <a:solidFill>
                  <a:schemeClr val="tx1"/>
                </a:solidFill>
                <a:latin typeface="+mn-lt"/>
                <a:ea typeface="+mn-ea"/>
                <a:cs typeface="+mn-cs"/>
              </a:rPr>
              <a:t>from arising </a:t>
            </a:r>
            <a:r>
              <a:rPr lang="en-GB" sz="1800" dirty="0">
                <a:solidFill>
                  <a:schemeClr val="tx1"/>
                </a:solidFill>
                <a:latin typeface="+mn-lt"/>
                <a:ea typeface="+mn-ea"/>
                <a:cs typeface="+mn-cs"/>
              </a:rPr>
              <a:t>or to enable its early detection and management:</a:t>
            </a:r>
          </a:p>
          <a:p>
            <a:pPr lvl="0"/>
            <a:r>
              <a:rPr lang="en-GB" sz="2400" dirty="0">
                <a:solidFill>
                  <a:schemeClr val="tx1"/>
                </a:solidFill>
                <a:latin typeface="+mn-lt"/>
                <a:ea typeface="+mn-ea"/>
                <a:cs typeface="+mn-cs"/>
              </a:rPr>
              <a:t>Poor obstetrical history</a:t>
            </a:r>
          </a:p>
          <a:p>
            <a:pPr lvl="0"/>
            <a:r>
              <a:rPr lang="en-GB" sz="2400" dirty="0">
                <a:solidFill>
                  <a:schemeClr val="tx1"/>
                </a:solidFill>
                <a:latin typeface="+mn-lt"/>
                <a:ea typeface="+mn-ea"/>
                <a:cs typeface="+mn-cs"/>
              </a:rPr>
              <a:t>Strikingly short stature</a:t>
            </a:r>
          </a:p>
          <a:p>
            <a:pPr lvl="0"/>
            <a:r>
              <a:rPr lang="en-GB" sz="2400" dirty="0">
                <a:solidFill>
                  <a:schemeClr val="tx1"/>
                </a:solidFill>
                <a:latin typeface="+mn-lt"/>
                <a:ea typeface="+mn-ea"/>
                <a:cs typeface="+mn-cs"/>
              </a:rPr>
              <a:t>Very young maternal age (below 15 years)</a:t>
            </a:r>
          </a:p>
          <a:p>
            <a:pPr lvl="0"/>
            <a:r>
              <a:rPr lang="en-GB" sz="2400" dirty="0" err="1">
                <a:solidFill>
                  <a:schemeClr val="tx1"/>
                </a:solidFill>
                <a:latin typeface="+mn-lt"/>
                <a:ea typeface="+mn-ea"/>
                <a:cs typeface="+mn-cs"/>
              </a:rPr>
              <a:t>Nulliparity</a:t>
            </a:r>
            <a:r>
              <a:rPr lang="en-GB" sz="2400" dirty="0">
                <a:solidFill>
                  <a:schemeClr val="tx1"/>
                </a:solidFill>
                <a:latin typeface="+mn-lt"/>
                <a:ea typeface="+mn-ea"/>
                <a:cs typeface="+mn-cs"/>
              </a:rPr>
              <a:t> and </a:t>
            </a:r>
            <a:r>
              <a:rPr lang="en-GB" sz="2400" dirty="0" err="1">
                <a:solidFill>
                  <a:schemeClr val="tx1"/>
                </a:solidFill>
                <a:latin typeface="+mn-lt"/>
                <a:ea typeface="+mn-ea"/>
                <a:cs typeface="+mn-cs"/>
              </a:rPr>
              <a:t>grandmultiparity</a:t>
            </a:r>
            <a:endParaRPr lang="en-GB" sz="2400" dirty="0">
              <a:solidFill>
                <a:schemeClr val="tx1"/>
              </a:solidFill>
              <a:latin typeface="+mn-lt"/>
              <a:ea typeface="+mn-ea"/>
              <a:cs typeface="+mn-cs"/>
            </a:endParaRPr>
          </a:p>
          <a:p>
            <a:pPr lvl="0"/>
            <a:r>
              <a:rPr lang="en-GB" sz="2400" dirty="0">
                <a:solidFill>
                  <a:schemeClr val="tx1"/>
                </a:solidFill>
                <a:latin typeface="+mn-lt"/>
                <a:ea typeface="+mn-ea"/>
                <a:cs typeface="+mn-cs"/>
              </a:rPr>
              <a:t>Size-date discrepancy</a:t>
            </a:r>
          </a:p>
          <a:p>
            <a:pPr lvl="0"/>
            <a:r>
              <a:rPr lang="en-GB" sz="2400" dirty="0">
                <a:solidFill>
                  <a:schemeClr val="tx1"/>
                </a:solidFill>
                <a:latin typeface="+mn-lt"/>
                <a:ea typeface="+mn-ea"/>
                <a:cs typeface="+mn-cs"/>
              </a:rPr>
              <a:t>Unwanted pregnancy</a:t>
            </a:r>
          </a:p>
          <a:p>
            <a:pPr lvl="0"/>
            <a:r>
              <a:rPr lang="en-GB" sz="2400" dirty="0">
                <a:solidFill>
                  <a:schemeClr val="tx1"/>
                </a:solidFill>
                <a:latin typeface="+mn-lt"/>
                <a:ea typeface="+mn-ea"/>
                <a:cs typeface="+mn-cs"/>
              </a:rPr>
              <a:t>Extreme social disruption or deprivation</a:t>
            </a:r>
          </a:p>
          <a:p>
            <a:pPr lvl="0"/>
            <a:r>
              <a:rPr lang="en-GB" sz="2400" dirty="0">
                <a:solidFill>
                  <a:schemeClr val="tx1"/>
                </a:solidFill>
                <a:latin typeface="+mn-lt"/>
                <a:ea typeface="+mn-ea"/>
                <a:cs typeface="+mn-cs"/>
              </a:rPr>
              <a:t>Preterm labour in previous pregnancy</a:t>
            </a:r>
          </a:p>
          <a:p>
            <a:pPr lvl="0"/>
            <a:r>
              <a:rPr lang="en-GB" sz="2400" dirty="0">
                <a:solidFill>
                  <a:schemeClr val="tx1"/>
                </a:solidFill>
                <a:latin typeface="+mn-lt"/>
                <a:ea typeface="+mn-ea"/>
                <a:cs typeface="+mn-cs"/>
              </a:rPr>
              <a:t>Multiple gestation</a:t>
            </a:r>
          </a:p>
          <a:p>
            <a:pPr lvl="0"/>
            <a:r>
              <a:rPr lang="en-GB" sz="2400" dirty="0">
                <a:solidFill>
                  <a:schemeClr val="tx1"/>
                </a:solidFill>
                <a:latin typeface="+mn-lt"/>
                <a:ea typeface="+mn-ea"/>
                <a:cs typeface="+mn-cs"/>
              </a:rPr>
              <a:t>Abnormal lie/presentation</a:t>
            </a:r>
          </a:p>
          <a:p>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b="1" i="1" dirty="0">
                <a:solidFill>
                  <a:schemeClr val="tx1"/>
                </a:solidFill>
                <a:latin typeface="+mj-lt"/>
                <a:ea typeface="+mj-ea"/>
                <a:cs typeface="+mj-cs"/>
              </a:rPr>
              <a:t>Detect by history, physical examination and appropriate tests and manage:</a:t>
            </a:r>
            <a:r>
              <a:rPr lang="en-GB" dirty="0">
                <a:solidFill>
                  <a:schemeClr val="tx1"/>
                </a:solidFill>
                <a:latin typeface="+mj-lt"/>
                <a:ea typeface="+mj-ea"/>
                <a:cs typeface="+mj-cs"/>
              </a:rPr>
              <a:t/>
            </a:r>
            <a:br>
              <a:rPr lang="en-GB" dirty="0">
                <a:solidFill>
                  <a:schemeClr val="tx1"/>
                </a:solidFill>
                <a:latin typeface="+mj-lt"/>
                <a:ea typeface="+mj-ea"/>
                <a:cs typeface="+mj-cs"/>
              </a:rPr>
            </a:br>
            <a:endParaRPr lang="en-GB" dirty="0"/>
          </a:p>
        </p:txBody>
      </p:sp>
      <p:sp>
        <p:nvSpPr>
          <p:cNvPr id="3" name="Content Placeholder 2"/>
          <p:cNvSpPr>
            <a:spLocks noGrp="1"/>
          </p:cNvSpPr>
          <p:nvPr>
            <p:ph idx="1"/>
          </p:nvPr>
        </p:nvSpPr>
        <p:spPr/>
        <p:txBody>
          <a:bodyPr/>
          <a:lstStyle/>
          <a:p>
            <a:pPr lvl="0"/>
            <a:r>
              <a:rPr lang="en-GB" sz="2000" dirty="0" smtClean="0">
                <a:solidFill>
                  <a:schemeClr val="tx1"/>
                </a:solidFill>
                <a:latin typeface="+mn-lt"/>
                <a:ea typeface="+mn-ea"/>
                <a:cs typeface="+mn-cs"/>
              </a:rPr>
              <a:t>Hypertensive </a:t>
            </a:r>
            <a:r>
              <a:rPr lang="en-GB" sz="2000" dirty="0">
                <a:solidFill>
                  <a:schemeClr val="tx1"/>
                </a:solidFill>
                <a:latin typeface="+mn-lt"/>
                <a:ea typeface="+mn-ea"/>
                <a:cs typeface="+mn-cs"/>
              </a:rPr>
              <a:t>disease: check for oedema, check BP and do urinalysis at every visit</a:t>
            </a:r>
          </a:p>
          <a:p>
            <a:pPr lvl="0"/>
            <a:r>
              <a:rPr lang="en-GB" sz="2000" dirty="0">
                <a:solidFill>
                  <a:schemeClr val="tx1"/>
                </a:solidFill>
                <a:latin typeface="+mn-lt"/>
                <a:ea typeface="+mn-ea"/>
                <a:cs typeface="+mn-cs"/>
              </a:rPr>
              <a:t>Anaemia</a:t>
            </a:r>
          </a:p>
          <a:p>
            <a:pPr lvl="0"/>
            <a:r>
              <a:rPr lang="en-GB" sz="2000" dirty="0">
                <a:solidFill>
                  <a:schemeClr val="tx1"/>
                </a:solidFill>
                <a:latin typeface="+mn-lt"/>
                <a:ea typeface="+mn-ea"/>
                <a:cs typeface="+mn-cs"/>
              </a:rPr>
              <a:t>Malaria and worm infestation</a:t>
            </a:r>
          </a:p>
          <a:p>
            <a:pPr lvl="0"/>
            <a:r>
              <a:rPr lang="en-GB" sz="2000" dirty="0">
                <a:solidFill>
                  <a:schemeClr val="tx1"/>
                </a:solidFill>
                <a:latin typeface="+mn-lt"/>
                <a:ea typeface="+mn-ea"/>
                <a:cs typeface="+mn-cs"/>
              </a:rPr>
              <a:t>Danger signs of pregnancy </a:t>
            </a:r>
            <a:r>
              <a:rPr lang="en-GB" sz="2000" dirty="0" smtClean="0">
                <a:solidFill>
                  <a:schemeClr val="tx1"/>
                </a:solidFill>
                <a:latin typeface="+mn-lt"/>
                <a:ea typeface="+mn-ea"/>
                <a:cs typeface="+mn-cs"/>
              </a:rPr>
              <a:t>.</a:t>
            </a:r>
            <a:endParaRPr lang="en-GB" sz="2000" dirty="0">
              <a:solidFill>
                <a:schemeClr val="tx1"/>
              </a:solidFill>
              <a:latin typeface="+mn-lt"/>
              <a:ea typeface="+mn-ea"/>
              <a:cs typeface="+mn-cs"/>
            </a:endParaRPr>
          </a:p>
          <a:p>
            <a:pPr lvl="0"/>
            <a:r>
              <a:rPr lang="en-GB" sz="2000" dirty="0">
                <a:solidFill>
                  <a:schemeClr val="tx1"/>
                </a:solidFill>
                <a:latin typeface="+mn-lt"/>
                <a:ea typeface="+mn-ea"/>
                <a:cs typeface="+mn-cs"/>
              </a:rPr>
              <a:t>Syphilis and other </a:t>
            </a:r>
            <a:r>
              <a:rPr lang="en-GB" sz="2000" dirty="0" err="1" smtClean="0">
                <a:solidFill>
                  <a:schemeClr val="tx1"/>
                </a:solidFill>
                <a:latin typeface="+mn-lt"/>
                <a:ea typeface="+mn-ea"/>
                <a:cs typeface="+mn-cs"/>
              </a:rPr>
              <a:t>STls</a:t>
            </a:r>
            <a:r>
              <a:rPr lang="en-GB" sz="2000" dirty="0" smtClean="0">
                <a:solidFill>
                  <a:schemeClr val="tx1"/>
                </a:solidFill>
                <a:latin typeface="+mn-lt"/>
                <a:ea typeface="+mn-ea"/>
                <a:cs typeface="+mn-cs"/>
              </a:rPr>
              <a:t> </a:t>
            </a:r>
            <a:r>
              <a:rPr lang="en-GB" sz="2000" dirty="0">
                <a:solidFill>
                  <a:schemeClr val="tx1"/>
                </a:solidFill>
                <a:latin typeface="+mn-lt"/>
                <a:ea typeface="+mn-ea"/>
                <a:cs typeface="+mn-cs"/>
              </a:rPr>
              <a:t>detect and treat.</a:t>
            </a:r>
          </a:p>
          <a:p>
            <a:pPr lvl="0"/>
            <a:r>
              <a:rPr lang="en-GB" sz="2000" dirty="0">
                <a:solidFill>
                  <a:schemeClr val="tx1"/>
                </a:solidFill>
                <a:latin typeface="+mn-lt"/>
                <a:ea typeface="+mn-ea"/>
                <a:cs typeface="+mn-cs"/>
              </a:rPr>
              <a:t>Encourage routine testing for HIV/AIDS of pregnant women with opt out voluntary counselling and testing (VCT) for spouses </a:t>
            </a:r>
          </a:p>
          <a:p>
            <a:pPr lvl="0"/>
            <a:r>
              <a:rPr lang="en-GB" sz="2000" dirty="0">
                <a:solidFill>
                  <a:schemeClr val="tx1"/>
                </a:solidFill>
                <a:latin typeface="+mn-lt"/>
                <a:ea typeface="+mn-ea"/>
                <a:cs typeface="+mn-cs"/>
              </a:rPr>
              <a:t>Screen and treat other medical conditions </a:t>
            </a:r>
          </a:p>
          <a:p>
            <a:pPr lvl="0"/>
            <a:r>
              <a:rPr lang="en-GB" sz="2000" dirty="0">
                <a:solidFill>
                  <a:schemeClr val="tx1"/>
                </a:solidFill>
                <a:latin typeface="+mn-lt"/>
                <a:ea typeface="+mn-ea"/>
                <a:cs typeface="+mn-cs"/>
              </a:rPr>
              <a:t>Tuberculosis: refer pregnant women with chronic cough for investigations and treatment.</a:t>
            </a:r>
          </a:p>
          <a:p>
            <a:pPr lvl="0"/>
            <a:r>
              <a:rPr lang="en-GB" sz="2000" dirty="0">
                <a:solidFill>
                  <a:schemeClr val="tx1"/>
                </a:solidFill>
                <a:latin typeface="+mn-lt"/>
                <a:ea typeface="+mn-ea"/>
                <a:cs typeface="+mn-cs"/>
              </a:rPr>
              <a:t>Diabetes, hepatitis and rheumatic fever</a:t>
            </a:r>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a:solidFill>
                  <a:schemeClr val="tx1"/>
                </a:solidFill>
                <a:latin typeface="+mj-lt"/>
                <a:ea typeface="+mj-ea"/>
                <a:cs typeface="+mj-cs"/>
              </a:rPr>
              <a:t>Preventive Care during antenatal clinic</a:t>
            </a:r>
            <a:r>
              <a:rPr lang="en-GB" sz="6000" b="1" dirty="0">
                <a:solidFill>
                  <a:schemeClr val="tx1"/>
                </a:solidFill>
                <a:latin typeface="+mj-lt"/>
                <a:ea typeface="+mj-ea"/>
                <a:cs typeface="+mj-cs"/>
              </a:rPr>
              <a:t/>
            </a:r>
            <a:br>
              <a:rPr lang="en-GB" sz="6000" b="1" dirty="0">
                <a:solidFill>
                  <a:schemeClr val="tx1"/>
                </a:solidFill>
                <a:latin typeface="+mj-lt"/>
                <a:ea typeface="+mj-ea"/>
                <a:cs typeface="+mj-cs"/>
              </a:rPr>
            </a:br>
            <a:endParaRPr lang="en-GB" dirty="0"/>
          </a:p>
        </p:txBody>
      </p:sp>
      <p:sp>
        <p:nvSpPr>
          <p:cNvPr id="3" name="Content Placeholder 2"/>
          <p:cNvSpPr>
            <a:spLocks noGrp="1"/>
          </p:cNvSpPr>
          <p:nvPr>
            <p:ph idx="1"/>
          </p:nvPr>
        </p:nvSpPr>
        <p:spPr/>
        <p:txBody>
          <a:bodyPr/>
          <a:lstStyle/>
          <a:p>
            <a:r>
              <a:rPr lang="en-GB" dirty="0" smtClean="0">
                <a:solidFill>
                  <a:schemeClr val="tx1"/>
                </a:solidFill>
                <a:latin typeface="+mn-lt"/>
                <a:ea typeface="+mn-ea"/>
                <a:cs typeface="+mn-cs"/>
              </a:rPr>
              <a:t>Provide </a:t>
            </a:r>
            <a:r>
              <a:rPr lang="en-GB" dirty="0">
                <a:solidFill>
                  <a:schemeClr val="tx1"/>
                </a:solidFill>
                <a:latin typeface="+mn-lt"/>
                <a:ea typeface="+mn-ea"/>
                <a:cs typeface="+mn-cs"/>
              </a:rPr>
              <a:t>as per National Guidelines:</a:t>
            </a:r>
          </a:p>
          <a:p>
            <a:pPr lvl="0"/>
            <a:r>
              <a:rPr lang="en-GB" dirty="0">
                <a:solidFill>
                  <a:schemeClr val="tx1"/>
                </a:solidFill>
                <a:latin typeface="+mn-lt"/>
                <a:ea typeface="+mn-ea"/>
                <a:cs typeface="+mn-cs"/>
              </a:rPr>
              <a:t>Tetanus </a:t>
            </a:r>
            <a:r>
              <a:rPr lang="en-GB" dirty="0" err="1">
                <a:solidFill>
                  <a:schemeClr val="tx1"/>
                </a:solidFill>
                <a:latin typeface="+mn-lt"/>
                <a:ea typeface="+mn-ea"/>
                <a:cs typeface="+mn-cs"/>
              </a:rPr>
              <a:t>toxoid</a:t>
            </a:r>
            <a:r>
              <a:rPr lang="en-GB" dirty="0">
                <a:solidFill>
                  <a:schemeClr val="tx1"/>
                </a:solidFill>
                <a:latin typeface="+mn-lt"/>
                <a:ea typeface="+mn-ea"/>
                <a:cs typeface="+mn-cs"/>
              </a:rPr>
              <a:t> immunizations</a:t>
            </a:r>
          </a:p>
          <a:p>
            <a:pPr lvl="0"/>
            <a:r>
              <a:rPr lang="en-GB" dirty="0">
                <a:solidFill>
                  <a:schemeClr val="tx1"/>
                </a:solidFill>
                <a:latin typeface="+mn-lt"/>
                <a:ea typeface="+mn-ea"/>
                <a:cs typeface="+mn-cs"/>
              </a:rPr>
              <a:t>Micronutrients including iron, </a:t>
            </a:r>
            <a:r>
              <a:rPr lang="en-GB" dirty="0" err="1">
                <a:solidFill>
                  <a:schemeClr val="tx1"/>
                </a:solidFill>
                <a:latin typeface="+mn-lt"/>
                <a:ea typeface="+mn-ea"/>
                <a:cs typeface="+mn-cs"/>
              </a:rPr>
              <a:t>folate</a:t>
            </a:r>
            <a:r>
              <a:rPr lang="en-GB" dirty="0">
                <a:solidFill>
                  <a:schemeClr val="tx1"/>
                </a:solidFill>
                <a:latin typeface="+mn-lt"/>
                <a:ea typeface="+mn-ea"/>
                <a:cs typeface="+mn-cs"/>
              </a:rPr>
              <a:t> (and vitamin A, iodine and calcium)</a:t>
            </a:r>
          </a:p>
          <a:p>
            <a:pPr lvl="0"/>
            <a:r>
              <a:rPr lang="en-GB" dirty="0">
                <a:solidFill>
                  <a:schemeClr val="tx1"/>
                </a:solidFill>
                <a:latin typeface="+mn-lt"/>
                <a:ea typeface="+mn-ea"/>
                <a:cs typeface="+mn-cs"/>
              </a:rPr>
              <a:t>Malaria prophylaxis or intermittent presumptive treatment (IPT) using SP</a:t>
            </a:r>
          </a:p>
          <a:p>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Preventive measures </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smtClean="0"/>
              <a:t>Antibiotics for asymptomatic </a:t>
            </a:r>
            <a:r>
              <a:rPr lang="en-GB" dirty="0" err="1" smtClean="0"/>
              <a:t>bacteriuria</a:t>
            </a:r>
            <a:r>
              <a:rPr lang="en-GB" dirty="0" smtClean="0"/>
              <a:t> (ASB)  : A seven-day antibiotic regimen is recommended for all pregnant women with asymptomatic </a:t>
            </a:r>
            <a:r>
              <a:rPr lang="en-GB" dirty="0" err="1" smtClean="0"/>
              <a:t>bacteriuria</a:t>
            </a:r>
            <a:r>
              <a:rPr lang="en-GB" dirty="0" smtClean="0"/>
              <a:t> (ASB) to prevent persistent </a:t>
            </a:r>
            <a:r>
              <a:rPr lang="en-GB" dirty="0" err="1" smtClean="0"/>
              <a:t>bacteriuria</a:t>
            </a:r>
            <a:r>
              <a:rPr lang="en-GB" dirty="0" smtClean="0"/>
              <a:t>, preterm birth and low birth weight. </a:t>
            </a:r>
          </a:p>
          <a:p>
            <a:pPr lvl="0"/>
            <a:r>
              <a:rPr lang="en-GB" dirty="0" smtClean="0"/>
              <a:t>Tetanus toxoid vaccination </a:t>
            </a:r>
          </a:p>
          <a:p>
            <a:pPr lvl="0"/>
            <a:r>
              <a:rPr lang="en-GB" dirty="0" smtClean="0"/>
              <a:t>Preventive </a:t>
            </a:r>
            <a:r>
              <a:rPr lang="en-GB" dirty="0" err="1" smtClean="0"/>
              <a:t>anthelminthic</a:t>
            </a:r>
            <a:r>
              <a:rPr lang="en-GB" dirty="0" smtClean="0"/>
              <a:t> treatment </a:t>
            </a:r>
          </a:p>
          <a:p>
            <a:pPr lvl="0"/>
            <a:r>
              <a:rPr lang="en-GB" dirty="0" smtClean="0"/>
              <a:t>Antenatal anti-D immunoglobulin administration </a:t>
            </a:r>
          </a:p>
          <a:p>
            <a:pPr lvl="0"/>
            <a:r>
              <a:rPr lang="en-GB" dirty="0" smtClean="0"/>
              <a:t>Antibiotic prophylaxis to prevent recurrent urinary tract infections </a:t>
            </a:r>
          </a:p>
          <a:p>
            <a:pPr lvl="0"/>
            <a:r>
              <a:rPr lang="en-GB" dirty="0" smtClean="0"/>
              <a:t>Malaria prevention: intermittent preventive treatment in pregnancy (</a:t>
            </a:r>
            <a:r>
              <a:rPr lang="en-GB" dirty="0" err="1" smtClean="0"/>
              <a:t>IPTp</a:t>
            </a:r>
            <a:r>
              <a:rPr lang="en-GB" dirty="0" smtClean="0"/>
              <a:t>) </a:t>
            </a:r>
          </a:p>
          <a:p>
            <a:pPr lvl="0"/>
            <a:r>
              <a:rPr lang="en-GB" dirty="0" smtClean="0"/>
              <a:t>Pre-exposure prophylaxis (</a:t>
            </a:r>
            <a:r>
              <a:rPr lang="en-GB" dirty="0" err="1" smtClean="0"/>
              <a:t>PrEP</a:t>
            </a:r>
            <a:r>
              <a:rPr lang="en-GB" dirty="0" smtClean="0"/>
              <a:t>) for HIV prevention </a:t>
            </a:r>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Interventions for common physiological symptoms</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Nausea and vomiting : Ginger, chamomile, vitamin B6 and/or acupuncture are recommended for the relief of nausea in early pregnancy, based on a woman’s preferences and available options. </a:t>
            </a:r>
          </a:p>
          <a:p>
            <a:pPr lvl="0"/>
            <a:r>
              <a:rPr lang="en-GB" dirty="0" smtClean="0"/>
              <a:t>Heartburn:  Advice on diet and lifestyle is recommended to prevent and relieve heartburn in pregnancy. Antacid preparations can be offered to women with troublesome symptoms that are not relieved by lifestyle modification.</a:t>
            </a:r>
          </a:p>
          <a:p>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lvl="0"/>
            <a:r>
              <a:rPr lang="en-GB" dirty="0" smtClean="0"/>
              <a:t>Leg cramps: Magnesium, calcium or non-pharmacological treatment options can be used for the relief of leg cramps in pregnancy, based on a woman’s preferences and available options.</a:t>
            </a:r>
          </a:p>
          <a:p>
            <a:pPr lvl="0"/>
            <a:r>
              <a:rPr lang="en-GB" dirty="0" smtClean="0"/>
              <a:t>Low back and pelvic pain: Regular exercise throughout pregnancy is recommended to prevent low back and pelvic pain. There are a number of different treatment options that can be used, such as physiotherapy, support belts and acupuncture, based on a woman’s preferences and available options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Prenatal care – historical perspective</a:t>
            </a:r>
          </a:p>
        </p:txBody>
      </p:sp>
      <p:sp>
        <p:nvSpPr>
          <p:cNvPr id="3075" name="Rectangle 3"/>
          <p:cNvSpPr>
            <a:spLocks noGrp="1" noChangeArrowheads="1"/>
          </p:cNvSpPr>
          <p:nvPr>
            <p:ph idx="1"/>
          </p:nvPr>
        </p:nvSpPr>
        <p:spPr/>
        <p:txBody>
          <a:bodyPr>
            <a:normAutofit/>
          </a:bodyPr>
          <a:lstStyle/>
          <a:p>
            <a:pPr>
              <a:lnSpc>
                <a:spcPct val="90000"/>
              </a:lnSpc>
            </a:pPr>
            <a:r>
              <a:rPr lang="en-US" sz="2800" i="1" dirty="0" smtClean="0">
                <a:effectLst>
                  <a:outerShdw blurRad="38100" dist="38100" dir="2700000" algn="tl">
                    <a:srgbClr val="C0C0C0"/>
                  </a:outerShdw>
                </a:effectLst>
                <a:latin typeface="Andalus" pitchFamily="18" charset="-78"/>
                <a:cs typeface="Andalus" pitchFamily="18" charset="-78"/>
                <a:sym typeface="Wingdings" pitchFamily="2" charset="2"/>
              </a:rPr>
              <a:t>Delivery </a:t>
            </a: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was a domain of midwives until 1912 when doctors started organizing outpatient services</a:t>
            </a:r>
          </a:p>
          <a:p>
            <a:pPr>
              <a:lnSpc>
                <a:spcPct val="90000"/>
              </a:lnSpc>
            </a:pPr>
            <a:r>
              <a:rPr lang="en-US" sz="2800" i="1" dirty="0">
                <a:effectLst>
                  <a:outerShdw blurRad="38100" dist="38100" dir="2700000" algn="tl">
                    <a:srgbClr val="C0C0C0"/>
                  </a:outerShdw>
                </a:effectLst>
                <a:latin typeface="Andalus" pitchFamily="18" charset="-78"/>
                <a:cs typeface="Andalus" pitchFamily="18" charset="-78"/>
                <a:sym typeface="Wingdings" pitchFamily="2" charset="2"/>
              </a:rPr>
              <a:t>Midwives were only involved with the physical act of delivery without exploitation of the necessary scientific basis</a:t>
            </a:r>
          </a:p>
          <a:p>
            <a:pPr>
              <a:lnSpc>
                <a:spcPct val="90000"/>
              </a:lnSpc>
            </a:pPr>
            <a:r>
              <a:rPr lang="en-US" sz="2800" i="1" dirty="0">
                <a:effectLst>
                  <a:outerShdw blurRad="38100" dist="38100" dir="2700000" algn="tl">
                    <a:srgbClr val="C0C0C0"/>
                  </a:outerShdw>
                </a:effectLst>
                <a:latin typeface="Andalus" pitchFamily="18" charset="-78"/>
                <a:cs typeface="Andalus" pitchFamily="18" charset="-78"/>
              </a:rPr>
              <a:t>This implies that “Mary mother of Jesus did not go through prenatal care just about 2000 years ago, and probably there was no midwife – it just happened</a:t>
            </a:r>
            <a:r>
              <a:rPr lang="en-US" sz="2800" i="1" dirty="0">
                <a:effectLst>
                  <a:outerShdw blurRad="38100" dist="38100" dir="2700000" algn="tl">
                    <a:srgbClr val="C0C0C0"/>
                  </a:outerShdw>
                </a:effectLst>
              </a:rPr>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lvl="0"/>
            <a:r>
              <a:rPr lang="en-GB" dirty="0" smtClean="0"/>
              <a:t>Constipation : Wheat bran or other fibre supplements can be used to relieve constipation in pregnancy if the condition fails to respond to dietary modification, based on a woman’s preferences and available options</a:t>
            </a:r>
          </a:p>
          <a:p>
            <a:pPr lvl="0"/>
            <a:r>
              <a:rPr lang="en-GB" dirty="0" smtClean="0"/>
              <a:t>Varicose veins and oedema: Non-pharmacological options, such as compression stockings, leg elevation and water immersion, can be used for the management of varicose veins and oedema in pregnancy, based on a woman’s preferences and available options</a:t>
            </a:r>
          </a:p>
          <a:p>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239000" cy="1143000"/>
          </a:xfrm>
        </p:spPr>
        <p:txBody>
          <a:bodyPr>
            <a:normAutofit fontScale="90000"/>
          </a:bodyPr>
          <a:lstStyle/>
          <a:p>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Health </a:t>
            </a:r>
            <a:r>
              <a:rPr lang="en-GB" dirty="0" smtClean="0"/>
              <a:t>systems interventions to improve the utilization and quality of antenatal care</a:t>
            </a:r>
            <a:br>
              <a:rPr lang="en-GB" dirty="0" smtClean="0"/>
            </a:br>
            <a:endParaRPr lang="en-GB" dirty="0"/>
          </a:p>
        </p:txBody>
      </p:sp>
      <p:sp>
        <p:nvSpPr>
          <p:cNvPr id="3" name="Content Placeholder 2"/>
          <p:cNvSpPr>
            <a:spLocks noGrp="1"/>
          </p:cNvSpPr>
          <p:nvPr>
            <p:ph idx="1"/>
          </p:nvPr>
        </p:nvSpPr>
        <p:spPr/>
        <p:txBody>
          <a:bodyPr>
            <a:normAutofit lnSpcReduction="10000"/>
          </a:bodyPr>
          <a:lstStyle/>
          <a:p>
            <a:pPr lvl="0"/>
            <a:r>
              <a:rPr lang="en-GB" dirty="0" smtClean="0"/>
              <a:t>Woman-held case notes : It is recommended that each pregnant woman carries her own case notes during pregnancy to improve continuity, quality of care and her pregnancy experience.</a:t>
            </a:r>
          </a:p>
          <a:p>
            <a:pPr lvl="0"/>
            <a:r>
              <a:rPr lang="en-GB" dirty="0" smtClean="0"/>
              <a:t>Midwife-led continuity of care : Midwife-led continuity-of-care models, in which a known midwife or small group of known midwives supports a woman throughout the antenatal, </a:t>
            </a:r>
            <a:r>
              <a:rPr lang="en-GB" dirty="0" err="1" smtClean="0"/>
              <a:t>intrapartum</a:t>
            </a:r>
            <a:r>
              <a:rPr lang="en-GB" dirty="0" smtClean="0"/>
              <a:t> and postnatal continuum, are recommended for pregnant women in settings with well functioning midwifery programmes.</a:t>
            </a:r>
          </a:p>
          <a:p>
            <a:endParaRPr lang="en-GB"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lvl="0"/>
            <a:r>
              <a:rPr lang="en-GB" dirty="0" smtClean="0"/>
              <a:t>Group antenatal care : Group antenatal care provided by qualified health-care professionals may be offered as an alternative to individual antenatal care for pregnant women in the context of rigorous research, depending on a woman’s preferences and provided that the infrastructure and resources for delivery of group antenatal care are available.</a:t>
            </a:r>
          </a:p>
          <a:p>
            <a:pPr lvl="0"/>
            <a:r>
              <a:rPr lang="en-GB" dirty="0" smtClean="0"/>
              <a:t>Community-based interventions to improve communication and support</a:t>
            </a:r>
          </a:p>
          <a:p>
            <a:pPr lvl="0"/>
            <a:r>
              <a:rPr lang="en-GB" dirty="0" smtClean="0"/>
              <a:t>Task shifting components of antenatal care delivery </a:t>
            </a:r>
          </a:p>
          <a:p>
            <a:pPr lvl="0"/>
            <a:r>
              <a:rPr lang="en-GB" dirty="0" smtClean="0"/>
              <a:t>Recruitment and retention of staff in rural and remote areas  </a:t>
            </a:r>
          </a:p>
          <a:p>
            <a:pPr lvl="0"/>
            <a:r>
              <a:rPr lang="en-GB" dirty="0" smtClean="0"/>
              <a:t>Antenatal care contact schedules </a:t>
            </a:r>
          </a:p>
          <a:p>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ctrTitle"/>
          </p:nvPr>
        </p:nvSpPr>
        <p:spPr/>
        <p:txBody>
          <a:bodyPr/>
          <a:lstStyle/>
          <a:p>
            <a:r>
              <a:rPr lang="en-US" sz="6600" b="1" i="1">
                <a:effectLst>
                  <a:outerShdw blurRad="38100" dist="38100" dir="2700000" algn="tl">
                    <a:srgbClr val="C0C0C0"/>
                  </a:outerShdw>
                </a:effectLst>
              </a:rPr>
              <a:t>T     H     E</a:t>
            </a:r>
          </a:p>
        </p:txBody>
      </p:sp>
      <p:sp>
        <p:nvSpPr>
          <p:cNvPr id="33797" name="Rectangle 5"/>
          <p:cNvSpPr>
            <a:spLocks noGrp="1" noChangeArrowheads="1"/>
          </p:cNvSpPr>
          <p:nvPr>
            <p:ph type="subTitle" idx="1"/>
          </p:nvPr>
        </p:nvSpPr>
        <p:spPr/>
        <p:txBody>
          <a:bodyPr/>
          <a:lstStyle/>
          <a:p>
            <a:r>
              <a:rPr lang="en-US" sz="6600" b="1" i="1">
                <a:effectLst>
                  <a:outerShdw blurRad="38100" dist="38100" dir="2700000" algn="tl">
                    <a:srgbClr val="C0C0C0"/>
                  </a:outerShdw>
                </a:effectLst>
              </a:rPr>
              <a:t>E     N     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a:r>
              <a:rPr lang="en-US" sz="3200" b="1" i="1">
                <a:effectLst>
                  <a:outerShdw blurRad="38100" dist="38100" dir="2700000" algn="tl">
                    <a:srgbClr val="C0C0C0"/>
                  </a:outerShdw>
                </a:effectLst>
              </a:rPr>
              <a:t>Prenatal care – historical perspective</a:t>
            </a:r>
          </a:p>
        </p:txBody>
      </p:sp>
      <p:sp>
        <p:nvSpPr>
          <p:cNvPr id="4099" name="Rectangle 3"/>
          <p:cNvSpPr>
            <a:spLocks noGrp="1" noChangeArrowheads="1"/>
          </p:cNvSpPr>
          <p:nvPr>
            <p:ph idx="1"/>
          </p:nvPr>
        </p:nvSpPr>
        <p:spPr/>
        <p:txBody>
          <a:bodyPr/>
          <a:lstStyle/>
          <a:p>
            <a:pPr>
              <a:lnSpc>
                <a:spcPct val="90000"/>
              </a:lnSpc>
            </a:pPr>
            <a:r>
              <a:rPr lang="en-US" sz="2400" i="1">
                <a:effectLst>
                  <a:outerShdw blurRad="38100" dist="38100" dir="2700000" algn="tl">
                    <a:srgbClr val="C0C0C0"/>
                  </a:outerShdw>
                </a:effectLst>
              </a:rPr>
              <a:t>Has had a great impact on maternal well being</a:t>
            </a:r>
          </a:p>
          <a:p>
            <a:pPr>
              <a:lnSpc>
                <a:spcPct val="90000"/>
              </a:lnSpc>
            </a:pPr>
            <a:r>
              <a:rPr lang="en-US" sz="2400" i="1">
                <a:effectLst>
                  <a:outerShdw blurRad="38100" dist="38100" dir="2700000" algn="tl">
                    <a:srgbClr val="C0C0C0"/>
                  </a:outerShdw>
                </a:effectLst>
              </a:rPr>
              <a:t>The greatest impact has been on fetal outcome as the outcome of the fetus has gained more importance</a:t>
            </a:r>
          </a:p>
          <a:p>
            <a:pPr>
              <a:lnSpc>
                <a:spcPct val="90000"/>
              </a:lnSpc>
            </a:pPr>
            <a:r>
              <a:rPr lang="en-US" sz="2400" i="1">
                <a:effectLst>
                  <a:outerShdw blurRad="38100" dist="38100" dir="2700000" algn="tl">
                    <a:srgbClr val="C0C0C0"/>
                  </a:outerShdw>
                </a:effectLst>
              </a:rPr>
              <a:t>With smaller family sizes and changing impact of socio-economic factors on lifestyle, quality of life has become an important outcome – thereby elevating the appreciation of prenatal care as the origin of good quality of life </a:t>
            </a:r>
          </a:p>
          <a:p>
            <a:pPr>
              <a:lnSpc>
                <a:spcPct val="90000"/>
              </a:lnSpc>
            </a:pPr>
            <a:r>
              <a:rPr lang="en-US" sz="2400" i="1">
                <a:effectLst>
                  <a:outerShdw blurRad="38100" dist="38100" dir="2700000" algn="tl">
                    <a:srgbClr val="C0C0C0"/>
                  </a:outerShdw>
                </a:effectLst>
              </a:rPr>
              <a:t>The need for preconception care emanates from increased literacy, increased access to information (</a:t>
            </a:r>
            <a:r>
              <a:rPr lang="en-US" sz="2400" i="1">
                <a:effectLst>
                  <a:outerShdw blurRad="38100" dist="38100" dir="2700000" algn="tl">
                    <a:srgbClr val="C0C0C0"/>
                  </a:outerShdw>
                </a:effectLst>
                <a:sym typeface="Wingdings" pitchFamily="2" charset="2"/>
              </a:rPr>
              <a:t>IT), and a rise in general public awareness </a:t>
            </a:r>
            <a:endParaRPr lang="en-US" sz="2400" i="1">
              <a:effectLst>
                <a:outerShdw blurRad="38100" dist="38100" dir="2700000" algn="tl">
                  <a:srgbClr val="C0C0C0"/>
                </a:outerShdw>
              </a:effectLst>
            </a:endParaRPr>
          </a:p>
          <a:p>
            <a:pPr>
              <a:lnSpc>
                <a:spcPct val="90000"/>
              </a:lnSpc>
            </a:pPr>
            <a:endParaRPr lang="en-US" sz="2400" i="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The risk approach to antenatal care has not resulted in significant improvement in maternal survival. </a:t>
            </a:r>
            <a:r>
              <a:rPr lang="en-GB" dirty="0" smtClean="0">
                <a:solidFill>
                  <a:schemeClr val="tx1"/>
                </a:solidFill>
                <a:latin typeface="+mn-lt"/>
                <a:ea typeface="+mn-ea"/>
                <a:cs typeface="+mn-cs"/>
              </a:rPr>
              <a:t>Health </a:t>
            </a:r>
            <a:r>
              <a:rPr lang="en-GB" dirty="0">
                <a:solidFill>
                  <a:schemeClr val="tx1"/>
                </a:solidFill>
                <a:latin typeface="+mn-lt"/>
                <a:ea typeface="+mn-ea"/>
                <a:cs typeface="+mn-cs"/>
              </a:rPr>
              <a:t>care providers must, therefore, consider the possibility of complications in every pregnancy and prepare clients accordingly.</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4000" dirty="0">
                <a:solidFill>
                  <a:schemeClr val="tx1"/>
                </a:solidFill>
                <a:latin typeface="+mn-lt"/>
                <a:ea typeface="+mn-ea"/>
                <a:cs typeface="+mn-cs"/>
              </a:rPr>
              <a:t>Antenatal care should be simpler, safer, friendly and more </a:t>
            </a:r>
            <a:r>
              <a:rPr lang="en-GB" sz="4000" dirty="0" smtClean="0">
                <a:solidFill>
                  <a:schemeClr val="tx1"/>
                </a:solidFill>
                <a:latin typeface="+mn-lt"/>
                <a:ea typeface="+mn-ea"/>
                <a:cs typeface="+mn-cs"/>
              </a:rPr>
              <a:t>accessible. </a:t>
            </a:r>
            <a:r>
              <a:rPr lang="en-GB" sz="4000" dirty="0">
                <a:solidFill>
                  <a:schemeClr val="tx1"/>
                </a:solidFill>
                <a:latin typeface="+mn-lt"/>
                <a:ea typeface="+mn-ea"/>
                <a:cs typeface="+mn-cs"/>
              </a:rPr>
              <a:t>respects clients right to </a:t>
            </a:r>
            <a:r>
              <a:rPr lang="en-GB" sz="4000" b="1" dirty="0">
                <a:solidFill>
                  <a:schemeClr val="tx1"/>
                </a:solidFill>
                <a:latin typeface="+mn-lt"/>
                <a:ea typeface="+mn-ea"/>
                <a:cs typeface="+mn-cs"/>
              </a:rPr>
              <a:t>dignity, privacy, confidentiality, full and accurate information.</a:t>
            </a:r>
            <a:endParaRPr lang="en-GB" sz="4000" dirty="0">
              <a:solidFill>
                <a:schemeClr val="tx1"/>
              </a:solidFill>
              <a:latin typeface="+mn-lt"/>
              <a:ea typeface="+mn-ea"/>
              <a:cs typeface="+mn-cs"/>
            </a:endParaRPr>
          </a:p>
          <a:p>
            <a:endParaRPr lang="en-GB"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algn="l"/>
            <a:r>
              <a:rPr lang="en-US" sz="3200" b="1" i="1">
                <a:effectLst>
                  <a:outerShdw blurRad="38100" dist="38100" dir="2700000" algn="tl">
                    <a:srgbClr val="C0C0C0"/>
                  </a:outerShdw>
                </a:effectLst>
              </a:rPr>
              <a:t>Factors influencing adequacy of antenatal care – “pregnancy outcome”</a:t>
            </a:r>
          </a:p>
        </p:txBody>
      </p:sp>
      <p:sp>
        <p:nvSpPr>
          <p:cNvPr id="5123" name="Rectangle 3"/>
          <p:cNvSpPr>
            <a:spLocks noGrp="1" noChangeArrowheads="1"/>
          </p:cNvSpPr>
          <p:nvPr>
            <p:ph idx="1"/>
          </p:nvPr>
        </p:nvSpPr>
        <p:spPr/>
        <p:txBody>
          <a:bodyPr/>
          <a:lstStyle/>
          <a:p>
            <a:pPr marL="609600" indent="-609600">
              <a:lnSpc>
                <a:spcPct val="80000"/>
              </a:lnSpc>
              <a:buFontTx/>
              <a:buAutoNum type="arabicPeriod"/>
            </a:pPr>
            <a:r>
              <a:rPr lang="en-US" sz="2800" i="1" dirty="0" smtClean="0">
                <a:effectLst>
                  <a:outerShdw blurRad="38100" dist="38100" dir="2700000" algn="tl">
                    <a:srgbClr val="C0C0C0"/>
                  </a:outerShdw>
                </a:effectLst>
              </a:rPr>
              <a:t>Institutional – </a:t>
            </a:r>
            <a:r>
              <a:rPr lang="en-US" sz="2400" i="1" dirty="0" smtClean="0">
                <a:effectLst>
                  <a:outerShdw blurRad="38100" dist="38100" dir="2700000" algn="tl">
                    <a:srgbClr val="C0C0C0"/>
                  </a:outerShdw>
                </a:effectLst>
              </a:rPr>
              <a:t>Suitability ,Accessibility ,Facilities</a:t>
            </a:r>
            <a:endParaRPr lang="en-US" sz="2400" i="1" dirty="0">
              <a:effectLst>
                <a:outerShdw blurRad="38100" dist="38100" dir="2700000" algn="tl">
                  <a:srgbClr val="C0C0C0"/>
                </a:outerShdw>
              </a:effectLst>
            </a:endParaRPr>
          </a:p>
          <a:p>
            <a:pPr marL="609600" indent="-609600">
              <a:lnSpc>
                <a:spcPct val="80000"/>
              </a:lnSpc>
              <a:buFontTx/>
              <a:buAutoNum type="arabicPeriod"/>
            </a:pPr>
            <a:r>
              <a:rPr lang="en-US" sz="2800" i="1" dirty="0" smtClean="0">
                <a:effectLst>
                  <a:outerShdw blurRad="38100" dist="38100" dir="2700000" algn="tl">
                    <a:srgbClr val="C0C0C0"/>
                  </a:outerShdw>
                </a:effectLst>
              </a:rPr>
              <a:t>Provider - </a:t>
            </a:r>
            <a:r>
              <a:rPr lang="en-US" sz="2400" i="1" dirty="0" smtClean="0">
                <a:effectLst>
                  <a:outerShdw blurRad="38100" dist="38100" dir="2700000" algn="tl">
                    <a:srgbClr val="C0C0C0"/>
                  </a:outerShdw>
                </a:effectLst>
              </a:rPr>
              <a:t>Level </a:t>
            </a:r>
            <a:r>
              <a:rPr lang="en-US" sz="2400" i="1" dirty="0">
                <a:effectLst>
                  <a:outerShdw blurRad="38100" dist="38100" dir="2700000" algn="tl">
                    <a:srgbClr val="C0C0C0"/>
                  </a:outerShdw>
                </a:effectLst>
              </a:rPr>
              <a:t>of </a:t>
            </a:r>
            <a:r>
              <a:rPr lang="en-US" sz="2400" i="1" dirty="0" smtClean="0">
                <a:effectLst>
                  <a:outerShdw blurRad="38100" dist="38100" dir="2700000" algn="tl">
                    <a:srgbClr val="C0C0C0"/>
                  </a:outerShdw>
                </a:effectLst>
              </a:rPr>
              <a:t>training, Level </a:t>
            </a:r>
            <a:r>
              <a:rPr lang="en-US" sz="2400" i="1" dirty="0">
                <a:effectLst>
                  <a:outerShdw blurRad="38100" dist="38100" dir="2700000" algn="tl">
                    <a:srgbClr val="C0C0C0"/>
                  </a:outerShdw>
                </a:effectLst>
              </a:rPr>
              <a:t>of </a:t>
            </a:r>
            <a:r>
              <a:rPr lang="en-US" sz="2400" i="1" dirty="0" smtClean="0">
                <a:effectLst>
                  <a:outerShdw blurRad="38100" dist="38100" dir="2700000" algn="tl">
                    <a:srgbClr val="C0C0C0"/>
                  </a:outerShdw>
                </a:effectLst>
              </a:rPr>
              <a:t>commitment, Availability , attitude</a:t>
            </a:r>
          </a:p>
          <a:p>
            <a:pPr marL="609600" indent="-609600">
              <a:buFontTx/>
              <a:buAutoNum type="arabicPeriod" startAt="3"/>
            </a:pPr>
            <a:r>
              <a:rPr lang="en-US" sz="2400" i="1" dirty="0" smtClean="0">
                <a:effectLst>
                  <a:outerShdw blurRad="38100" dist="38100" dir="2700000" algn="tl">
                    <a:srgbClr val="C0C0C0"/>
                  </a:outerShdw>
                </a:effectLst>
              </a:rPr>
              <a:t>Mothers : Level of understanding/literacy, Gestation at start of antenatal care , Self-understanding of risk factors</a:t>
            </a:r>
          </a:p>
          <a:p>
            <a:pPr marL="990600" lvl="1" indent="-533400">
              <a:buFontTx/>
              <a:buAutoNum type="arabicPeriod"/>
            </a:pPr>
            <a:endParaRPr lang="en-US" i="1" dirty="0" smtClean="0">
              <a:effectLst>
                <a:outerShdw blurRad="38100" dist="38100" dir="2700000" algn="tl">
                  <a:srgbClr val="C0C0C0"/>
                </a:outerShdw>
              </a:effectLst>
            </a:endParaRPr>
          </a:p>
          <a:p>
            <a:pPr marL="609600" indent="-609600">
              <a:buFontTx/>
              <a:buNone/>
            </a:pPr>
            <a:r>
              <a:rPr lang="en-US" b="1" i="1" dirty="0" smtClean="0">
                <a:effectLst>
                  <a:outerShdw blurRad="38100" dist="38100" dir="2700000" algn="tl">
                    <a:srgbClr val="C0C0C0"/>
                  </a:outerShdw>
                </a:effectLst>
              </a:rPr>
              <a:t>Measures of outcome of antenatal care</a:t>
            </a:r>
          </a:p>
          <a:p>
            <a:pPr marL="990600" lvl="1" indent="-533400">
              <a:buFontTx/>
              <a:buNone/>
            </a:pPr>
            <a:r>
              <a:rPr lang="en-US" i="1" dirty="0" smtClean="0">
                <a:effectLst>
                  <a:outerShdw blurRad="38100" dist="38100" dir="2700000" algn="tl">
                    <a:srgbClr val="C0C0C0"/>
                  </a:outerShdw>
                </a:effectLst>
              </a:rPr>
              <a:t>“maternal and perinatal morbidity in low and high risk groups”</a:t>
            </a:r>
          </a:p>
          <a:p>
            <a:pPr marL="609600" indent="-609600">
              <a:lnSpc>
                <a:spcPct val="80000"/>
              </a:lnSpc>
              <a:buFontTx/>
              <a:buAutoNum type="arabicPeriod"/>
            </a:pPr>
            <a:endParaRPr lang="en-US" sz="2400" i="1" dirty="0">
              <a:effectLst>
                <a:outerShdw blurRad="38100" dist="38100" dir="2700000" algn="tl">
                  <a:srgbClr val="C0C0C0"/>
                </a:outerShdw>
              </a:effectLst>
            </a:endParaRPr>
          </a:p>
          <a:p>
            <a:pPr marL="609600" indent="-609600">
              <a:lnSpc>
                <a:spcPct val="80000"/>
              </a:lnSpc>
              <a:buFontTx/>
              <a:buNone/>
            </a:pPr>
            <a:endParaRPr lang="en-US" sz="2800"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759</TotalTime>
  <Words>2416</Words>
  <Application>Microsoft Office PowerPoint</Application>
  <PresentationFormat>On-screen Show (4:3)</PresentationFormat>
  <Paragraphs>306</Paragraphs>
  <Slides>53</Slides>
  <Notes>2</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Opulent</vt:lpstr>
      <vt:lpstr>PRINCIPLES &amp; ORGANIZATION OF ANTENATAL CARE</vt:lpstr>
      <vt:lpstr>Learning objectives</vt:lpstr>
      <vt:lpstr>Definition</vt:lpstr>
      <vt:lpstr>Slide 4</vt:lpstr>
      <vt:lpstr>Prenatal care – historical perspective</vt:lpstr>
      <vt:lpstr>Prenatal care – historical perspective</vt:lpstr>
      <vt:lpstr>Slide 7</vt:lpstr>
      <vt:lpstr>Slide 8</vt:lpstr>
      <vt:lpstr>Factors influencing adequacy of antenatal care – “pregnancy outcome”</vt:lpstr>
      <vt:lpstr>Factors influencing antenatal attendance</vt:lpstr>
      <vt:lpstr>Objectives of antenatal care</vt:lpstr>
      <vt:lpstr>Scope &amp; measures of impact of prenatal care</vt:lpstr>
      <vt:lpstr>Nutritional interventions </vt:lpstr>
      <vt:lpstr>Maternal and fetal assessment  </vt:lpstr>
      <vt:lpstr>Slide 15</vt:lpstr>
      <vt:lpstr>Slide 16</vt:lpstr>
      <vt:lpstr>Slide 17</vt:lpstr>
      <vt:lpstr>Human immuno-deficiency virus (HIV) and syphilis </vt:lpstr>
      <vt:lpstr>Objectives of antenatal care</vt:lpstr>
      <vt:lpstr>Fetal assessment </vt:lpstr>
      <vt:lpstr>Objectives of antenatal care</vt:lpstr>
      <vt:lpstr>Slide 22</vt:lpstr>
      <vt:lpstr>Terminology allotted to pregnant mothers</vt:lpstr>
      <vt:lpstr>Terminology allotted to pregnant mothers</vt:lpstr>
      <vt:lpstr>Gestational age</vt:lpstr>
      <vt:lpstr>Gestational age</vt:lpstr>
      <vt:lpstr>Factors influencing antenatal attendance</vt:lpstr>
      <vt:lpstr>Provision of antenatal care services</vt:lpstr>
      <vt:lpstr>Slide 29</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Provision of antenatal care services</vt:lpstr>
      <vt:lpstr>Slide 41</vt:lpstr>
      <vt:lpstr>Slide 42</vt:lpstr>
      <vt:lpstr>Slide 43</vt:lpstr>
      <vt:lpstr>High Risk Criteria</vt:lpstr>
      <vt:lpstr>Detect by history, physical examination and appropriate tests and manage: </vt:lpstr>
      <vt:lpstr>Preventive Care during antenatal clinic </vt:lpstr>
      <vt:lpstr>Preventive measures  </vt:lpstr>
      <vt:lpstr>Interventions for common physiological symptoms </vt:lpstr>
      <vt:lpstr>Slide 49</vt:lpstr>
      <vt:lpstr>Slide 50</vt:lpstr>
      <vt:lpstr>        Health systems interventions to improve the utilization and quality of antenatal care </vt:lpstr>
      <vt:lpstr>Slide 52</vt:lpstr>
      <vt:lpstr>T     H     E</vt:lpstr>
    </vt:vector>
  </TitlesOfParts>
  <Company>CLINIC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ANTENATAL CARE</dc:title>
  <dc:creator>Alex Bosire</dc:creator>
  <cp:lastModifiedBy>ALEX</cp:lastModifiedBy>
  <cp:revision>40</cp:revision>
  <dcterms:created xsi:type="dcterms:W3CDTF">2006-10-29T13:32:59Z</dcterms:created>
  <dcterms:modified xsi:type="dcterms:W3CDTF">2017-05-08T16:42:36Z</dcterms:modified>
</cp:coreProperties>
</file>