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256" r:id="rId2"/>
    <p:sldId id="382" r:id="rId3"/>
    <p:sldId id="257" r:id="rId4"/>
    <p:sldId id="334" r:id="rId5"/>
    <p:sldId id="381" r:id="rId6"/>
    <p:sldId id="338" r:id="rId7"/>
    <p:sldId id="337" r:id="rId8"/>
    <p:sldId id="383" r:id="rId9"/>
    <p:sldId id="336" r:id="rId10"/>
    <p:sldId id="386" r:id="rId11"/>
    <p:sldId id="339" r:id="rId12"/>
    <p:sldId id="397" r:id="rId13"/>
    <p:sldId id="398" r:id="rId14"/>
    <p:sldId id="399" r:id="rId15"/>
    <p:sldId id="400" r:id="rId16"/>
    <p:sldId id="401" r:id="rId17"/>
    <p:sldId id="404" r:id="rId18"/>
    <p:sldId id="402" r:id="rId19"/>
    <p:sldId id="403" r:id="rId20"/>
    <p:sldId id="365" r:id="rId21"/>
    <p:sldId id="373" r:id="rId22"/>
    <p:sldId id="374" r:id="rId23"/>
    <p:sldId id="396" r:id="rId24"/>
    <p:sldId id="372" r:id="rId25"/>
    <p:sldId id="375" r:id="rId26"/>
    <p:sldId id="367" r:id="rId27"/>
    <p:sldId id="369" r:id="rId28"/>
    <p:sldId id="368" r:id="rId29"/>
    <p:sldId id="261" r:id="rId30"/>
    <p:sldId id="349" r:id="rId31"/>
    <p:sldId id="348" r:id="rId32"/>
    <p:sldId id="344" r:id="rId33"/>
    <p:sldId id="263" r:id="rId34"/>
    <p:sldId id="346" r:id="rId35"/>
    <p:sldId id="347" r:id="rId36"/>
    <p:sldId id="362" r:id="rId37"/>
    <p:sldId id="350" r:id="rId38"/>
    <p:sldId id="363" r:id="rId39"/>
    <p:sldId id="351" r:id="rId40"/>
    <p:sldId id="352" r:id="rId41"/>
    <p:sldId id="355" r:id="rId42"/>
    <p:sldId id="357" r:id="rId43"/>
    <p:sldId id="360" r:id="rId44"/>
    <p:sldId id="407" r:id="rId45"/>
    <p:sldId id="265" r:id="rId46"/>
    <p:sldId id="266" r:id="rId47"/>
    <p:sldId id="370" r:id="rId48"/>
    <p:sldId id="299" r:id="rId49"/>
    <p:sldId id="301" r:id="rId50"/>
    <p:sldId id="300" r:id="rId51"/>
    <p:sldId id="304" r:id="rId52"/>
    <p:sldId id="371" r:id="rId53"/>
    <p:sldId id="305" r:id="rId54"/>
    <p:sldId id="306" r:id="rId55"/>
    <p:sldId id="328" r:id="rId56"/>
    <p:sldId id="307" r:id="rId57"/>
    <p:sldId id="376" r:id="rId58"/>
    <p:sldId id="377" r:id="rId59"/>
    <p:sldId id="379" r:id="rId60"/>
    <p:sldId id="378" r:id="rId61"/>
    <p:sldId id="308" r:id="rId62"/>
    <p:sldId id="380" r:id="rId63"/>
    <p:sldId id="315" r:id="rId64"/>
    <p:sldId id="316" r:id="rId65"/>
    <p:sldId id="405" r:id="rId66"/>
    <p:sldId id="406" r:id="rId6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4718" autoAdjust="0"/>
  </p:normalViewPr>
  <p:slideViewPr>
    <p:cSldViewPr>
      <p:cViewPr varScale="1">
        <p:scale>
          <a:sx n="64" d="100"/>
          <a:sy n="64" d="100"/>
        </p:scale>
        <p:origin x="-1338"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808"/>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5763D8-501B-4953-81BF-CAAD180CED51}" type="datetimeFigureOut">
              <a:rPr lang="en-US" smtClean="0"/>
              <a:pPr/>
              <a:t>4/7/2014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FFDDA2-0653-48F1-80CB-D59E8314E9B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AFFDDA2-0653-48F1-80CB-D59E8314E9BD}" type="slidenum">
              <a:rPr lang="en-US" smtClean="0"/>
              <a:pPr/>
              <a:t>30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A6DCA23-D659-4577-9D6B-AD0248A0C022}" type="datetimeFigureOut">
              <a:rPr lang="en-US" smtClean="0"/>
              <a:pPr/>
              <a:t>4/7/2014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8CB8B9-900E-4EFC-959C-CDDC0026B873}"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A6DCA23-D659-4577-9D6B-AD0248A0C022}" type="datetimeFigureOut">
              <a:rPr lang="en-US" smtClean="0"/>
              <a:pPr/>
              <a:t>4/7/2014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8CB8B9-900E-4EFC-959C-CDDC0026B873}"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A6DCA23-D659-4577-9D6B-AD0248A0C022}" type="datetimeFigureOut">
              <a:rPr lang="en-US" smtClean="0"/>
              <a:pPr/>
              <a:t>4/7/2014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8CB8B9-900E-4EFC-959C-CDDC0026B873}"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A6DCA23-D659-4577-9D6B-AD0248A0C022}" type="datetimeFigureOut">
              <a:rPr lang="en-US" smtClean="0"/>
              <a:pPr/>
              <a:t>4/7/2014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8CB8B9-900E-4EFC-959C-CDDC0026B873}"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6DCA23-D659-4577-9D6B-AD0248A0C022}" type="datetimeFigureOut">
              <a:rPr lang="en-US" smtClean="0"/>
              <a:pPr/>
              <a:t>4/7/2014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8CB8B9-900E-4EFC-959C-CDDC0026B873}"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A6DCA23-D659-4577-9D6B-AD0248A0C022}" type="datetimeFigureOut">
              <a:rPr lang="en-US" smtClean="0"/>
              <a:pPr/>
              <a:t>4/7/2014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8CB8B9-900E-4EFC-959C-CDDC0026B873}"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A6DCA23-D659-4577-9D6B-AD0248A0C022}" type="datetimeFigureOut">
              <a:rPr lang="en-US" smtClean="0"/>
              <a:pPr/>
              <a:t>4/7/2014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28CB8B9-900E-4EFC-959C-CDDC0026B873}"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A6DCA23-D659-4577-9D6B-AD0248A0C022}" type="datetimeFigureOut">
              <a:rPr lang="en-US" smtClean="0"/>
              <a:pPr/>
              <a:t>4/7/2014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28CB8B9-900E-4EFC-959C-CDDC0026B873}"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6DCA23-D659-4577-9D6B-AD0248A0C022}" type="datetimeFigureOut">
              <a:rPr lang="en-US" smtClean="0"/>
              <a:pPr/>
              <a:t>4/7/2014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28CB8B9-900E-4EFC-959C-CDDC0026B873}"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6DCA23-D659-4577-9D6B-AD0248A0C022}" type="datetimeFigureOut">
              <a:rPr lang="en-US" smtClean="0"/>
              <a:pPr/>
              <a:t>4/7/2014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8CB8B9-900E-4EFC-959C-CDDC0026B873}"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6DCA23-D659-4577-9D6B-AD0248A0C022}" type="datetimeFigureOut">
              <a:rPr lang="en-US" smtClean="0"/>
              <a:pPr/>
              <a:t>4/7/2014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8CB8B9-900E-4EFC-959C-CDDC0026B873}"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6DCA23-D659-4577-9D6B-AD0248A0C022}" type="datetimeFigureOut">
              <a:rPr lang="en-US" smtClean="0"/>
              <a:pPr/>
              <a:t>4/7/2014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8CB8B9-900E-4EFC-959C-CDDC0026B873}"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4800" b="1" dirty="0" smtClean="0">
                <a:solidFill>
                  <a:srgbClr val="FF0000"/>
                </a:solidFill>
              </a:rPr>
              <a:t>THYROID DISEASE IN PREGNANCY </a:t>
            </a:r>
            <a:endParaRPr lang="en-GB" sz="4800" b="1" dirty="0">
              <a:solidFill>
                <a:srgbClr val="FF0000"/>
              </a:solidFill>
            </a:endParaRPr>
          </a:p>
        </p:txBody>
      </p:sp>
      <p:sp>
        <p:nvSpPr>
          <p:cNvPr id="3" name="Subtitle 2"/>
          <p:cNvSpPr>
            <a:spLocks noGrp="1"/>
          </p:cNvSpPr>
          <p:nvPr>
            <p:ph sz="half" idx="1"/>
          </p:nvPr>
        </p:nvSpPr>
        <p:spPr>
          <a:xfrm>
            <a:off x="4997896" y="5749280"/>
            <a:ext cx="4038600" cy="920080"/>
          </a:xfrm>
          <a:solidFill>
            <a:srgbClr val="FFFF00"/>
          </a:solidFill>
        </p:spPr>
        <p:txBody>
          <a:bodyPr>
            <a:normAutofit fontScale="92500" lnSpcReduction="20000"/>
          </a:bodyPr>
          <a:lstStyle/>
          <a:p>
            <a:pPr>
              <a:buNone/>
            </a:pPr>
            <a:r>
              <a:rPr lang="en-GB" sz="3200" b="1" dirty="0" smtClean="0">
                <a:solidFill>
                  <a:schemeClr val="tx1"/>
                </a:solidFill>
              </a:rPr>
              <a:t>DR. Rose J. Kosgei </a:t>
            </a:r>
          </a:p>
          <a:p>
            <a:pPr>
              <a:buNone/>
            </a:pPr>
            <a:r>
              <a:rPr lang="en-GB" b="1" i="1" dirty="0" smtClean="0">
                <a:solidFill>
                  <a:schemeClr val="tx1">
                    <a:lumMod val="75000"/>
                    <a:lumOff val="25000"/>
                  </a:schemeClr>
                </a:solidFill>
              </a:rPr>
              <a:t>MBChB, MMED, MSc</a:t>
            </a:r>
            <a:endParaRPr lang="en-GB" b="1" i="1" dirty="0">
              <a:solidFill>
                <a:schemeClr val="tx1">
                  <a:lumMod val="75000"/>
                  <a:lumOff val="25000"/>
                </a:schemeClr>
              </a:solidFill>
            </a:endParaRPr>
          </a:p>
        </p:txBody>
      </p:sp>
      <p:pic>
        <p:nvPicPr>
          <p:cNvPr id="57346" name="Picture 2" descr="http://www.multiculturalhealth.org/wp-content/uploads/2012/08/How-to-treat-exopthalemic-goiter.jpg"/>
          <p:cNvPicPr>
            <a:picLocks noChangeAspect="1" noChangeArrowheads="1"/>
          </p:cNvPicPr>
          <p:nvPr/>
        </p:nvPicPr>
        <p:blipFill>
          <a:blip r:embed="rId2" cstate="print"/>
          <a:srcRect/>
          <a:stretch>
            <a:fillRect/>
          </a:stretch>
        </p:blipFill>
        <p:spPr bwMode="auto">
          <a:xfrm>
            <a:off x="2123727" y="1201552"/>
            <a:ext cx="4195045" cy="4334881"/>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274638"/>
            <a:ext cx="8229600" cy="715962"/>
          </a:xfrm>
        </p:spPr>
        <p:txBody>
          <a:bodyPr>
            <a:normAutofit fontScale="90000"/>
          </a:bodyPr>
          <a:lstStyle/>
          <a:p>
            <a:pPr eaLnBrk="1" hangingPunct="1"/>
            <a:r>
              <a:rPr lang="en-US" sz="2800" b="1" dirty="0" smtClean="0">
                <a:solidFill>
                  <a:srgbClr val="0070C0"/>
                </a:solidFill>
              </a:rPr>
              <a:t>The Thyroid Gland – Histology</a:t>
            </a:r>
            <a:r>
              <a:rPr lang="en-US" sz="2400" dirty="0" smtClean="0"/>
              <a:t/>
            </a:r>
            <a:br>
              <a:rPr lang="en-US" sz="2400" dirty="0" smtClean="0"/>
            </a:br>
            <a:r>
              <a:rPr lang="en-US" sz="2400" dirty="0" smtClean="0"/>
              <a:t>Gland is composed of hollow spheres, called </a:t>
            </a:r>
            <a:r>
              <a:rPr lang="en-US" sz="2400" dirty="0" smtClean="0">
                <a:solidFill>
                  <a:srgbClr val="FF0000"/>
                </a:solidFill>
              </a:rPr>
              <a:t>colloid follicles.</a:t>
            </a:r>
            <a:endParaRPr lang="en-US" sz="2400" dirty="0" smtClean="0"/>
          </a:p>
        </p:txBody>
      </p:sp>
      <p:pic>
        <p:nvPicPr>
          <p:cNvPr id="33795" name="Picture 4"/>
          <p:cNvPicPr>
            <a:picLocks noChangeAspect="1" noChangeArrowheads="1"/>
          </p:cNvPicPr>
          <p:nvPr/>
        </p:nvPicPr>
        <p:blipFill>
          <a:blip r:embed="rId2" cstate="print"/>
          <a:srcRect b="5991"/>
          <a:stretch>
            <a:fillRect/>
          </a:stretch>
        </p:blipFill>
        <p:spPr bwMode="auto">
          <a:xfrm>
            <a:off x="76200" y="1582738"/>
            <a:ext cx="8915400" cy="4284662"/>
          </a:xfrm>
          <a:prstGeom prst="rect">
            <a:avLst/>
          </a:prstGeom>
          <a:noFill/>
          <a:ln w="9525">
            <a:noFill/>
            <a:miter lim="800000"/>
            <a:headEnd/>
            <a:tailEnd/>
          </a:ln>
        </p:spPr>
      </p:pic>
      <p:cxnSp>
        <p:nvCxnSpPr>
          <p:cNvPr id="6" name="Straight Arrow Connector 5"/>
          <p:cNvCxnSpPr>
            <a:cxnSpLocks noChangeShapeType="1"/>
          </p:cNvCxnSpPr>
          <p:nvPr/>
        </p:nvCxnSpPr>
        <p:spPr bwMode="auto">
          <a:xfrm rot="16200000" flipH="1">
            <a:off x="1066800" y="1219200"/>
            <a:ext cx="838200" cy="76200"/>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p:spPr>
      </p:cxnSp>
      <p:sp>
        <p:nvSpPr>
          <p:cNvPr id="33797" name="TextBox 6"/>
          <p:cNvSpPr txBox="1">
            <a:spLocks noChangeArrowheads="1"/>
          </p:cNvSpPr>
          <p:nvPr/>
        </p:nvSpPr>
        <p:spPr bwMode="auto">
          <a:xfrm>
            <a:off x="2165350" y="1143000"/>
            <a:ext cx="6978650" cy="461963"/>
          </a:xfrm>
          <a:prstGeom prst="rect">
            <a:avLst/>
          </a:prstGeom>
          <a:noFill/>
          <a:ln w="9525">
            <a:noFill/>
            <a:miter lim="800000"/>
            <a:headEnd/>
            <a:tailEnd/>
          </a:ln>
        </p:spPr>
        <p:txBody>
          <a:bodyPr wrap="none">
            <a:spAutoFit/>
          </a:bodyPr>
          <a:lstStyle/>
          <a:p>
            <a:r>
              <a:rPr lang="en-US"/>
              <a:t>Squamous epithelial cells, cuboidal cells (follicle cells)</a:t>
            </a:r>
          </a:p>
        </p:txBody>
      </p:sp>
      <p:cxnSp>
        <p:nvCxnSpPr>
          <p:cNvPr id="9" name="Straight Arrow Connector 8"/>
          <p:cNvCxnSpPr>
            <a:cxnSpLocks noChangeShapeType="1"/>
          </p:cNvCxnSpPr>
          <p:nvPr/>
        </p:nvCxnSpPr>
        <p:spPr bwMode="auto">
          <a:xfrm rot="10800000" flipV="1">
            <a:off x="1447800" y="1524000"/>
            <a:ext cx="990600" cy="457200"/>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p:spPr>
      </p:cxnSp>
      <p:sp>
        <p:nvSpPr>
          <p:cNvPr id="33799" name="TextBox 10"/>
          <p:cNvSpPr txBox="1">
            <a:spLocks noChangeArrowheads="1"/>
          </p:cNvSpPr>
          <p:nvPr/>
        </p:nvSpPr>
        <p:spPr bwMode="auto">
          <a:xfrm>
            <a:off x="447675" y="6218238"/>
            <a:ext cx="5857875" cy="461962"/>
          </a:xfrm>
          <a:prstGeom prst="rect">
            <a:avLst/>
          </a:prstGeom>
          <a:noFill/>
          <a:ln w="9525">
            <a:noFill/>
            <a:miter lim="800000"/>
            <a:headEnd/>
            <a:tailEnd/>
          </a:ln>
        </p:spPr>
        <p:txBody>
          <a:bodyPr wrap="none">
            <a:spAutoFit/>
          </a:bodyPr>
          <a:lstStyle/>
          <a:p>
            <a:r>
              <a:rPr lang="en-US"/>
              <a:t>Follicle cells produce thyroglobulin </a:t>
            </a:r>
            <a:r>
              <a:rPr lang="en-US">
                <a:sym typeface="Wingdings" pitchFamily="-105" charset="2"/>
              </a:rPr>
              <a:t>---- TH</a:t>
            </a:r>
            <a:endParaRPr lang="en-US"/>
          </a:p>
        </p:txBody>
      </p:sp>
      <p:sp>
        <p:nvSpPr>
          <p:cNvPr id="33800" name="TextBox 11"/>
          <p:cNvSpPr txBox="1">
            <a:spLocks noChangeArrowheads="1"/>
          </p:cNvSpPr>
          <p:nvPr/>
        </p:nvSpPr>
        <p:spPr bwMode="auto">
          <a:xfrm>
            <a:off x="5080000" y="6013450"/>
            <a:ext cx="287338" cy="461963"/>
          </a:xfrm>
          <a:prstGeom prst="rect">
            <a:avLst/>
          </a:prstGeom>
          <a:noFill/>
          <a:ln w="9525">
            <a:noFill/>
            <a:miter lim="800000"/>
            <a:headEnd/>
            <a:tailEnd/>
          </a:ln>
        </p:spPr>
        <p:txBody>
          <a:bodyPr wrap="none">
            <a:spAutoFit/>
          </a:bodyPr>
          <a:lstStyle/>
          <a:p>
            <a:r>
              <a:rPr lang="en-US"/>
              <a:t>I</a:t>
            </a:r>
          </a:p>
        </p:txBody>
      </p:sp>
      <p:sp>
        <p:nvSpPr>
          <p:cNvPr id="33801" name="TextBox 12"/>
          <p:cNvSpPr txBox="1">
            <a:spLocks noChangeArrowheads="1"/>
          </p:cNvSpPr>
          <p:nvPr/>
        </p:nvSpPr>
        <p:spPr bwMode="auto">
          <a:xfrm>
            <a:off x="2590800" y="5715000"/>
            <a:ext cx="4083050" cy="461963"/>
          </a:xfrm>
          <a:prstGeom prst="rect">
            <a:avLst/>
          </a:prstGeom>
          <a:noFill/>
          <a:ln w="9525">
            <a:noFill/>
            <a:miter lim="800000"/>
            <a:headEnd/>
            <a:tailEnd/>
          </a:ln>
        </p:spPr>
        <p:txBody>
          <a:bodyPr wrap="none">
            <a:spAutoFit/>
          </a:bodyPr>
          <a:lstStyle/>
          <a:p>
            <a:r>
              <a:rPr lang="en-US"/>
              <a:t>Colloid fills the follicle cavities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12968" cy="1143000"/>
          </a:xfrm>
        </p:spPr>
        <p:txBody>
          <a:bodyPr>
            <a:noAutofit/>
          </a:bodyPr>
          <a:lstStyle/>
          <a:p>
            <a:r>
              <a:rPr lang="en-US" sz="3600" b="1" dirty="0" smtClean="0">
                <a:solidFill>
                  <a:srgbClr val="0070C0"/>
                </a:solidFill>
              </a:rPr>
              <a:t>Formation and secretion of thyroid hormones </a:t>
            </a:r>
            <a:endParaRPr lang="en-US" sz="3600" b="1" dirty="0">
              <a:solidFill>
                <a:srgbClr val="0070C0"/>
              </a:solidFill>
            </a:endParaRPr>
          </a:p>
        </p:txBody>
      </p:sp>
      <p:sp>
        <p:nvSpPr>
          <p:cNvPr id="3" name="Content Placeholder 2"/>
          <p:cNvSpPr>
            <a:spLocks noGrp="1"/>
          </p:cNvSpPr>
          <p:nvPr>
            <p:ph idx="1"/>
          </p:nvPr>
        </p:nvSpPr>
        <p:spPr/>
        <p:txBody>
          <a:bodyPr>
            <a:normAutofit lnSpcReduction="10000"/>
          </a:bodyPr>
          <a:lstStyle/>
          <a:p>
            <a:r>
              <a:rPr lang="en-US" dirty="0" smtClean="0"/>
              <a:t>Principal hormones secreted:</a:t>
            </a:r>
          </a:p>
          <a:p>
            <a:pPr lvl="1"/>
            <a:r>
              <a:rPr lang="en-US" dirty="0" err="1" smtClean="0"/>
              <a:t>Thyroxine</a:t>
            </a:r>
            <a:r>
              <a:rPr lang="en-US" dirty="0" smtClean="0"/>
              <a:t> (T4) and </a:t>
            </a:r>
            <a:r>
              <a:rPr lang="en-US" dirty="0" err="1" smtClean="0"/>
              <a:t>triidothyronine</a:t>
            </a:r>
            <a:r>
              <a:rPr lang="en-US" dirty="0" smtClean="0"/>
              <a:t> (T3)</a:t>
            </a:r>
          </a:p>
          <a:p>
            <a:pPr lvl="1"/>
            <a:r>
              <a:rPr lang="en-US" dirty="0" smtClean="0"/>
              <a:t>T3 is also formed in the peripheral tissues by </a:t>
            </a:r>
            <a:r>
              <a:rPr lang="en-US" dirty="0" err="1" smtClean="0"/>
              <a:t>deiodination</a:t>
            </a:r>
            <a:r>
              <a:rPr lang="en-US" dirty="0" smtClean="0"/>
              <a:t> of T4</a:t>
            </a:r>
          </a:p>
          <a:p>
            <a:pPr lvl="1"/>
            <a:r>
              <a:rPr lang="en-US" dirty="0" smtClean="0"/>
              <a:t>Small amounts of reverse </a:t>
            </a:r>
            <a:r>
              <a:rPr lang="en-US" dirty="0" err="1" smtClean="0"/>
              <a:t>triidothyronine</a:t>
            </a:r>
            <a:r>
              <a:rPr lang="en-US" dirty="0" smtClean="0"/>
              <a:t> RT3</a:t>
            </a:r>
          </a:p>
          <a:p>
            <a:r>
              <a:rPr lang="en-US" dirty="0" smtClean="0"/>
              <a:t>T3 is more active than T4, </a:t>
            </a:r>
            <a:r>
              <a:rPr lang="en-US" dirty="0" err="1" smtClean="0"/>
              <a:t>wherase</a:t>
            </a:r>
            <a:r>
              <a:rPr lang="en-US" dirty="0" smtClean="0"/>
              <a:t> RT3 is inactive </a:t>
            </a:r>
          </a:p>
          <a:p>
            <a:pPr marL="548640" indent="-411480">
              <a:buClr>
                <a:schemeClr val="tx1">
                  <a:shade val="95000"/>
                </a:schemeClr>
              </a:buClr>
              <a:buSzPct val="150000"/>
              <a:defRPr/>
            </a:pPr>
            <a:r>
              <a:rPr lang="en-US" dirty="0" smtClean="0"/>
              <a:t>Thyroid binding globulin (TBG) is the  major transport protein for thyroid hormone</a:t>
            </a:r>
          </a:p>
          <a:p>
            <a:endParaRPr lang="en-US" dirty="0" smtClean="0"/>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634082"/>
          </a:xfrm>
        </p:spPr>
        <p:txBody>
          <a:bodyPr>
            <a:normAutofit fontScale="90000"/>
          </a:bodyPr>
          <a:lstStyle/>
          <a:p>
            <a:r>
              <a:rPr lang="en-US" b="1" dirty="0" smtClean="0">
                <a:solidFill>
                  <a:srgbClr val="0070C0"/>
                </a:solidFill>
              </a:rPr>
              <a:t>Iodine Metabolism</a:t>
            </a:r>
            <a:endParaRPr lang="en-US" dirty="0"/>
          </a:p>
        </p:txBody>
      </p:sp>
      <p:sp>
        <p:nvSpPr>
          <p:cNvPr id="3" name="Content Placeholder 2"/>
          <p:cNvSpPr>
            <a:spLocks noGrp="1"/>
          </p:cNvSpPr>
          <p:nvPr>
            <p:ph idx="1"/>
          </p:nvPr>
        </p:nvSpPr>
        <p:spPr>
          <a:xfrm>
            <a:off x="457200" y="836712"/>
            <a:ext cx="8229600" cy="5760640"/>
          </a:xfrm>
        </p:spPr>
        <p:txBody>
          <a:bodyPr>
            <a:normAutofit/>
          </a:bodyPr>
          <a:lstStyle/>
          <a:p>
            <a:pPr>
              <a:lnSpc>
                <a:spcPct val="90000"/>
              </a:lnSpc>
              <a:buFont typeface="Arial"/>
              <a:buChar char="•"/>
              <a:defRPr/>
            </a:pPr>
            <a:r>
              <a:rPr lang="en-US" dirty="0" smtClean="0"/>
              <a:t>Dietary iodine is </a:t>
            </a:r>
            <a:r>
              <a:rPr lang="en-US" dirty="0" smtClean="0">
                <a:solidFill>
                  <a:srgbClr val="FF0000"/>
                </a:solidFill>
              </a:rPr>
              <a:t>absorbed in the GI tract</a:t>
            </a:r>
            <a:r>
              <a:rPr lang="en-US" dirty="0" smtClean="0"/>
              <a:t>, then taken up by the thyroid gland  (or removed from the body by the kidneys).</a:t>
            </a:r>
          </a:p>
          <a:p>
            <a:pPr>
              <a:lnSpc>
                <a:spcPct val="90000"/>
              </a:lnSpc>
              <a:buFont typeface="Arial"/>
              <a:buChar char="•"/>
              <a:defRPr/>
            </a:pPr>
            <a:r>
              <a:rPr lang="en-US" dirty="0" smtClean="0"/>
              <a:t>The transport of iodide into follicular cells is dependent upon a </a:t>
            </a:r>
            <a:r>
              <a:rPr lang="en-US" dirty="0" smtClean="0">
                <a:solidFill>
                  <a:srgbClr val="FF0000"/>
                </a:solidFill>
              </a:rPr>
              <a:t>Na</a:t>
            </a:r>
            <a:r>
              <a:rPr lang="en-US" baseline="30000" dirty="0" smtClean="0">
                <a:solidFill>
                  <a:srgbClr val="FF0000"/>
                </a:solidFill>
              </a:rPr>
              <a:t>+</a:t>
            </a:r>
            <a:r>
              <a:rPr lang="en-US" dirty="0" smtClean="0">
                <a:solidFill>
                  <a:srgbClr val="FF0000"/>
                </a:solidFill>
              </a:rPr>
              <a:t>/I</a:t>
            </a:r>
            <a:r>
              <a:rPr lang="en-US" baseline="30000" dirty="0" smtClean="0">
                <a:solidFill>
                  <a:srgbClr val="FF0000"/>
                </a:solidFill>
              </a:rPr>
              <a:t>-</a:t>
            </a:r>
            <a:r>
              <a:rPr lang="en-US" dirty="0" smtClean="0">
                <a:solidFill>
                  <a:srgbClr val="FF0000"/>
                </a:solidFill>
              </a:rPr>
              <a:t> </a:t>
            </a:r>
            <a:r>
              <a:rPr lang="en-US" dirty="0" err="1" smtClean="0">
                <a:solidFill>
                  <a:srgbClr val="FF0000"/>
                </a:solidFill>
              </a:rPr>
              <a:t>cotransport</a:t>
            </a:r>
            <a:r>
              <a:rPr lang="en-US" dirty="0" smtClean="0">
                <a:solidFill>
                  <a:srgbClr val="FF0000"/>
                </a:solidFill>
              </a:rPr>
              <a:t> </a:t>
            </a:r>
            <a:r>
              <a:rPr lang="en-US" dirty="0" smtClean="0"/>
              <a:t>system.</a:t>
            </a:r>
          </a:p>
          <a:p>
            <a:pPr>
              <a:lnSpc>
                <a:spcPct val="90000"/>
              </a:lnSpc>
              <a:buFont typeface="Arial"/>
              <a:buChar char="•"/>
              <a:defRPr/>
            </a:pPr>
            <a:r>
              <a:rPr lang="en-US" dirty="0" smtClean="0"/>
              <a:t>Iodide taken up by the thyroid gland is </a:t>
            </a:r>
            <a:r>
              <a:rPr lang="en-US" dirty="0" smtClean="0">
                <a:solidFill>
                  <a:srgbClr val="FF0000"/>
                </a:solidFill>
              </a:rPr>
              <a:t>oxidized</a:t>
            </a:r>
            <a:r>
              <a:rPr lang="en-US" dirty="0" smtClean="0"/>
              <a:t> by peroxide in the lumen of the follicle:</a:t>
            </a:r>
          </a:p>
          <a:p>
            <a:pPr>
              <a:lnSpc>
                <a:spcPct val="90000"/>
              </a:lnSpc>
              <a:buFont typeface="Arial"/>
              <a:buChar char="•"/>
              <a:defRPr/>
            </a:pPr>
            <a:r>
              <a:rPr lang="en-US" dirty="0" smtClean="0"/>
              <a:t>Oxidized iodine can then be used in production of thyroid hormones.</a:t>
            </a:r>
          </a:p>
          <a:p>
            <a:pPr>
              <a:lnSpc>
                <a:spcPct val="90000"/>
              </a:lnSpc>
              <a:buFont typeface="Arial"/>
              <a:buChar char="•"/>
              <a:defRPr/>
            </a:pPr>
            <a:endParaRPr lang="en-US" dirty="0" smtClean="0"/>
          </a:p>
          <a:p>
            <a:pPr>
              <a:lnSpc>
                <a:spcPct val="90000"/>
              </a:lnSpc>
              <a:buFont typeface="Arial"/>
              <a:buChar char="•"/>
              <a:defRPr/>
            </a:pPr>
            <a:endParaRPr lang="en-US" dirty="0" smtClean="0"/>
          </a:p>
          <a:p>
            <a:pPr>
              <a:lnSpc>
                <a:spcPct val="90000"/>
              </a:lnSpc>
              <a:buFont typeface="Arial"/>
              <a:buChar char="•"/>
              <a:defRPr/>
            </a:pPr>
            <a:endParaRPr lang="en-US" dirty="0" smtClean="0"/>
          </a:p>
          <a:p>
            <a:pPr>
              <a:lnSpc>
                <a:spcPct val="90000"/>
              </a:lnSpc>
              <a:buFont typeface="Arial"/>
              <a:buChar char="•"/>
              <a:defRPr/>
            </a:pPr>
            <a:endParaRPr lang="en-US" dirty="0" smtClean="0"/>
          </a:p>
          <a:p>
            <a:endParaRPr lang="en-US" dirty="0"/>
          </a:p>
        </p:txBody>
      </p:sp>
      <p:grpSp>
        <p:nvGrpSpPr>
          <p:cNvPr id="4" name="Group 9"/>
          <p:cNvGrpSpPr>
            <a:grpSpLocks/>
          </p:cNvGrpSpPr>
          <p:nvPr/>
        </p:nvGrpSpPr>
        <p:grpSpPr bwMode="auto">
          <a:xfrm>
            <a:off x="2339752" y="5589240"/>
            <a:ext cx="3143250" cy="762000"/>
            <a:chOff x="1728" y="2496"/>
            <a:chExt cx="1980" cy="576"/>
          </a:xfrm>
        </p:grpSpPr>
        <p:grpSp>
          <p:nvGrpSpPr>
            <p:cNvPr id="5" name="Group 6"/>
            <p:cNvGrpSpPr>
              <a:grpSpLocks/>
            </p:cNvGrpSpPr>
            <p:nvPr/>
          </p:nvGrpSpPr>
          <p:grpSpPr bwMode="auto">
            <a:xfrm>
              <a:off x="2025" y="2496"/>
              <a:ext cx="1279" cy="576"/>
              <a:chOff x="2025" y="2496"/>
              <a:chExt cx="1279" cy="576"/>
            </a:xfrm>
          </p:grpSpPr>
          <p:sp>
            <p:nvSpPr>
              <p:cNvPr id="7" name="Line 4"/>
              <p:cNvSpPr>
                <a:spLocks noChangeShapeType="1"/>
              </p:cNvSpPr>
              <p:nvPr/>
            </p:nvSpPr>
            <p:spPr bwMode="auto">
              <a:xfrm>
                <a:off x="2025" y="3072"/>
                <a:ext cx="1279" cy="0"/>
              </a:xfrm>
              <a:prstGeom prst="line">
                <a:avLst/>
              </a:prstGeom>
              <a:noFill/>
              <a:ln w="53975">
                <a:solidFill>
                  <a:srgbClr val="0070C0"/>
                </a:solidFill>
                <a:round/>
                <a:headEnd/>
                <a:tailEnd type="triangle" w="med" len="med"/>
              </a:ln>
            </p:spPr>
            <p:txBody>
              <a:bodyPr wrap="none" anchor="ctr"/>
              <a:lstStyle/>
              <a:p>
                <a:endParaRPr lang="en-US"/>
              </a:p>
            </p:txBody>
          </p:sp>
          <p:sp>
            <p:nvSpPr>
              <p:cNvPr id="8" name="Rectangle 5"/>
              <p:cNvSpPr>
                <a:spLocks noChangeArrowheads="1"/>
              </p:cNvSpPr>
              <p:nvPr/>
            </p:nvSpPr>
            <p:spPr bwMode="auto">
              <a:xfrm>
                <a:off x="2256" y="2496"/>
                <a:ext cx="945" cy="301"/>
              </a:xfrm>
              <a:prstGeom prst="rect">
                <a:avLst/>
              </a:prstGeom>
              <a:noFill/>
              <a:ln w="12700">
                <a:noFill/>
                <a:miter lim="800000"/>
                <a:headEnd/>
                <a:tailEnd/>
              </a:ln>
            </p:spPr>
            <p:txBody>
              <a:bodyPr lIns="90488" tIns="44450" rIns="90488" bIns="44450">
                <a:spAutoFit/>
              </a:bodyPr>
              <a:lstStyle/>
              <a:p>
                <a:pPr eaLnBrk="0" hangingPunct="0"/>
                <a:r>
                  <a:rPr lang="en-US" sz="2000" b="1" dirty="0" err="1">
                    <a:solidFill>
                      <a:srgbClr val="FF0000"/>
                    </a:solidFill>
                  </a:rPr>
                  <a:t>peroxidase</a:t>
                </a:r>
                <a:endParaRPr lang="en-US" sz="2000" b="1" dirty="0">
                  <a:solidFill>
                    <a:srgbClr val="FF0000"/>
                  </a:solidFill>
                </a:endParaRPr>
              </a:p>
            </p:txBody>
          </p:sp>
        </p:grpSp>
        <p:sp>
          <p:nvSpPr>
            <p:cNvPr id="6" name="Rectangle 7"/>
            <p:cNvSpPr>
              <a:spLocks noChangeArrowheads="1"/>
            </p:cNvSpPr>
            <p:nvPr/>
          </p:nvSpPr>
          <p:spPr bwMode="auto">
            <a:xfrm>
              <a:off x="1728" y="2688"/>
              <a:ext cx="1980" cy="302"/>
            </a:xfrm>
            <a:prstGeom prst="rect">
              <a:avLst/>
            </a:prstGeom>
            <a:noFill/>
            <a:ln w="12700">
              <a:noFill/>
              <a:miter lim="800000"/>
              <a:headEnd/>
              <a:tailEnd/>
            </a:ln>
          </p:spPr>
          <p:txBody>
            <a:bodyPr>
              <a:spAutoFit/>
            </a:bodyPr>
            <a:lstStyle/>
            <a:p>
              <a:pPr eaLnBrk="0" hangingPunct="0"/>
              <a:r>
                <a:rPr lang="en-US" sz="2000" b="1" dirty="0">
                  <a:solidFill>
                    <a:srgbClr val="FF0000"/>
                  </a:solidFill>
                </a:rPr>
                <a:t>I</a:t>
              </a:r>
              <a:r>
                <a:rPr lang="en-US" sz="2000" b="1" baseline="30000" dirty="0">
                  <a:solidFill>
                    <a:srgbClr val="FF0000"/>
                  </a:solidFill>
                </a:rPr>
                <a:t>-</a:t>
              </a:r>
              <a:r>
                <a:rPr lang="en-US" dirty="0"/>
                <a:t>  			</a:t>
              </a:r>
              <a:r>
                <a:rPr lang="en-US" sz="2000" b="1" dirty="0">
                  <a:solidFill>
                    <a:srgbClr val="FF0000"/>
                  </a:solidFill>
                </a:rPr>
                <a:t>I</a:t>
              </a:r>
              <a:r>
                <a:rPr lang="en-US" sz="2000" b="1" baseline="30000" dirty="0">
                  <a:solidFill>
                    <a:srgbClr val="FF0000"/>
                  </a:solidFill>
                </a:rPr>
                <a:t>+</a:t>
              </a:r>
              <a:endParaRPr lang="en-US" sz="2000" b="1" dirty="0">
                <a:solidFill>
                  <a:srgbClr val="FF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435280" cy="634082"/>
          </a:xfrm>
        </p:spPr>
        <p:txBody>
          <a:bodyPr>
            <a:noAutofit/>
          </a:bodyPr>
          <a:lstStyle/>
          <a:p>
            <a:r>
              <a:rPr lang="en-US" sz="3600" b="1" dirty="0" smtClean="0">
                <a:solidFill>
                  <a:srgbClr val="0070C0"/>
                </a:solidFill>
              </a:rPr>
              <a:t>The Next Step: Production of </a:t>
            </a:r>
            <a:r>
              <a:rPr lang="en-US" sz="3600" b="1" dirty="0" err="1" smtClean="0">
                <a:solidFill>
                  <a:srgbClr val="0070C0"/>
                </a:solidFill>
              </a:rPr>
              <a:t>Thyroglobulin</a:t>
            </a:r>
            <a:endParaRPr lang="en-US" sz="3600" dirty="0"/>
          </a:p>
        </p:txBody>
      </p:sp>
      <p:sp>
        <p:nvSpPr>
          <p:cNvPr id="3" name="Content Placeholder 2"/>
          <p:cNvSpPr>
            <a:spLocks noGrp="1"/>
          </p:cNvSpPr>
          <p:nvPr>
            <p:ph idx="1"/>
          </p:nvPr>
        </p:nvSpPr>
        <p:spPr>
          <a:xfrm>
            <a:off x="457200" y="1279301"/>
            <a:ext cx="8229600" cy="4525963"/>
          </a:xfrm>
        </p:spPr>
        <p:txBody>
          <a:bodyPr>
            <a:normAutofit fontScale="92500" lnSpcReduction="20000"/>
          </a:bodyPr>
          <a:lstStyle/>
          <a:p>
            <a:r>
              <a:rPr lang="en-US" dirty="0" smtClean="0"/>
              <a:t>Pituitary produces TSH, which binds to follicle cell receptors.</a:t>
            </a:r>
          </a:p>
          <a:p>
            <a:r>
              <a:rPr lang="en-US" dirty="0" smtClean="0"/>
              <a:t>The follicle cells of the thyroid produce </a:t>
            </a:r>
            <a:r>
              <a:rPr lang="en-US" dirty="0" err="1" smtClean="0">
                <a:solidFill>
                  <a:srgbClr val="FF0000"/>
                </a:solidFill>
              </a:rPr>
              <a:t>thyroglobulin</a:t>
            </a:r>
            <a:r>
              <a:rPr lang="en-US" dirty="0" smtClean="0"/>
              <a:t>.</a:t>
            </a:r>
          </a:p>
          <a:p>
            <a:r>
              <a:rPr lang="en-US" dirty="0" err="1" smtClean="0"/>
              <a:t>Thyroglobulin</a:t>
            </a:r>
            <a:r>
              <a:rPr lang="en-US" dirty="0" smtClean="0"/>
              <a:t> is a very large glycoprotein.</a:t>
            </a:r>
          </a:p>
          <a:p>
            <a:r>
              <a:rPr lang="en-US" dirty="0" err="1" smtClean="0"/>
              <a:t>Thyroglobulin</a:t>
            </a:r>
            <a:r>
              <a:rPr lang="en-US" dirty="0" smtClean="0"/>
              <a:t> is released into the colloid space, where it’s tyrosine residues are iodinated by I</a:t>
            </a:r>
            <a:r>
              <a:rPr lang="en-US" baseline="30000" dirty="0" smtClean="0"/>
              <a:t>+</a:t>
            </a:r>
            <a:r>
              <a:rPr lang="en-US" dirty="0" smtClean="0"/>
              <a:t>. </a:t>
            </a:r>
          </a:p>
          <a:p>
            <a:r>
              <a:rPr lang="en-US" dirty="0" smtClean="0"/>
              <a:t>This results in tyrosine residues which have one or two </a:t>
            </a:r>
            <a:r>
              <a:rPr lang="en-US" dirty="0" err="1" smtClean="0"/>
              <a:t>iodines</a:t>
            </a:r>
            <a:r>
              <a:rPr lang="en-US" dirty="0" smtClean="0"/>
              <a:t> attached </a:t>
            </a:r>
            <a:r>
              <a:rPr lang="en-US" dirty="0" smtClean="0">
                <a:solidFill>
                  <a:srgbClr val="FF0000"/>
                </a:solidFill>
              </a:rPr>
              <a:t>(</a:t>
            </a:r>
            <a:r>
              <a:rPr lang="en-US" dirty="0" err="1" smtClean="0">
                <a:solidFill>
                  <a:srgbClr val="FF0000"/>
                </a:solidFill>
              </a:rPr>
              <a:t>monoiodotyrosine</a:t>
            </a:r>
            <a:r>
              <a:rPr lang="en-US" dirty="0" smtClean="0">
                <a:solidFill>
                  <a:srgbClr val="FF0000"/>
                </a:solidFill>
              </a:rPr>
              <a:t> or </a:t>
            </a:r>
            <a:r>
              <a:rPr lang="en-US" dirty="0" err="1" smtClean="0">
                <a:solidFill>
                  <a:srgbClr val="FF0000"/>
                </a:solidFill>
              </a:rPr>
              <a:t>diiodotyrosine</a:t>
            </a:r>
            <a:r>
              <a:rPr lang="en-US" dirty="0" smtClean="0">
                <a:solidFill>
                  <a:srgbClr val="FF0000"/>
                </a:solidFill>
              </a:rPr>
              <a:t>).</a:t>
            </a:r>
          </a:p>
          <a:p>
            <a:pPr>
              <a:buNone/>
            </a:pP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Transport of Thyroid Hormones</a:t>
            </a:r>
            <a:endParaRPr lang="en-US" dirty="0"/>
          </a:p>
        </p:txBody>
      </p:sp>
      <p:sp>
        <p:nvSpPr>
          <p:cNvPr id="3" name="Content Placeholder 2"/>
          <p:cNvSpPr>
            <a:spLocks noGrp="1"/>
          </p:cNvSpPr>
          <p:nvPr>
            <p:ph idx="1"/>
          </p:nvPr>
        </p:nvSpPr>
        <p:spPr/>
        <p:txBody>
          <a:bodyPr>
            <a:normAutofit fontScale="92500" lnSpcReduction="20000"/>
          </a:bodyPr>
          <a:lstStyle/>
          <a:p>
            <a:pPr>
              <a:lnSpc>
                <a:spcPct val="90000"/>
              </a:lnSpc>
              <a:buFont typeface="Arial"/>
              <a:buChar char="•"/>
              <a:defRPr/>
            </a:pPr>
            <a:r>
              <a:rPr lang="en-US" dirty="0" smtClean="0"/>
              <a:t>Thyroid hormones are not very soluble in water (but are </a:t>
            </a:r>
            <a:r>
              <a:rPr lang="en-US" dirty="0" smtClean="0">
                <a:solidFill>
                  <a:srgbClr val="FF0000"/>
                </a:solidFill>
              </a:rPr>
              <a:t>lipid-soluble</a:t>
            </a:r>
            <a:r>
              <a:rPr lang="en-US" dirty="0" smtClean="0"/>
              <a:t>).</a:t>
            </a:r>
          </a:p>
          <a:p>
            <a:pPr>
              <a:lnSpc>
                <a:spcPct val="90000"/>
              </a:lnSpc>
              <a:buFont typeface="Arial"/>
              <a:buChar char="•"/>
              <a:defRPr/>
            </a:pPr>
            <a:r>
              <a:rPr lang="en-US" dirty="0" smtClean="0"/>
              <a:t>Thus, they are found in the circulation associated with binding proteins:</a:t>
            </a:r>
          </a:p>
          <a:p>
            <a:pPr>
              <a:lnSpc>
                <a:spcPct val="90000"/>
              </a:lnSpc>
              <a:buNone/>
              <a:defRPr/>
            </a:pPr>
            <a:r>
              <a:rPr lang="en-US" dirty="0" smtClean="0"/>
              <a:t>	- </a:t>
            </a:r>
            <a:r>
              <a:rPr lang="en-US" dirty="0" smtClean="0">
                <a:solidFill>
                  <a:srgbClr val="FF0000"/>
                </a:solidFill>
              </a:rPr>
              <a:t>Thyroid Hormone-Binding Globulin</a:t>
            </a:r>
            <a:r>
              <a:rPr lang="en-US" dirty="0" smtClean="0"/>
              <a:t> (~70% of hormone)</a:t>
            </a:r>
          </a:p>
          <a:p>
            <a:pPr>
              <a:lnSpc>
                <a:spcPct val="90000"/>
              </a:lnSpc>
              <a:buNone/>
              <a:defRPr/>
            </a:pPr>
            <a:r>
              <a:rPr lang="en-US" dirty="0" smtClean="0"/>
              <a:t>	- </a:t>
            </a:r>
            <a:r>
              <a:rPr lang="en-US" dirty="0" smtClean="0">
                <a:solidFill>
                  <a:srgbClr val="FF0000"/>
                </a:solidFill>
              </a:rPr>
              <a:t>Pre-albumin</a:t>
            </a:r>
            <a:r>
              <a:rPr lang="en-US" dirty="0" smtClean="0"/>
              <a:t> (</a:t>
            </a:r>
            <a:r>
              <a:rPr lang="en-US" dirty="0" err="1" smtClean="0"/>
              <a:t>transthyretin</a:t>
            </a:r>
            <a:r>
              <a:rPr lang="en-US" dirty="0" smtClean="0"/>
              <a:t>), (~15%)</a:t>
            </a:r>
          </a:p>
          <a:p>
            <a:pPr>
              <a:lnSpc>
                <a:spcPct val="90000"/>
              </a:lnSpc>
              <a:buNone/>
              <a:defRPr/>
            </a:pPr>
            <a:r>
              <a:rPr lang="en-US" dirty="0" smtClean="0"/>
              <a:t>	- </a:t>
            </a:r>
            <a:r>
              <a:rPr lang="en-US" dirty="0" smtClean="0">
                <a:solidFill>
                  <a:srgbClr val="FF0000"/>
                </a:solidFill>
              </a:rPr>
              <a:t>Albumin</a:t>
            </a:r>
            <a:r>
              <a:rPr lang="en-US" dirty="0" smtClean="0"/>
              <a:t> (~15%)</a:t>
            </a:r>
          </a:p>
          <a:p>
            <a:pPr>
              <a:lnSpc>
                <a:spcPct val="90000"/>
              </a:lnSpc>
              <a:buFont typeface="Arial"/>
              <a:buChar char="•"/>
              <a:defRPr/>
            </a:pPr>
            <a:r>
              <a:rPr lang="en-US" dirty="0" smtClean="0"/>
              <a:t>Less than 1% of thyroid hormone is found free in the circulation.</a:t>
            </a:r>
          </a:p>
          <a:p>
            <a:pPr>
              <a:lnSpc>
                <a:spcPct val="90000"/>
              </a:lnSpc>
              <a:buFont typeface="Arial"/>
              <a:buChar char="•"/>
              <a:defRPr/>
            </a:pPr>
            <a:r>
              <a:rPr lang="en-US" dirty="0" smtClean="0"/>
              <a:t>Only free and albumin-bound thyroid hormone is biologically available to tissues.</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Conversion of T4 to T3</a:t>
            </a:r>
            <a:endParaRPr lang="en-US" dirty="0"/>
          </a:p>
        </p:txBody>
      </p:sp>
      <p:sp>
        <p:nvSpPr>
          <p:cNvPr id="3" name="Content Placeholder 2"/>
          <p:cNvSpPr>
            <a:spLocks noGrp="1"/>
          </p:cNvSpPr>
          <p:nvPr>
            <p:ph idx="1"/>
          </p:nvPr>
        </p:nvSpPr>
        <p:spPr/>
        <p:txBody>
          <a:bodyPr>
            <a:normAutofit fontScale="92500"/>
          </a:bodyPr>
          <a:lstStyle/>
          <a:p>
            <a:r>
              <a:rPr lang="en-US" dirty="0" smtClean="0"/>
              <a:t>T3 has much greater biological activity than T4.</a:t>
            </a:r>
          </a:p>
          <a:p>
            <a:r>
              <a:rPr lang="en-US" dirty="0" smtClean="0"/>
              <a:t>A large amount of T4 (25%) is converted to T3 in peripheral tissues.</a:t>
            </a:r>
          </a:p>
          <a:p>
            <a:r>
              <a:rPr lang="en-US" dirty="0" smtClean="0"/>
              <a:t>This conversion takes place mainly in the liver and kidneys.  The T3 formed is then released to the blood stream.</a:t>
            </a:r>
          </a:p>
          <a:p>
            <a:r>
              <a:rPr lang="en-US" dirty="0" smtClean="0"/>
              <a:t>In addition to T3, an equal amount of “reverse T3” may also be formed.  This has no biological activity.</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70C0"/>
                </a:solidFill>
              </a:rPr>
              <a:t>One Major Advantage of this System</a:t>
            </a:r>
            <a:endParaRPr lang="en-US" dirty="0"/>
          </a:p>
        </p:txBody>
      </p:sp>
      <p:sp>
        <p:nvSpPr>
          <p:cNvPr id="3" name="Content Placeholder 2"/>
          <p:cNvSpPr>
            <a:spLocks noGrp="1"/>
          </p:cNvSpPr>
          <p:nvPr>
            <p:ph idx="1"/>
          </p:nvPr>
        </p:nvSpPr>
        <p:spPr/>
        <p:txBody>
          <a:bodyPr/>
          <a:lstStyle/>
          <a:p>
            <a:r>
              <a:rPr lang="en-US" dirty="0" smtClean="0"/>
              <a:t>The thyroid gland is capable of storing </a:t>
            </a:r>
            <a:r>
              <a:rPr lang="en-US" dirty="0" smtClean="0">
                <a:solidFill>
                  <a:srgbClr val="FF0000"/>
                </a:solidFill>
              </a:rPr>
              <a:t>many weeks worth of thyroid hormone</a:t>
            </a:r>
            <a:r>
              <a:rPr lang="en-US" dirty="0" smtClean="0"/>
              <a:t> (coupled to </a:t>
            </a:r>
            <a:r>
              <a:rPr lang="en-US" dirty="0" err="1" smtClean="0"/>
              <a:t>thyroglobulin</a:t>
            </a:r>
            <a:r>
              <a:rPr lang="en-US" dirty="0" smtClean="0"/>
              <a:t>).</a:t>
            </a:r>
          </a:p>
          <a:p>
            <a:pPr>
              <a:buNone/>
            </a:pPr>
            <a:endParaRPr lang="en-US" dirty="0" smtClean="0"/>
          </a:p>
          <a:p>
            <a:r>
              <a:rPr lang="en-US" dirty="0" smtClean="0"/>
              <a:t>If no iodine is available for this period, thyroid hormone secretion will be maintained.</a:t>
            </a: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70C0"/>
                </a:solidFill>
              </a:rPr>
              <a:t>Regulation of Thyroid Hormone Levels</a:t>
            </a:r>
            <a:endParaRPr lang="en-US" dirty="0"/>
          </a:p>
        </p:txBody>
      </p:sp>
      <p:sp>
        <p:nvSpPr>
          <p:cNvPr id="3" name="Content Placeholder 2"/>
          <p:cNvSpPr>
            <a:spLocks noGrp="1"/>
          </p:cNvSpPr>
          <p:nvPr>
            <p:ph idx="1"/>
          </p:nvPr>
        </p:nvSpPr>
        <p:spPr/>
        <p:txBody>
          <a:bodyPr/>
          <a:lstStyle/>
          <a:p>
            <a:r>
              <a:rPr lang="en-US" sz="2800" dirty="0" smtClean="0"/>
              <a:t>Thyroid hormone synthesis and secretion is regulated by two main mechanisms:</a:t>
            </a:r>
          </a:p>
          <a:p>
            <a:pPr lvl="1"/>
            <a:r>
              <a:rPr lang="en-US" sz="2400" dirty="0" smtClean="0"/>
              <a:t>an “</a:t>
            </a:r>
            <a:r>
              <a:rPr lang="en-US" sz="2400" dirty="0" err="1" smtClean="0"/>
              <a:t>autoregulation</a:t>
            </a:r>
            <a:r>
              <a:rPr lang="en-US" sz="2400" dirty="0" smtClean="0"/>
              <a:t>” mechanism, which reflects the available levels of iodine</a:t>
            </a:r>
          </a:p>
          <a:p>
            <a:pPr lvl="1"/>
            <a:r>
              <a:rPr lang="en-US" dirty="0" smtClean="0"/>
              <a:t>regulation by the hypothalamus and anterior pituitary </a:t>
            </a: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640960" cy="1143000"/>
          </a:xfrm>
        </p:spPr>
        <p:txBody>
          <a:bodyPr>
            <a:noAutofit/>
          </a:bodyPr>
          <a:lstStyle/>
          <a:p>
            <a:r>
              <a:rPr lang="en-US" sz="3200" b="1" dirty="0" err="1" smtClean="0">
                <a:solidFill>
                  <a:srgbClr val="0070C0"/>
                </a:solidFill>
              </a:rPr>
              <a:t>Autoregulation</a:t>
            </a:r>
            <a:r>
              <a:rPr lang="en-US" sz="3200" b="1" dirty="0" smtClean="0">
                <a:solidFill>
                  <a:srgbClr val="0070C0"/>
                </a:solidFill>
              </a:rPr>
              <a:t> of Thyroid Hormone Production</a:t>
            </a:r>
            <a:endParaRPr lang="en-US" sz="3200" dirty="0"/>
          </a:p>
        </p:txBody>
      </p:sp>
      <p:sp>
        <p:nvSpPr>
          <p:cNvPr id="3" name="Content Placeholder 2"/>
          <p:cNvSpPr>
            <a:spLocks noGrp="1"/>
          </p:cNvSpPr>
          <p:nvPr>
            <p:ph idx="1"/>
          </p:nvPr>
        </p:nvSpPr>
        <p:spPr/>
        <p:txBody>
          <a:bodyPr/>
          <a:lstStyle/>
          <a:p>
            <a:pPr>
              <a:lnSpc>
                <a:spcPct val="90000"/>
              </a:lnSpc>
            </a:pPr>
            <a:r>
              <a:rPr lang="en-US" sz="2800" dirty="0" smtClean="0"/>
              <a:t>The rate of iodine uptake and incorporation into </a:t>
            </a:r>
            <a:r>
              <a:rPr lang="en-US" sz="2800" dirty="0" err="1" smtClean="0"/>
              <a:t>thyroglobulin</a:t>
            </a:r>
            <a:r>
              <a:rPr lang="en-US" sz="2800" dirty="0" smtClean="0"/>
              <a:t> is influenced by the amount of iodide available:</a:t>
            </a:r>
          </a:p>
          <a:p>
            <a:pPr lvl="1">
              <a:lnSpc>
                <a:spcPct val="90000"/>
              </a:lnSpc>
            </a:pPr>
            <a:r>
              <a:rPr lang="en-US" sz="2400" dirty="0" smtClean="0"/>
              <a:t>low iodide levels </a:t>
            </a:r>
            <a:r>
              <a:rPr lang="en-US" sz="2400" dirty="0" smtClean="0">
                <a:solidFill>
                  <a:srgbClr val="FF0000"/>
                </a:solidFill>
              </a:rPr>
              <a:t>increase iodine transport </a:t>
            </a:r>
            <a:r>
              <a:rPr lang="en-US" sz="2400" dirty="0" smtClean="0"/>
              <a:t>into follicular cells</a:t>
            </a:r>
          </a:p>
          <a:p>
            <a:pPr lvl="1">
              <a:lnSpc>
                <a:spcPct val="90000"/>
              </a:lnSpc>
            </a:pPr>
            <a:r>
              <a:rPr lang="en-US" dirty="0" smtClean="0"/>
              <a:t>high iodide levels </a:t>
            </a:r>
            <a:r>
              <a:rPr lang="en-US" dirty="0" smtClean="0">
                <a:solidFill>
                  <a:srgbClr val="FF0000"/>
                </a:solidFill>
              </a:rPr>
              <a:t>decrease iodine transport </a:t>
            </a:r>
            <a:r>
              <a:rPr lang="en-US" dirty="0" smtClean="0"/>
              <a:t>into follicular cells</a:t>
            </a:r>
          </a:p>
          <a:p>
            <a:pPr>
              <a:lnSpc>
                <a:spcPct val="90000"/>
              </a:lnSpc>
            </a:pPr>
            <a:r>
              <a:rPr lang="en-US" dirty="0" smtClean="0"/>
              <a:t>Thus, there is </a:t>
            </a:r>
            <a:r>
              <a:rPr lang="en-US" dirty="0" smtClean="0">
                <a:solidFill>
                  <a:srgbClr val="FF0000"/>
                </a:solidFill>
              </a:rPr>
              <a:t>negative feedback regulation </a:t>
            </a:r>
            <a:r>
              <a:rPr lang="en-US" dirty="0" smtClean="0"/>
              <a:t>of iodide transport by iodide.</a:t>
            </a: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err="1" smtClean="0">
                <a:solidFill>
                  <a:srgbClr val="0070C0"/>
                </a:solidFill>
              </a:rPr>
              <a:t>Neuroendocrine</a:t>
            </a:r>
            <a:r>
              <a:rPr lang="en-US" sz="3600" b="1" dirty="0" smtClean="0">
                <a:solidFill>
                  <a:srgbClr val="0070C0"/>
                </a:solidFill>
              </a:rPr>
              <a:t> Regulation of Thyroid </a:t>
            </a:r>
            <a:br>
              <a:rPr lang="en-US" sz="3600" b="1" dirty="0" smtClean="0">
                <a:solidFill>
                  <a:srgbClr val="0070C0"/>
                </a:solidFill>
              </a:rPr>
            </a:br>
            <a:r>
              <a:rPr lang="en-US" sz="3600" b="1" dirty="0" smtClean="0">
                <a:solidFill>
                  <a:srgbClr val="FF0000"/>
                </a:solidFill>
              </a:rPr>
              <a:t>Hypothalamic-pituitary-thyroid axis </a:t>
            </a:r>
            <a:endParaRPr lang="en-US" sz="3600" dirty="0"/>
          </a:p>
        </p:txBody>
      </p:sp>
      <p:sp>
        <p:nvSpPr>
          <p:cNvPr id="3" name="Content Placeholder 2"/>
          <p:cNvSpPr>
            <a:spLocks noGrp="1"/>
          </p:cNvSpPr>
          <p:nvPr>
            <p:ph idx="1"/>
          </p:nvPr>
        </p:nvSpPr>
        <p:spPr/>
        <p:txBody>
          <a:bodyPr/>
          <a:lstStyle/>
          <a:p>
            <a:pPr>
              <a:lnSpc>
                <a:spcPct val="80000"/>
              </a:lnSpc>
            </a:pPr>
            <a:r>
              <a:rPr lang="en-US" sz="2800" dirty="0" err="1" smtClean="0"/>
              <a:t>Thyrotropin</a:t>
            </a:r>
            <a:r>
              <a:rPr lang="en-US" sz="2800" dirty="0" smtClean="0"/>
              <a:t>-releasing hormone (TRH) </a:t>
            </a:r>
          </a:p>
          <a:p>
            <a:pPr lvl="1">
              <a:lnSpc>
                <a:spcPct val="80000"/>
              </a:lnSpc>
            </a:pPr>
            <a:r>
              <a:rPr lang="en-US" sz="2400" dirty="0" smtClean="0"/>
              <a:t>Produced in a tonic fashion in the </a:t>
            </a:r>
            <a:r>
              <a:rPr lang="en-US" sz="2400" dirty="0" err="1" smtClean="0"/>
              <a:t>paraventricular</a:t>
            </a:r>
            <a:r>
              <a:rPr lang="en-US" sz="2400" dirty="0" smtClean="0"/>
              <a:t> nucleus of the hypothalamus to the pituitary gland</a:t>
            </a:r>
          </a:p>
          <a:p>
            <a:pPr>
              <a:lnSpc>
                <a:spcPct val="80000"/>
              </a:lnSpc>
            </a:pPr>
            <a:r>
              <a:rPr lang="en-US" dirty="0" smtClean="0"/>
              <a:t> TRH stimulates the anterior pituitary to produce thyroid stimulating hormone (TSH)</a:t>
            </a:r>
          </a:p>
          <a:p>
            <a:pPr lvl="1">
              <a:lnSpc>
                <a:spcPct val="80000"/>
              </a:lnSpc>
            </a:pPr>
            <a:r>
              <a:rPr lang="en-US" sz="2400" dirty="0" smtClean="0"/>
              <a:t>TSH has an </a:t>
            </a:r>
            <a:r>
              <a:rPr lang="el-GR" sz="2400" dirty="0" smtClean="0"/>
              <a:t>α</a:t>
            </a:r>
            <a:r>
              <a:rPr lang="en-US" sz="2400" dirty="0" smtClean="0"/>
              <a:t> and </a:t>
            </a:r>
            <a:r>
              <a:rPr lang="el-GR" sz="2400" dirty="0" smtClean="0"/>
              <a:t>β</a:t>
            </a:r>
            <a:r>
              <a:rPr lang="en-US" sz="2400" dirty="0" smtClean="0"/>
              <a:t> subunit;</a:t>
            </a:r>
            <a:r>
              <a:rPr lang="el-GR" sz="2400" dirty="0" smtClean="0"/>
              <a:t>β</a:t>
            </a:r>
            <a:r>
              <a:rPr lang="en-US" sz="2400" dirty="0" smtClean="0"/>
              <a:t> subunit confers specificity </a:t>
            </a:r>
          </a:p>
          <a:p>
            <a:pPr lvl="1">
              <a:lnSpc>
                <a:spcPct val="80000"/>
              </a:lnSpc>
            </a:pPr>
            <a:r>
              <a:rPr lang="en-US" sz="2400" dirty="0" smtClean="0"/>
              <a:t>TSH secretion regulated by negative feedback from circulating thyroid hormone, dopamine, and </a:t>
            </a:r>
            <a:r>
              <a:rPr lang="en-US" sz="2400" dirty="0" err="1" smtClean="0"/>
              <a:t>somatostatin</a:t>
            </a:r>
            <a:endParaRPr lang="en-US" sz="2400" dirty="0" smtClean="0"/>
          </a:p>
          <a:p>
            <a:pPr>
              <a:lnSpc>
                <a:spcPct val="80000"/>
              </a:lnSpc>
            </a:pPr>
            <a:r>
              <a:rPr lang="en-US" sz="2800" dirty="0" smtClean="0"/>
              <a:t>TSH then stimulates the thyroid gland to produce, as well as secrete, </a:t>
            </a:r>
            <a:r>
              <a:rPr lang="en-US" sz="2800" dirty="0" err="1" smtClean="0"/>
              <a:t>thyroxine</a:t>
            </a:r>
            <a:r>
              <a:rPr lang="en-US" sz="2800" dirty="0" smtClean="0"/>
              <a:t>(T4) and </a:t>
            </a:r>
            <a:r>
              <a:rPr lang="en-US" sz="2800" dirty="0" err="1" smtClean="0"/>
              <a:t>triiodothyronine</a:t>
            </a:r>
            <a:r>
              <a:rPr lang="en-US" sz="2800" dirty="0" smtClean="0"/>
              <a:t> (T3)</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Goals for this lecture </a:t>
            </a:r>
            <a:endParaRPr lang="en-US" b="1" dirty="0">
              <a:solidFill>
                <a:srgbClr val="0070C0"/>
              </a:solidFill>
            </a:endParaRPr>
          </a:p>
        </p:txBody>
      </p:sp>
      <p:sp>
        <p:nvSpPr>
          <p:cNvPr id="3" name="Content Placeholder 2"/>
          <p:cNvSpPr>
            <a:spLocks noGrp="1"/>
          </p:cNvSpPr>
          <p:nvPr>
            <p:ph idx="1"/>
          </p:nvPr>
        </p:nvSpPr>
        <p:spPr/>
        <p:txBody>
          <a:bodyPr>
            <a:normAutofit fontScale="92500" lnSpcReduction="10000"/>
          </a:bodyPr>
          <a:lstStyle/>
          <a:p>
            <a:pPr marL="514350" indent="-514350">
              <a:buNone/>
            </a:pPr>
            <a:r>
              <a:rPr lang="en-US" dirty="0" smtClean="0"/>
              <a:t>At the end of the lecture you should be able to:</a:t>
            </a:r>
          </a:p>
          <a:p>
            <a:pPr marL="514350" indent="-514350">
              <a:buFont typeface="+mj-lt"/>
              <a:buAutoNum type="arabicPeriod"/>
            </a:pPr>
            <a:r>
              <a:rPr lang="en-US" dirty="0" smtClean="0"/>
              <a:t>Describe the anatomy of thyroid gland </a:t>
            </a:r>
          </a:p>
          <a:p>
            <a:pPr marL="514350" indent="-514350">
              <a:buFont typeface="+mj-lt"/>
              <a:buAutoNum type="arabicPeriod"/>
            </a:pPr>
            <a:r>
              <a:rPr lang="en-US" dirty="0" smtClean="0"/>
              <a:t>Describe the formation and secretion of thyroid hormones </a:t>
            </a:r>
          </a:p>
          <a:p>
            <a:pPr marL="514350" indent="-514350">
              <a:buFont typeface="+mj-lt"/>
              <a:buAutoNum type="arabicPeriod"/>
            </a:pPr>
            <a:r>
              <a:rPr lang="en-US" dirty="0" smtClean="0"/>
              <a:t>Describe the regulation of thyroid hormones </a:t>
            </a:r>
          </a:p>
          <a:p>
            <a:pPr marL="514350" indent="-514350">
              <a:buFont typeface="+mj-lt"/>
              <a:buAutoNum type="arabicPeriod"/>
            </a:pPr>
            <a:r>
              <a:rPr lang="en-US" dirty="0" smtClean="0"/>
              <a:t>Discuss thyroid gland physiology: non-pregnant and pregnant state </a:t>
            </a:r>
          </a:p>
          <a:p>
            <a:pPr marL="514350" indent="-514350">
              <a:buFont typeface="+mj-lt"/>
              <a:buAutoNum type="arabicPeriod"/>
            </a:pPr>
            <a:r>
              <a:rPr lang="en-US" dirty="0" smtClean="0"/>
              <a:t>Discuss thyroid disease in pregnancy: hyper and hypothyroidism </a:t>
            </a:r>
          </a:p>
          <a:p>
            <a:pPr>
              <a:buNone/>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srcRect/>
          <a:stretch>
            <a:fillRect/>
          </a:stretch>
        </p:blipFill>
        <p:spPr bwMode="auto">
          <a:xfrm>
            <a:off x="762000" y="228600"/>
            <a:ext cx="7620000" cy="6369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hillfig1B"/>
          <p:cNvPicPr>
            <a:picLocks noChangeAspect="1" noChangeArrowheads="1"/>
          </p:cNvPicPr>
          <p:nvPr/>
        </p:nvPicPr>
        <p:blipFill>
          <a:blip r:embed="rId2" cstate="print"/>
          <a:srcRect/>
          <a:stretch>
            <a:fillRect/>
          </a:stretch>
        </p:blipFill>
        <p:spPr bwMode="auto">
          <a:xfrm>
            <a:off x="1295400" y="304800"/>
            <a:ext cx="6134100" cy="617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http://www.utdol.com/data/images/endo_pix/hypothal.gif"/>
          <p:cNvPicPr>
            <a:picLocks noChangeAspect="1" noChangeArrowheads="1"/>
          </p:cNvPicPr>
          <p:nvPr/>
        </p:nvPicPr>
        <p:blipFill>
          <a:blip r:embed="rId2" cstate="print"/>
          <a:srcRect l="3436" t="2222" r="42720" b="45557"/>
          <a:stretch>
            <a:fillRect/>
          </a:stretch>
        </p:blipFill>
        <p:spPr bwMode="auto">
          <a:xfrm>
            <a:off x="2133600" y="457200"/>
            <a:ext cx="5181600" cy="518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0070C0"/>
                </a:solidFill>
              </a:rPr>
              <a:t>Other factors regulating thyroid hormones </a:t>
            </a:r>
            <a:endParaRPr lang="en-US" sz="3600" b="1" dirty="0">
              <a:solidFill>
                <a:srgbClr val="0070C0"/>
              </a:solidFill>
            </a:endParaRPr>
          </a:p>
        </p:txBody>
      </p:sp>
      <p:sp>
        <p:nvSpPr>
          <p:cNvPr id="3" name="Content Placeholder 2"/>
          <p:cNvSpPr>
            <a:spLocks noGrp="1"/>
          </p:cNvSpPr>
          <p:nvPr>
            <p:ph idx="1"/>
          </p:nvPr>
        </p:nvSpPr>
        <p:spPr/>
        <p:txBody>
          <a:bodyPr>
            <a:normAutofit fontScale="92500" lnSpcReduction="10000"/>
          </a:bodyPr>
          <a:lstStyle/>
          <a:p>
            <a:r>
              <a:rPr lang="en-US" dirty="0" smtClean="0"/>
              <a:t>Diet: a high carbohydrate diet </a:t>
            </a:r>
            <a:r>
              <a:rPr lang="en-US" dirty="0" smtClean="0">
                <a:solidFill>
                  <a:srgbClr val="FF0000"/>
                </a:solidFill>
              </a:rPr>
              <a:t>increases</a:t>
            </a:r>
            <a:r>
              <a:rPr lang="en-US" dirty="0" smtClean="0"/>
              <a:t> T3 levels, resulting in increased metabolic rate (diet-induced </a:t>
            </a:r>
            <a:r>
              <a:rPr lang="en-US" dirty="0" err="1" smtClean="0"/>
              <a:t>thermogenesis</a:t>
            </a:r>
            <a:r>
              <a:rPr lang="en-US" dirty="0" smtClean="0"/>
              <a:t>).</a:t>
            </a:r>
          </a:p>
          <a:p>
            <a:r>
              <a:rPr lang="en-US" dirty="0" smtClean="0"/>
              <a:t>Low carbohydrate diets </a:t>
            </a:r>
            <a:r>
              <a:rPr lang="en-US" dirty="0" smtClean="0">
                <a:solidFill>
                  <a:srgbClr val="FF0000"/>
                </a:solidFill>
              </a:rPr>
              <a:t>decrease</a:t>
            </a:r>
            <a:r>
              <a:rPr lang="en-US" dirty="0" smtClean="0"/>
              <a:t> T3 levels, resulting in decreased metabolic rate.</a:t>
            </a:r>
          </a:p>
          <a:p>
            <a:r>
              <a:rPr lang="en-US" dirty="0" smtClean="0">
                <a:solidFill>
                  <a:srgbClr val="FF0000"/>
                </a:solidFill>
              </a:rPr>
              <a:t>Cold Stress</a:t>
            </a:r>
            <a:r>
              <a:rPr lang="en-US" dirty="0" smtClean="0"/>
              <a:t>: increases T3 levels in other animals, but not in humans.</a:t>
            </a:r>
          </a:p>
          <a:p>
            <a:r>
              <a:rPr lang="en-US" dirty="0" smtClean="0"/>
              <a:t>Any condition that increases body energy requirements (</a:t>
            </a:r>
            <a:r>
              <a:rPr lang="en-US" i="1" dirty="0" smtClean="0"/>
              <a:t>e.g.</a:t>
            </a:r>
            <a:r>
              <a:rPr lang="en-US" dirty="0" smtClean="0"/>
              <a:t>, pregnancy, prolonged cold) stimulates hypothalamus </a:t>
            </a:r>
            <a:r>
              <a:rPr lang="en-US" dirty="0" smtClean="0">
                <a:sym typeface="Wingdings" pitchFamily="-105" charset="2"/>
              </a:rPr>
              <a:t> TRH  TSH (Pit)</a:t>
            </a: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2630"/>
            <a:ext cx="8229600" cy="562074"/>
          </a:xfrm>
        </p:spPr>
        <p:txBody>
          <a:bodyPr>
            <a:normAutofit fontScale="90000"/>
          </a:bodyPr>
          <a:lstStyle/>
          <a:p>
            <a:r>
              <a:rPr lang="en-US" b="1" dirty="0" smtClean="0">
                <a:solidFill>
                  <a:srgbClr val="0070C0"/>
                </a:solidFill>
              </a:rPr>
              <a:t>Thyroid gland -physiology</a:t>
            </a:r>
            <a:endParaRPr lang="en-US" b="1" dirty="0">
              <a:solidFill>
                <a:srgbClr val="0070C0"/>
              </a:solidFill>
            </a:endParaRPr>
          </a:p>
        </p:txBody>
      </p:sp>
      <p:sp>
        <p:nvSpPr>
          <p:cNvPr id="3" name="Content Placeholder 2"/>
          <p:cNvSpPr>
            <a:spLocks noGrp="1"/>
          </p:cNvSpPr>
          <p:nvPr>
            <p:ph idx="1"/>
          </p:nvPr>
        </p:nvSpPr>
        <p:spPr>
          <a:xfrm>
            <a:off x="457200" y="836712"/>
            <a:ext cx="8229600" cy="5289451"/>
          </a:xfrm>
        </p:spPr>
        <p:txBody>
          <a:bodyPr>
            <a:normAutofit fontScale="85000" lnSpcReduction="10000"/>
          </a:bodyPr>
          <a:lstStyle/>
          <a:p>
            <a:r>
              <a:rPr lang="en-US" dirty="0" smtClean="0"/>
              <a:t>The thyroid gland maintains the level of metabolism in the tissues that is optimum for their normal function</a:t>
            </a:r>
          </a:p>
          <a:p>
            <a:pPr lvl="1"/>
            <a:r>
              <a:rPr lang="en-US" dirty="0" smtClean="0"/>
              <a:t>Thyroid stimulate the oxygen consumption  cells </a:t>
            </a:r>
          </a:p>
          <a:p>
            <a:pPr lvl="1"/>
            <a:r>
              <a:rPr lang="en-US" dirty="0" smtClean="0"/>
              <a:t>Regulate lipid and carbohydrate metabolism</a:t>
            </a:r>
          </a:p>
          <a:p>
            <a:r>
              <a:rPr lang="en-GB" dirty="0" smtClean="0"/>
              <a:t>To meet the increased metabolic needs during a normal pregnancy, there are changes in thyroid physiology that are reflected in altered thyroid function tests. There is an increase in:</a:t>
            </a:r>
          </a:p>
          <a:p>
            <a:pPr marL="948690" lvl="1" indent="-411480">
              <a:buClr>
                <a:schemeClr val="tx1">
                  <a:shade val="95000"/>
                </a:schemeClr>
              </a:buClr>
              <a:buSzPct val="150000"/>
              <a:defRPr/>
            </a:pPr>
            <a:r>
              <a:rPr lang="en-US" dirty="0" smtClean="0"/>
              <a:t>Estrogen-mediated increase in circulating levels of TBG</a:t>
            </a:r>
          </a:p>
          <a:p>
            <a:pPr marL="1348740" lvl="2" indent="-411480">
              <a:buClr>
                <a:schemeClr val="tx1">
                  <a:shade val="95000"/>
                </a:schemeClr>
              </a:buClr>
              <a:buSzPct val="150000"/>
              <a:defRPr/>
            </a:pPr>
            <a:r>
              <a:rPr lang="en-US" dirty="0" smtClean="0"/>
              <a:t>Major transport protein for thyroid hormone</a:t>
            </a:r>
            <a:endParaRPr lang="en-GB" dirty="0" smtClean="0"/>
          </a:p>
          <a:p>
            <a:pPr lvl="1"/>
            <a:r>
              <a:rPr lang="en-GB" dirty="0" smtClean="0"/>
              <a:t>stimulation of the </a:t>
            </a:r>
            <a:r>
              <a:rPr lang="en-GB" dirty="0" err="1" smtClean="0"/>
              <a:t>thyrotropin</a:t>
            </a:r>
            <a:r>
              <a:rPr lang="en-GB" dirty="0" smtClean="0"/>
              <a:t> (TSH) receptor by human chorionic </a:t>
            </a:r>
            <a:r>
              <a:rPr lang="en-GB" dirty="0" err="1" smtClean="0"/>
              <a:t>gonadotropin</a:t>
            </a:r>
            <a:r>
              <a:rPr lang="en-GB" dirty="0" smtClean="0"/>
              <a:t> (</a:t>
            </a:r>
            <a:r>
              <a:rPr lang="en-GB" dirty="0" err="1" smtClean="0"/>
              <a:t>hCG</a:t>
            </a:r>
            <a:r>
              <a:rPr lang="en-GB" dirty="0" smtClean="0"/>
              <a:t>)</a:t>
            </a:r>
          </a:p>
          <a:p>
            <a:pPr lvl="1">
              <a:buNone/>
            </a:pPr>
            <a:endParaRPr lang="en-US" dirty="0" smtClean="0"/>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864096"/>
          </a:xfrm>
        </p:spPr>
        <p:txBody>
          <a:bodyPr>
            <a:normAutofit fontScale="90000"/>
          </a:bodyPr>
          <a:lstStyle/>
          <a:p>
            <a:r>
              <a:rPr lang="en-GB" b="1" dirty="0" smtClean="0">
                <a:solidFill>
                  <a:srgbClr val="0070C0"/>
                </a:solidFill>
              </a:rPr>
              <a:t>Stimulation of TSH by </a:t>
            </a:r>
            <a:r>
              <a:rPr lang="en-GB" b="1" dirty="0" err="1" smtClean="0">
                <a:solidFill>
                  <a:srgbClr val="0070C0"/>
                </a:solidFill>
              </a:rPr>
              <a:t>hCG</a:t>
            </a:r>
            <a:r>
              <a:rPr lang="en-GB" b="1" dirty="0" smtClean="0">
                <a:solidFill>
                  <a:srgbClr val="0070C0"/>
                </a:solidFill>
              </a:rPr>
              <a:t/>
            </a:r>
            <a:br>
              <a:rPr lang="en-GB" b="1" dirty="0" smtClean="0">
                <a:solidFill>
                  <a:srgbClr val="0070C0"/>
                </a:solidFill>
              </a:rPr>
            </a:br>
            <a:r>
              <a:rPr lang="en-GB" sz="3600" b="1" i="1" dirty="0" smtClean="0">
                <a:solidFill>
                  <a:srgbClr val="FF0000"/>
                </a:solidFill>
              </a:rPr>
              <a:t>How does it occur?</a:t>
            </a:r>
            <a:endParaRPr lang="en-GB" sz="3600" b="1" i="1" dirty="0">
              <a:solidFill>
                <a:srgbClr val="FF0000"/>
              </a:solidFill>
            </a:endParaRPr>
          </a:p>
        </p:txBody>
      </p:sp>
      <p:sp>
        <p:nvSpPr>
          <p:cNvPr id="3" name="Content Placeholder 2"/>
          <p:cNvSpPr>
            <a:spLocks noGrp="1"/>
          </p:cNvSpPr>
          <p:nvPr>
            <p:ph idx="1"/>
          </p:nvPr>
        </p:nvSpPr>
        <p:spPr>
          <a:xfrm>
            <a:off x="251520" y="1556792"/>
            <a:ext cx="8712968" cy="5040560"/>
          </a:xfrm>
        </p:spPr>
        <p:txBody>
          <a:bodyPr>
            <a:normAutofit fontScale="92500" lnSpcReduction="10000"/>
          </a:bodyPr>
          <a:lstStyle/>
          <a:p>
            <a:r>
              <a:rPr lang="en-GB" dirty="0" smtClean="0"/>
              <a:t>Human chorionic </a:t>
            </a:r>
            <a:r>
              <a:rPr lang="en-GB" dirty="0" err="1" smtClean="0"/>
              <a:t>gonadotropin</a:t>
            </a:r>
            <a:r>
              <a:rPr lang="en-GB" dirty="0" smtClean="0"/>
              <a:t> (</a:t>
            </a:r>
            <a:r>
              <a:rPr lang="en-GB" dirty="0" err="1" smtClean="0"/>
              <a:t>hCG</a:t>
            </a:r>
            <a:r>
              <a:rPr lang="en-GB" dirty="0" smtClean="0"/>
              <a:t>) is one of a family of glycoprotein hormones that include:</a:t>
            </a:r>
          </a:p>
          <a:p>
            <a:pPr lvl="1"/>
            <a:r>
              <a:rPr lang="en-GB" dirty="0" err="1" smtClean="0"/>
              <a:t>Thyrotropin</a:t>
            </a:r>
            <a:r>
              <a:rPr lang="en-GB" dirty="0" smtClean="0"/>
              <a:t> (TSH)</a:t>
            </a:r>
          </a:p>
          <a:p>
            <a:pPr lvl="1"/>
            <a:r>
              <a:rPr lang="en-GB" dirty="0" smtClean="0"/>
              <a:t>TSH and </a:t>
            </a:r>
            <a:r>
              <a:rPr lang="en-GB" dirty="0" err="1" smtClean="0"/>
              <a:t>hCG</a:t>
            </a:r>
            <a:r>
              <a:rPr lang="en-GB" dirty="0" smtClean="0"/>
              <a:t> </a:t>
            </a:r>
            <a:r>
              <a:rPr lang="en-GB" dirty="0" smtClean="0"/>
              <a:t>have  a common alpha-subunit and a unique beta-subunit</a:t>
            </a:r>
          </a:p>
          <a:p>
            <a:pPr lvl="2"/>
            <a:r>
              <a:rPr lang="en-GB" dirty="0" smtClean="0"/>
              <a:t> However, there is considerable homology between the beta-subunits of </a:t>
            </a:r>
            <a:r>
              <a:rPr lang="en-GB" dirty="0" err="1" smtClean="0"/>
              <a:t>hCG</a:t>
            </a:r>
            <a:r>
              <a:rPr lang="en-GB" dirty="0" smtClean="0"/>
              <a:t> and TSH</a:t>
            </a:r>
          </a:p>
          <a:p>
            <a:pPr lvl="1"/>
            <a:r>
              <a:rPr lang="en-GB" dirty="0" smtClean="0"/>
              <a:t>As a result, </a:t>
            </a:r>
            <a:r>
              <a:rPr lang="en-GB" dirty="0" err="1" smtClean="0"/>
              <a:t>hCG</a:t>
            </a:r>
            <a:r>
              <a:rPr lang="en-GB" dirty="0" smtClean="0"/>
              <a:t> has weak thyroid-stimulating activity</a:t>
            </a:r>
          </a:p>
          <a:p>
            <a:r>
              <a:rPr lang="en-GB" dirty="0" smtClean="0"/>
              <a:t>Serum </a:t>
            </a:r>
            <a:r>
              <a:rPr lang="en-GB" dirty="0" err="1" smtClean="0"/>
              <a:t>hCG</a:t>
            </a:r>
            <a:r>
              <a:rPr lang="en-GB" dirty="0" smtClean="0"/>
              <a:t> concentrations increase soon after fertilization and peak at 10 to 12 weeks</a:t>
            </a:r>
          </a:p>
          <a:p>
            <a:pPr lvl="1"/>
            <a:r>
              <a:rPr lang="en-GB" dirty="0" smtClean="0"/>
              <a:t> During this peak, total serum T4 and T3 concentrations increase</a:t>
            </a:r>
          </a:p>
          <a:p>
            <a:pPr lvl="1">
              <a:buNone/>
            </a:pPr>
            <a:endParaRPr lang="en-GB"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solidFill>
                  <a:srgbClr val="0070C0"/>
                </a:solidFill>
              </a:rPr>
              <a:t>Hormonal Changes in Pregnancy</a:t>
            </a:r>
            <a:endParaRPr lang="en-US" b="1" dirty="0">
              <a:solidFill>
                <a:srgbClr val="0070C0"/>
              </a:solidFill>
            </a:endParaRPr>
          </a:p>
        </p:txBody>
      </p:sp>
      <p:sp>
        <p:nvSpPr>
          <p:cNvPr id="6" name="Content Placeholder 5"/>
          <p:cNvSpPr>
            <a:spLocks noGrp="1"/>
          </p:cNvSpPr>
          <p:nvPr>
            <p:ph sz="half" idx="2"/>
          </p:nvPr>
        </p:nvSpPr>
        <p:spPr>
          <a:xfrm>
            <a:off x="5364088" y="1268760"/>
            <a:ext cx="3528392" cy="5112568"/>
          </a:xfrm>
        </p:spPr>
        <p:txBody>
          <a:bodyPr>
            <a:normAutofit fontScale="92500" lnSpcReduction="10000"/>
          </a:bodyPr>
          <a:lstStyle/>
          <a:p>
            <a:pPr>
              <a:spcBef>
                <a:spcPct val="0"/>
              </a:spcBef>
              <a:buSzPct val="130000"/>
            </a:pPr>
            <a:r>
              <a:rPr lang="en-US" sz="2600" dirty="0" smtClean="0"/>
              <a:t>The pattern of changes in serum concentrations of thyroid function studies and </a:t>
            </a:r>
            <a:r>
              <a:rPr lang="en-US" sz="2600" dirty="0" err="1" smtClean="0"/>
              <a:t>hCG</a:t>
            </a:r>
            <a:r>
              <a:rPr lang="en-US" sz="2600" dirty="0" smtClean="0"/>
              <a:t> according to gestational age</a:t>
            </a:r>
          </a:p>
          <a:p>
            <a:pPr>
              <a:spcBef>
                <a:spcPct val="0"/>
              </a:spcBef>
              <a:buSzPct val="130000"/>
            </a:pPr>
            <a:r>
              <a:rPr lang="en-US" sz="2600" dirty="0" smtClean="0"/>
              <a:t> The shaded area represents the normal  range in the non pregnant woman</a:t>
            </a:r>
          </a:p>
          <a:p>
            <a:pPr>
              <a:spcBef>
                <a:spcPct val="0"/>
              </a:spcBef>
              <a:buSzPct val="130000"/>
            </a:pPr>
            <a:r>
              <a:rPr lang="en-US" sz="2600" dirty="0" smtClean="0"/>
              <a:t>These changes should be factored in interpretation of thyroid function in pregnancy </a:t>
            </a:r>
          </a:p>
          <a:p>
            <a:endParaRPr lang="en-US" dirty="0"/>
          </a:p>
        </p:txBody>
      </p:sp>
      <p:pic>
        <p:nvPicPr>
          <p:cNvPr id="7" name="Picture 2"/>
          <p:cNvPicPr>
            <a:picLocks noGrp="1" noChangeAspect="1" noChangeArrowheads="1"/>
          </p:cNvPicPr>
          <p:nvPr>
            <p:ph sz="half" idx="1"/>
          </p:nvPr>
        </p:nvPicPr>
        <p:blipFill>
          <a:blip r:embed="rId2" cstate="print"/>
          <a:srcRect/>
          <a:stretch>
            <a:fillRect/>
          </a:stretch>
        </p:blipFill>
        <p:spPr>
          <a:xfrm>
            <a:off x="179512" y="1556792"/>
            <a:ext cx="5131237" cy="4074805"/>
          </a:xfr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22"/>
          <p:cNvPicPr>
            <a:picLocks noChangeAspect="1" noChangeArrowheads="1"/>
          </p:cNvPicPr>
          <p:nvPr/>
        </p:nvPicPr>
        <p:blipFill>
          <a:blip r:embed="rId2" cstate="print"/>
          <a:srcRect/>
          <a:stretch>
            <a:fillRect/>
          </a:stretch>
        </p:blipFill>
        <p:spPr bwMode="auto">
          <a:xfrm>
            <a:off x="1187624" y="332656"/>
            <a:ext cx="7145565" cy="61206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solidFill>
                  <a:srgbClr val="0070C0"/>
                </a:solidFill>
              </a:rPr>
              <a:t>Fetal thyroid physiology </a:t>
            </a:r>
            <a:endParaRPr lang="en-US" b="1" dirty="0">
              <a:solidFill>
                <a:srgbClr val="0070C0"/>
              </a:solidFill>
            </a:endParaRPr>
          </a:p>
        </p:txBody>
      </p:sp>
      <p:sp>
        <p:nvSpPr>
          <p:cNvPr id="6" name="Content Placeholder 5"/>
          <p:cNvSpPr>
            <a:spLocks noGrp="1"/>
          </p:cNvSpPr>
          <p:nvPr>
            <p:ph idx="1"/>
          </p:nvPr>
        </p:nvSpPr>
        <p:spPr/>
        <p:txBody>
          <a:bodyPr>
            <a:normAutofit fontScale="85000" lnSpcReduction="20000"/>
          </a:bodyPr>
          <a:lstStyle/>
          <a:p>
            <a:pPr marL="548640" indent="-411480">
              <a:buClr>
                <a:schemeClr val="tx1">
                  <a:shade val="95000"/>
                </a:schemeClr>
              </a:buClr>
              <a:buSzPct val="150000"/>
              <a:defRPr/>
            </a:pPr>
            <a:r>
              <a:rPr lang="en-US" dirty="0" smtClean="0"/>
              <a:t>The fetal thyroid gland begins concentrating iodine and synthesizing thyroid hormone after 10- 12 weeks of gestation</a:t>
            </a:r>
          </a:p>
          <a:p>
            <a:pPr marL="548640" indent="-411480">
              <a:buClr>
                <a:schemeClr val="tx1">
                  <a:shade val="95000"/>
                </a:schemeClr>
              </a:buClr>
              <a:buSzPct val="150000"/>
              <a:buNone/>
              <a:defRPr/>
            </a:pPr>
            <a:endParaRPr lang="en-US" dirty="0" smtClean="0"/>
          </a:p>
          <a:p>
            <a:pPr marL="548640" indent="-411480">
              <a:buClr>
                <a:schemeClr val="tx1">
                  <a:shade val="95000"/>
                </a:schemeClr>
              </a:buClr>
              <a:buSzPct val="150000"/>
              <a:defRPr/>
            </a:pPr>
            <a:r>
              <a:rPr lang="en-US" dirty="0" smtClean="0"/>
              <a:t>Little hormone synthesis occurs until the 18-20</a:t>
            </a:r>
            <a:r>
              <a:rPr lang="en-US" baseline="30000" dirty="0" smtClean="0"/>
              <a:t>th</a:t>
            </a:r>
            <a:r>
              <a:rPr lang="en-US" dirty="0" smtClean="0"/>
              <a:t> week, when fetal thyroid secretion increases gradually</a:t>
            </a:r>
          </a:p>
          <a:p>
            <a:pPr marL="548640" indent="-411480">
              <a:buClr>
                <a:schemeClr val="tx1">
                  <a:shade val="95000"/>
                </a:schemeClr>
              </a:buClr>
              <a:buSzPct val="150000"/>
              <a:buNone/>
              <a:defRPr/>
            </a:pPr>
            <a:endParaRPr lang="en-US" dirty="0" smtClean="0"/>
          </a:p>
          <a:p>
            <a:pPr marL="548640" indent="-411480">
              <a:buClr>
                <a:schemeClr val="tx1">
                  <a:shade val="95000"/>
                </a:schemeClr>
              </a:buClr>
              <a:buSzPct val="150000"/>
              <a:defRPr/>
            </a:pPr>
            <a:r>
              <a:rPr lang="en-US" dirty="0" smtClean="0"/>
              <a:t>Any requirement for thyroid hormones before this time (20 weeks) is supplied by the mother, and it is during this time that maternal thyroid hormones are most important to fetal brain development</a:t>
            </a:r>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70C0"/>
                </a:solidFill>
              </a:rPr>
              <a:t>Iodine requirements in pregnancy </a:t>
            </a:r>
            <a:endParaRPr lang="en-GB" b="1" dirty="0">
              <a:solidFill>
                <a:srgbClr val="0070C0"/>
              </a:solidFill>
            </a:endParaRPr>
          </a:p>
        </p:txBody>
      </p:sp>
      <p:sp>
        <p:nvSpPr>
          <p:cNvPr id="3" name="Content Placeholder 2"/>
          <p:cNvSpPr>
            <a:spLocks noGrp="1"/>
          </p:cNvSpPr>
          <p:nvPr>
            <p:ph idx="1"/>
          </p:nvPr>
        </p:nvSpPr>
        <p:spPr>
          <a:xfrm>
            <a:off x="251520" y="1600200"/>
            <a:ext cx="8712968" cy="4853136"/>
          </a:xfrm>
        </p:spPr>
        <p:txBody>
          <a:bodyPr>
            <a:normAutofit fontScale="92500" lnSpcReduction="10000"/>
          </a:bodyPr>
          <a:lstStyle/>
          <a:p>
            <a:r>
              <a:rPr lang="en-GB" dirty="0" smtClean="0"/>
              <a:t>Iodine requirements are higher in pregnant  state </a:t>
            </a:r>
          </a:p>
          <a:p>
            <a:pPr lvl="1"/>
            <a:r>
              <a:rPr lang="en-GB" dirty="0" smtClean="0"/>
              <a:t>Due to an increase in maternal T4 production required to maintain maternal </a:t>
            </a:r>
            <a:r>
              <a:rPr lang="en-GB" dirty="0" err="1" smtClean="0"/>
              <a:t>euthyroidism</a:t>
            </a:r>
            <a:r>
              <a:rPr lang="en-GB" dirty="0" smtClean="0"/>
              <a:t> </a:t>
            </a:r>
          </a:p>
          <a:p>
            <a:pPr lvl="1"/>
            <a:r>
              <a:rPr lang="en-GB" dirty="0" smtClean="0"/>
              <a:t>Increased renal iodine clearance </a:t>
            </a:r>
          </a:p>
          <a:p>
            <a:r>
              <a:rPr lang="en-GB" dirty="0" smtClean="0"/>
              <a:t>Severe maternal iodine deficiency results in:</a:t>
            </a:r>
          </a:p>
          <a:p>
            <a:pPr lvl="1"/>
            <a:r>
              <a:rPr lang="en-GB" dirty="0" smtClean="0"/>
              <a:t> Reduction in maternal </a:t>
            </a:r>
            <a:r>
              <a:rPr lang="en-GB" dirty="0" err="1" smtClean="0"/>
              <a:t>thyroxine</a:t>
            </a:r>
            <a:r>
              <a:rPr lang="en-GB" dirty="0" smtClean="0"/>
              <a:t> production</a:t>
            </a:r>
          </a:p>
          <a:p>
            <a:pPr lvl="1"/>
            <a:r>
              <a:rPr lang="en-GB" dirty="0" smtClean="0"/>
              <a:t>Inadequate placental transfer of maternal </a:t>
            </a:r>
            <a:r>
              <a:rPr lang="en-GB" dirty="0" err="1" smtClean="0"/>
              <a:t>thyroxine</a:t>
            </a:r>
            <a:endParaRPr lang="en-GB" dirty="0" smtClean="0"/>
          </a:p>
          <a:p>
            <a:pPr lvl="1"/>
            <a:r>
              <a:rPr lang="en-GB" dirty="0" smtClean="0"/>
              <a:t>Impairment of </a:t>
            </a:r>
            <a:r>
              <a:rPr lang="en-GB" dirty="0" err="1" smtClean="0"/>
              <a:t>fetal</a:t>
            </a:r>
            <a:r>
              <a:rPr lang="en-GB" dirty="0" smtClean="0"/>
              <a:t> neurologic development.</a:t>
            </a:r>
          </a:p>
          <a:p>
            <a:r>
              <a:rPr lang="en-GB" dirty="0" smtClean="0"/>
              <a:t>WHO, recommends 250 mcg of iodine daily during pregnancy and lactation</a:t>
            </a:r>
          </a:p>
          <a:p>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70C0"/>
                </a:solidFill>
              </a:rPr>
              <a:t>Introduction</a:t>
            </a:r>
            <a:endParaRPr lang="en-GB" b="1" dirty="0">
              <a:solidFill>
                <a:srgbClr val="0070C0"/>
              </a:solidFill>
            </a:endParaRPr>
          </a:p>
        </p:txBody>
      </p:sp>
      <p:sp>
        <p:nvSpPr>
          <p:cNvPr id="3" name="Content Placeholder 2"/>
          <p:cNvSpPr>
            <a:spLocks noGrp="1"/>
          </p:cNvSpPr>
          <p:nvPr>
            <p:ph idx="1"/>
          </p:nvPr>
        </p:nvSpPr>
        <p:spPr>
          <a:xfrm>
            <a:off x="457200" y="1600200"/>
            <a:ext cx="8507288" cy="4525963"/>
          </a:xfrm>
        </p:spPr>
        <p:txBody>
          <a:bodyPr>
            <a:normAutofit fontScale="85000" lnSpcReduction="10000"/>
          </a:bodyPr>
          <a:lstStyle/>
          <a:p>
            <a:r>
              <a:rPr lang="en-GB" dirty="0" smtClean="0"/>
              <a:t>Thyroid disorders are common in young women</a:t>
            </a:r>
          </a:p>
          <a:p>
            <a:r>
              <a:rPr lang="en-GB" dirty="0" smtClean="0"/>
              <a:t>Incidence of thyroid disorders overall in pregnancy  is 1%</a:t>
            </a:r>
          </a:p>
          <a:p>
            <a:r>
              <a:rPr lang="en-GB" dirty="0" smtClean="0"/>
              <a:t>The impact of pregnancy on thyroid physiology is substantial:</a:t>
            </a:r>
          </a:p>
          <a:p>
            <a:pPr lvl="1"/>
            <a:r>
              <a:rPr lang="en-GB" dirty="0" smtClean="0"/>
              <a:t>Changes in structure and function of the gland sometimes cause confusion in diagnosis of thyroid abnormalities</a:t>
            </a:r>
          </a:p>
          <a:p>
            <a:pPr lvl="2"/>
            <a:r>
              <a:rPr lang="en-GB" dirty="0" smtClean="0"/>
              <a:t>Causing delay in diagnosis </a:t>
            </a:r>
          </a:p>
          <a:p>
            <a:r>
              <a:rPr lang="en-GB" dirty="0" smtClean="0"/>
              <a:t>There is an intimate relationship between maternal and </a:t>
            </a:r>
            <a:r>
              <a:rPr lang="en-GB" dirty="0" err="1" smtClean="0"/>
              <a:t>fetal</a:t>
            </a:r>
            <a:r>
              <a:rPr lang="en-GB" dirty="0" smtClean="0"/>
              <a:t> thyroid function </a:t>
            </a:r>
          </a:p>
          <a:p>
            <a:pPr lvl="1"/>
            <a:r>
              <a:rPr lang="en-GB" dirty="0" smtClean="0"/>
              <a:t>The </a:t>
            </a:r>
            <a:r>
              <a:rPr lang="en-GB" dirty="0" err="1" smtClean="0"/>
              <a:t>fetus</a:t>
            </a:r>
            <a:r>
              <a:rPr lang="en-GB" dirty="0" smtClean="0"/>
              <a:t> depend on maternal </a:t>
            </a:r>
            <a:r>
              <a:rPr lang="en-GB" dirty="0" err="1" smtClean="0"/>
              <a:t>thyroxine</a:t>
            </a:r>
            <a:endParaRPr lang="en-GB" dirty="0" smtClean="0"/>
          </a:p>
          <a:p>
            <a:pPr lvl="1"/>
            <a:r>
              <a:rPr lang="en-GB" dirty="0" smtClean="0"/>
              <a:t> Drugs that affect the maternal thyroid  affect the </a:t>
            </a:r>
            <a:r>
              <a:rPr lang="en-GB" dirty="0" err="1" smtClean="0"/>
              <a:t>fetal</a:t>
            </a:r>
            <a:r>
              <a:rPr lang="en-GB" dirty="0" smtClean="0"/>
              <a:t> gland </a:t>
            </a:r>
          </a:p>
          <a:p>
            <a:pPr>
              <a:buNone/>
            </a:pPr>
            <a:endParaRPr lang="en-GB"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1143000"/>
          </a:xfrm>
        </p:spPr>
        <p:txBody>
          <a:bodyPr>
            <a:normAutofit/>
          </a:bodyPr>
          <a:lstStyle/>
          <a:p>
            <a:r>
              <a:rPr lang="en-US" b="1" dirty="0" smtClean="0">
                <a:solidFill>
                  <a:srgbClr val="FF0000"/>
                </a:solidFill>
              </a:rPr>
              <a:t>THYROID DISEASE IN PREGNANCY </a:t>
            </a:r>
            <a:endParaRPr lang="en-US" b="1" dirty="0">
              <a:solidFill>
                <a:srgbClr val="FF0000"/>
              </a:solidFill>
            </a:endParaRPr>
          </a:p>
        </p:txBody>
      </p:sp>
      <p:pic>
        <p:nvPicPr>
          <p:cNvPr id="29698" name="Picture 2" descr="http://www.buzzle.com/img/articleImages/344724-53811-30.jpg"/>
          <p:cNvPicPr>
            <a:picLocks noChangeAspect="1" noChangeArrowheads="1"/>
          </p:cNvPicPr>
          <p:nvPr/>
        </p:nvPicPr>
        <p:blipFill>
          <a:blip r:embed="rId3" cstate="print"/>
          <a:srcRect/>
          <a:stretch>
            <a:fillRect/>
          </a:stretch>
        </p:blipFill>
        <p:spPr bwMode="auto">
          <a:xfrm>
            <a:off x="1403648" y="1700808"/>
            <a:ext cx="5796495" cy="3875371"/>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Thyroid disease in pregnancy </a:t>
            </a:r>
            <a:endParaRPr lang="en-US" b="1" dirty="0">
              <a:solidFill>
                <a:srgbClr val="0070C0"/>
              </a:solidFill>
            </a:endParaRPr>
          </a:p>
        </p:txBody>
      </p:sp>
      <p:sp>
        <p:nvSpPr>
          <p:cNvPr id="3" name="Content Placeholder 2"/>
          <p:cNvSpPr>
            <a:spLocks noGrp="1"/>
          </p:cNvSpPr>
          <p:nvPr>
            <p:ph idx="1"/>
          </p:nvPr>
        </p:nvSpPr>
        <p:spPr/>
        <p:txBody>
          <a:bodyPr>
            <a:normAutofit/>
          </a:bodyPr>
          <a:lstStyle/>
          <a:p>
            <a:r>
              <a:rPr lang="en-US" sz="4000" dirty="0" smtClean="0"/>
              <a:t>Hyperthyroidism </a:t>
            </a:r>
          </a:p>
          <a:p>
            <a:endParaRPr lang="en-US" sz="4000" dirty="0" smtClean="0"/>
          </a:p>
          <a:p>
            <a:pPr>
              <a:buNone/>
            </a:pPr>
            <a:endParaRPr lang="en-US" sz="4000" dirty="0" smtClean="0"/>
          </a:p>
          <a:p>
            <a:r>
              <a:rPr lang="en-US" sz="4000" dirty="0" smtClean="0"/>
              <a:t>Hypothyroidism </a:t>
            </a:r>
          </a:p>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1143000"/>
          </a:xfrm>
        </p:spPr>
        <p:txBody>
          <a:bodyPr>
            <a:normAutofit fontScale="90000"/>
          </a:bodyPr>
          <a:lstStyle/>
          <a:p>
            <a:r>
              <a:rPr lang="en-US" sz="8000" b="1" dirty="0" smtClean="0">
                <a:solidFill>
                  <a:srgbClr val="FF0000"/>
                </a:solidFill>
              </a:rPr>
              <a:t>Hyperthyroidism</a:t>
            </a:r>
            <a:r>
              <a:rPr lang="en-US" dirty="0" smtClean="0"/>
              <a:t> </a:t>
            </a:r>
            <a:endParaRPr lang="en-US" dirty="0"/>
          </a:p>
        </p:txBody>
      </p:sp>
      <p:pic>
        <p:nvPicPr>
          <p:cNvPr id="33794" name="Picture 2" descr="http://0.tqn.com/d/thyroid/1/0/A/a/georgebarbarabush.jpg"/>
          <p:cNvPicPr>
            <a:picLocks noChangeAspect="1" noChangeArrowheads="1"/>
          </p:cNvPicPr>
          <p:nvPr/>
        </p:nvPicPr>
        <p:blipFill>
          <a:blip r:embed="rId2" cstate="print"/>
          <a:srcRect/>
          <a:stretch>
            <a:fillRect/>
          </a:stretch>
        </p:blipFill>
        <p:spPr bwMode="auto">
          <a:xfrm>
            <a:off x="1187624" y="1844824"/>
            <a:ext cx="6142378" cy="405397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2630"/>
            <a:ext cx="8229600" cy="706090"/>
          </a:xfrm>
        </p:spPr>
        <p:txBody>
          <a:bodyPr>
            <a:normAutofit fontScale="90000"/>
          </a:bodyPr>
          <a:lstStyle/>
          <a:p>
            <a:r>
              <a:rPr lang="en-GB" sz="4000" b="1" dirty="0" smtClean="0">
                <a:solidFill>
                  <a:srgbClr val="0070C0"/>
                </a:solidFill>
              </a:rPr>
              <a:t>Hyperthyroidism Complicating Pregnancy</a:t>
            </a:r>
            <a:r>
              <a:rPr lang="en-GB" dirty="0" smtClean="0"/>
              <a:t> </a:t>
            </a:r>
            <a:endParaRPr lang="en-GB" dirty="0"/>
          </a:p>
        </p:txBody>
      </p:sp>
      <p:sp>
        <p:nvSpPr>
          <p:cNvPr id="3" name="Content Placeholder 2"/>
          <p:cNvSpPr>
            <a:spLocks noGrp="1"/>
          </p:cNvSpPr>
          <p:nvPr>
            <p:ph idx="1"/>
          </p:nvPr>
        </p:nvSpPr>
        <p:spPr>
          <a:xfrm>
            <a:off x="457200" y="980728"/>
            <a:ext cx="8229600" cy="5145435"/>
          </a:xfrm>
        </p:spPr>
        <p:txBody>
          <a:bodyPr>
            <a:normAutofit fontScale="92500" lnSpcReduction="10000"/>
          </a:bodyPr>
          <a:lstStyle/>
          <a:p>
            <a:r>
              <a:rPr lang="en-GB" dirty="0" smtClean="0"/>
              <a:t>In overt hyperthyroidism there is </a:t>
            </a:r>
          </a:p>
          <a:p>
            <a:pPr lvl="1"/>
            <a:r>
              <a:rPr lang="en-GB" dirty="0" smtClean="0"/>
              <a:t> Elevated free T4 and/or T3 </a:t>
            </a:r>
          </a:p>
          <a:p>
            <a:pPr lvl="1"/>
            <a:r>
              <a:rPr lang="en-GB" dirty="0" smtClean="0"/>
              <a:t>Suppressed TSH</a:t>
            </a:r>
          </a:p>
          <a:p>
            <a:pPr lvl="1"/>
            <a:r>
              <a:rPr lang="en-GB" dirty="0" smtClean="0"/>
              <a:t>Occurs in 0.1 to 0.4 percent of all pregnancies</a:t>
            </a:r>
          </a:p>
          <a:p>
            <a:r>
              <a:rPr lang="en-GB" dirty="0" smtClean="0"/>
              <a:t>Hyperthyroidism from any cause can complicate pregnancy but the common causes are: </a:t>
            </a:r>
          </a:p>
          <a:p>
            <a:pPr lvl="1"/>
            <a:r>
              <a:rPr lang="en-GB" dirty="0" smtClean="0"/>
              <a:t> Graves' disease </a:t>
            </a:r>
          </a:p>
          <a:p>
            <a:pPr lvl="1"/>
            <a:r>
              <a:rPr lang="en-GB" dirty="0" smtClean="0"/>
              <a:t> </a:t>
            </a:r>
            <a:r>
              <a:rPr lang="en-GB" dirty="0" err="1" smtClean="0"/>
              <a:t>hCG</a:t>
            </a:r>
            <a:r>
              <a:rPr lang="en-GB" dirty="0" smtClean="0"/>
              <a:t>-mediated hyperthyroidism</a:t>
            </a:r>
          </a:p>
          <a:p>
            <a:r>
              <a:rPr lang="en-US" dirty="0" smtClean="0"/>
              <a:t>Symptoms of </a:t>
            </a:r>
            <a:r>
              <a:rPr lang="en-US" dirty="0" err="1" smtClean="0"/>
              <a:t>hyperthroidism</a:t>
            </a:r>
            <a:r>
              <a:rPr lang="en-US" dirty="0" smtClean="0"/>
              <a:t> mimic pregnancy changes:</a:t>
            </a:r>
          </a:p>
          <a:p>
            <a:pPr lvl="1"/>
            <a:r>
              <a:rPr lang="en-US" b="1" dirty="0" smtClean="0"/>
              <a:t>Delaying initiation or optimization of treatment</a:t>
            </a:r>
            <a:endParaRPr lang="en-GB" dirty="0" smtClean="0"/>
          </a:p>
          <a:p>
            <a:endParaRPr lang="en-GB"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Causes of hyperthyroidism </a:t>
            </a:r>
            <a:endParaRPr lang="en-US" b="1" dirty="0">
              <a:solidFill>
                <a:srgbClr val="0070C0"/>
              </a:solidFill>
            </a:endParaRPr>
          </a:p>
        </p:txBody>
      </p:sp>
      <p:sp>
        <p:nvSpPr>
          <p:cNvPr id="4" name="Text Placeholder 3"/>
          <p:cNvSpPr>
            <a:spLocks noGrp="1"/>
          </p:cNvSpPr>
          <p:nvPr>
            <p:ph type="body" idx="1"/>
          </p:nvPr>
        </p:nvSpPr>
        <p:spPr/>
        <p:txBody>
          <a:bodyPr/>
          <a:lstStyle/>
          <a:p>
            <a:r>
              <a:rPr lang="en-US" dirty="0" smtClean="0">
                <a:solidFill>
                  <a:srgbClr val="FF0000"/>
                </a:solidFill>
              </a:rPr>
              <a:t>Thyroid over activity </a:t>
            </a:r>
            <a:endParaRPr lang="en-US" dirty="0">
              <a:solidFill>
                <a:srgbClr val="FF0000"/>
              </a:solidFill>
            </a:endParaRPr>
          </a:p>
        </p:txBody>
      </p:sp>
      <p:sp>
        <p:nvSpPr>
          <p:cNvPr id="5" name="Content Placeholder 4"/>
          <p:cNvSpPr>
            <a:spLocks noGrp="1"/>
          </p:cNvSpPr>
          <p:nvPr>
            <p:ph sz="half" idx="2"/>
          </p:nvPr>
        </p:nvSpPr>
        <p:spPr/>
        <p:txBody>
          <a:bodyPr>
            <a:normAutofit fontScale="77500" lnSpcReduction="20000"/>
          </a:bodyPr>
          <a:lstStyle/>
          <a:p>
            <a:r>
              <a:rPr lang="en-US" dirty="0" smtClean="0"/>
              <a:t>Graves disease </a:t>
            </a:r>
          </a:p>
          <a:p>
            <a:r>
              <a:rPr lang="en-US" dirty="0" smtClean="0"/>
              <a:t>Solitary toxic adenoma</a:t>
            </a:r>
          </a:p>
          <a:p>
            <a:r>
              <a:rPr lang="en-US" dirty="0" smtClean="0"/>
              <a:t>Toxic </a:t>
            </a:r>
            <a:r>
              <a:rPr lang="en-US" dirty="0" err="1" smtClean="0"/>
              <a:t>multinodular</a:t>
            </a:r>
            <a:r>
              <a:rPr lang="en-US" dirty="0" smtClean="0"/>
              <a:t> goiter </a:t>
            </a:r>
          </a:p>
          <a:p>
            <a:r>
              <a:rPr lang="en-US" dirty="0" smtClean="0"/>
              <a:t>Hashimoto’s </a:t>
            </a:r>
            <a:r>
              <a:rPr lang="en-US" dirty="0" err="1" smtClean="0"/>
              <a:t>thyroiditis</a:t>
            </a:r>
            <a:r>
              <a:rPr lang="en-US" dirty="0" smtClean="0"/>
              <a:t> </a:t>
            </a:r>
          </a:p>
          <a:p>
            <a:r>
              <a:rPr lang="en-US" dirty="0" smtClean="0"/>
              <a:t>TSH-secreting pituitary </a:t>
            </a:r>
            <a:r>
              <a:rPr lang="en-US" dirty="0" err="1" smtClean="0"/>
              <a:t>tumour</a:t>
            </a:r>
            <a:r>
              <a:rPr lang="en-US" dirty="0" smtClean="0"/>
              <a:t> </a:t>
            </a:r>
          </a:p>
          <a:p>
            <a:r>
              <a:rPr lang="en-US" dirty="0" smtClean="0"/>
              <a:t>Mutations causing constitutive activation of TSH receptor (rare)</a:t>
            </a:r>
          </a:p>
          <a:p>
            <a:r>
              <a:rPr lang="en-US" dirty="0" smtClean="0"/>
              <a:t>Transient hyperthyroidism during pregnancy &amp; gestational transient </a:t>
            </a:r>
            <a:r>
              <a:rPr lang="en-US" dirty="0" err="1" smtClean="0"/>
              <a:t>thyrotoxicity</a:t>
            </a:r>
            <a:r>
              <a:rPr lang="en-US" dirty="0" smtClean="0"/>
              <a:t> (GET)</a:t>
            </a:r>
          </a:p>
          <a:p>
            <a:r>
              <a:rPr lang="en-US" dirty="0" err="1" smtClean="0"/>
              <a:t>Trophoblastic</a:t>
            </a:r>
            <a:r>
              <a:rPr lang="en-US" dirty="0" smtClean="0"/>
              <a:t> hyperthyroidism</a:t>
            </a:r>
          </a:p>
          <a:p>
            <a:r>
              <a:rPr lang="en-US" dirty="0" smtClean="0"/>
              <a:t>Sub-acute </a:t>
            </a:r>
            <a:r>
              <a:rPr lang="en-US" dirty="0" err="1" smtClean="0"/>
              <a:t>thyroidiitis</a:t>
            </a:r>
            <a:r>
              <a:rPr lang="en-US" dirty="0" smtClean="0"/>
              <a:t> </a:t>
            </a:r>
          </a:p>
          <a:p>
            <a:r>
              <a:rPr lang="en-US" dirty="0" smtClean="0"/>
              <a:t>Tumors of the pituitary gland or ovary (</a:t>
            </a:r>
            <a:r>
              <a:rPr lang="en-US" dirty="0" err="1" smtClean="0"/>
              <a:t>struma</a:t>
            </a:r>
            <a:r>
              <a:rPr lang="en-US" dirty="0" smtClean="0"/>
              <a:t> </a:t>
            </a:r>
            <a:r>
              <a:rPr lang="en-US" dirty="0" err="1" smtClean="0"/>
              <a:t>ovarii</a:t>
            </a:r>
            <a:r>
              <a:rPr lang="en-US" dirty="0" smtClean="0"/>
              <a:t>)</a:t>
            </a:r>
            <a:endParaRPr lang="en-US" dirty="0"/>
          </a:p>
        </p:txBody>
      </p:sp>
      <p:sp>
        <p:nvSpPr>
          <p:cNvPr id="6" name="Text Placeholder 5"/>
          <p:cNvSpPr>
            <a:spLocks noGrp="1"/>
          </p:cNvSpPr>
          <p:nvPr>
            <p:ph type="body" sz="quarter" idx="3"/>
          </p:nvPr>
        </p:nvSpPr>
        <p:spPr/>
        <p:txBody>
          <a:bodyPr/>
          <a:lstStyle/>
          <a:p>
            <a:r>
              <a:rPr lang="en-US" dirty="0" smtClean="0">
                <a:solidFill>
                  <a:srgbClr val="FF0000"/>
                </a:solidFill>
              </a:rPr>
              <a:t>Extra-thyroid </a:t>
            </a:r>
            <a:endParaRPr lang="en-US" dirty="0">
              <a:solidFill>
                <a:srgbClr val="FF0000"/>
              </a:solidFill>
            </a:endParaRPr>
          </a:p>
        </p:txBody>
      </p:sp>
      <p:sp>
        <p:nvSpPr>
          <p:cNvPr id="7" name="Content Placeholder 6"/>
          <p:cNvSpPr>
            <a:spLocks noGrp="1"/>
          </p:cNvSpPr>
          <p:nvPr>
            <p:ph sz="quarter" idx="4"/>
          </p:nvPr>
        </p:nvSpPr>
        <p:spPr/>
        <p:txBody>
          <a:bodyPr>
            <a:normAutofit/>
          </a:bodyPr>
          <a:lstStyle/>
          <a:p>
            <a:r>
              <a:rPr lang="en-US" dirty="0" smtClean="0"/>
              <a:t>Administration of T3 or T4</a:t>
            </a:r>
          </a:p>
          <a:p>
            <a:pPr lvl="1"/>
            <a:r>
              <a:rPr lang="en-US" dirty="0" smtClean="0"/>
              <a:t>Iatrogenic</a:t>
            </a:r>
          </a:p>
          <a:p>
            <a:r>
              <a:rPr lang="en-US" dirty="0" smtClean="0"/>
              <a:t>Ectopic thyroid tissue </a:t>
            </a:r>
          </a:p>
          <a:p>
            <a:pPr>
              <a:buNone/>
            </a:pPr>
            <a:endParaRPr lang="en-US" dirty="0"/>
          </a:p>
        </p:txBody>
      </p:sp>
      <p:sp>
        <p:nvSpPr>
          <p:cNvPr id="8" name="TextBox 7"/>
          <p:cNvSpPr txBox="1"/>
          <p:nvPr/>
        </p:nvSpPr>
        <p:spPr>
          <a:xfrm>
            <a:off x="3779912" y="5733256"/>
            <a:ext cx="4824536" cy="461665"/>
          </a:xfrm>
          <a:prstGeom prst="rect">
            <a:avLst/>
          </a:prstGeom>
          <a:solidFill>
            <a:srgbClr val="FFFF00"/>
          </a:solidFill>
        </p:spPr>
        <p:txBody>
          <a:bodyPr wrap="square" rtlCol="0">
            <a:spAutoFit/>
          </a:bodyPr>
          <a:lstStyle/>
          <a:p>
            <a:r>
              <a:rPr lang="en-US" sz="2400" b="1" dirty="0" smtClean="0"/>
              <a:t>We will also discuss thyroid storm </a:t>
            </a:r>
            <a:endParaRPr lang="en-US" sz="2400" b="1"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0070C0"/>
                </a:solidFill>
              </a:rPr>
              <a:t>Signs and symptoms of hyperthyroidism </a:t>
            </a:r>
            <a:endParaRPr lang="en-US" sz="3600" b="1" dirty="0">
              <a:solidFill>
                <a:srgbClr val="0070C0"/>
              </a:solidFill>
            </a:endParaRPr>
          </a:p>
        </p:txBody>
      </p:sp>
      <p:sp>
        <p:nvSpPr>
          <p:cNvPr id="7" name="Content Placeholder 6"/>
          <p:cNvSpPr>
            <a:spLocks noGrp="1"/>
          </p:cNvSpPr>
          <p:nvPr>
            <p:ph idx="1"/>
          </p:nvPr>
        </p:nvSpPr>
        <p:spPr/>
        <p:txBody>
          <a:bodyPr>
            <a:normAutofit fontScale="92500" lnSpcReduction="20000"/>
          </a:bodyPr>
          <a:lstStyle/>
          <a:p>
            <a:r>
              <a:rPr lang="en-US" dirty="0" smtClean="0"/>
              <a:t>Nervousness</a:t>
            </a:r>
          </a:p>
          <a:p>
            <a:r>
              <a:rPr lang="en-US" dirty="0" smtClean="0"/>
              <a:t>Weight loss</a:t>
            </a:r>
          </a:p>
          <a:p>
            <a:r>
              <a:rPr lang="en-US" dirty="0" err="1" smtClean="0"/>
              <a:t>Hyperphagia</a:t>
            </a:r>
            <a:r>
              <a:rPr lang="en-US" dirty="0" smtClean="0"/>
              <a:t> </a:t>
            </a:r>
          </a:p>
          <a:p>
            <a:r>
              <a:rPr lang="en-US" dirty="0" smtClean="0"/>
              <a:t>Heat intolerance </a:t>
            </a:r>
          </a:p>
          <a:p>
            <a:r>
              <a:rPr lang="en-US" dirty="0" smtClean="0"/>
              <a:t>Increased pulse pressure </a:t>
            </a:r>
          </a:p>
          <a:p>
            <a:r>
              <a:rPr lang="en-US" dirty="0" smtClean="0"/>
              <a:t>Fine tremor of the outstretched fingers </a:t>
            </a:r>
          </a:p>
          <a:p>
            <a:r>
              <a:rPr lang="en-US" dirty="0" smtClean="0"/>
              <a:t>Warm soft skin </a:t>
            </a:r>
          </a:p>
          <a:p>
            <a:r>
              <a:rPr lang="en-US" dirty="0" smtClean="0"/>
              <a:t>Sweating</a:t>
            </a:r>
          </a:p>
          <a:p>
            <a:r>
              <a:rPr lang="en-US" dirty="0" smtClean="0"/>
              <a:t>+/- enlargement of thyroid gland </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b="1" dirty="0" smtClean="0">
                <a:solidFill>
                  <a:srgbClr val="FF0000"/>
                </a:solidFill>
              </a:rPr>
              <a:t>We will discuss a few of the causes of hyperthyroidism</a:t>
            </a:r>
            <a:endParaRPr lang="en-US" b="1" dirty="0">
              <a:solidFill>
                <a:srgbClr val="FF0000"/>
              </a:solidFill>
            </a:endParaRPr>
          </a:p>
        </p:txBody>
      </p:sp>
      <p:sp>
        <p:nvSpPr>
          <p:cNvPr id="5" name="Content Placeholder 4"/>
          <p:cNvSpPr>
            <a:spLocks noGrp="1"/>
          </p:cNvSpPr>
          <p:nvPr>
            <p:ph sz="half" idx="1"/>
          </p:nvPr>
        </p:nvSpPr>
        <p:spPr/>
        <p:txBody>
          <a:bodyPr>
            <a:normAutofit lnSpcReduction="10000"/>
          </a:bodyPr>
          <a:lstStyle/>
          <a:p>
            <a:pPr>
              <a:buNone/>
            </a:pPr>
            <a:r>
              <a:rPr lang="en-US" dirty="0" smtClean="0"/>
              <a:t> </a:t>
            </a:r>
          </a:p>
        </p:txBody>
      </p:sp>
      <p:sp>
        <p:nvSpPr>
          <p:cNvPr id="6" name="Content Placeholder 5"/>
          <p:cNvSpPr>
            <a:spLocks noGrp="1"/>
          </p:cNvSpPr>
          <p:nvPr>
            <p:ph sz="half" idx="2"/>
          </p:nvPr>
        </p:nvSpPr>
        <p:spPr>
          <a:xfrm>
            <a:off x="4788024" y="2348880"/>
            <a:ext cx="4038600" cy="2952328"/>
          </a:xfrm>
        </p:spPr>
        <p:txBody>
          <a:bodyPr>
            <a:normAutofit lnSpcReduction="10000"/>
          </a:bodyPr>
          <a:lstStyle/>
          <a:p>
            <a:pPr>
              <a:buNone/>
            </a:pPr>
            <a:r>
              <a:rPr lang="en-US" dirty="0" smtClean="0"/>
              <a:t>	</a:t>
            </a:r>
            <a:r>
              <a:rPr lang="en-US" sz="4800" b="1" dirty="0" smtClean="0">
                <a:solidFill>
                  <a:srgbClr val="7030A0"/>
                </a:solidFill>
              </a:rPr>
              <a:t>Assignment</a:t>
            </a:r>
          </a:p>
          <a:p>
            <a:pPr>
              <a:buNone/>
            </a:pPr>
            <a:r>
              <a:rPr lang="en-US" b="1" dirty="0" smtClean="0">
                <a:solidFill>
                  <a:srgbClr val="0070C0"/>
                </a:solidFill>
              </a:rPr>
              <a:t>Read the chapter on the thyroid gland in</a:t>
            </a:r>
          </a:p>
          <a:p>
            <a:pPr>
              <a:buNone/>
            </a:pPr>
            <a:r>
              <a:rPr lang="en-US" dirty="0" smtClean="0"/>
              <a:t>	</a:t>
            </a:r>
            <a:r>
              <a:rPr lang="en-US" i="1" dirty="0" smtClean="0"/>
              <a:t>Review of medical physiology by William F. Ganong </a:t>
            </a:r>
            <a:endParaRPr lang="en-US" i="1" dirty="0"/>
          </a:p>
        </p:txBody>
      </p:sp>
      <p:pic>
        <p:nvPicPr>
          <p:cNvPr id="22530" name="Picture 2" descr="http://upload.wikimedia.org/wikipedia/commons/8/8f/Proptosis_and_lid_retraction_from_Graves%27_Disease.jpg"/>
          <p:cNvPicPr>
            <a:picLocks noChangeAspect="1" noChangeArrowheads="1"/>
          </p:cNvPicPr>
          <p:nvPr/>
        </p:nvPicPr>
        <p:blipFill>
          <a:blip r:embed="rId2" cstate="print"/>
          <a:srcRect/>
          <a:stretch>
            <a:fillRect/>
          </a:stretch>
        </p:blipFill>
        <p:spPr bwMode="auto">
          <a:xfrm>
            <a:off x="140235" y="2348880"/>
            <a:ext cx="4473224" cy="2952328"/>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US" b="1" dirty="0" smtClean="0">
                <a:solidFill>
                  <a:srgbClr val="0070C0"/>
                </a:solidFill>
              </a:rPr>
              <a:t>Graves disease </a:t>
            </a:r>
            <a:endParaRPr lang="en-US" b="1" dirty="0">
              <a:solidFill>
                <a:srgbClr val="0070C0"/>
              </a:solidFill>
            </a:endParaRPr>
          </a:p>
        </p:txBody>
      </p:sp>
      <p:sp>
        <p:nvSpPr>
          <p:cNvPr id="3" name="Content Placeholder 2"/>
          <p:cNvSpPr>
            <a:spLocks noGrp="1"/>
          </p:cNvSpPr>
          <p:nvPr>
            <p:ph idx="1"/>
          </p:nvPr>
        </p:nvSpPr>
        <p:spPr>
          <a:xfrm>
            <a:off x="251520" y="836712"/>
            <a:ext cx="8712968" cy="5688632"/>
          </a:xfrm>
        </p:spPr>
        <p:txBody>
          <a:bodyPr>
            <a:normAutofit/>
          </a:bodyPr>
          <a:lstStyle/>
          <a:p>
            <a:pPr>
              <a:lnSpc>
                <a:spcPct val="90000"/>
              </a:lnSpc>
            </a:pPr>
            <a:r>
              <a:rPr lang="en-US" sz="3000" dirty="0" smtClean="0"/>
              <a:t>Causes 95% of hyperthyroidism in pregnancy</a:t>
            </a:r>
          </a:p>
          <a:p>
            <a:pPr>
              <a:lnSpc>
                <a:spcPct val="90000"/>
              </a:lnSpc>
            </a:pPr>
            <a:r>
              <a:rPr lang="en-US" sz="3000" dirty="0" smtClean="0"/>
              <a:t>Its an autoimmune disease in which antibodies to the TSH receptor stimulate the receptor</a:t>
            </a:r>
          </a:p>
          <a:p>
            <a:pPr lvl="1">
              <a:lnSpc>
                <a:spcPct val="90000"/>
              </a:lnSpc>
            </a:pPr>
            <a:r>
              <a:rPr lang="en-US" sz="2400" dirty="0" smtClean="0"/>
              <a:t>This produces marked T4 and T3 secretion and enlargement of the thyroid gland  (goiter) </a:t>
            </a:r>
          </a:p>
          <a:p>
            <a:pPr lvl="1">
              <a:lnSpc>
                <a:spcPct val="90000"/>
              </a:lnSpc>
            </a:pPr>
            <a:r>
              <a:rPr lang="en-US" sz="2400" dirty="0" smtClean="0"/>
              <a:t>Due to the feedback mechanism of T4 and T3, plasma TSH is low</a:t>
            </a:r>
          </a:p>
          <a:p>
            <a:pPr>
              <a:lnSpc>
                <a:spcPct val="90000"/>
              </a:lnSpc>
            </a:pPr>
            <a:r>
              <a:rPr lang="en-US" sz="3000" dirty="0" smtClean="0">
                <a:cs typeface="Angsana New" pitchFamily="18" charset="-34"/>
              </a:rPr>
              <a:t>C</a:t>
            </a:r>
            <a:r>
              <a:rPr lang="th-TH" sz="3000" dirty="0" smtClean="0">
                <a:cs typeface="Angsana New" pitchFamily="18" charset="-34"/>
              </a:rPr>
              <a:t>linical</a:t>
            </a:r>
            <a:r>
              <a:rPr lang="en-US" sz="3000" dirty="0" smtClean="0">
                <a:cs typeface="Angsana New" pitchFamily="18" charset="-34"/>
              </a:rPr>
              <a:t> </a:t>
            </a:r>
            <a:r>
              <a:rPr lang="th-TH" sz="3000" dirty="0" smtClean="0">
                <a:cs typeface="Angsana New" pitchFamily="18" charset="-34"/>
              </a:rPr>
              <a:t>scenarios</a:t>
            </a:r>
          </a:p>
          <a:p>
            <a:pPr lvl="1">
              <a:lnSpc>
                <a:spcPct val="90000"/>
              </a:lnSpc>
            </a:pPr>
            <a:r>
              <a:rPr lang="en-US" sz="2400" dirty="0" smtClean="0">
                <a:cs typeface="Angsana New" pitchFamily="18" charset="-34"/>
              </a:rPr>
              <a:t>S</a:t>
            </a:r>
            <a:r>
              <a:rPr lang="th-TH" sz="2400" dirty="0" smtClean="0">
                <a:cs typeface="Angsana New" pitchFamily="18" charset="-34"/>
              </a:rPr>
              <a:t>table Graves’ disease receiving thionamide</a:t>
            </a:r>
            <a:r>
              <a:rPr lang="en-US" sz="2400" dirty="0" smtClean="0">
                <a:cs typeface="Angsana New" pitchFamily="18" charset="-34"/>
              </a:rPr>
              <a:t> </a:t>
            </a:r>
            <a:r>
              <a:rPr lang="th-TH" sz="2400" dirty="0" smtClean="0">
                <a:cs typeface="Angsana New" pitchFamily="18" charset="-34"/>
              </a:rPr>
              <a:t>therapy </a:t>
            </a:r>
            <a:r>
              <a:rPr lang="en-US" sz="2400" dirty="0" smtClean="0">
                <a:cs typeface="Angsana New" pitchFamily="18" charset="-34"/>
              </a:rPr>
              <a:t>with </a:t>
            </a:r>
            <a:r>
              <a:rPr lang="th-TH" sz="2400" dirty="0" smtClean="0">
                <a:cs typeface="Angsana New" pitchFamily="18" charset="-34"/>
              </a:rPr>
              <a:t>exacerbation during early pregnancy. </a:t>
            </a:r>
            <a:endParaRPr lang="en-US" sz="2400" dirty="0" smtClean="0">
              <a:cs typeface="Angsana New" pitchFamily="18" charset="-34"/>
            </a:endParaRPr>
          </a:p>
          <a:p>
            <a:pPr lvl="1">
              <a:lnSpc>
                <a:spcPct val="90000"/>
              </a:lnSpc>
            </a:pPr>
            <a:r>
              <a:rPr lang="en-US" sz="2400" dirty="0" smtClean="0">
                <a:cs typeface="Angsana New" pitchFamily="18" charset="-34"/>
              </a:rPr>
              <a:t>I</a:t>
            </a:r>
            <a:r>
              <a:rPr lang="th-TH" sz="2400" dirty="0" smtClean="0">
                <a:cs typeface="Angsana New" pitchFamily="18" charset="-34"/>
              </a:rPr>
              <a:t>n remission </a:t>
            </a:r>
            <a:r>
              <a:rPr lang="en-US" sz="2400" dirty="0" smtClean="0">
                <a:cs typeface="Angsana New" pitchFamily="18" charset="-34"/>
              </a:rPr>
              <a:t>with </a:t>
            </a:r>
            <a:r>
              <a:rPr lang="th-TH" sz="2400" dirty="0" smtClean="0">
                <a:cs typeface="Angsana New" pitchFamily="18" charset="-34"/>
              </a:rPr>
              <a:t> a relapse of disease. </a:t>
            </a:r>
            <a:endParaRPr lang="en-US" sz="2400" dirty="0" smtClean="0">
              <a:cs typeface="Angsana New" pitchFamily="18" charset="-34"/>
            </a:endParaRPr>
          </a:p>
          <a:p>
            <a:pPr lvl="1">
              <a:lnSpc>
                <a:spcPct val="90000"/>
              </a:lnSpc>
            </a:pPr>
            <a:r>
              <a:rPr lang="en-US" sz="2400" dirty="0" smtClean="0">
                <a:cs typeface="Angsana New" pitchFamily="18" charset="-34"/>
              </a:rPr>
              <a:t>W</a:t>
            </a:r>
            <a:r>
              <a:rPr lang="th-TH" sz="2400" dirty="0" smtClean="0">
                <a:cs typeface="Angsana New" pitchFamily="18" charset="-34"/>
              </a:rPr>
              <a:t>ithout prior history diagnosed with Graves’ disease de novo during</a:t>
            </a:r>
            <a:r>
              <a:rPr lang="en-US" sz="2400" dirty="0" smtClean="0">
                <a:cs typeface="Angsana New" pitchFamily="18" charset="-34"/>
              </a:rPr>
              <a:t> </a:t>
            </a:r>
            <a:r>
              <a:rPr lang="th-TH" sz="2400" dirty="0" smtClean="0">
                <a:cs typeface="Angsana New" pitchFamily="18" charset="-34"/>
              </a:rPr>
              <a:t>pregnancy.</a:t>
            </a:r>
          </a:p>
          <a:p>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70C0"/>
                </a:solidFill>
              </a:rPr>
              <a:t>Graves disease symptoms and Signs </a:t>
            </a:r>
            <a:endParaRPr lang="en-US" b="1" dirty="0">
              <a:solidFill>
                <a:srgbClr val="0070C0"/>
              </a:solidFill>
            </a:endParaRPr>
          </a:p>
        </p:txBody>
      </p:sp>
      <p:sp>
        <p:nvSpPr>
          <p:cNvPr id="3" name="Content Placeholder 2"/>
          <p:cNvSpPr>
            <a:spLocks noGrp="1"/>
          </p:cNvSpPr>
          <p:nvPr>
            <p:ph sz="half" idx="1"/>
          </p:nvPr>
        </p:nvSpPr>
        <p:spPr/>
        <p:txBody>
          <a:bodyPr/>
          <a:lstStyle/>
          <a:p>
            <a:r>
              <a:rPr lang="en-US" dirty="0" smtClean="0"/>
              <a:t>Symptoms and signs of hyperthyroidism </a:t>
            </a:r>
          </a:p>
          <a:p>
            <a:pPr lvl="1"/>
            <a:r>
              <a:rPr lang="en-US" dirty="0" smtClean="0"/>
              <a:t>Discussed</a:t>
            </a:r>
          </a:p>
          <a:p>
            <a:r>
              <a:rPr lang="en-US" dirty="0" smtClean="0"/>
              <a:t>Hallmark of Graves:</a:t>
            </a:r>
          </a:p>
          <a:p>
            <a:pPr lvl="1"/>
            <a:r>
              <a:rPr lang="en-US" dirty="0" smtClean="0"/>
              <a:t>Swelling of the tissues in the orbit producing protrusion of the eye balls </a:t>
            </a:r>
            <a:r>
              <a:rPr lang="en-US" b="1" dirty="0" smtClean="0">
                <a:solidFill>
                  <a:srgbClr val="FF0000"/>
                </a:solidFill>
              </a:rPr>
              <a:t>(</a:t>
            </a:r>
            <a:r>
              <a:rPr lang="en-US" b="1" dirty="0" err="1" smtClean="0">
                <a:solidFill>
                  <a:srgbClr val="FF0000"/>
                </a:solidFill>
              </a:rPr>
              <a:t>exophthalmos</a:t>
            </a:r>
            <a:r>
              <a:rPr lang="en-US" b="1" dirty="0" smtClean="0">
                <a:solidFill>
                  <a:srgbClr val="FF0000"/>
                </a:solidFill>
              </a:rPr>
              <a:t>)</a:t>
            </a:r>
            <a:endParaRPr lang="en-US" b="1" dirty="0">
              <a:solidFill>
                <a:srgbClr val="FF0000"/>
              </a:solidFill>
            </a:endParaRPr>
          </a:p>
        </p:txBody>
      </p:sp>
      <p:pic>
        <p:nvPicPr>
          <p:cNvPr id="21506" name="Picture 2" descr="http://www.nhs.uk/Conditions/Exophthalmos/PublishingImages/M270138-Bulging_eye_342x198.jpg"/>
          <p:cNvPicPr>
            <a:picLocks noChangeAspect="1" noChangeArrowheads="1"/>
          </p:cNvPicPr>
          <p:nvPr/>
        </p:nvPicPr>
        <p:blipFill>
          <a:blip r:embed="rId2" cstate="print"/>
          <a:srcRect/>
          <a:stretch>
            <a:fillRect/>
          </a:stretch>
        </p:blipFill>
        <p:spPr bwMode="auto">
          <a:xfrm>
            <a:off x="5076056" y="1484784"/>
            <a:ext cx="3257550" cy="1885950"/>
          </a:xfrm>
          <a:prstGeom prst="rect">
            <a:avLst/>
          </a:prstGeom>
          <a:noFill/>
        </p:spPr>
      </p:pic>
      <p:pic>
        <p:nvPicPr>
          <p:cNvPr id="21510" name="Picture 6" descr="http://t0.gstatic.com/images?q=tbn:ANd9GcTd2rclu1Jgnw2RI5aQecnC-3VSDS8McWAecF_e9I_jmGThcToRxJrqooCZ"/>
          <p:cNvPicPr>
            <a:picLocks noChangeAspect="1" noChangeArrowheads="1"/>
          </p:cNvPicPr>
          <p:nvPr/>
        </p:nvPicPr>
        <p:blipFill>
          <a:blip r:embed="rId3" cstate="print"/>
          <a:srcRect/>
          <a:stretch>
            <a:fillRect/>
          </a:stretch>
        </p:blipFill>
        <p:spPr bwMode="auto">
          <a:xfrm>
            <a:off x="5724128" y="3356992"/>
            <a:ext cx="1988815" cy="3058822"/>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Graves disease-diagnosis </a:t>
            </a:r>
            <a:endParaRPr lang="en-US" b="1" dirty="0">
              <a:solidFill>
                <a:srgbClr val="0070C0"/>
              </a:solidFill>
            </a:endParaRPr>
          </a:p>
        </p:txBody>
      </p:sp>
      <p:sp>
        <p:nvSpPr>
          <p:cNvPr id="3" name="Content Placeholder 2"/>
          <p:cNvSpPr>
            <a:spLocks noGrp="1"/>
          </p:cNvSpPr>
          <p:nvPr>
            <p:ph idx="1"/>
          </p:nvPr>
        </p:nvSpPr>
        <p:spPr/>
        <p:txBody>
          <a:bodyPr/>
          <a:lstStyle/>
          <a:p>
            <a:pPr>
              <a:lnSpc>
                <a:spcPct val="90000"/>
              </a:lnSpc>
            </a:pPr>
            <a:r>
              <a:rPr lang="en-US" sz="2800" dirty="0" smtClean="0"/>
              <a:t>Diagnosis</a:t>
            </a:r>
          </a:p>
          <a:p>
            <a:pPr lvl="1">
              <a:lnSpc>
                <a:spcPct val="90000"/>
              </a:lnSpc>
            </a:pPr>
            <a:r>
              <a:rPr lang="en-US" sz="2400" dirty="0" smtClean="0"/>
              <a:t>Challenge :</a:t>
            </a:r>
            <a:r>
              <a:rPr lang="en-US" sz="2400" dirty="0" err="1" smtClean="0"/>
              <a:t>hypermetabolic</a:t>
            </a:r>
            <a:r>
              <a:rPr lang="en-US" sz="2400" dirty="0" smtClean="0"/>
              <a:t> symptoms in normal pregnancy mimic hyperthyroidism</a:t>
            </a:r>
          </a:p>
          <a:p>
            <a:pPr lvl="1">
              <a:lnSpc>
                <a:spcPct val="90000"/>
              </a:lnSpc>
            </a:pPr>
            <a:r>
              <a:rPr lang="en-US" sz="2400" dirty="0" smtClean="0"/>
              <a:t>Thyroid examination: goiter (with or without bruit) </a:t>
            </a:r>
          </a:p>
          <a:p>
            <a:pPr lvl="1">
              <a:lnSpc>
                <a:spcPct val="90000"/>
              </a:lnSpc>
            </a:pPr>
            <a:r>
              <a:rPr lang="en-US" sz="2400" dirty="0" smtClean="0"/>
              <a:t>Suppressed serum TSH level and usually elevated free and total T4 and T3 serum concentrations.</a:t>
            </a:r>
          </a:p>
          <a:p>
            <a:pPr lvl="1">
              <a:lnSpc>
                <a:spcPct val="90000"/>
              </a:lnSpc>
            </a:pPr>
            <a:r>
              <a:rPr lang="en-US" sz="2400" dirty="0" smtClean="0"/>
              <a:t>TSH receptor antibodies</a:t>
            </a:r>
          </a:p>
          <a:p>
            <a:r>
              <a:rPr lang="en-US" dirty="0" err="1" smtClean="0">
                <a:solidFill>
                  <a:srgbClr val="7030A0"/>
                </a:solidFill>
              </a:rPr>
              <a:t>Autoantibodies</a:t>
            </a:r>
            <a:r>
              <a:rPr lang="en-US" dirty="0" smtClean="0">
                <a:solidFill>
                  <a:srgbClr val="7030A0"/>
                </a:solidFill>
              </a:rPr>
              <a:t> mimic TSH can cross the placenta and cause neonatal Graves’ disease</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Introduction</a:t>
            </a:r>
            <a:endParaRPr lang="en-US" b="1" dirty="0">
              <a:solidFill>
                <a:srgbClr val="0070C0"/>
              </a:solidFill>
            </a:endParaRPr>
          </a:p>
        </p:txBody>
      </p:sp>
      <p:sp>
        <p:nvSpPr>
          <p:cNvPr id="3" name="Content Placeholder 2"/>
          <p:cNvSpPr>
            <a:spLocks noGrp="1"/>
          </p:cNvSpPr>
          <p:nvPr>
            <p:ph idx="1"/>
          </p:nvPr>
        </p:nvSpPr>
        <p:spPr/>
        <p:txBody>
          <a:bodyPr/>
          <a:lstStyle/>
          <a:p>
            <a:pPr>
              <a:buNone/>
            </a:pPr>
            <a:r>
              <a:rPr lang="en-GB" b="1" dirty="0" smtClean="0">
                <a:solidFill>
                  <a:srgbClr val="FF0000"/>
                </a:solidFill>
              </a:rPr>
              <a:t>......Therefore</a:t>
            </a:r>
          </a:p>
          <a:p>
            <a:r>
              <a:rPr lang="en-GB" dirty="0" smtClean="0"/>
              <a:t>The diagnosis of thyroid disease during pregnancy requires an understanding of the changes in:</a:t>
            </a:r>
          </a:p>
          <a:p>
            <a:pPr lvl="1"/>
            <a:r>
              <a:rPr lang="en-GB" dirty="0" smtClean="0"/>
              <a:t> thyroid physiology and</a:t>
            </a:r>
          </a:p>
          <a:p>
            <a:pPr lvl="1"/>
            <a:r>
              <a:rPr lang="en-GB" dirty="0" smtClean="0"/>
              <a:t> thyroid function tests that accompany normal pregnancy</a:t>
            </a:r>
          </a:p>
          <a:p>
            <a:pPr>
              <a:buNone/>
            </a:pP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0070C0"/>
                </a:solidFill>
              </a:rPr>
              <a:t>Adverse effects of Graves disease in pregnancy  </a:t>
            </a:r>
            <a:endParaRPr lang="en-US" sz="3200" b="1" dirty="0">
              <a:solidFill>
                <a:srgbClr val="0070C0"/>
              </a:solidFill>
            </a:endParaRPr>
          </a:p>
        </p:txBody>
      </p:sp>
      <p:sp>
        <p:nvSpPr>
          <p:cNvPr id="4" name="Text Placeholder 3"/>
          <p:cNvSpPr>
            <a:spLocks noGrp="1"/>
          </p:cNvSpPr>
          <p:nvPr>
            <p:ph type="body" idx="1"/>
          </p:nvPr>
        </p:nvSpPr>
        <p:spPr>
          <a:xfrm>
            <a:off x="457200" y="1124744"/>
            <a:ext cx="4040188" cy="639762"/>
          </a:xfrm>
        </p:spPr>
        <p:txBody>
          <a:bodyPr/>
          <a:lstStyle/>
          <a:p>
            <a:r>
              <a:rPr lang="en-US" dirty="0" smtClean="0">
                <a:solidFill>
                  <a:srgbClr val="FF0000"/>
                </a:solidFill>
              </a:rPr>
              <a:t>Maternal  </a:t>
            </a:r>
            <a:endParaRPr lang="en-US" dirty="0">
              <a:solidFill>
                <a:srgbClr val="FF0000"/>
              </a:solidFill>
            </a:endParaRPr>
          </a:p>
        </p:txBody>
      </p:sp>
      <p:sp>
        <p:nvSpPr>
          <p:cNvPr id="3" name="Content Placeholder 2"/>
          <p:cNvSpPr>
            <a:spLocks noGrp="1"/>
          </p:cNvSpPr>
          <p:nvPr>
            <p:ph sz="half" idx="2"/>
          </p:nvPr>
        </p:nvSpPr>
        <p:spPr>
          <a:xfrm>
            <a:off x="457200" y="1764506"/>
            <a:ext cx="4040188" cy="3951288"/>
          </a:xfrm>
        </p:spPr>
        <p:txBody>
          <a:bodyPr>
            <a:normAutofit/>
          </a:bodyPr>
          <a:lstStyle/>
          <a:p>
            <a:pPr>
              <a:lnSpc>
                <a:spcPct val="80000"/>
              </a:lnSpc>
            </a:pPr>
            <a:r>
              <a:rPr lang="en-US" sz="2800" dirty="0" smtClean="0"/>
              <a:t>Preterm labor</a:t>
            </a:r>
          </a:p>
          <a:p>
            <a:pPr lvl="1">
              <a:lnSpc>
                <a:spcPct val="80000"/>
              </a:lnSpc>
            </a:pPr>
            <a:r>
              <a:rPr lang="en-US" sz="2400" dirty="0" smtClean="0"/>
              <a:t>Untreated :88%</a:t>
            </a:r>
          </a:p>
          <a:p>
            <a:pPr lvl="1">
              <a:lnSpc>
                <a:spcPct val="80000"/>
              </a:lnSpc>
            </a:pPr>
            <a:r>
              <a:rPr lang="en-US" sz="2400" dirty="0" smtClean="0"/>
              <a:t>Partially treated: 25%</a:t>
            </a:r>
          </a:p>
          <a:p>
            <a:pPr lvl="1">
              <a:lnSpc>
                <a:spcPct val="80000"/>
              </a:lnSpc>
            </a:pPr>
            <a:r>
              <a:rPr lang="en-US" sz="2400" dirty="0" smtClean="0"/>
              <a:t>Adequately treated :8%</a:t>
            </a:r>
          </a:p>
          <a:p>
            <a:pPr>
              <a:lnSpc>
                <a:spcPct val="80000"/>
              </a:lnSpc>
            </a:pPr>
            <a:r>
              <a:rPr lang="en-US" sz="2800" dirty="0" smtClean="0"/>
              <a:t>Spontaneous abortion</a:t>
            </a:r>
          </a:p>
          <a:p>
            <a:pPr>
              <a:lnSpc>
                <a:spcPct val="80000"/>
              </a:lnSpc>
            </a:pPr>
            <a:r>
              <a:rPr lang="en-US" sz="2800" dirty="0" smtClean="0"/>
              <a:t>Preeclampsia </a:t>
            </a:r>
          </a:p>
          <a:p>
            <a:pPr>
              <a:lnSpc>
                <a:spcPct val="80000"/>
              </a:lnSpc>
            </a:pPr>
            <a:r>
              <a:rPr lang="en-US" sz="2800" dirty="0" smtClean="0"/>
              <a:t>Heart failure </a:t>
            </a:r>
          </a:p>
          <a:p>
            <a:pPr>
              <a:lnSpc>
                <a:spcPct val="80000"/>
              </a:lnSpc>
            </a:pPr>
            <a:r>
              <a:rPr lang="en-US" sz="2800" dirty="0" smtClean="0"/>
              <a:t>Thyroid storm  </a:t>
            </a:r>
          </a:p>
        </p:txBody>
      </p:sp>
      <p:sp>
        <p:nvSpPr>
          <p:cNvPr id="5" name="Text Placeholder 4"/>
          <p:cNvSpPr>
            <a:spLocks noGrp="1"/>
          </p:cNvSpPr>
          <p:nvPr>
            <p:ph type="body" sz="quarter" idx="3"/>
          </p:nvPr>
        </p:nvSpPr>
        <p:spPr>
          <a:xfrm>
            <a:off x="4645025" y="1124744"/>
            <a:ext cx="4041775" cy="639762"/>
          </a:xfrm>
        </p:spPr>
        <p:txBody>
          <a:bodyPr/>
          <a:lstStyle/>
          <a:p>
            <a:r>
              <a:rPr lang="en-US" dirty="0" smtClean="0">
                <a:solidFill>
                  <a:srgbClr val="FF0000"/>
                </a:solidFill>
              </a:rPr>
              <a:t>Neonatal </a:t>
            </a:r>
            <a:endParaRPr lang="en-US" dirty="0">
              <a:solidFill>
                <a:srgbClr val="FF0000"/>
              </a:solidFill>
            </a:endParaRPr>
          </a:p>
        </p:txBody>
      </p:sp>
      <p:sp>
        <p:nvSpPr>
          <p:cNvPr id="6" name="Content Placeholder 5"/>
          <p:cNvSpPr>
            <a:spLocks noGrp="1"/>
          </p:cNvSpPr>
          <p:nvPr>
            <p:ph sz="quarter" idx="4"/>
          </p:nvPr>
        </p:nvSpPr>
        <p:spPr>
          <a:xfrm>
            <a:off x="4645025" y="1764506"/>
            <a:ext cx="4041775" cy="3951288"/>
          </a:xfrm>
        </p:spPr>
        <p:txBody>
          <a:bodyPr>
            <a:normAutofit fontScale="92500" lnSpcReduction="10000"/>
          </a:bodyPr>
          <a:lstStyle/>
          <a:p>
            <a:pPr>
              <a:lnSpc>
                <a:spcPct val="80000"/>
              </a:lnSpc>
            </a:pPr>
            <a:r>
              <a:rPr lang="en-US" sz="2800" dirty="0" smtClean="0"/>
              <a:t>Prematurity</a:t>
            </a:r>
          </a:p>
          <a:p>
            <a:pPr>
              <a:lnSpc>
                <a:spcPct val="80000"/>
              </a:lnSpc>
            </a:pPr>
            <a:r>
              <a:rPr lang="en-US" sz="2800" dirty="0" smtClean="0"/>
              <a:t>Stillbirth</a:t>
            </a:r>
          </a:p>
          <a:p>
            <a:pPr lvl="1">
              <a:lnSpc>
                <a:spcPct val="80000"/>
              </a:lnSpc>
            </a:pPr>
            <a:r>
              <a:rPr lang="en-US" sz="2600" dirty="0" smtClean="0"/>
              <a:t>Untreated: 50%</a:t>
            </a:r>
          </a:p>
          <a:p>
            <a:pPr lvl="1">
              <a:lnSpc>
                <a:spcPct val="80000"/>
              </a:lnSpc>
            </a:pPr>
            <a:r>
              <a:rPr lang="en-US" sz="2600" dirty="0" smtClean="0"/>
              <a:t>Partially treated: 16%</a:t>
            </a:r>
          </a:p>
          <a:p>
            <a:pPr lvl="1">
              <a:lnSpc>
                <a:spcPct val="80000"/>
              </a:lnSpc>
            </a:pPr>
            <a:r>
              <a:rPr lang="en-US" sz="2600" dirty="0" smtClean="0"/>
              <a:t>Adequately treated: 0% </a:t>
            </a:r>
          </a:p>
          <a:p>
            <a:pPr>
              <a:lnSpc>
                <a:spcPct val="80000"/>
              </a:lnSpc>
            </a:pPr>
            <a:r>
              <a:rPr lang="en-US" sz="2800" dirty="0" smtClean="0"/>
              <a:t>Small for gestational age </a:t>
            </a:r>
          </a:p>
          <a:p>
            <a:pPr>
              <a:lnSpc>
                <a:spcPct val="80000"/>
              </a:lnSpc>
            </a:pPr>
            <a:r>
              <a:rPr lang="en-US" sz="2800" dirty="0" smtClean="0"/>
              <a:t>Congenital malformations</a:t>
            </a:r>
          </a:p>
          <a:p>
            <a:pPr>
              <a:lnSpc>
                <a:spcPct val="80000"/>
              </a:lnSpc>
            </a:pPr>
            <a:r>
              <a:rPr lang="en-US" sz="2800" dirty="0" smtClean="0"/>
              <a:t>Neonatal Graves disease</a:t>
            </a:r>
          </a:p>
          <a:p>
            <a:pPr lvl="1">
              <a:lnSpc>
                <a:spcPct val="80000"/>
              </a:lnSpc>
            </a:pPr>
            <a:r>
              <a:rPr lang="en-US" sz="2600" dirty="0" err="1" smtClean="0"/>
              <a:t>Autoantibodies</a:t>
            </a:r>
            <a:r>
              <a:rPr lang="en-US" sz="2600" dirty="0" smtClean="0"/>
              <a:t> can cross the placenta </a:t>
            </a:r>
          </a:p>
          <a:p>
            <a:pPr lvl="1">
              <a:lnSpc>
                <a:spcPct val="80000"/>
              </a:lnSpc>
            </a:pPr>
            <a:r>
              <a:rPr lang="en-US" sz="2600" dirty="0" smtClean="0"/>
              <a:t>1% infants</a:t>
            </a:r>
          </a:p>
          <a:p>
            <a:pPr>
              <a:lnSpc>
                <a:spcPct val="80000"/>
              </a:lnSpc>
            </a:pPr>
            <a:endParaRPr lang="en-US" dirty="0" smtClean="0"/>
          </a:p>
          <a:p>
            <a:pPr lvl="1">
              <a:lnSpc>
                <a:spcPct val="80000"/>
              </a:lnSpc>
            </a:pPr>
            <a:endParaRPr lang="en-US" sz="1600" dirty="0" smtClean="0"/>
          </a:p>
          <a:p>
            <a:pPr>
              <a:lnSpc>
                <a:spcPct val="80000"/>
              </a:lnSpc>
            </a:pPr>
            <a:endParaRPr lang="en-US" sz="2000" dirty="0" smtClean="0"/>
          </a:p>
          <a:p>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0070C0"/>
                </a:solidFill>
              </a:rPr>
              <a:t>Transient hyperthyroidism during pregnancy &amp; gestational transient </a:t>
            </a:r>
            <a:r>
              <a:rPr lang="en-US" sz="3200" b="1" dirty="0" err="1" smtClean="0">
                <a:solidFill>
                  <a:srgbClr val="0070C0"/>
                </a:solidFill>
              </a:rPr>
              <a:t>thyrotoxicity</a:t>
            </a:r>
            <a:r>
              <a:rPr lang="en-US" sz="3200" b="1" dirty="0" smtClean="0">
                <a:solidFill>
                  <a:srgbClr val="0070C0"/>
                </a:solidFill>
              </a:rPr>
              <a:t> (GET)</a:t>
            </a:r>
            <a:endParaRPr lang="en-US" sz="3200" b="1" dirty="0">
              <a:solidFill>
                <a:srgbClr val="0070C0"/>
              </a:solidFill>
            </a:endParaRPr>
          </a:p>
        </p:txBody>
      </p:sp>
      <p:sp>
        <p:nvSpPr>
          <p:cNvPr id="3" name="Content Placeholder 2"/>
          <p:cNvSpPr>
            <a:spLocks noGrp="1"/>
          </p:cNvSpPr>
          <p:nvPr>
            <p:ph idx="1"/>
          </p:nvPr>
        </p:nvSpPr>
        <p:spPr>
          <a:xfrm>
            <a:off x="457200" y="1600200"/>
            <a:ext cx="8435280" cy="4525963"/>
          </a:xfrm>
        </p:spPr>
        <p:txBody>
          <a:bodyPr>
            <a:normAutofit fontScale="92500" lnSpcReduction="10000"/>
          </a:bodyPr>
          <a:lstStyle/>
          <a:p>
            <a:pPr>
              <a:lnSpc>
                <a:spcPct val="90000"/>
              </a:lnSpc>
            </a:pPr>
            <a:r>
              <a:rPr lang="en-US" sz="2800" dirty="0" smtClean="0"/>
              <a:t>Believed to be related to </a:t>
            </a:r>
            <a:r>
              <a:rPr lang="en-US" sz="2800" dirty="0" err="1" smtClean="0"/>
              <a:t>hCG</a:t>
            </a:r>
            <a:r>
              <a:rPr lang="en-US" sz="2800" dirty="0" smtClean="0"/>
              <a:t> stimulation of the thyroid gland </a:t>
            </a:r>
          </a:p>
          <a:p>
            <a:pPr lvl="1">
              <a:lnSpc>
                <a:spcPct val="90000"/>
              </a:lnSpc>
            </a:pPr>
            <a:r>
              <a:rPr lang="en-US" sz="2400" dirty="0" smtClean="0"/>
              <a:t>Normalization of T4 levels  by </a:t>
            </a:r>
            <a:r>
              <a:rPr lang="en-US" sz="2400" dirty="0" err="1" smtClean="0"/>
              <a:t>midgestation</a:t>
            </a:r>
            <a:endParaRPr lang="en-US" sz="2400" dirty="0" smtClean="0"/>
          </a:p>
          <a:p>
            <a:pPr lvl="1">
              <a:lnSpc>
                <a:spcPct val="90000"/>
              </a:lnSpc>
            </a:pPr>
            <a:r>
              <a:rPr lang="en-US" sz="2400" dirty="0" smtClean="0"/>
              <a:t>Resolution of symptoms parallels the decline in </a:t>
            </a:r>
            <a:r>
              <a:rPr lang="en-US" sz="2400" dirty="0" err="1" smtClean="0"/>
              <a:t>hCG</a:t>
            </a:r>
            <a:r>
              <a:rPr lang="en-US" sz="2400" dirty="0" smtClean="0"/>
              <a:t> levels</a:t>
            </a:r>
          </a:p>
          <a:p>
            <a:pPr>
              <a:lnSpc>
                <a:spcPct val="90000"/>
              </a:lnSpc>
              <a:buNone/>
            </a:pPr>
            <a:r>
              <a:rPr lang="en-US" b="1" dirty="0" smtClean="0">
                <a:solidFill>
                  <a:srgbClr val="FF0000"/>
                </a:solidFill>
              </a:rPr>
              <a:t>Characterized by: </a:t>
            </a:r>
          </a:p>
          <a:p>
            <a:pPr>
              <a:lnSpc>
                <a:spcPct val="90000"/>
              </a:lnSpc>
            </a:pPr>
            <a:r>
              <a:rPr lang="en-US" sz="2800" dirty="0" err="1" smtClean="0"/>
              <a:t>Hyperemesis</a:t>
            </a:r>
            <a:r>
              <a:rPr lang="en-US" sz="2800" dirty="0" smtClean="0"/>
              <a:t> </a:t>
            </a:r>
            <a:r>
              <a:rPr lang="en-US" sz="2800" dirty="0" err="1" smtClean="0"/>
              <a:t>gravidarum</a:t>
            </a:r>
            <a:endParaRPr lang="en-US" sz="2800" dirty="0" smtClean="0"/>
          </a:p>
          <a:p>
            <a:pPr lvl="1">
              <a:lnSpc>
                <a:spcPct val="90000"/>
              </a:lnSpc>
            </a:pPr>
            <a:r>
              <a:rPr lang="en-US" sz="2400" dirty="0" smtClean="0"/>
              <a:t>Severe nausea and vomiting leading to a 5% loss of body weight, dehydration, and ketosis.</a:t>
            </a:r>
          </a:p>
          <a:p>
            <a:pPr>
              <a:lnSpc>
                <a:spcPct val="90000"/>
              </a:lnSpc>
            </a:pPr>
            <a:r>
              <a:rPr lang="en-US" sz="2800" dirty="0" smtClean="0"/>
              <a:t>Absence of goiter and </a:t>
            </a:r>
            <a:r>
              <a:rPr lang="en-US" sz="2800" dirty="0" err="1" smtClean="0"/>
              <a:t>ophthalmopathy</a:t>
            </a:r>
            <a:r>
              <a:rPr lang="en-US" sz="2800" dirty="0" smtClean="0"/>
              <a:t>, and absence of the common symptoms and signs of hyperthyroidism </a:t>
            </a:r>
          </a:p>
          <a:p>
            <a:pPr>
              <a:lnSpc>
                <a:spcPct val="90000"/>
              </a:lnSpc>
            </a:pPr>
            <a:r>
              <a:rPr lang="en-US" sz="2800" dirty="0" smtClean="0"/>
              <a:t>Higher serum </a:t>
            </a:r>
            <a:r>
              <a:rPr lang="en-US" sz="2800" dirty="0" err="1" smtClean="0"/>
              <a:t>hCG</a:t>
            </a:r>
            <a:r>
              <a:rPr lang="en-US" sz="2800" dirty="0" smtClean="0"/>
              <a:t> and </a:t>
            </a:r>
            <a:r>
              <a:rPr lang="en-US" sz="2800" dirty="0" err="1" smtClean="0"/>
              <a:t>estradiol</a:t>
            </a:r>
            <a:r>
              <a:rPr lang="en-US" sz="2800" dirty="0" smtClean="0"/>
              <a:t> concentrations </a:t>
            </a:r>
            <a:endParaRPr lang="en-US" dirty="0" smtClean="0"/>
          </a:p>
          <a:p>
            <a:pPr>
              <a:lnSpc>
                <a:spcPct val="90000"/>
              </a:lnSpc>
              <a:buNone/>
            </a:pPr>
            <a:r>
              <a:rPr lang="en-US" sz="3000" b="1" dirty="0" smtClean="0">
                <a:solidFill>
                  <a:srgbClr val="FF0000"/>
                </a:solidFill>
              </a:rPr>
              <a:t>Treatment is supportive care</a:t>
            </a:r>
          </a:p>
          <a:p>
            <a:pPr>
              <a:buNone/>
            </a:pP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solidFill>
                  <a:srgbClr val="0070C0"/>
                </a:solidFill>
              </a:rPr>
              <a:t>Trophoblastic</a:t>
            </a:r>
            <a:r>
              <a:rPr lang="en-US" b="1" dirty="0" smtClean="0">
                <a:solidFill>
                  <a:srgbClr val="0070C0"/>
                </a:solidFill>
              </a:rPr>
              <a:t> hyperthyroidism</a:t>
            </a:r>
            <a:endParaRPr lang="en-US" b="1" dirty="0">
              <a:solidFill>
                <a:srgbClr val="0070C0"/>
              </a:solidFill>
            </a:endParaRPr>
          </a:p>
        </p:txBody>
      </p:sp>
      <p:sp>
        <p:nvSpPr>
          <p:cNvPr id="3" name="Content Placeholder 2"/>
          <p:cNvSpPr>
            <a:spLocks noGrp="1"/>
          </p:cNvSpPr>
          <p:nvPr>
            <p:ph idx="1"/>
          </p:nvPr>
        </p:nvSpPr>
        <p:spPr>
          <a:xfrm>
            <a:off x="179512" y="1600200"/>
            <a:ext cx="8712968" cy="4525963"/>
          </a:xfrm>
        </p:spPr>
        <p:txBody>
          <a:bodyPr>
            <a:normAutofit/>
          </a:bodyPr>
          <a:lstStyle/>
          <a:p>
            <a:pPr>
              <a:lnSpc>
                <a:spcPct val="90000"/>
              </a:lnSpc>
            </a:pPr>
            <a:r>
              <a:rPr lang="en-US" sz="2800" dirty="0" err="1" smtClean="0"/>
              <a:t>Hydatidiform</a:t>
            </a:r>
            <a:r>
              <a:rPr lang="en-US" sz="2800" dirty="0" smtClean="0"/>
              <a:t> mole &amp; </a:t>
            </a:r>
            <a:r>
              <a:rPr lang="en-US" sz="2800" dirty="0" err="1" smtClean="0"/>
              <a:t>choriocarcinoma</a:t>
            </a:r>
            <a:r>
              <a:rPr lang="en-US" sz="2800" dirty="0" smtClean="0"/>
              <a:t>. </a:t>
            </a:r>
          </a:p>
          <a:p>
            <a:pPr lvl="1">
              <a:lnSpc>
                <a:spcPct val="90000"/>
              </a:lnSpc>
            </a:pPr>
            <a:r>
              <a:rPr lang="en-US" sz="2400" dirty="0" smtClean="0"/>
              <a:t>high serum </a:t>
            </a:r>
            <a:r>
              <a:rPr lang="en-US" sz="2400" dirty="0" err="1" smtClean="0"/>
              <a:t>hCG</a:t>
            </a:r>
            <a:r>
              <a:rPr lang="en-US" sz="2400" dirty="0" smtClean="0"/>
              <a:t> concentrations and abnormal </a:t>
            </a:r>
            <a:r>
              <a:rPr lang="en-US" sz="2400" dirty="0" err="1" smtClean="0"/>
              <a:t>hCG</a:t>
            </a:r>
            <a:r>
              <a:rPr lang="en-US" sz="2400" dirty="0" smtClean="0"/>
              <a:t> </a:t>
            </a:r>
            <a:r>
              <a:rPr lang="en-US" sz="2400" dirty="0" err="1" smtClean="0"/>
              <a:t>isoforms</a:t>
            </a:r>
            <a:endParaRPr lang="en-US" sz="2400" dirty="0" smtClean="0"/>
          </a:p>
          <a:p>
            <a:pPr>
              <a:lnSpc>
                <a:spcPct val="90000"/>
              </a:lnSpc>
            </a:pPr>
            <a:r>
              <a:rPr lang="en-US" sz="2800" dirty="0" smtClean="0"/>
              <a:t>55 to 60% had clinically evident hyperthyroidism </a:t>
            </a:r>
          </a:p>
          <a:p>
            <a:pPr>
              <a:lnSpc>
                <a:spcPct val="90000"/>
              </a:lnSpc>
            </a:pPr>
            <a:r>
              <a:rPr lang="en-US" sz="2800" dirty="0" smtClean="0"/>
              <a:t>Normal thyroid gland and few symptoms of thyroid hormone excess</a:t>
            </a:r>
          </a:p>
          <a:p>
            <a:pPr>
              <a:lnSpc>
                <a:spcPct val="90000"/>
              </a:lnSpc>
            </a:pPr>
            <a:r>
              <a:rPr lang="en-US" sz="2800" dirty="0" smtClean="0"/>
              <a:t>Some findings of hyperthyroidism and a diffuse goiter</a:t>
            </a:r>
          </a:p>
          <a:p>
            <a:pPr lvl="1">
              <a:lnSpc>
                <a:spcPct val="90000"/>
              </a:lnSpc>
            </a:pPr>
            <a:r>
              <a:rPr lang="en-US" sz="2400" dirty="0" err="1" smtClean="0"/>
              <a:t>ophthalmopathy</a:t>
            </a:r>
            <a:r>
              <a:rPr lang="en-US" sz="2400" dirty="0" smtClean="0"/>
              <a:t> is not present</a:t>
            </a:r>
          </a:p>
          <a:p>
            <a:pPr>
              <a:lnSpc>
                <a:spcPct val="90000"/>
              </a:lnSpc>
            </a:pPr>
            <a:r>
              <a:rPr lang="en-US" sz="2800" dirty="0" smtClean="0"/>
              <a:t>Nausea and vomiting may predominate </a:t>
            </a:r>
          </a:p>
          <a:p>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Thyroid storm</a:t>
            </a:r>
            <a:endParaRPr lang="en-US" b="1" dirty="0">
              <a:solidFill>
                <a:srgbClr val="0070C0"/>
              </a:solidFill>
            </a:endParaRPr>
          </a:p>
        </p:txBody>
      </p:sp>
      <p:sp>
        <p:nvSpPr>
          <p:cNvPr id="3" name="Content Placeholder 2"/>
          <p:cNvSpPr>
            <a:spLocks noGrp="1"/>
          </p:cNvSpPr>
          <p:nvPr>
            <p:ph idx="1"/>
          </p:nvPr>
        </p:nvSpPr>
        <p:spPr/>
        <p:txBody>
          <a:bodyPr>
            <a:normAutofit fontScale="92500" lnSpcReduction="20000"/>
          </a:bodyPr>
          <a:lstStyle/>
          <a:p>
            <a:r>
              <a:rPr lang="en-US" dirty="0" smtClean="0"/>
              <a:t>Thyroid storm is a rare, life-threatening condition characterized by severe clinical manifestations of </a:t>
            </a:r>
            <a:r>
              <a:rPr lang="en-US" dirty="0" err="1" smtClean="0"/>
              <a:t>thyrotoxicosis</a:t>
            </a:r>
            <a:endParaRPr lang="en-US" dirty="0" smtClean="0"/>
          </a:p>
          <a:p>
            <a:r>
              <a:rPr lang="en-US" dirty="0" smtClean="0"/>
              <a:t>Usually precipitated by an acute event such as thyroid or non-thyroidal surgery, trauma, infection, an acute iodine load, or child birth</a:t>
            </a:r>
          </a:p>
          <a:p>
            <a:r>
              <a:rPr lang="en-US" dirty="0" err="1" smtClean="0"/>
              <a:t>Aetiology</a:t>
            </a:r>
            <a:r>
              <a:rPr lang="en-US" dirty="0" smtClean="0"/>
              <a:t> not known but hypothesized to be a rapid rate of increase in serum thyroid hormone levels, increased responsiveness to </a:t>
            </a:r>
            <a:r>
              <a:rPr lang="en-US" dirty="0" err="1" smtClean="0"/>
              <a:t>catecholamines</a:t>
            </a:r>
            <a:r>
              <a:rPr lang="en-US" dirty="0" smtClean="0"/>
              <a:t>, or enhanced cellular responses to thyroid hormone</a:t>
            </a:r>
          </a:p>
          <a:p>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Thyroid storm </a:t>
            </a:r>
            <a:endParaRPr lang="en-US" b="1" dirty="0">
              <a:solidFill>
                <a:srgbClr val="0070C0"/>
              </a:solidFill>
            </a:endParaRPr>
          </a:p>
        </p:txBody>
      </p:sp>
      <p:sp>
        <p:nvSpPr>
          <p:cNvPr id="3" name="Content Placeholder 2"/>
          <p:cNvSpPr>
            <a:spLocks noGrp="1"/>
          </p:cNvSpPr>
          <p:nvPr>
            <p:ph sz="half" idx="1"/>
          </p:nvPr>
        </p:nvSpPr>
        <p:spPr/>
        <p:txBody>
          <a:bodyPr>
            <a:normAutofit fontScale="62500" lnSpcReduction="20000"/>
          </a:bodyPr>
          <a:lstStyle/>
          <a:p>
            <a:pPr>
              <a:buNone/>
            </a:pPr>
            <a:r>
              <a:rPr lang="en-US" b="1" dirty="0" smtClean="0">
                <a:solidFill>
                  <a:srgbClr val="FF0000"/>
                </a:solidFill>
              </a:rPr>
              <a:t>Symptoms</a:t>
            </a:r>
          </a:p>
          <a:p>
            <a:r>
              <a:rPr lang="en-US" dirty="0" smtClean="0"/>
              <a:t>Exaggeration of the usual symptoms of hyperthyroidism </a:t>
            </a:r>
          </a:p>
          <a:p>
            <a:r>
              <a:rPr lang="en-US" dirty="0" smtClean="0"/>
              <a:t>Tachycardia to rates that can exceed 140 beats/minute </a:t>
            </a:r>
          </a:p>
          <a:p>
            <a:r>
              <a:rPr lang="en-US" dirty="0" smtClean="0"/>
              <a:t>Congestive heart failure</a:t>
            </a:r>
          </a:p>
          <a:p>
            <a:r>
              <a:rPr lang="en-US" dirty="0" smtClean="0"/>
              <a:t>Hypotension, cardiac arrhythmia, and death from cardiovascular collapse may occur </a:t>
            </a:r>
          </a:p>
          <a:p>
            <a:r>
              <a:rPr lang="en-US" dirty="0" smtClean="0"/>
              <a:t>Agitation, anxiety, delirium, psychosis, stupor, or coma are also common and are considered by many to be essential to the diagnosis</a:t>
            </a:r>
          </a:p>
          <a:p>
            <a:r>
              <a:rPr lang="en-US" dirty="0" smtClean="0"/>
              <a:t>Physical examination may reveal goiter, </a:t>
            </a:r>
            <a:r>
              <a:rPr lang="en-US" dirty="0" err="1" smtClean="0"/>
              <a:t>ophthalmopathy</a:t>
            </a:r>
            <a:r>
              <a:rPr lang="en-US" dirty="0" smtClean="0"/>
              <a:t>, lid lag, hand tremor, and warm and moist skin.</a:t>
            </a:r>
            <a:endParaRPr lang="en-US" dirty="0"/>
          </a:p>
        </p:txBody>
      </p:sp>
      <p:sp>
        <p:nvSpPr>
          <p:cNvPr id="4" name="Content Placeholder 3"/>
          <p:cNvSpPr>
            <a:spLocks noGrp="1"/>
          </p:cNvSpPr>
          <p:nvPr>
            <p:ph sz="half" idx="2"/>
          </p:nvPr>
        </p:nvSpPr>
        <p:spPr/>
        <p:txBody>
          <a:bodyPr>
            <a:normAutofit fontScale="62500" lnSpcReduction="20000"/>
          </a:bodyPr>
          <a:lstStyle/>
          <a:p>
            <a:r>
              <a:rPr lang="en-US" b="1" dirty="0" smtClean="0">
                <a:solidFill>
                  <a:srgbClr val="FF0000"/>
                </a:solidFill>
              </a:rPr>
              <a:t>Treatment </a:t>
            </a:r>
          </a:p>
          <a:p>
            <a:r>
              <a:rPr lang="en-US" dirty="0" smtClean="0"/>
              <a:t>The therapeutic options for thyroid storm are the same as those for uncomplicated hyperthyroidism, except that the drugs are given in higher doses and more frequently.</a:t>
            </a:r>
          </a:p>
          <a:p>
            <a:r>
              <a:rPr lang="en-US" dirty="0" smtClean="0"/>
              <a:t>In addition, full support of the patient in an intensive care unit is essential, since the mortality rate of thyroid storm is substantial (10 to 30 percent)</a:t>
            </a:r>
            <a:endParaRPr lang="en-US" b="1" dirty="0" smtClean="0">
              <a:solidFill>
                <a:srgbClr val="FF0000"/>
              </a:solidFill>
            </a:endParaRPr>
          </a:p>
          <a:p>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b="1" dirty="0" smtClean="0">
                <a:solidFill>
                  <a:srgbClr val="0070C0"/>
                </a:solidFill>
              </a:rPr>
              <a:t>Diagnosis of hyperthyroidism in pregnancy </a:t>
            </a:r>
            <a:endParaRPr lang="en-GB" sz="3600" b="1" dirty="0">
              <a:solidFill>
                <a:srgbClr val="0070C0"/>
              </a:solidFill>
            </a:endParaRPr>
          </a:p>
        </p:txBody>
      </p:sp>
      <p:sp>
        <p:nvSpPr>
          <p:cNvPr id="3" name="Content Placeholder 2"/>
          <p:cNvSpPr>
            <a:spLocks noGrp="1"/>
          </p:cNvSpPr>
          <p:nvPr>
            <p:ph idx="1"/>
          </p:nvPr>
        </p:nvSpPr>
        <p:spPr/>
        <p:txBody>
          <a:bodyPr/>
          <a:lstStyle/>
          <a:p>
            <a:r>
              <a:rPr lang="en-GB" dirty="0" smtClean="0"/>
              <a:t>Signs and symptoms of hyperthyroidism </a:t>
            </a:r>
          </a:p>
          <a:p>
            <a:r>
              <a:rPr lang="en-GB" dirty="0" smtClean="0"/>
              <a:t>Laboratory investigations </a:t>
            </a:r>
          </a:p>
          <a:p>
            <a:pPr lvl="1"/>
            <a:r>
              <a:rPr lang="en-GB" dirty="0" smtClean="0"/>
              <a:t>Suppressed Serum TSH (&lt;0.1 </a:t>
            </a:r>
            <a:r>
              <a:rPr lang="en-GB" dirty="0" err="1" smtClean="0"/>
              <a:t>mU</a:t>
            </a:r>
            <a:r>
              <a:rPr lang="en-GB" dirty="0" smtClean="0"/>
              <a:t>/L) or undetectable serum TSH  (&lt;0.01) </a:t>
            </a:r>
          </a:p>
          <a:p>
            <a:pPr lvl="1"/>
            <a:r>
              <a:rPr lang="en-GB" dirty="0" smtClean="0"/>
              <a:t>Elevated thyroid hormone levels (T3 and T4) that exceed the normal range for pregnancy</a:t>
            </a:r>
          </a:p>
          <a:p>
            <a:endParaRPr lang="en-GB"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smtClean="0">
                <a:solidFill>
                  <a:srgbClr val="0070C0"/>
                </a:solidFill>
              </a:rPr>
              <a:t>Treatment of hyperthyroidism in pregnancy  </a:t>
            </a:r>
            <a:endParaRPr lang="en-GB" sz="3200" b="1" dirty="0">
              <a:solidFill>
                <a:srgbClr val="0070C0"/>
              </a:solidFill>
            </a:endParaRPr>
          </a:p>
        </p:txBody>
      </p:sp>
      <p:sp>
        <p:nvSpPr>
          <p:cNvPr id="3" name="Content Placeholder 2"/>
          <p:cNvSpPr>
            <a:spLocks noGrp="1"/>
          </p:cNvSpPr>
          <p:nvPr>
            <p:ph idx="1"/>
          </p:nvPr>
        </p:nvSpPr>
        <p:spPr/>
        <p:txBody>
          <a:bodyPr>
            <a:normAutofit fontScale="85000" lnSpcReduction="20000"/>
          </a:bodyPr>
          <a:lstStyle/>
          <a:p>
            <a:r>
              <a:rPr lang="en-GB" dirty="0" err="1" smtClean="0"/>
              <a:t>hCG</a:t>
            </a:r>
            <a:r>
              <a:rPr lang="en-GB" dirty="0" smtClean="0"/>
              <a:t>-mediated hyperthyroidism is usually transient and does not require treatment</a:t>
            </a:r>
          </a:p>
          <a:p>
            <a:r>
              <a:rPr lang="en-GB" dirty="0" smtClean="0"/>
              <a:t>Treatment options for pregnant women with overt hyperthyroidism due to Graves’ or nodular thyroid disease are limited because therapy may be harmful to the </a:t>
            </a:r>
            <a:r>
              <a:rPr lang="en-GB" dirty="0" err="1" smtClean="0"/>
              <a:t>fetus</a:t>
            </a:r>
            <a:endParaRPr lang="en-GB" dirty="0" smtClean="0"/>
          </a:p>
          <a:p>
            <a:pPr lvl="1"/>
            <a:r>
              <a:rPr lang="en-GB" dirty="0" smtClean="0"/>
              <a:t> However, a good </a:t>
            </a:r>
            <a:r>
              <a:rPr lang="en-GB" dirty="0" err="1" smtClean="0"/>
              <a:t>fetal</a:t>
            </a:r>
            <a:r>
              <a:rPr lang="en-GB" dirty="0" smtClean="0"/>
              <a:t> and maternal outcome depends upon controlling the mother's hyperthyroidism</a:t>
            </a:r>
          </a:p>
          <a:p>
            <a:r>
              <a:rPr lang="en-GB" dirty="0" smtClean="0"/>
              <a:t> The goal of treatment is to reduce and maintain the mother's serum free T4 concentration in the high normal range for non-pregnant women using the lowest drug dose</a:t>
            </a:r>
          </a:p>
          <a:p>
            <a:endParaRPr lang="en-GB"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96752"/>
            <a:ext cx="8229600" cy="3226370"/>
          </a:xfrm>
        </p:spPr>
        <p:txBody>
          <a:bodyPr>
            <a:normAutofit/>
          </a:bodyPr>
          <a:lstStyle/>
          <a:p>
            <a:r>
              <a:rPr lang="en-US" b="1" dirty="0" smtClean="0">
                <a:solidFill>
                  <a:srgbClr val="FF0000"/>
                </a:solidFill>
              </a:rPr>
              <a:t>Guidelines for clinical management of maternal</a:t>
            </a:r>
            <a:br>
              <a:rPr lang="en-US" b="1" dirty="0" smtClean="0">
                <a:solidFill>
                  <a:srgbClr val="FF0000"/>
                </a:solidFill>
              </a:rPr>
            </a:br>
            <a:r>
              <a:rPr lang="en-US" b="1" dirty="0" smtClean="0">
                <a:solidFill>
                  <a:srgbClr val="FF0000"/>
                </a:solidFill>
              </a:rPr>
              <a:t>hyperthyroidism during pregnancy</a:t>
            </a:r>
            <a:r>
              <a:rPr lang="en-US" b="1" dirty="0" smtClean="0">
                <a:solidFill>
                  <a:srgbClr val="0070C0"/>
                </a:solidFill>
              </a:rPr>
              <a:t/>
            </a:r>
            <a:br>
              <a:rPr lang="en-US" b="1" dirty="0" smtClean="0">
                <a:solidFill>
                  <a:srgbClr val="0070C0"/>
                </a:solidFill>
              </a:rPr>
            </a:b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792088"/>
          </a:xfrm>
        </p:spPr>
        <p:txBody>
          <a:bodyPr>
            <a:normAutofit fontScale="90000"/>
          </a:bodyPr>
          <a:lstStyle/>
          <a:p>
            <a:r>
              <a:rPr lang="en-US" sz="3200" b="1" dirty="0" smtClean="0">
                <a:solidFill>
                  <a:srgbClr val="0070C0"/>
                </a:solidFill>
              </a:rPr>
              <a:t>Guidelines for clinical management of maternal</a:t>
            </a:r>
            <a:br>
              <a:rPr lang="en-US" sz="3200" b="1" dirty="0" smtClean="0">
                <a:solidFill>
                  <a:srgbClr val="0070C0"/>
                </a:solidFill>
              </a:rPr>
            </a:br>
            <a:r>
              <a:rPr lang="en-US" sz="3200" b="1" dirty="0" smtClean="0">
                <a:solidFill>
                  <a:srgbClr val="0070C0"/>
                </a:solidFill>
              </a:rPr>
              <a:t>hyperthyroidism during pregnancy</a:t>
            </a:r>
            <a:endParaRPr lang="en-US" sz="3200" b="1" dirty="0">
              <a:solidFill>
                <a:srgbClr val="0070C0"/>
              </a:solidFill>
            </a:endParaRPr>
          </a:p>
        </p:txBody>
      </p:sp>
      <p:sp>
        <p:nvSpPr>
          <p:cNvPr id="3" name="Content Placeholder 2"/>
          <p:cNvSpPr>
            <a:spLocks noGrp="1"/>
          </p:cNvSpPr>
          <p:nvPr>
            <p:ph idx="1"/>
          </p:nvPr>
        </p:nvSpPr>
        <p:spPr>
          <a:xfrm>
            <a:off x="251520" y="980728"/>
            <a:ext cx="8712968" cy="5544616"/>
          </a:xfrm>
        </p:spPr>
        <p:txBody>
          <a:bodyPr>
            <a:normAutofit fontScale="92500" lnSpcReduction="20000"/>
          </a:bodyPr>
          <a:lstStyle/>
          <a:p>
            <a:pPr>
              <a:buNone/>
            </a:pPr>
            <a:r>
              <a:rPr lang="en-US" sz="2800" dirty="0" smtClean="0"/>
              <a:t>1</a:t>
            </a:r>
            <a:r>
              <a:rPr lang="en-US" sz="3300" dirty="0" smtClean="0"/>
              <a:t>. Use the lowest dosage of </a:t>
            </a:r>
            <a:r>
              <a:rPr lang="en-US" sz="3300" dirty="0" err="1" smtClean="0"/>
              <a:t>thionamide</a:t>
            </a:r>
            <a:r>
              <a:rPr lang="en-US" sz="3300" dirty="0" smtClean="0"/>
              <a:t> (</a:t>
            </a:r>
            <a:r>
              <a:rPr lang="en-US" sz="3300" dirty="0" err="1" smtClean="0"/>
              <a:t>Propylthiouracil</a:t>
            </a:r>
            <a:r>
              <a:rPr lang="en-US" sz="3300" dirty="0" smtClean="0"/>
              <a:t> [PTU]) to maintain maternal total T4 concentrations in the upper one third of normal to slightly elevated range for pregnancy.</a:t>
            </a:r>
          </a:p>
          <a:p>
            <a:pPr lvl="1"/>
            <a:r>
              <a:rPr lang="en-US" dirty="0" smtClean="0"/>
              <a:t>Normal range of total T4 during pregnancy is estimated to be 1.5 times the non-pregnant state </a:t>
            </a:r>
          </a:p>
          <a:p>
            <a:pPr>
              <a:buNone/>
            </a:pPr>
            <a:r>
              <a:rPr lang="en-US" sz="3200" dirty="0" smtClean="0"/>
              <a:t>2</a:t>
            </a:r>
            <a:r>
              <a:rPr lang="en-US" sz="3300" dirty="0" smtClean="0"/>
              <a:t>. Monitor maternal total T4 serum concentration every 2–4 weeks, and titrate </a:t>
            </a:r>
            <a:r>
              <a:rPr lang="en-US" sz="3300" dirty="0" err="1" smtClean="0"/>
              <a:t>thionamide</a:t>
            </a:r>
            <a:r>
              <a:rPr lang="en-US" sz="3300" dirty="0" smtClean="0"/>
              <a:t> as necessary</a:t>
            </a:r>
            <a:r>
              <a:rPr lang="en-US" sz="3200" dirty="0" smtClean="0"/>
              <a:t> </a:t>
            </a:r>
          </a:p>
          <a:p>
            <a:pPr>
              <a:lnSpc>
                <a:spcPct val="80000"/>
              </a:lnSpc>
              <a:buNone/>
            </a:pPr>
            <a:r>
              <a:rPr lang="en-US" sz="3300" dirty="0" smtClean="0"/>
              <a:t>3. </a:t>
            </a:r>
            <a:r>
              <a:rPr lang="en-US" sz="3400" dirty="0" smtClean="0"/>
              <a:t>Measure TSH receptor antibodies (thyroid-stimulating </a:t>
            </a:r>
            <a:r>
              <a:rPr lang="en-US" sz="3400" dirty="0" err="1" smtClean="0"/>
              <a:t>immunoglobulins</a:t>
            </a:r>
            <a:r>
              <a:rPr lang="en-US" sz="3400" dirty="0" smtClean="0"/>
              <a:t> or TSH receptor binding inhibitory </a:t>
            </a:r>
            <a:r>
              <a:rPr lang="en-US" sz="3400" dirty="0" err="1" smtClean="0"/>
              <a:t>immunoglobulins</a:t>
            </a:r>
            <a:r>
              <a:rPr lang="en-US" sz="3400" dirty="0" smtClean="0"/>
              <a:t>) at 26–28 weeks to assess risk of fetal/neonatal hyperthyroidism. </a:t>
            </a:r>
          </a:p>
          <a:p>
            <a:pPr>
              <a:buNone/>
            </a:pPr>
            <a:endParaRPr lang="en-US" sz="3200" dirty="0" smtClean="0"/>
          </a:p>
          <a:p>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5505475"/>
          </a:xfrm>
        </p:spPr>
        <p:txBody>
          <a:bodyPr>
            <a:normAutofit/>
          </a:bodyPr>
          <a:lstStyle/>
          <a:p>
            <a:pPr>
              <a:lnSpc>
                <a:spcPct val="80000"/>
              </a:lnSpc>
              <a:buNone/>
            </a:pPr>
            <a:r>
              <a:rPr lang="en-US" sz="2800" dirty="0" smtClean="0"/>
              <a:t>4. Perform fetal ultrasound at weeks 26–28 to assess potential fetal response to </a:t>
            </a:r>
            <a:r>
              <a:rPr lang="en-US" sz="2800" dirty="0" err="1" smtClean="0"/>
              <a:t>thionamide</a:t>
            </a:r>
            <a:r>
              <a:rPr lang="en-US" sz="2800" dirty="0" smtClean="0"/>
              <a:t> treatment and effect of TSH receptor antibodies on fetal thyroid function</a:t>
            </a:r>
          </a:p>
          <a:p>
            <a:pPr>
              <a:lnSpc>
                <a:spcPct val="80000"/>
              </a:lnSpc>
              <a:buNone/>
            </a:pPr>
            <a:r>
              <a:rPr lang="en-US" sz="2800" dirty="0" smtClean="0"/>
              <a:t>5. Consider </a:t>
            </a:r>
            <a:r>
              <a:rPr lang="en-US" sz="2800" dirty="0" err="1" smtClean="0"/>
              <a:t>thyroidectomy</a:t>
            </a:r>
            <a:r>
              <a:rPr lang="en-US" sz="2800" dirty="0" smtClean="0"/>
              <a:t> if persistently high doses of </a:t>
            </a:r>
            <a:r>
              <a:rPr lang="en-US" sz="2800" dirty="0" err="1" smtClean="0"/>
              <a:t>thionamide</a:t>
            </a:r>
            <a:r>
              <a:rPr lang="en-US" sz="2800" dirty="0" smtClean="0"/>
              <a:t> (PTU &gt; 600 mg/d or MMI &gt; 40 mg/d) are required, or if the patient cannot tolerate </a:t>
            </a:r>
            <a:r>
              <a:rPr lang="en-US" sz="2800" dirty="0" err="1" smtClean="0"/>
              <a:t>thionamide</a:t>
            </a:r>
            <a:r>
              <a:rPr lang="en-US" sz="2800" dirty="0" smtClean="0"/>
              <a:t> therapy.</a:t>
            </a:r>
          </a:p>
          <a:p>
            <a:pPr lvl="1">
              <a:buFont typeface="Arial" pitchFamily="34" charset="0"/>
              <a:buChar char="•"/>
            </a:pPr>
            <a:r>
              <a:rPr lang="el-GR" sz="2400" dirty="0" smtClean="0"/>
              <a:t>β</a:t>
            </a:r>
            <a:r>
              <a:rPr lang="en-US" sz="2400" dirty="0" smtClean="0"/>
              <a:t>-Adrenergic blocking agents and low doses of iodine may be used </a:t>
            </a:r>
            <a:r>
              <a:rPr lang="en-US" sz="2400" dirty="0" err="1" smtClean="0"/>
              <a:t>perioperatively</a:t>
            </a:r>
            <a:r>
              <a:rPr lang="en-US" sz="2400" dirty="0" smtClean="0"/>
              <a:t> to control hyperthyroid state.</a:t>
            </a:r>
          </a:p>
          <a:p>
            <a:pPr>
              <a:buNone/>
            </a:pPr>
            <a:r>
              <a:rPr lang="en-US" sz="2800" dirty="0" smtClean="0"/>
              <a:t>6. Check fetal cord blood at delivery for TSH and T4</a:t>
            </a:r>
          </a:p>
          <a:p>
            <a:pPr>
              <a:buNone/>
            </a:pP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solidFill>
                  <a:schemeClr val="accent1"/>
                </a:solidFill>
              </a:rPr>
              <a:t>Thyroid gland anatomy </a:t>
            </a:r>
            <a:endParaRPr lang="en-US" b="1" dirty="0">
              <a:solidFill>
                <a:schemeClr val="accent1"/>
              </a:solidFill>
            </a:endParaRPr>
          </a:p>
        </p:txBody>
      </p:sp>
      <p:sp>
        <p:nvSpPr>
          <p:cNvPr id="5" name="Content Placeholder 4"/>
          <p:cNvSpPr>
            <a:spLocks noGrp="1"/>
          </p:cNvSpPr>
          <p:nvPr>
            <p:ph idx="1"/>
          </p:nvPr>
        </p:nvSpPr>
        <p:spPr/>
        <p:txBody>
          <a:bodyPr/>
          <a:lstStyle/>
          <a:p>
            <a:pPr marL="514350" indent="-514350">
              <a:buFont typeface="+mj-lt"/>
              <a:buAutoNum type="arabicPeriod"/>
            </a:pPr>
            <a:r>
              <a:rPr lang="en-US" dirty="0" smtClean="0"/>
              <a:t>Embryology </a:t>
            </a:r>
          </a:p>
          <a:p>
            <a:pPr marL="514350" indent="-514350">
              <a:buFont typeface="+mj-lt"/>
              <a:buAutoNum type="arabicPeriod"/>
            </a:pPr>
            <a:r>
              <a:rPr lang="en-US" dirty="0" smtClean="0"/>
              <a:t>Gross </a:t>
            </a:r>
          </a:p>
          <a:p>
            <a:pPr marL="514350" indent="-514350">
              <a:buFont typeface="+mj-lt"/>
              <a:buAutoNum type="arabicPeriod"/>
            </a:pPr>
            <a:r>
              <a:rPr lang="en-US" dirty="0" smtClean="0"/>
              <a:t>Histology </a:t>
            </a:r>
            <a:endParaRPr lang="en-US" dirty="0"/>
          </a:p>
        </p:txBody>
      </p:sp>
      <p:pic>
        <p:nvPicPr>
          <p:cNvPr id="6" name="Picture 5"/>
          <p:cNvPicPr>
            <a:picLocks noChangeAspect="1" noChangeArrowheads="1"/>
          </p:cNvPicPr>
          <p:nvPr/>
        </p:nvPicPr>
        <p:blipFill>
          <a:blip r:embed="rId2" cstate="print"/>
          <a:srcRect b="3000"/>
          <a:stretch>
            <a:fillRect/>
          </a:stretch>
        </p:blipFill>
        <p:spPr bwMode="auto">
          <a:xfrm>
            <a:off x="3179962" y="1844824"/>
            <a:ext cx="5451617" cy="41044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14"/>
            <a:ext cx="8229600" cy="654032"/>
          </a:xfrm>
        </p:spPr>
        <p:txBody>
          <a:bodyPr>
            <a:normAutofit/>
          </a:bodyPr>
          <a:lstStyle/>
          <a:p>
            <a:r>
              <a:rPr lang="en-US" sz="3200" b="1" dirty="0" smtClean="0">
                <a:solidFill>
                  <a:srgbClr val="0070C0"/>
                </a:solidFill>
              </a:rPr>
              <a:t>Hyperthyroidism Drug treatment: </a:t>
            </a:r>
            <a:r>
              <a:rPr lang="en-US" sz="3200" dirty="0" err="1" smtClean="0">
                <a:solidFill>
                  <a:srgbClr val="FF0000"/>
                </a:solidFill>
              </a:rPr>
              <a:t>Thionamides</a:t>
            </a:r>
            <a:r>
              <a:rPr lang="en-US" sz="3200" dirty="0" smtClean="0">
                <a:solidFill>
                  <a:srgbClr val="FF0000"/>
                </a:solidFill>
              </a:rPr>
              <a:t> </a:t>
            </a:r>
            <a:endParaRPr lang="en-US" sz="3200" dirty="0">
              <a:solidFill>
                <a:srgbClr val="FF0000"/>
              </a:solidFill>
            </a:endParaRPr>
          </a:p>
        </p:txBody>
      </p:sp>
      <p:sp>
        <p:nvSpPr>
          <p:cNvPr id="3" name="Content Placeholder 2"/>
          <p:cNvSpPr>
            <a:spLocks noGrp="1"/>
          </p:cNvSpPr>
          <p:nvPr>
            <p:ph idx="1"/>
          </p:nvPr>
        </p:nvSpPr>
        <p:spPr>
          <a:xfrm>
            <a:off x="285720" y="642918"/>
            <a:ext cx="8643998" cy="5929354"/>
          </a:xfrm>
        </p:spPr>
        <p:txBody>
          <a:bodyPr>
            <a:normAutofit fontScale="85000" lnSpcReduction="10000"/>
          </a:bodyPr>
          <a:lstStyle/>
          <a:p>
            <a:pPr>
              <a:lnSpc>
                <a:spcPct val="80000"/>
              </a:lnSpc>
              <a:buSzPct val="130000"/>
            </a:pPr>
            <a:r>
              <a:rPr lang="en-GB" sz="3100" dirty="0" smtClean="0"/>
              <a:t>They inhibit both the </a:t>
            </a:r>
            <a:r>
              <a:rPr lang="en-GB" sz="3100" dirty="0" err="1" smtClean="0"/>
              <a:t>organification</a:t>
            </a:r>
            <a:r>
              <a:rPr lang="en-GB" sz="3100" dirty="0" smtClean="0"/>
              <a:t> of iodine to tyrosine residues in </a:t>
            </a:r>
            <a:r>
              <a:rPr lang="en-GB" sz="3100" dirty="0" err="1" smtClean="0"/>
              <a:t>thyroglobulin</a:t>
            </a:r>
            <a:r>
              <a:rPr lang="en-GB" sz="3100" dirty="0" smtClean="0"/>
              <a:t> and the coupling of </a:t>
            </a:r>
            <a:r>
              <a:rPr lang="en-GB" sz="3100" dirty="0" err="1" smtClean="0"/>
              <a:t>iodotyrosines</a:t>
            </a:r>
            <a:endParaRPr lang="en-US" sz="3100" dirty="0" smtClean="0"/>
          </a:p>
          <a:p>
            <a:pPr>
              <a:lnSpc>
                <a:spcPct val="80000"/>
              </a:lnSpc>
              <a:buSzPct val="130000"/>
            </a:pPr>
            <a:r>
              <a:rPr lang="en-US" sz="2800" dirty="0" err="1" smtClean="0"/>
              <a:t>Propylthiouracil</a:t>
            </a:r>
            <a:r>
              <a:rPr lang="en-US" sz="2800" dirty="0" smtClean="0"/>
              <a:t> (PTU) and </a:t>
            </a:r>
            <a:r>
              <a:rPr lang="en-US" sz="2800" dirty="0" err="1" smtClean="0"/>
              <a:t>methimazole</a:t>
            </a:r>
            <a:r>
              <a:rPr lang="en-US" sz="2800" dirty="0" smtClean="0"/>
              <a:t>(MMI) used in pg</a:t>
            </a:r>
          </a:p>
          <a:p>
            <a:pPr>
              <a:lnSpc>
                <a:spcPct val="80000"/>
              </a:lnSpc>
              <a:buSzPct val="130000"/>
            </a:pPr>
            <a:r>
              <a:rPr lang="en-US" sz="2800" dirty="0" smtClean="0"/>
              <a:t>Both cross the placenta </a:t>
            </a:r>
          </a:p>
          <a:p>
            <a:pPr>
              <a:lnSpc>
                <a:spcPct val="80000"/>
              </a:lnSpc>
              <a:buSzPct val="130000"/>
            </a:pPr>
            <a:r>
              <a:rPr lang="en-US" sz="2800" dirty="0" smtClean="0"/>
              <a:t>Both can cause fetal goiter and hypothyroidism, usually mild and transient &amp; dose-dependent  </a:t>
            </a:r>
          </a:p>
          <a:p>
            <a:pPr>
              <a:lnSpc>
                <a:spcPct val="80000"/>
              </a:lnSpc>
              <a:buSzPct val="130000"/>
            </a:pPr>
            <a:r>
              <a:rPr lang="en-US" sz="2800" dirty="0" smtClean="0"/>
              <a:t>Median time to normalization of maternal thyroid function</a:t>
            </a:r>
          </a:p>
          <a:p>
            <a:pPr lvl="1">
              <a:lnSpc>
                <a:spcPct val="80000"/>
              </a:lnSpc>
            </a:pPr>
            <a:r>
              <a:rPr lang="en-US" sz="2400" dirty="0" smtClean="0"/>
              <a:t>7 weeks with PTU and 8 weeks with MMI</a:t>
            </a:r>
          </a:p>
          <a:p>
            <a:pPr>
              <a:lnSpc>
                <a:spcPct val="80000"/>
              </a:lnSpc>
            </a:pPr>
            <a:r>
              <a:rPr lang="en-US" sz="2800" dirty="0" smtClean="0"/>
              <a:t>PTU more highly bound to albumin </a:t>
            </a:r>
          </a:p>
          <a:p>
            <a:pPr lvl="1">
              <a:lnSpc>
                <a:spcPct val="80000"/>
              </a:lnSpc>
            </a:pPr>
            <a:r>
              <a:rPr lang="en-US" sz="2400" b="1" dirty="0" smtClean="0">
                <a:solidFill>
                  <a:srgbClr val="FF0000"/>
                </a:solidFill>
              </a:rPr>
              <a:t>theorize</a:t>
            </a:r>
            <a:r>
              <a:rPr lang="en-US" sz="2400" dirty="0" smtClean="0"/>
              <a:t> that MMI crosses the placenta in higher concentrations</a:t>
            </a:r>
          </a:p>
          <a:p>
            <a:pPr>
              <a:lnSpc>
                <a:spcPct val="80000"/>
              </a:lnSpc>
            </a:pPr>
            <a:r>
              <a:rPr lang="en-US" dirty="0" smtClean="0"/>
              <a:t>Side effects:</a:t>
            </a:r>
          </a:p>
          <a:p>
            <a:pPr lvl="1">
              <a:lnSpc>
                <a:spcPct val="80000"/>
              </a:lnSpc>
            </a:pPr>
            <a:r>
              <a:rPr lang="en-US" dirty="0" smtClean="0"/>
              <a:t>maternal :rash</a:t>
            </a:r>
          </a:p>
          <a:p>
            <a:pPr lvl="1">
              <a:lnSpc>
                <a:spcPct val="80000"/>
              </a:lnSpc>
            </a:pPr>
            <a:r>
              <a:rPr lang="en-US" dirty="0" smtClean="0"/>
              <a:t>rare birth defects in MMI: </a:t>
            </a:r>
          </a:p>
          <a:p>
            <a:pPr lvl="2">
              <a:lnSpc>
                <a:spcPct val="80000"/>
              </a:lnSpc>
            </a:pPr>
            <a:r>
              <a:rPr lang="en-US" dirty="0" err="1" smtClean="0"/>
              <a:t>aplasia</a:t>
            </a:r>
            <a:r>
              <a:rPr lang="en-US" dirty="0" smtClean="0"/>
              <a:t> cutis, </a:t>
            </a:r>
            <a:r>
              <a:rPr lang="en-US" dirty="0" err="1" smtClean="0"/>
              <a:t>choanal</a:t>
            </a:r>
            <a:r>
              <a:rPr lang="en-US" dirty="0" smtClean="0"/>
              <a:t> </a:t>
            </a:r>
            <a:r>
              <a:rPr lang="en-US" dirty="0" err="1" smtClean="0"/>
              <a:t>atresia,esophageal</a:t>
            </a:r>
            <a:r>
              <a:rPr lang="en-US" dirty="0" smtClean="0"/>
              <a:t> </a:t>
            </a:r>
            <a:r>
              <a:rPr lang="en-US" dirty="0" err="1" smtClean="0"/>
              <a:t>atresia</a:t>
            </a:r>
            <a:r>
              <a:rPr lang="en-US" dirty="0" smtClean="0"/>
              <a:t>, and minor </a:t>
            </a:r>
            <a:r>
              <a:rPr lang="en-US" dirty="0" err="1" smtClean="0"/>
              <a:t>dysmorphic</a:t>
            </a:r>
            <a:r>
              <a:rPr lang="en-US" dirty="0" smtClean="0"/>
              <a:t> features</a:t>
            </a:r>
          </a:p>
          <a:p>
            <a:pPr lvl="1">
              <a:lnSpc>
                <a:spcPct val="80000"/>
              </a:lnSpc>
            </a:pPr>
            <a:r>
              <a:rPr lang="en-US" dirty="0" smtClean="0"/>
              <a:t>Fetal low thyroid function at birth</a:t>
            </a:r>
          </a:p>
          <a:p>
            <a:pPr>
              <a:lnSpc>
                <a:spcPct val="80000"/>
              </a:lnSpc>
            </a:pPr>
            <a:r>
              <a:rPr lang="en-US" dirty="0" smtClean="0"/>
              <a:t>Breast feeding in mothers taking PTU or MMI is safe </a:t>
            </a:r>
          </a:p>
          <a:p>
            <a:pPr lvl="1">
              <a:lnSpc>
                <a:spcPct val="80000"/>
              </a:lnSpc>
            </a:pPr>
            <a:r>
              <a:rPr lang="en-US" dirty="0" smtClean="0"/>
              <a:t>PTU is preferred because it is less concentrated in breast milk </a:t>
            </a:r>
          </a:p>
          <a:p>
            <a:pPr>
              <a:lnSpc>
                <a:spcPct val="80000"/>
              </a:lnSpc>
            </a:pPr>
            <a:endParaRPr lang="en-US" dirty="0" smtClean="0"/>
          </a:p>
          <a:p>
            <a:pPr>
              <a:lnSpc>
                <a:spcPct val="80000"/>
              </a:lnSpc>
              <a:buNone/>
            </a:pPr>
            <a:endParaRPr lang="en-US" dirty="0" smtClean="0"/>
          </a:p>
          <a:p>
            <a:pPr>
              <a:lnSpc>
                <a:spcPct val="80000"/>
              </a:lnSpc>
            </a:pPr>
            <a:endParaRPr lang="en-US" dirty="0" smtClean="0"/>
          </a:p>
          <a:p>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
            </a:r>
            <a:br>
              <a:rPr lang="en-US" sz="4000" dirty="0" smtClean="0"/>
            </a:br>
            <a:r>
              <a:rPr lang="en-US" sz="4000" b="1" dirty="0" smtClean="0">
                <a:solidFill>
                  <a:srgbClr val="0070C0"/>
                </a:solidFill>
              </a:rPr>
              <a:t>Hyperthyroidism drug treatment</a:t>
            </a:r>
            <a:r>
              <a:rPr lang="en-US" sz="4000" dirty="0" smtClean="0"/>
              <a:t/>
            </a:r>
            <a:br>
              <a:rPr lang="en-US" sz="4000" dirty="0" smtClean="0"/>
            </a:br>
            <a:r>
              <a:rPr lang="el-GR" sz="4000" dirty="0" smtClean="0">
                <a:solidFill>
                  <a:srgbClr val="FF0000"/>
                </a:solidFill>
              </a:rPr>
              <a:t>β</a:t>
            </a:r>
            <a:r>
              <a:rPr lang="en-US" sz="4000" dirty="0" smtClean="0">
                <a:solidFill>
                  <a:srgbClr val="FF0000"/>
                </a:solidFill>
              </a:rPr>
              <a:t>-Adrenergic blockers</a:t>
            </a:r>
            <a:r>
              <a:rPr lang="en-US" dirty="0" smtClean="0">
                <a:solidFill>
                  <a:schemeClr val="accent1"/>
                </a:solidFill>
              </a:rPr>
              <a:t/>
            </a:r>
            <a:br>
              <a:rPr lang="en-US" dirty="0" smtClean="0">
                <a:solidFill>
                  <a:schemeClr val="accent1"/>
                </a:solidFill>
              </a:rPr>
            </a:br>
            <a:endParaRPr lang="en-US" dirty="0"/>
          </a:p>
        </p:txBody>
      </p:sp>
      <p:sp>
        <p:nvSpPr>
          <p:cNvPr id="3" name="Content Placeholder 2"/>
          <p:cNvSpPr>
            <a:spLocks noGrp="1"/>
          </p:cNvSpPr>
          <p:nvPr>
            <p:ph idx="1"/>
          </p:nvPr>
        </p:nvSpPr>
        <p:spPr/>
        <p:txBody>
          <a:bodyPr>
            <a:normAutofit/>
          </a:bodyPr>
          <a:lstStyle/>
          <a:p>
            <a:pPr>
              <a:lnSpc>
                <a:spcPct val="80000"/>
              </a:lnSpc>
            </a:pPr>
            <a:r>
              <a:rPr lang="en-US" sz="2400" dirty="0" smtClean="0"/>
              <a:t>Weaned as soon as the hyperthyroidism is controlled </a:t>
            </a:r>
          </a:p>
          <a:p>
            <a:pPr>
              <a:lnSpc>
                <a:spcPct val="80000"/>
              </a:lnSpc>
            </a:pPr>
            <a:r>
              <a:rPr lang="en-US" sz="2400" dirty="0" smtClean="0"/>
              <a:t>Occasional cases of neonatal growth restriction, hypoglycemia, respiratory depression, and </a:t>
            </a:r>
            <a:r>
              <a:rPr lang="en-US" sz="2400" dirty="0" err="1" smtClean="0"/>
              <a:t>bradycardia</a:t>
            </a:r>
            <a:r>
              <a:rPr lang="en-US" sz="2400" dirty="0" smtClean="0"/>
              <a:t> </a:t>
            </a:r>
            <a:endParaRPr lang="en-US" dirty="0" smtClean="0"/>
          </a:p>
          <a:p>
            <a:pPr>
              <a:lnSpc>
                <a:spcPct val="80000"/>
              </a:lnSpc>
            </a:pPr>
            <a:r>
              <a:rPr lang="en-US" sz="2400" dirty="0" smtClean="0"/>
              <a:t>Increased frequency of first-trimester miscarriages </a:t>
            </a:r>
          </a:p>
          <a:p>
            <a:pPr lvl="1">
              <a:lnSpc>
                <a:spcPct val="80000"/>
              </a:lnSpc>
            </a:pPr>
            <a:r>
              <a:rPr lang="en-US" sz="2000" dirty="0" smtClean="0"/>
              <a:t>Avoid in the first trimester</a:t>
            </a:r>
          </a:p>
          <a:p>
            <a:pPr>
              <a:lnSpc>
                <a:spcPct val="80000"/>
              </a:lnSpc>
            </a:pPr>
            <a:endParaRPr lang="en-US" sz="2400" dirty="0" smtClean="0">
              <a:solidFill>
                <a:schemeClr val="tx2"/>
              </a:solidFill>
            </a:endParaRPr>
          </a:p>
          <a:p>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70C0"/>
                </a:solidFill>
              </a:rPr>
              <a:t/>
            </a:r>
            <a:br>
              <a:rPr lang="en-US" b="1" dirty="0" smtClean="0">
                <a:solidFill>
                  <a:srgbClr val="0070C0"/>
                </a:solidFill>
              </a:rPr>
            </a:br>
            <a:r>
              <a:rPr lang="en-US" b="1" dirty="0" smtClean="0">
                <a:solidFill>
                  <a:srgbClr val="0070C0"/>
                </a:solidFill>
              </a:rPr>
              <a:t>Hyperthyroidism drug treatment</a:t>
            </a:r>
            <a:r>
              <a:rPr lang="en-US" dirty="0" smtClean="0"/>
              <a:t/>
            </a:r>
            <a:br>
              <a:rPr lang="en-US" dirty="0" smtClean="0"/>
            </a:br>
            <a:r>
              <a:rPr lang="en-US" dirty="0" smtClean="0">
                <a:solidFill>
                  <a:srgbClr val="FF0000"/>
                </a:solidFill>
              </a:rPr>
              <a:t>Iodides</a:t>
            </a:r>
            <a:r>
              <a:rPr lang="en-US" dirty="0" smtClean="0">
                <a:solidFill>
                  <a:schemeClr val="accent1"/>
                </a:solidFill>
              </a:rPr>
              <a:t/>
            </a:r>
            <a:br>
              <a:rPr lang="en-US" dirty="0" smtClean="0">
                <a:solidFill>
                  <a:schemeClr val="accent1"/>
                </a:solidFill>
              </a:rPr>
            </a:br>
            <a:endParaRPr lang="en-US" dirty="0"/>
          </a:p>
        </p:txBody>
      </p:sp>
      <p:sp>
        <p:nvSpPr>
          <p:cNvPr id="3" name="Content Placeholder 2"/>
          <p:cNvSpPr>
            <a:spLocks noGrp="1"/>
          </p:cNvSpPr>
          <p:nvPr>
            <p:ph idx="1"/>
          </p:nvPr>
        </p:nvSpPr>
        <p:spPr/>
        <p:txBody>
          <a:bodyPr/>
          <a:lstStyle/>
          <a:p>
            <a:pPr>
              <a:lnSpc>
                <a:spcPct val="80000"/>
              </a:lnSpc>
            </a:pPr>
            <a:r>
              <a:rPr lang="en-US" sz="2800" dirty="0" smtClean="0"/>
              <a:t>Past reports of neonatal hypothyroidism after exposure to iodine </a:t>
            </a:r>
          </a:p>
          <a:p>
            <a:pPr>
              <a:lnSpc>
                <a:spcPct val="80000"/>
              </a:lnSpc>
            </a:pPr>
            <a:r>
              <a:rPr lang="en-US" sz="2800" dirty="0" smtClean="0"/>
              <a:t>Low-dose potassium iodide may be considered </a:t>
            </a:r>
          </a:p>
          <a:p>
            <a:pPr lvl="1">
              <a:lnSpc>
                <a:spcPct val="80000"/>
              </a:lnSpc>
            </a:pPr>
            <a:r>
              <a:rPr lang="en-US" sz="2400" dirty="0" smtClean="0"/>
              <a:t>Preparation for </a:t>
            </a:r>
            <a:r>
              <a:rPr lang="en-US" sz="2400" dirty="0" err="1" smtClean="0"/>
              <a:t>thyroidectomy</a:t>
            </a:r>
            <a:r>
              <a:rPr lang="en-US" sz="2400" dirty="0" smtClean="0"/>
              <a:t> </a:t>
            </a:r>
          </a:p>
          <a:p>
            <a:pPr lvl="1">
              <a:lnSpc>
                <a:spcPct val="80000"/>
              </a:lnSpc>
            </a:pPr>
            <a:r>
              <a:rPr lang="en-US" sz="2400" dirty="0" err="1" smtClean="0"/>
              <a:t>thionamide</a:t>
            </a:r>
            <a:r>
              <a:rPr lang="en-US" sz="2400" dirty="0" smtClean="0"/>
              <a:t>-intolerant patients refusing surgery</a:t>
            </a:r>
          </a:p>
          <a:p>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70C0"/>
                </a:solidFill>
              </a:rPr>
              <a:t>Hyperthyroidism surgical treatment</a:t>
            </a:r>
            <a:endParaRPr lang="en-US" b="1" dirty="0">
              <a:solidFill>
                <a:srgbClr val="0070C0"/>
              </a:solidFill>
            </a:endParaRPr>
          </a:p>
        </p:txBody>
      </p:sp>
      <p:sp>
        <p:nvSpPr>
          <p:cNvPr id="3" name="Content Placeholder 2"/>
          <p:cNvSpPr>
            <a:spLocks noGrp="1"/>
          </p:cNvSpPr>
          <p:nvPr>
            <p:ph idx="1"/>
          </p:nvPr>
        </p:nvSpPr>
        <p:spPr/>
        <p:txBody>
          <a:bodyPr/>
          <a:lstStyle/>
          <a:p>
            <a:pPr>
              <a:lnSpc>
                <a:spcPct val="80000"/>
              </a:lnSpc>
            </a:pPr>
            <a:r>
              <a:rPr lang="en-US" sz="2800" dirty="0" smtClean="0"/>
              <a:t>Subtotal </a:t>
            </a:r>
            <a:r>
              <a:rPr lang="en-US" sz="2800" dirty="0" err="1" smtClean="0"/>
              <a:t>thyroidectomy</a:t>
            </a:r>
            <a:r>
              <a:rPr lang="en-US" sz="2800" dirty="0" smtClean="0"/>
              <a:t> : </a:t>
            </a:r>
          </a:p>
          <a:p>
            <a:pPr lvl="1">
              <a:lnSpc>
                <a:spcPct val="80000"/>
              </a:lnSpc>
            </a:pPr>
            <a:r>
              <a:rPr lang="en-US" sz="2400" dirty="0" smtClean="0"/>
              <a:t>If persistently high dosages of </a:t>
            </a:r>
            <a:r>
              <a:rPr lang="en-US" sz="2400" dirty="0" err="1" smtClean="0"/>
              <a:t>thionamides</a:t>
            </a:r>
            <a:r>
              <a:rPr lang="en-US" sz="2400" dirty="0" smtClean="0"/>
              <a:t> (PTU </a:t>
            </a:r>
            <a:r>
              <a:rPr lang="en-US" sz="2400" dirty="0" smtClean="0">
                <a:cs typeface="Angsana New" pitchFamily="18" charset="-34"/>
              </a:rPr>
              <a:t>&gt;</a:t>
            </a:r>
            <a:r>
              <a:rPr lang="en-US" sz="2400" dirty="0" smtClean="0"/>
              <a:t> 600 mg/d, MMI &gt; 40 mg/d) are required to control maternal disease</a:t>
            </a:r>
          </a:p>
          <a:p>
            <a:pPr lvl="1">
              <a:lnSpc>
                <a:spcPct val="80000"/>
              </a:lnSpc>
            </a:pPr>
            <a:r>
              <a:rPr lang="en-US" sz="2400" dirty="0" smtClean="0"/>
              <a:t>If allergic or intolerant of both </a:t>
            </a:r>
            <a:r>
              <a:rPr lang="en-US" sz="2400" dirty="0" err="1" smtClean="0"/>
              <a:t>thionamides</a:t>
            </a:r>
            <a:endParaRPr lang="en-US" sz="2400" dirty="0" smtClean="0"/>
          </a:p>
          <a:p>
            <a:pPr lvl="1">
              <a:lnSpc>
                <a:spcPct val="80000"/>
              </a:lnSpc>
            </a:pPr>
            <a:r>
              <a:rPr lang="en-US" sz="2400" dirty="0" smtClean="0"/>
              <a:t>If noncompliant with medical therapy</a:t>
            </a:r>
          </a:p>
          <a:p>
            <a:pPr lvl="1">
              <a:lnSpc>
                <a:spcPct val="80000"/>
              </a:lnSpc>
            </a:pPr>
            <a:r>
              <a:rPr lang="en-US" sz="2400" dirty="0" smtClean="0"/>
              <a:t>If persistent symptoms</a:t>
            </a:r>
          </a:p>
          <a:p>
            <a:pPr>
              <a:lnSpc>
                <a:spcPct val="80000"/>
              </a:lnSpc>
            </a:pPr>
            <a:r>
              <a:rPr lang="en-US" sz="2800" dirty="0" smtClean="0"/>
              <a:t>Preferably done in the second trimester, before gestational week 24</a:t>
            </a:r>
          </a:p>
          <a:p>
            <a:pPr>
              <a:lnSpc>
                <a:spcPct val="80000"/>
              </a:lnSpc>
            </a:pPr>
            <a:r>
              <a:rPr lang="en-US" sz="2800" dirty="0" smtClean="0"/>
              <a:t>Prepared with a </a:t>
            </a:r>
            <a:r>
              <a:rPr lang="el-GR" sz="2800" dirty="0" smtClean="0"/>
              <a:t>β</a:t>
            </a:r>
            <a:r>
              <a:rPr lang="en-US" sz="2800" dirty="0" smtClean="0"/>
              <a:t>-adrenergic blocking agent and a 10- to 14-day course of potassium iodide</a:t>
            </a:r>
          </a:p>
          <a:p>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
            </a:r>
            <a:br>
              <a:rPr lang="en-US" sz="4000" dirty="0" smtClean="0"/>
            </a:br>
            <a:r>
              <a:rPr lang="en-US" sz="4000" b="1" dirty="0" smtClean="0"/>
              <a:t>Hyperthyroidism treatment</a:t>
            </a:r>
            <a:br>
              <a:rPr lang="en-US" sz="4000" b="1" dirty="0" smtClean="0"/>
            </a:br>
            <a:r>
              <a:rPr lang="en-US" sz="4000" b="1" dirty="0" smtClean="0">
                <a:solidFill>
                  <a:srgbClr val="FF0000"/>
                </a:solidFill>
              </a:rPr>
              <a:t>Radioactive iodine therapy</a:t>
            </a:r>
            <a:r>
              <a:rPr lang="en-US" dirty="0" smtClean="0">
                <a:solidFill>
                  <a:srgbClr val="FF0000"/>
                </a:solidFill>
              </a:rPr>
              <a:t/>
            </a:r>
            <a:br>
              <a:rPr lang="en-US" dirty="0" smtClean="0">
                <a:solidFill>
                  <a:srgbClr val="FF0000"/>
                </a:solidFill>
              </a:rPr>
            </a:br>
            <a:endParaRPr lang="en-US" dirty="0">
              <a:solidFill>
                <a:srgbClr val="FF0000"/>
              </a:solidFill>
            </a:endParaRPr>
          </a:p>
        </p:txBody>
      </p:sp>
      <p:sp>
        <p:nvSpPr>
          <p:cNvPr id="3" name="Content Placeholder 2"/>
          <p:cNvSpPr>
            <a:spLocks noGrp="1"/>
          </p:cNvSpPr>
          <p:nvPr>
            <p:ph idx="1"/>
          </p:nvPr>
        </p:nvSpPr>
        <p:spPr/>
        <p:txBody>
          <a:bodyPr/>
          <a:lstStyle/>
          <a:p>
            <a:pPr>
              <a:lnSpc>
                <a:spcPct val="80000"/>
              </a:lnSpc>
            </a:pPr>
            <a:r>
              <a:rPr lang="en-US" sz="2400" dirty="0" smtClean="0"/>
              <a:t>Contraindicated in pregnancy</a:t>
            </a:r>
          </a:p>
          <a:p>
            <a:pPr>
              <a:lnSpc>
                <a:spcPct val="80000"/>
              </a:lnSpc>
            </a:pPr>
            <a:r>
              <a:rPr lang="en-US" sz="2400" dirty="0" smtClean="0"/>
              <a:t>Fetal thyroid gland begins to concentrate iodine after gestational week 10, Fetal thyroid tissue is present by 10 to 12 weeks</a:t>
            </a:r>
            <a:r>
              <a:rPr lang="en-US" sz="3600" dirty="0" smtClean="0"/>
              <a:t> </a:t>
            </a:r>
            <a:endParaRPr lang="en-US" sz="2400" dirty="0" smtClean="0"/>
          </a:p>
          <a:p>
            <a:pPr lvl="1">
              <a:lnSpc>
                <a:spcPct val="80000"/>
              </a:lnSpc>
            </a:pPr>
            <a:r>
              <a:rPr lang="en-US" sz="2000" dirty="0" smtClean="0"/>
              <a:t>predisposing to congenital hypothyroidism</a:t>
            </a:r>
          </a:p>
          <a:p>
            <a:pPr>
              <a:lnSpc>
                <a:spcPct val="80000"/>
              </a:lnSpc>
            </a:pPr>
            <a:endParaRPr lang="en-US" dirty="0" smtClean="0">
              <a:solidFill>
                <a:schemeClr val="accent1"/>
              </a:solidFill>
            </a:endParaRPr>
          </a:p>
          <a:p>
            <a:pPr>
              <a:buNone/>
            </a:pP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3528" y="548680"/>
            <a:ext cx="8229600" cy="1143000"/>
          </a:xfrm>
        </p:spPr>
        <p:txBody>
          <a:bodyPr>
            <a:normAutofit fontScale="90000"/>
          </a:bodyPr>
          <a:lstStyle/>
          <a:p>
            <a:r>
              <a:rPr lang="en-US" sz="8800" b="1" dirty="0" smtClean="0">
                <a:solidFill>
                  <a:srgbClr val="FF0000"/>
                </a:solidFill>
              </a:rPr>
              <a:t>Hypothyroidism</a:t>
            </a:r>
            <a:r>
              <a:rPr lang="en-US" dirty="0" smtClean="0"/>
              <a:t> </a:t>
            </a:r>
            <a:endParaRPr lang="en-US" dirty="0"/>
          </a:p>
        </p:txBody>
      </p:sp>
      <p:pic>
        <p:nvPicPr>
          <p:cNvPr id="45060" name="Picture 4" descr="America's famous daytime diva Oprah Winfrey announced she was struggling with thyroid disease"/>
          <p:cNvPicPr>
            <a:picLocks noChangeAspect="1" noChangeArrowheads="1"/>
          </p:cNvPicPr>
          <p:nvPr/>
        </p:nvPicPr>
        <p:blipFill>
          <a:blip r:embed="rId2" cstate="print"/>
          <a:srcRect/>
          <a:stretch>
            <a:fillRect/>
          </a:stretch>
        </p:blipFill>
        <p:spPr bwMode="auto">
          <a:xfrm>
            <a:off x="2195736" y="1844824"/>
            <a:ext cx="3094856" cy="4551259"/>
          </a:xfrm>
          <a:prstGeom prst="rect">
            <a:avLst/>
          </a:prstGeo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Hypothyroidism in pregnancy </a:t>
            </a:r>
            <a:endParaRPr lang="en-US" b="1" dirty="0">
              <a:solidFill>
                <a:srgbClr val="0070C0"/>
              </a:solidFill>
            </a:endParaRPr>
          </a:p>
        </p:txBody>
      </p:sp>
      <p:sp>
        <p:nvSpPr>
          <p:cNvPr id="3" name="Content Placeholder 2"/>
          <p:cNvSpPr>
            <a:spLocks noGrp="1"/>
          </p:cNvSpPr>
          <p:nvPr>
            <p:ph idx="1"/>
          </p:nvPr>
        </p:nvSpPr>
        <p:spPr/>
        <p:txBody>
          <a:bodyPr>
            <a:normAutofit fontScale="92500" lnSpcReduction="20000"/>
          </a:bodyPr>
          <a:lstStyle/>
          <a:p>
            <a:r>
              <a:rPr lang="en-US" dirty="0" smtClean="0"/>
              <a:t>Characterized by elevated serum TSH concentration and low T3 and T4</a:t>
            </a:r>
          </a:p>
          <a:p>
            <a:pPr>
              <a:lnSpc>
                <a:spcPct val="90000"/>
              </a:lnSpc>
            </a:pPr>
            <a:r>
              <a:rPr lang="en-US" dirty="0" smtClean="0"/>
              <a:t>Women with hypothyroidism are infertile</a:t>
            </a:r>
          </a:p>
          <a:p>
            <a:pPr lvl="1">
              <a:lnSpc>
                <a:spcPct val="90000"/>
              </a:lnSpc>
            </a:pPr>
            <a:r>
              <a:rPr lang="en-US" dirty="0" smtClean="0"/>
              <a:t>Majority on </a:t>
            </a:r>
            <a:r>
              <a:rPr lang="en-US" dirty="0" err="1" smtClean="0"/>
              <a:t>thyroxine</a:t>
            </a:r>
            <a:r>
              <a:rPr lang="en-US" dirty="0" smtClean="0"/>
              <a:t> prior to pregnancy </a:t>
            </a:r>
          </a:p>
          <a:p>
            <a:r>
              <a:rPr lang="en-US" dirty="0" smtClean="0"/>
              <a:t>Incidence 3-5/1000 pregnant women</a:t>
            </a:r>
          </a:p>
          <a:p>
            <a:r>
              <a:rPr lang="en-US" dirty="0" smtClean="0"/>
              <a:t>Less common because:</a:t>
            </a:r>
          </a:p>
          <a:p>
            <a:pPr lvl="1"/>
            <a:r>
              <a:rPr lang="en-US" dirty="0" smtClean="0"/>
              <a:t>Some hypothyroid women are </a:t>
            </a:r>
            <a:r>
              <a:rPr lang="en-US" dirty="0" err="1" smtClean="0"/>
              <a:t>anovulatory</a:t>
            </a:r>
            <a:r>
              <a:rPr lang="en-US" dirty="0" smtClean="0"/>
              <a:t> and have difficulty conceiving</a:t>
            </a:r>
          </a:p>
          <a:p>
            <a:pPr lvl="1"/>
            <a:r>
              <a:rPr lang="en-US" dirty="0" smtClean="0"/>
              <a:t>New or inadequately treated hypothyroidism complicating pregnancy is associated with a high rate of first trimester spontaneous abortion</a:t>
            </a:r>
          </a:p>
          <a:p>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Causes of hypothyroidism </a:t>
            </a:r>
            <a:endParaRPr lang="en-US" b="1" dirty="0">
              <a:solidFill>
                <a:srgbClr val="0070C0"/>
              </a:solidFill>
            </a:endParaRPr>
          </a:p>
        </p:txBody>
      </p:sp>
      <p:sp>
        <p:nvSpPr>
          <p:cNvPr id="10" name="Text Placeholder 9"/>
          <p:cNvSpPr>
            <a:spLocks noGrp="1"/>
          </p:cNvSpPr>
          <p:nvPr>
            <p:ph type="body" idx="1"/>
          </p:nvPr>
        </p:nvSpPr>
        <p:spPr>
          <a:xfrm>
            <a:off x="457200" y="1535113"/>
            <a:ext cx="3970784" cy="639762"/>
          </a:xfrm>
        </p:spPr>
        <p:txBody>
          <a:bodyPr>
            <a:normAutofit/>
          </a:bodyPr>
          <a:lstStyle/>
          <a:p>
            <a:r>
              <a:rPr lang="en-US" dirty="0" smtClean="0">
                <a:solidFill>
                  <a:srgbClr val="FF0000"/>
                </a:solidFill>
              </a:rPr>
              <a:t>Primary (thyroid dysfunction) </a:t>
            </a:r>
            <a:endParaRPr lang="en-US" dirty="0">
              <a:solidFill>
                <a:srgbClr val="FF0000"/>
              </a:solidFill>
            </a:endParaRPr>
          </a:p>
        </p:txBody>
      </p:sp>
      <p:sp>
        <p:nvSpPr>
          <p:cNvPr id="11" name="Content Placeholder 10"/>
          <p:cNvSpPr>
            <a:spLocks noGrp="1"/>
          </p:cNvSpPr>
          <p:nvPr>
            <p:ph sz="half" idx="2"/>
          </p:nvPr>
        </p:nvSpPr>
        <p:spPr>
          <a:xfrm>
            <a:off x="457200" y="2174875"/>
            <a:ext cx="3970784" cy="3951288"/>
          </a:xfrm>
        </p:spPr>
        <p:txBody>
          <a:bodyPr>
            <a:normAutofit fontScale="85000" lnSpcReduction="10000"/>
          </a:bodyPr>
          <a:lstStyle/>
          <a:p>
            <a:pPr marL="548640" indent="-411480">
              <a:buClr>
                <a:schemeClr val="tx1">
                  <a:shade val="95000"/>
                </a:schemeClr>
              </a:buClr>
              <a:buSzPct val="120000"/>
              <a:defRPr/>
            </a:pPr>
            <a:r>
              <a:rPr lang="en-US" dirty="0" smtClean="0"/>
              <a:t>Hashimoto </a:t>
            </a:r>
            <a:r>
              <a:rPr lang="en-US" dirty="0" err="1" smtClean="0"/>
              <a:t>thyroiditis</a:t>
            </a:r>
            <a:endParaRPr lang="en-US" dirty="0" smtClean="0"/>
          </a:p>
          <a:p>
            <a:pPr marL="948690" lvl="1" indent="-411480">
              <a:buClr>
                <a:schemeClr val="tx1">
                  <a:shade val="95000"/>
                </a:schemeClr>
              </a:buClr>
              <a:buSzPct val="120000"/>
              <a:defRPr/>
            </a:pPr>
            <a:r>
              <a:rPr lang="en-US" dirty="0" smtClean="0"/>
              <a:t>Iodine sufficient areas</a:t>
            </a:r>
          </a:p>
          <a:p>
            <a:pPr marL="948690" lvl="1" indent="-411480">
              <a:buClr>
                <a:schemeClr val="tx1">
                  <a:shade val="95000"/>
                </a:schemeClr>
              </a:buClr>
              <a:buSzPct val="120000"/>
              <a:defRPr/>
            </a:pPr>
            <a:r>
              <a:rPr lang="en-US" dirty="0" smtClean="0"/>
              <a:t>Autoimmune destruction of thyroid (thyroid </a:t>
            </a:r>
            <a:r>
              <a:rPr lang="en-US" dirty="0" err="1" smtClean="0"/>
              <a:t>peroxidase</a:t>
            </a:r>
            <a:r>
              <a:rPr lang="en-US" dirty="0" smtClean="0"/>
              <a:t> and </a:t>
            </a:r>
            <a:r>
              <a:rPr lang="en-US" dirty="0" err="1" smtClean="0"/>
              <a:t>thyroglobulin</a:t>
            </a:r>
            <a:r>
              <a:rPr lang="en-US" dirty="0" smtClean="0"/>
              <a:t> antibodies)</a:t>
            </a:r>
          </a:p>
          <a:p>
            <a:pPr marL="948690" lvl="1" indent="-411480">
              <a:buClr>
                <a:schemeClr val="tx1">
                  <a:shade val="95000"/>
                </a:schemeClr>
              </a:buClr>
              <a:buSzPct val="120000"/>
              <a:defRPr/>
            </a:pPr>
            <a:r>
              <a:rPr lang="en-US" dirty="0" err="1" smtClean="0"/>
              <a:t>Antithyroid</a:t>
            </a:r>
            <a:r>
              <a:rPr lang="en-US" dirty="0" smtClean="0"/>
              <a:t> antibodies are found in approximately 10% of women in second trimester</a:t>
            </a:r>
          </a:p>
          <a:p>
            <a:pPr marL="548640" indent="-411480">
              <a:buClr>
                <a:schemeClr val="tx1">
                  <a:shade val="95000"/>
                </a:schemeClr>
              </a:buClr>
              <a:buSzPct val="120000"/>
              <a:defRPr/>
            </a:pPr>
            <a:r>
              <a:rPr lang="en-US" dirty="0" smtClean="0"/>
              <a:t>Endemic iodine deficiency</a:t>
            </a:r>
          </a:p>
          <a:p>
            <a:pPr marL="948690" lvl="1" indent="-411480">
              <a:buClr>
                <a:schemeClr val="tx1">
                  <a:shade val="95000"/>
                </a:schemeClr>
              </a:buClr>
              <a:buSzPct val="120000"/>
              <a:defRPr/>
            </a:pPr>
            <a:r>
              <a:rPr lang="en-US" dirty="0" smtClean="0"/>
              <a:t>Central Africa, South America, northern Asia </a:t>
            </a:r>
          </a:p>
          <a:p>
            <a:pPr marL="548640" indent="-411480">
              <a:buClr>
                <a:schemeClr val="tx1">
                  <a:shade val="95000"/>
                </a:schemeClr>
              </a:buClr>
              <a:buSzPct val="120000"/>
              <a:defRPr/>
            </a:pPr>
            <a:r>
              <a:rPr lang="en-US" dirty="0" smtClean="0"/>
              <a:t>History of ablative radioiodine therapy or </a:t>
            </a:r>
            <a:r>
              <a:rPr lang="en-US" dirty="0" err="1" smtClean="0"/>
              <a:t>thyroidectomy</a:t>
            </a:r>
            <a:r>
              <a:rPr lang="en-US" dirty="0" smtClean="0"/>
              <a:t>.</a:t>
            </a:r>
          </a:p>
          <a:p>
            <a:endParaRPr lang="en-US" dirty="0"/>
          </a:p>
        </p:txBody>
      </p:sp>
      <p:sp>
        <p:nvSpPr>
          <p:cNvPr id="12" name="Text Placeholder 11"/>
          <p:cNvSpPr>
            <a:spLocks noGrp="1"/>
          </p:cNvSpPr>
          <p:nvPr>
            <p:ph type="body" sz="quarter" idx="3"/>
          </p:nvPr>
        </p:nvSpPr>
        <p:spPr>
          <a:xfrm>
            <a:off x="4499992" y="1535113"/>
            <a:ext cx="4464495" cy="639762"/>
          </a:xfrm>
        </p:spPr>
        <p:txBody>
          <a:bodyPr>
            <a:noAutofit/>
          </a:bodyPr>
          <a:lstStyle/>
          <a:p>
            <a:r>
              <a:rPr lang="en-US" dirty="0" smtClean="0">
                <a:solidFill>
                  <a:srgbClr val="FF0000"/>
                </a:solidFill>
              </a:rPr>
              <a:t>Secondary (pituitary dysfunction) </a:t>
            </a:r>
            <a:endParaRPr lang="en-US" dirty="0">
              <a:solidFill>
                <a:srgbClr val="FF0000"/>
              </a:solidFill>
            </a:endParaRPr>
          </a:p>
        </p:txBody>
      </p:sp>
      <p:sp>
        <p:nvSpPr>
          <p:cNvPr id="13" name="Content Placeholder 12"/>
          <p:cNvSpPr>
            <a:spLocks noGrp="1"/>
          </p:cNvSpPr>
          <p:nvPr>
            <p:ph sz="quarter" idx="4"/>
          </p:nvPr>
        </p:nvSpPr>
        <p:spPr>
          <a:xfrm>
            <a:off x="4499992" y="2174875"/>
            <a:ext cx="4464495" cy="3951288"/>
          </a:xfrm>
        </p:spPr>
        <p:txBody>
          <a:bodyPr/>
          <a:lstStyle/>
          <a:p>
            <a:r>
              <a:rPr lang="en-US" dirty="0" smtClean="0"/>
              <a:t>Sheehan’s syndrome</a:t>
            </a:r>
          </a:p>
          <a:p>
            <a:r>
              <a:rPr lang="en-US" dirty="0" smtClean="0"/>
              <a:t>Lymphocytic </a:t>
            </a:r>
            <a:r>
              <a:rPr lang="en-US" dirty="0" err="1" smtClean="0"/>
              <a:t>hypophysitis</a:t>
            </a:r>
            <a:r>
              <a:rPr lang="en-US" dirty="0" smtClean="0"/>
              <a:t> </a:t>
            </a:r>
          </a:p>
          <a:p>
            <a:r>
              <a:rPr lang="en-US" dirty="0" smtClean="0"/>
              <a:t>History of a </a:t>
            </a:r>
            <a:r>
              <a:rPr lang="en-US" dirty="0" err="1" smtClean="0"/>
              <a:t>hypophysectomy</a:t>
            </a:r>
            <a:r>
              <a:rPr lang="en-US" dirty="0" smtClean="0"/>
              <a:t>.</a:t>
            </a:r>
          </a:p>
          <a:p>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54162"/>
          </a:xfrm>
        </p:spPr>
        <p:txBody>
          <a:bodyPr>
            <a:normAutofit fontScale="90000"/>
          </a:bodyPr>
          <a:lstStyle/>
          <a:p>
            <a:r>
              <a:rPr lang="en-US" sz="3600" b="1" dirty="0" smtClean="0">
                <a:solidFill>
                  <a:srgbClr val="0070C0"/>
                </a:solidFill>
              </a:rPr>
              <a:t>Signs and symptoms of hypothyroidism</a:t>
            </a:r>
            <a:r>
              <a:rPr lang="en-US" sz="3600" b="1" dirty="0" smtClean="0"/>
              <a:t/>
            </a:r>
            <a:br>
              <a:rPr lang="en-US" sz="3600" b="1" dirty="0" smtClean="0"/>
            </a:br>
            <a:r>
              <a:rPr lang="en-US" sz="3600" i="1" dirty="0" smtClean="0">
                <a:solidFill>
                  <a:srgbClr val="FF0000"/>
                </a:solidFill>
              </a:rPr>
              <a:t> </a:t>
            </a:r>
            <a:r>
              <a:rPr lang="en-US" sz="2900" b="1" i="1" dirty="0" smtClean="0">
                <a:solidFill>
                  <a:srgbClr val="FF0000"/>
                </a:solidFill>
              </a:rPr>
              <a:t>Similar to symptoms of pregnancy; Vague and nonspecific</a:t>
            </a:r>
            <a:r>
              <a:rPr lang="en-US" sz="2900" b="1" dirty="0" smtClean="0">
                <a:solidFill>
                  <a:srgbClr val="FF0000"/>
                </a:solidFill>
              </a:rPr>
              <a:t> </a:t>
            </a:r>
            <a:br>
              <a:rPr lang="en-US" sz="2900" b="1" dirty="0" smtClean="0">
                <a:solidFill>
                  <a:srgbClr val="FF0000"/>
                </a:solidFill>
              </a:rPr>
            </a:br>
            <a:r>
              <a:rPr lang="en-US" sz="2900" b="1" dirty="0" err="1" smtClean="0">
                <a:solidFill>
                  <a:srgbClr val="7030A0"/>
                </a:solidFill>
              </a:rPr>
              <a:t>Myxedema</a:t>
            </a:r>
            <a:r>
              <a:rPr lang="en-US" sz="2900" b="1" dirty="0" smtClean="0">
                <a:solidFill>
                  <a:srgbClr val="7030A0"/>
                </a:solidFill>
              </a:rPr>
              <a:t> is the syndrome of adult hypothyroidism</a:t>
            </a:r>
            <a:endParaRPr lang="en-US" sz="2900" b="1" dirty="0">
              <a:solidFill>
                <a:srgbClr val="7030A0"/>
              </a:solidFill>
            </a:endParaRPr>
          </a:p>
        </p:txBody>
      </p:sp>
      <p:sp>
        <p:nvSpPr>
          <p:cNvPr id="7" name="Content Placeholder 6"/>
          <p:cNvSpPr>
            <a:spLocks noGrp="1"/>
          </p:cNvSpPr>
          <p:nvPr>
            <p:ph sz="half" idx="1"/>
          </p:nvPr>
        </p:nvSpPr>
        <p:spPr>
          <a:xfrm>
            <a:off x="457200" y="1999381"/>
            <a:ext cx="4038600" cy="4525963"/>
          </a:xfrm>
        </p:spPr>
        <p:txBody>
          <a:bodyPr>
            <a:normAutofit fontScale="85000" lnSpcReduction="20000"/>
          </a:bodyPr>
          <a:lstStyle/>
          <a:p>
            <a:r>
              <a:rPr lang="en-US" sz="3200" dirty="0" smtClean="0"/>
              <a:t>Fatigue</a:t>
            </a:r>
          </a:p>
          <a:p>
            <a:r>
              <a:rPr lang="en-US" sz="3200" dirty="0" smtClean="0"/>
              <a:t>Constipation</a:t>
            </a:r>
          </a:p>
          <a:p>
            <a:r>
              <a:rPr lang="en-US" sz="3200" dirty="0" smtClean="0"/>
              <a:t>Cold intolerance</a:t>
            </a:r>
          </a:p>
          <a:p>
            <a:r>
              <a:rPr lang="en-US" sz="3200" dirty="0" smtClean="0"/>
              <a:t>Muscle cramps</a:t>
            </a:r>
          </a:p>
          <a:p>
            <a:r>
              <a:rPr lang="en-US" sz="3200" dirty="0" smtClean="0"/>
              <a:t>Insomnia, </a:t>
            </a:r>
          </a:p>
          <a:p>
            <a:r>
              <a:rPr lang="en-US" sz="3200" dirty="0" smtClean="0"/>
              <a:t>Weight gain</a:t>
            </a:r>
          </a:p>
          <a:p>
            <a:r>
              <a:rPr lang="en-US" sz="3200" dirty="0" smtClean="0"/>
              <a:t>Carpal tunnel syndrome</a:t>
            </a:r>
          </a:p>
          <a:p>
            <a:r>
              <a:rPr lang="en-US" sz="3200" dirty="0" smtClean="0"/>
              <a:t>Slow </a:t>
            </a:r>
            <a:r>
              <a:rPr lang="en-US" sz="3200" dirty="0" err="1" smtClean="0"/>
              <a:t>mentation</a:t>
            </a:r>
            <a:r>
              <a:rPr lang="en-US" sz="3200" dirty="0" smtClean="0"/>
              <a:t> and poor memory</a:t>
            </a:r>
          </a:p>
          <a:p>
            <a:pPr lvl="1"/>
            <a:r>
              <a:rPr lang="en-US" dirty="0" err="1" smtClean="0"/>
              <a:t>Myxedema</a:t>
            </a:r>
            <a:r>
              <a:rPr lang="en-US" dirty="0" smtClean="0"/>
              <a:t> madness in severe cases </a:t>
            </a:r>
          </a:p>
          <a:p>
            <a:endParaRPr lang="en-US" sz="3200" dirty="0" smtClean="0"/>
          </a:p>
          <a:p>
            <a:endParaRPr lang="en-US" dirty="0"/>
          </a:p>
        </p:txBody>
      </p:sp>
      <p:sp>
        <p:nvSpPr>
          <p:cNvPr id="8" name="Content Placeholder 7"/>
          <p:cNvSpPr>
            <a:spLocks noGrp="1"/>
          </p:cNvSpPr>
          <p:nvPr>
            <p:ph sz="half" idx="2"/>
          </p:nvPr>
        </p:nvSpPr>
        <p:spPr>
          <a:xfrm>
            <a:off x="4648200" y="1999381"/>
            <a:ext cx="4038600" cy="4525963"/>
          </a:xfrm>
        </p:spPr>
        <p:txBody>
          <a:bodyPr>
            <a:normAutofit fontScale="85000" lnSpcReduction="20000"/>
          </a:bodyPr>
          <a:lstStyle/>
          <a:p>
            <a:r>
              <a:rPr lang="en-US" sz="3200" dirty="0" smtClean="0"/>
              <a:t>Hair loss </a:t>
            </a:r>
          </a:p>
          <a:p>
            <a:r>
              <a:rPr lang="en-US" sz="3200" dirty="0" smtClean="0"/>
              <a:t>Coarse hair</a:t>
            </a:r>
          </a:p>
          <a:p>
            <a:r>
              <a:rPr lang="en-US" sz="3200" dirty="0" smtClean="0"/>
              <a:t>Voice changes</a:t>
            </a:r>
          </a:p>
          <a:p>
            <a:r>
              <a:rPr lang="en-US" sz="3200" dirty="0" smtClean="0"/>
              <a:t>Husky slow voice</a:t>
            </a:r>
          </a:p>
          <a:p>
            <a:r>
              <a:rPr lang="en-US" sz="3200" dirty="0" smtClean="0"/>
              <a:t>Intellectual slowness</a:t>
            </a:r>
          </a:p>
          <a:p>
            <a:r>
              <a:rPr lang="en-US" sz="3200" dirty="0" smtClean="0"/>
              <a:t>+/- goiter</a:t>
            </a:r>
          </a:p>
          <a:p>
            <a:r>
              <a:rPr lang="en-US" sz="3200" dirty="0" err="1" smtClean="0"/>
              <a:t>Periorbital</a:t>
            </a:r>
            <a:r>
              <a:rPr lang="en-US" sz="3200" dirty="0" smtClean="0"/>
              <a:t> edema</a:t>
            </a:r>
          </a:p>
          <a:p>
            <a:r>
              <a:rPr lang="en-US" sz="3200" dirty="0" smtClean="0"/>
              <a:t>Dry skin</a:t>
            </a:r>
          </a:p>
          <a:p>
            <a:r>
              <a:rPr lang="en-US" sz="3200" dirty="0" smtClean="0"/>
              <a:t>Prolonged DTR relaxation phase</a:t>
            </a:r>
          </a:p>
          <a:p>
            <a:endParaRPr lang="en-US" sz="1600" dirty="0" smtClean="0"/>
          </a:p>
          <a:p>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70C0"/>
                </a:solidFill>
              </a:rPr>
              <a:t>Cretinism </a:t>
            </a:r>
            <a:endParaRPr lang="en-US" b="1" dirty="0">
              <a:solidFill>
                <a:srgbClr val="0070C0"/>
              </a:solidFill>
            </a:endParaRPr>
          </a:p>
        </p:txBody>
      </p:sp>
      <p:sp>
        <p:nvSpPr>
          <p:cNvPr id="5" name="Content Placeholder 4"/>
          <p:cNvSpPr>
            <a:spLocks noGrp="1"/>
          </p:cNvSpPr>
          <p:nvPr>
            <p:ph sz="half" idx="1"/>
          </p:nvPr>
        </p:nvSpPr>
        <p:spPr/>
        <p:txBody>
          <a:bodyPr>
            <a:normAutofit fontScale="62500" lnSpcReduction="20000"/>
          </a:bodyPr>
          <a:lstStyle/>
          <a:p>
            <a:r>
              <a:rPr lang="en-US" dirty="0" smtClean="0"/>
              <a:t>Children who are hypothyroid from birth or before birth are called cretins</a:t>
            </a:r>
          </a:p>
          <a:p>
            <a:r>
              <a:rPr lang="en-US" dirty="0" smtClean="0"/>
              <a:t>They are:</a:t>
            </a:r>
          </a:p>
          <a:p>
            <a:pPr lvl="1"/>
            <a:r>
              <a:rPr lang="en-US" dirty="0" smtClean="0"/>
              <a:t>Dwarfed</a:t>
            </a:r>
          </a:p>
          <a:p>
            <a:pPr lvl="1"/>
            <a:r>
              <a:rPr lang="en-US" dirty="0" smtClean="0"/>
              <a:t>Mentally retarded </a:t>
            </a:r>
          </a:p>
          <a:p>
            <a:pPr lvl="1"/>
            <a:r>
              <a:rPr lang="en-US" dirty="0" smtClean="0"/>
              <a:t>Have potbellies</a:t>
            </a:r>
          </a:p>
          <a:p>
            <a:pPr lvl="1"/>
            <a:r>
              <a:rPr lang="en-US" dirty="0" smtClean="0"/>
              <a:t>Protruding tongues </a:t>
            </a:r>
          </a:p>
          <a:p>
            <a:r>
              <a:rPr lang="en-US" dirty="0" smtClean="0"/>
              <a:t>Congenital hypothyroidism is one of the preventable mental retardation</a:t>
            </a:r>
          </a:p>
          <a:p>
            <a:r>
              <a:rPr lang="en-US" dirty="0" smtClean="0"/>
              <a:t>Causes of congenital hypothyroidism </a:t>
            </a:r>
          </a:p>
          <a:p>
            <a:pPr lvl="1"/>
            <a:r>
              <a:rPr lang="en-US" dirty="0" smtClean="0"/>
              <a:t>Maternal iodine deficiency </a:t>
            </a:r>
          </a:p>
          <a:p>
            <a:pPr lvl="1"/>
            <a:r>
              <a:rPr lang="en-US" dirty="0" smtClean="0"/>
              <a:t>Fetal thyroid </a:t>
            </a:r>
            <a:r>
              <a:rPr lang="en-US" dirty="0" err="1" smtClean="0"/>
              <a:t>dysgenesis</a:t>
            </a:r>
            <a:r>
              <a:rPr lang="en-US" dirty="0" smtClean="0"/>
              <a:t> </a:t>
            </a:r>
          </a:p>
          <a:p>
            <a:pPr lvl="1"/>
            <a:r>
              <a:rPr lang="en-US" dirty="0" smtClean="0"/>
              <a:t> inborn errors of thyroid hormone synthesis </a:t>
            </a:r>
          </a:p>
          <a:p>
            <a:pPr lvl="1"/>
            <a:r>
              <a:rPr lang="en-US" dirty="0" smtClean="0"/>
              <a:t>Maternal </a:t>
            </a:r>
            <a:r>
              <a:rPr lang="en-US" dirty="0" err="1" smtClean="0"/>
              <a:t>antithyroid</a:t>
            </a:r>
            <a:r>
              <a:rPr lang="en-US" dirty="0" smtClean="0"/>
              <a:t> antibodies that cross placenta </a:t>
            </a:r>
          </a:p>
          <a:p>
            <a:pPr lvl="1"/>
            <a:r>
              <a:rPr lang="en-US" dirty="0" smtClean="0"/>
              <a:t>Fetal </a:t>
            </a:r>
            <a:r>
              <a:rPr lang="en-US" dirty="0" err="1" smtClean="0"/>
              <a:t>hypopitutary</a:t>
            </a:r>
            <a:r>
              <a:rPr lang="en-US" dirty="0" smtClean="0"/>
              <a:t> hypothyroidism </a:t>
            </a:r>
          </a:p>
          <a:p>
            <a:endParaRPr lang="en-US" dirty="0" smtClean="0"/>
          </a:p>
          <a:p>
            <a:pPr lvl="1"/>
            <a:endParaRPr lang="en-US" dirty="0" smtClean="0"/>
          </a:p>
          <a:p>
            <a:pPr lvl="1"/>
            <a:endParaRPr lang="en-US" dirty="0"/>
          </a:p>
        </p:txBody>
      </p:sp>
      <p:pic>
        <p:nvPicPr>
          <p:cNvPr id="1027" name="Picture 3"/>
          <p:cNvPicPr>
            <a:picLocks noGrp="1" noChangeAspect="1" noChangeArrowheads="1"/>
          </p:cNvPicPr>
          <p:nvPr>
            <p:ph sz="half" idx="2"/>
          </p:nvPr>
        </p:nvPicPr>
        <p:blipFill>
          <a:blip r:embed="rId2" cstate="print"/>
          <a:srcRect/>
          <a:stretch>
            <a:fillRect/>
          </a:stretch>
        </p:blipFill>
        <p:spPr bwMode="auto">
          <a:xfrm>
            <a:off x="6012160" y="188640"/>
            <a:ext cx="2808312" cy="2808312"/>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flipH="1">
            <a:off x="4716016" y="2996952"/>
            <a:ext cx="1872208" cy="3328368"/>
          </a:xfrm>
          <a:prstGeom prst="rect">
            <a:avLst/>
          </a:prstGeom>
          <a:noFill/>
          <a:ln w="9525">
            <a:noFill/>
            <a:miter lim="800000"/>
            <a:headEnd/>
            <a:tailEnd/>
          </a:ln>
        </p:spPr>
      </p:pic>
      <p:pic>
        <p:nvPicPr>
          <p:cNvPr id="1029" name="Picture 5"/>
          <p:cNvPicPr>
            <a:picLocks noChangeAspect="1" noChangeArrowheads="1"/>
          </p:cNvPicPr>
          <p:nvPr/>
        </p:nvPicPr>
        <p:blipFill>
          <a:blip r:embed="rId4" cstate="print"/>
          <a:srcRect/>
          <a:stretch>
            <a:fillRect/>
          </a:stretch>
        </p:blipFill>
        <p:spPr bwMode="auto">
          <a:xfrm>
            <a:off x="6588224" y="2996952"/>
            <a:ext cx="2421041" cy="33123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Thyroid gland- </a:t>
            </a:r>
            <a:r>
              <a:rPr lang="en-US" b="1" dirty="0" err="1" smtClean="0">
                <a:solidFill>
                  <a:srgbClr val="0070C0"/>
                </a:solidFill>
              </a:rPr>
              <a:t>Embrology</a:t>
            </a:r>
            <a:endParaRPr lang="en-US" b="1" dirty="0">
              <a:solidFill>
                <a:srgbClr val="0070C0"/>
              </a:solidFill>
            </a:endParaRPr>
          </a:p>
        </p:txBody>
      </p:sp>
      <p:sp>
        <p:nvSpPr>
          <p:cNvPr id="3" name="Content Placeholder 2"/>
          <p:cNvSpPr>
            <a:spLocks noGrp="1"/>
          </p:cNvSpPr>
          <p:nvPr>
            <p:ph idx="1"/>
          </p:nvPr>
        </p:nvSpPr>
        <p:spPr/>
        <p:txBody>
          <a:bodyPr>
            <a:normAutofit fontScale="92500" lnSpcReduction="20000"/>
          </a:bodyPr>
          <a:lstStyle/>
          <a:p>
            <a:r>
              <a:rPr lang="en-US" dirty="0" smtClean="0"/>
              <a:t>Originates from an </a:t>
            </a:r>
            <a:r>
              <a:rPr lang="en-US" dirty="0" err="1" smtClean="0"/>
              <a:t>evagination</a:t>
            </a:r>
            <a:r>
              <a:rPr lang="en-US" dirty="0" smtClean="0"/>
              <a:t> of the floor of the pharynx </a:t>
            </a:r>
          </a:p>
          <a:p>
            <a:pPr lvl="1"/>
            <a:r>
              <a:rPr lang="en-US" dirty="0" smtClean="0"/>
              <a:t>A </a:t>
            </a:r>
            <a:r>
              <a:rPr lang="en-US" dirty="0" err="1" smtClean="0"/>
              <a:t>thyroglossal</a:t>
            </a:r>
            <a:r>
              <a:rPr lang="en-US" dirty="0" smtClean="0"/>
              <a:t> duct marking the path of the thyroid from the tongue to the neck sometimes persists in the adult</a:t>
            </a:r>
          </a:p>
          <a:p>
            <a:r>
              <a:rPr lang="en-US" b="1" dirty="0" smtClean="0"/>
              <a:t>Fetal thyroid :</a:t>
            </a:r>
          </a:p>
          <a:p>
            <a:pPr lvl="1"/>
            <a:r>
              <a:rPr lang="en-US" b="1" dirty="0" smtClean="0"/>
              <a:t>7-9 weeks: </a:t>
            </a:r>
            <a:r>
              <a:rPr lang="en-US" dirty="0" smtClean="0"/>
              <a:t>Formation of thyroid gland</a:t>
            </a:r>
          </a:p>
          <a:p>
            <a:pPr lvl="1"/>
            <a:r>
              <a:rPr lang="en-US" b="1" dirty="0" smtClean="0"/>
              <a:t>10 weeks: </a:t>
            </a:r>
            <a:r>
              <a:rPr lang="en-US" dirty="0" smtClean="0"/>
              <a:t>Thyroid stimulating hormone (TSH) and </a:t>
            </a:r>
            <a:r>
              <a:rPr lang="en-US" dirty="0" err="1" smtClean="0"/>
              <a:t>Thyroxine</a:t>
            </a:r>
            <a:r>
              <a:rPr lang="en-US" dirty="0" smtClean="0"/>
              <a:t> detectable</a:t>
            </a:r>
          </a:p>
          <a:p>
            <a:pPr lvl="1"/>
            <a:r>
              <a:rPr lang="en-US" b="1" dirty="0" smtClean="0"/>
              <a:t>17 weeks: </a:t>
            </a:r>
            <a:r>
              <a:rPr lang="en-US" dirty="0" smtClean="0"/>
              <a:t>Maturation of the gland </a:t>
            </a:r>
          </a:p>
          <a:p>
            <a:pPr lvl="1"/>
            <a:r>
              <a:rPr lang="en-US" b="1" dirty="0" smtClean="0"/>
              <a:t>&gt;18weeks: </a:t>
            </a:r>
            <a:r>
              <a:rPr lang="en-US" dirty="0" smtClean="0"/>
              <a:t>Response to TSH stimulation </a:t>
            </a:r>
          </a:p>
          <a:p>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0070C0"/>
                </a:solidFill>
              </a:rPr>
              <a:t>Untreated maternal hypothyroidism </a:t>
            </a:r>
            <a:r>
              <a:rPr lang="en-US" dirty="0" smtClean="0"/>
              <a:t/>
            </a:r>
            <a:br>
              <a:rPr lang="en-US" dirty="0" smtClean="0"/>
            </a:br>
            <a:r>
              <a:rPr lang="en-US" sz="2700" i="1" dirty="0" smtClean="0">
                <a:solidFill>
                  <a:srgbClr val="FF0000"/>
                </a:solidFill>
              </a:rPr>
              <a:t>Associated with increased risk of </a:t>
            </a:r>
            <a:endParaRPr lang="en-US" sz="2700" i="1" dirty="0">
              <a:solidFill>
                <a:srgbClr val="FF0000"/>
              </a:solidFill>
            </a:endParaRPr>
          </a:p>
        </p:txBody>
      </p:sp>
      <p:sp>
        <p:nvSpPr>
          <p:cNvPr id="5" name="Text Placeholder 4"/>
          <p:cNvSpPr>
            <a:spLocks noGrp="1"/>
          </p:cNvSpPr>
          <p:nvPr>
            <p:ph type="body" idx="1"/>
          </p:nvPr>
        </p:nvSpPr>
        <p:spPr/>
        <p:txBody>
          <a:bodyPr/>
          <a:lstStyle/>
          <a:p>
            <a:r>
              <a:rPr lang="en-US" dirty="0" smtClean="0">
                <a:solidFill>
                  <a:srgbClr val="0070C0"/>
                </a:solidFill>
              </a:rPr>
              <a:t>Maternal </a:t>
            </a:r>
            <a:endParaRPr lang="en-US" dirty="0">
              <a:solidFill>
                <a:srgbClr val="0070C0"/>
              </a:solidFill>
            </a:endParaRPr>
          </a:p>
        </p:txBody>
      </p:sp>
      <p:sp>
        <p:nvSpPr>
          <p:cNvPr id="6" name="Content Placeholder 5"/>
          <p:cNvSpPr>
            <a:spLocks noGrp="1"/>
          </p:cNvSpPr>
          <p:nvPr>
            <p:ph sz="half" idx="2"/>
          </p:nvPr>
        </p:nvSpPr>
        <p:spPr/>
        <p:txBody>
          <a:bodyPr>
            <a:normAutofit fontScale="85000" lnSpcReduction="20000"/>
          </a:bodyPr>
          <a:lstStyle/>
          <a:p>
            <a:pPr marL="468630" indent="-283464">
              <a:buSzPct val="120000"/>
              <a:defRPr/>
            </a:pPr>
            <a:r>
              <a:rPr lang="en-US" sz="2700" dirty="0" smtClean="0"/>
              <a:t>Preeclampsia </a:t>
            </a:r>
          </a:p>
          <a:p>
            <a:pPr marL="468630" indent="-283464">
              <a:buSzPct val="120000"/>
              <a:defRPr/>
            </a:pPr>
            <a:r>
              <a:rPr lang="en-US" sz="2700" dirty="0" smtClean="0"/>
              <a:t>Gestational hypertension</a:t>
            </a:r>
          </a:p>
          <a:p>
            <a:pPr marL="468630" indent="-283464">
              <a:buSzPct val="120000"/>
              <a:defRPr/>
            </a:pPr>
            <a:r>
              <a:rPr lang="en-US" sz="2700" dirty="0" smtClean="0"/>
              <a:t>Placental abruption</a:t>
            </a:r>
          </a:p>
          <a:p>
            <a:pPr marL="468630" indent="-283464">
              <a:buSzPct val="120000"/>
              <a:defRPr/>
            </a:pPr>
            <a:r>
              <a:rPr lang="en-US" sz="2700" dirty="0" smtClean="0"/>
              <a:t>NRFHT</a:t>
            </a:r>
          </a:p>
          <a:p>
            <a:pPr marL="468630" indent="-283464">
              <a:buSzPct val="120000"/>
              <a:defRPr/>
            </a:pPr>
            <a:r>
              <a:rPr lang="en-US" sz="2700" dirty="0" smtClean="0"/>
              <a:t>Preterm delivery, very preterm delivery (&lt;32 weeks)</a:t>
            </a:r>
          </a:p>
          <a:p>
            <a:pPr marL="468630" indent="-283464">
              <a:buSzPct val="120000"/>
              <a:defRPr/>
            </a:pPr>
            <a:r>
              <a:rPr lang="en-US" sz="2700" dirty="0" smtClean="0"/>
              <a:t>Increased rate of caesarean section </a:t>
            </a:r>
          </a:p>
          <a:p>
            <a:pPr marL="468630" indent="-283464">
              <a:buSzPct val="120000"/>
              <a:defRPr/>
            </a:pPr>
            <a:r>
              <a:rPr lang="en-US" sz="2700" dirty="0" smtClean="0"/>
              <a:t>Postpartum hemorrhage</a:t>
            </a:r>
          </a:p>
          <a:p>
            <a:pPr marL="468630" indent="-283464">
              <a:buSzPct val="120000"/>
              <a:defRPr/>
            </a:pPr>
            <a:r>
              <a:rPr lang="en-US" sz="2700" dirty="0" smtClean="0"/>
              <a:t>Increased operative delivery </a:t>
            </a:r>
          </a:p>
          <a:p>
            <a:endParaRPr lang="en-US" dirty="0"/>
          </a:p>
        </p:txBody>
      </p:sp>
      <p:sp>
        <p:nvSpPr>
          <p:cNvPr id="7" name="Text Placeholder 6"/>
          <p:cNvSpPr>
            <a:spLocks noGrp="1"/>
          </p:cNvSpPr>
          <p:nvPr>
            <p:ph type="body" sz="quarter" idx="3"/>
          </p:nvPr>
        </p:nvSpPr>
        <p:spPr/>
        <p:txBody>
          <a:bodyPr/>
          <a:lstStyle/>
          <a:p>
            <a:r>
              <a:rPr lang="en-US" dirty="0" smtClean="0">
                <a:solidFill>
                  <a:srgbClr val="0070C0"/>
                </a:solidFill>
              </a:rPr>
              <a:t>Newborn </a:t>
            </a:r>
            <a:endParaRPr lang="en-US" dirty="0">
              <a:solidFill>
                <a:srgbClr val="0070C0"/>
              </a:solidFill>
            </a:endParaRPr>
          </a:p>
        </p:txBody>
      </p:sp>
      <p:sp>
        <p:nvSpPr>
          <p:cNvPr id="8" name="Content Placeholder 7"/>
          <p:cNvSpPr>
            <a:spLocks noGrp="1"/>
          </p:cNvSpPr>
          <p:nvPr>
            <p:ph sz="quarter" idx="4"/>
          </p:nvPr>
        </p:nvSpPr>
        <p:spPr/>
        <p:txBody>
          <a:bodyPr>
            <a:normAutofit fontScale="92500" lnSpcReduction="20000"/>
          </a:bodyPr>
          <a:lstStyle/>
          <a:p>
            <a:pPr marL="468630" indent="-283464">
              <a:buSzPct val="120000"/>
              <a:defRPr/>
            </a:pPr>
            <a:r>
              <a:rPr lang="en-US" dirty="0" smtClean="0"/>
              <a:t>Preterm birth</a:t>
            </a:r>
          </a:p>
          <a:p>
            <a:pPr marL="468630" indent="-283464">
              <a:buSzPct val="120000"/>
              <a:defRPr/>
            </a:pPr>
            <a:r>
              <a:rPr lang="en-US" dirty="0" smtClean="0"/>
              <a:t>Low birth weight </a:t>
            </a:r>
          </a:p>
          <a:p>
            <a:pPr marL="468630" indent="-283464">
              <a:buSzPct val="120000"/>
              <a:defRPr/>
            </a:pPr>
            <a:r>
              <a:rPr lang="en-US" dirty="0" smtClean="0"/>
              <a:t>Perinatal morbidity and mortality</a:t>
            </a:r>
          </a:p>
          <a:p>
            <a:pPr marL="468630" indent="-283464">
              <a:buSzPct val="120000"/>
              <a:defRPr/>
            </a:pPr>
            <a:r>
              <a:rPr lang="en-US" dirty="0" smtClean="0"/>
              <a:t>Increased NICU admission</a:t>
            </a:r>
          </a:p>
          <a:p>
            <a:pPr marL="468630" indent="-283464">
              <a:buSzPct val="120000"/>
              <a:defRPr/>
            </a:pPr>
            <a:r>
              <a:rPr lang="en-US" dirty="0" smtClean="0"/>
              <a:t>Neuropsychological and cognitive impairment:</a:t>
            </a:r>
          </a:p>
          <a:p>
            <a:pPr marL="733806" lvl="1">
              <a:buSzPct val="120000"/>
              <a:defRPr/>
            </a:pPr>
            <a:r>
              <a:rPr lang="en-US" dirty="0" smtClean="0"/>
              <a:t>Congenital cretinism – growth restriction, deafness, </a:t>
            </a:r>
            <a:r>
              <a:rPr lang="en-US" dirty="0" err="1" smtClean="0"/>
              <a:t>neuropsych</a:t>
            </a:r>
            <a:r>
              <a:rPr lang="en-US" dirty="0" smtClean="0"/>
              <a:t> impairment from severe Iodine deficiency or untreated congenital hypothyroidism</a:t>
            </a:r>
          </a:p>
          <a:p>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70C0"/>
                </a:solidFill>
              </a:rPr>
              <a:t>Hypothyroidism in pregnancy</a:t>
            </a:r>
            <a:r>
              <a:rPr lang="en-US" b="1" dirty="0" smtClean="0"/>
              <a:t/>
            </a:r>
            <a:br>
              <a:rPr lang="en-US" b="1" dirty="0" smtClean="0"/>
            </a:br>
            <a:r>
              <a:rPr lang="en-US" b="1" dirty="0" smtClean="0">
                <a:solidFill>
                  <a:srgbClr val="FF0000"/>
                </a:solidFill>
              </a:rPr>
              <a:t>Diagnosis </a:t>
            </a:r>
            <a:endParaRPr lang="en-US" b="1"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pPr>
              <a:lnSpc>
                <a:spcPct val="90000"/>
              </a:lnSpc>
            </a:pPr>
            <a:r>
              <a:rPr lang="en-US" dirty="0" smtClean="0"/>
              <a:t>Symptoms masked by the hyper-metabolic state of pregnancy.</a:t>
            </a:r>
          </a:p>
          <a:p>
            <a:pPr>
              <a:lnSpc>
                <a:spcPct val="90000"/>
              </a:lnSpc>
            </a:pPr>
            <a:r>
              <a:rPr lang="en-US" dirty="0" smtClean="0"/>
              <a:t>20% to 30% patients with overt hypothyroidism develop symptoms</a:t>
            </a:r>
          </a:p>
          <a:p>
            <a:pPr lvl="1">
              <a:lnSpc>
                <a:spcPct val="90000"/>
              </a:lnSpc>
            </a:pPr>
            <a:r>
              <a:rPr lang="en-US" dirty="0" smtClean="0"/>
              <a:t>Discussed earlier slides</a:t>
            </a:r>
          </a:p>
          <a:p>
            <a:pPr>
              <a:lnSpc>
                <a:spcPct val="90000"/>
              </a:lnSpc>
            </a:pPr>
            <a:r>
              <a:rPr lang="en-US" dirty="0" smtClean="0"/>
              <a:t>Elevated serum TSH concentration</a:t>
            </a:r>
          </a:p>
          <a:p>
            <a:pPr>
              <a:lnSpc>
                <a:spcPct val="90000"/>
              </a:lnSpc>
            </a:pPr>
            <a:r>
              <a:rPr lang="en-US" dirty="0" smtClean="0"/>
              <a:t>Central hypothyroidism (hypothalamic and pituitary) do not manifest an elevated serum TSH level</a:t>
            </a:r>
          </a:p>
          <a:p>
            <a:pPr>
              <a:lnSpc>
                <a:spcPct val="90000"/>
              </a:lnSpc>
            </a:pPr>
            <a:r>
              <a:rPr lang="en-US" dirty="0" smtClean="0"/>
              <a:t>Hypothalamic and pituitary hypothyroidism the thyroid responds to a test dose of TSH </a:t>
            </a:r>
          </a:p>
          <a:p>
            <a:pPr>
              <a:lnSpc>
                <a:spcPct val="90000"/>
              </a:lnSpc>
            </a:pPr>
            <a:r>
              <a:rPr lang="en-US" dirty="0" smtClean="0"/>
              <a:t>Low serum T3 and T4</a:t>
            </a:r>
          </a:p>
          <a:p>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9552" y="2213992"/>
            <a:ext cx="8229600" cy="1143000"/>
          </a:xfrm>
        </p:spPr>
        <p:txBody>
          <a:bodyPr>
            <a:noAutofit/>
          </a:bodyPr>
          <a:lstStyle/>
          <a:p>
            <a:r>
              <a:rPr lang="en-US" sz="3500" b="1" dirty="0" smtClean="0">
                <a:solidFill>
                  <a:srgbClr val="FF0000"/>
                </a:solidFill>
              </a:rPr>
              <a:t>Guidelines for clinical management of maternal hypothyroidism during pregnancy</a:t>
            </a:r>
            <a:endParaRPr lang="en-US" sz="3500" dirty="0">
              <a:solidFill>
                <a:srgbClr val="FF0000"/>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0070C0"/>
                </a:solidFill>
              </a:rPr>
              <a:t>Guidelines for clinical management of maternal</a:t>
            </a:r>
            <a:br>
              <a:rPr lang="en-US" sz="3200" b="1" dirty="0" smtClean="0">
                <a:solidFill>
                  <a:srgbClr val="0070C0"/>
                </a:solidFill>
              </a:rPr>
            </a:br>
            <a:r>
              <a:rPr lang="en-US" sz="3200" b="1" dirty="0" smtClean="0">
                <a:solidFill>
                  <a:srgbClr val="0070C0"/>
                </a:solidFill>
              </a:rPr>
              <a:t>hypothyroidism during pregnancy</a:t>
            </a:r>
            <a:endParaRPr lang="en-US" sz="3200" b="1" dirty="0">
              <a:solidFill>
                <a:srgbClr val="0070C0"/>
              </a:solidFill>
            </a:endParaRPr>
          </a:p>
        </p:txBody>
      </p:sp>
      <p:sp>
        <p:nvSpPr>
          <p:cNvPr id="3" name="Content Placeholder 2"/>
          <p:cNvSpPr>
            <a:spLocks noGrp="1"/>
          </p:cNvSpPr>
          <p:nvPr>
            <p:ph idx="1"/>
          </p:nvPr>
        </p:nvSpPr>
        <p:spPr/>
        <p:txBody>
          <a:bodyPr>
            <a:normAutofit fontScale="85000" lnSpcReduction="20000"/>
          </a:bodyPr>
          <a:lstStyle/>
          <a:p>
            <a:pPr>
              <a:lnSpc>
                <a:spcPct val="80000"/>
              </a:lnSpc>
              <a:buNone/>
            </a:pPr>
            <a:r>
              <a:rPr lang="en-US" dirty="0" smtClean="0"/>
              <a:t>1</a:t>
            </a:r>
            <a:r>
              <a:rPr lang="en-US" dirty="0" smtClean="0">
                <a:latin typeface="+mj-lt"/>
              </a:rPr>
              <a:t>. Check serum TSH level as soon as pregnancy is confirmed.</a:t>
            </a:r>
          </a:p>
          <a:p>
            <a:pPr>
              <a:lnSpc>
                <a:spcPct val="80000"/>
              </a:lnSpc>
              <a:buNone/>
            </a:pPr>
            <a:r>
              <a:rPr lang="en-US" dirty="0" smtClean="0">
                <a:latin typeface="+mj-lt"/>
              </a:rPr>
              <a:t>2. For newly diagnosed hypothyroid women, initial </a:t>
            </a:r>
            <a:r>
              <a:rPr lang="en-US" dirty="0" err="1" smtClean="0">
                <a:latin typeface="+mj-lt"/>
              </a:rPr>
              <a:t>levothyroxine</a:t>
            </a:r>
            <a:r>
              <a:rPr lang="en-US" dirty="0" smtClean="0">
                <a:latin typeface="+mj-lt"/>
              </a:rPr>
              <a:t> dosage is based on severity of hypothyroidism</a:t>
            </a:r>
          </a:p>
          <a:p>
            <a:pPr lvl="1">
              <a:lnSpc>
                <a:spcPct val="80000"/>
              </a:lnSpc>
              <a:buFontTx/>
              <a:buChar char="-"/>
            </a:pPr>
            <a:r>
              <a:rPr lang="en-US" dirty="0" smtClean="0">
                <a:latin typeface="+mj-lt"/>
              </a:rPr>
              <a:t>For overt hypothyroidism, administer 2 mcg/kg/d.</a:t>
            </a:r>
          </a:p>
          <a:p>
            <a:pPr lvl="1">
              <a:lnSpc>
                <a:spcPct val="80000"/>
              </a:lnSpc>
              <a:buFontTx/>
              <a:buChar char="-"/>
            </a:pPr>
            <a:r>
              <a:rPr lang="en-US" dirty="0" smtClean="0">
                <a:latin typeface="+mj-lt"/>
              </a:rPr>
              <a:t>If TSH is &lt; 10 </a:t>
            </a:r>
            <a:r>
              <a:rPr lang="en-US" dirty="0" err="1" smtClean="0">
                <a:latin typeface="+mj-lt"/>
              </a:rPr>
              <a:t>mU</a:t>
            </a:r>
            <a:r>
              <a:rPr lang="en-US" dirty="0" smtClean="0">
                <a:latin typeface="+mj-lt"/>
              </a:rPr>
              <a:t>/L, initial dose of 0.1 mg/d may be sufficient</a:t>
            </a:r>
          </a:p>
          <a:p>
            <a:pPr>
              <a:lnSpc>
                <a:spcPct val="80000"/>
              </a:lnSpc>
              <a:buNone/>
            </a:pPr>
            <a:r>
              <a:rPr lang="en-US" dirty="0" smtClean="0">
                <a:latin typeface="+mj-lt"/>
              </a:rPr>
              <a:t>3. For previously diagnosed hypothyroid women, monitor serum TSH every 3–4 weeks during first half of pregnancy and every 6 weeks thereafter</a:t>
            </a:r>
          </a:p>
          <a:p>
            <a:pPr>
              <a:lnSpc>
                <a:spcPct val="80000"/>
              </a:lnSpc>
              <a:buNone/>
            </a:pPr>
            <a:r>
              <a:rPr lang="en-US" dirty="0" smtClean="0">
                <a:latin typeface="+mj-lt"/>
              </a:rPr>
              <a:t>4. Adjust </a:t>
            </a:r>
            <a:r>
              <a:rPr lang="en-US" dirty="0" err="1" smtClean="0">
                <a:latin typeface="+mj-lt"/>
              </a:rPr>
              <a:t>levothyroxine</a:t>
            </a:r>
            <a:r>
              <a:rPr lang="en-US" dirty="0" smtClean="0">
                <a:latin typeface="+mj-lt"/>
              </a:rPr>
              <a:t> dosage to maintain serum TSH ≤</a:t>
            </a:r>
            <a:r>
              <a:rPr lang="en-US" i="1" dirty="0" smtClean="0">
                <a:latin typeface="+mj-lt"/>
              </a:rPr>
              <a:t> </a:t>
            </a:r>
            <a:r>
              <a:rPr lang="en-US" dirty="0" smtClean="0">
                <a:latin typeface="+mj-lt"/>
              </a:rPr>
              <a:t>2.5 </a:t>
            </a:r>
            <a:r>
              <a:rPr lang="en-US" dirty="0" err="1" smtClean="0">
                <a:latin typeface="+mj-lt"/>
              </a:rPr>
              <a:t>mU</a:t>
            </a:r>
            <a:r>
              <a:rPr lang="en-US" dirty="0" smtClean="0">
                <a:latin typeface="+mj-lt"/>
              </a:rPr>
              <a:t>/L.</a:t>
            </a:r>
          </a:p>
          <a:p>
            <a:pPr>
              <a:lnSpc>
                <a:spcPct val="80000"/>
              </a:lnSpc>
              <a:buNone/>
            </a:pPr>
            <a:r>
              <a:rPr lang="en-US" dirty="0" smtClean="0">
                <a:latin typeface="+mj-lt"/>
              </a:rPr>
              <a:t>5. Monitor serum TSH and total T4 levels 3–4 weeks after every dosage adjustment. When </a:t>
            </a:r>
            <a:r>
              <a:rPr lang="en-US" dirty="0" err="1" smtClean="0">
                <a:latin typeface="+mj-lt"/>
              </a:rPr>
              <a:t>levothyroxine</a:t>
            </a:r>
            <a:r>
              <a:rPr lang="en-US" dirty="0" smtClean="0">
                <a:latin typeface="+mj-lt"/>
              </a:rPr>
              <a:t> dosage achieves equilibrium, resume monitoring TSH alone</a:t>
            </a:r>
          </a:p>
          <a:p>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21499"/>
          </a:xfrm>
        </p:spPr>
        <p:txBody>
          <a:bodyPr/>
          <a:lstStyle/>
          <a:p>
            <a:pPr>
              <a:lnSpc>
                <a:spcPct val="80000"/>
              </a:lnSpc>
              <a:buNone/>
            </a:pPr>
            <a:r>
              <a:rPr lang="en-US" sz="2400" dirty="0" smtClean="0"/>
              <a:t>6. </a:t>
            </a:r>
            <a:r>
              <a:rPr lang="en-US" sz="2400" dirty="0" err="1" smtClean="0"/>
              <a:t>Levothyroxine</a:t>
            </a:r>
            <a:r>
              <a:rPr lang="en-US" sz="2400" dirty="0" smtClean="0"/>
              <a:t> ingestion should be separated from prenatal vitamins containing iron, iron and calcium </a:t>
            </a:r>
            <a:r>
              <a:rPr lang="en-US" sz="2400" dirty="0" err="1" smtClean="0"/>
              <a:t>supplements,and</a:t>
            </a:r>
            <a:r>
              <a:rPr lang="en-US" sz="2400" dirty="0" smtClean="0"/>
              <a:t> soy products by at least 4 hours to ensure adequate absorption</a:t>
            </a:r>
          </a:p>
          <a:p>
            <a:pPr>
              <a:lnSpc>
                <a:spcPct val="80000"/>
              </a:lnSpc>
              <a:buNone/>
            </a:pPr>
            <a:r>
              <a:rPr lang="en-US" sz="2400" dirty="0" smtClean="0"/>
              <a:t>7. After delivery, reduce </a:t>
            </a:r>
            <a:r>
              <a:rPr lang="en-US" sz="2400" dirty="0" err="1" smtClean="0"/>
              <a:t>levothyroxine</a:t>
            </a:r>
            <a:r>
              <a:rPr lang="en-US" sz="2400" dirty="0" smtClean="0"/>
              <a:t> to pre-pregnancy dosage, and check serum TSH in 6 weeks</a:t>
            </a:r>
            <a:endParaRPr lang="en-US" sz="2000" dirty="0" smtClean="0"/>
          </a:p>
          <a:p>
            <a:pPr>
              <a:lnSpc>
                <a:spcPct val="80000"/>
              </a:lnSpc>
              <a:buNone/>
            </a:pPr>
            <a:endParaRPr lang="en-US" sz="2000" dirty="0" smtClean="0"/>
          </a:p>
          <a:p>
            <a:pPr>
              <a:lnSpc>
                <a:spcPct val="80000"/>
              </a:lnSpc>
              <a:buNone/>
            </a:pPr>
            <a:r>
              <a:rPr lang="en-US" sz="2400" b="1" dirty="0" smtClean="0">
                <a:solidFill>
                  <a:srgbClr val="FF0000"/>
                </a:solidFill>
              </a:rPr>
              <a:t>Adjusting </a:t>
            </a:r>
            <a:r>
              <a:rPr lang="en-US" sz="2400" b="1" dirty="0" err="1" smtClean="0">
                <a:solidFill>
                  <a:srgbClr val="FF0000"/>
                </a:solidFill>
              </a:rPr>
              <a:t>levothyroxine</a:t>
            </a:r>
            <a:r>
              <a:rPr lang="en-US" sz="2400" b="1" dirty="0" smtClean="0">
                <a:solidFill>
                  <a:srgbClr val="FF0000"/>
                </a:solidFill>
              </a:rPr>
              <a:t> </a:t>
            </a:r>
          </a:p>
          <a:p>
            <a:pPr lvl="1">
              <a:lnSpc>
                <a:spcPct val="80000"/>
              </a:lnSpc>
            </a:pPr>
            <a:r>
              <a:rPr lang="en-US" sz="2400" dirty="0" smtClean="0"/>
              <a:t>TSH &lt; 10 </a:t>
            </a:r>
            <a:r>
              <a:rPr lang="en-US" sz="2400" dirty="0" err="1" smtClean="0"/>
              <a:t>mU</a:t>
            </a:r>
            <a:r>
              <a:rPr lang="en-US" sz="2400" dirty="0" smtClean="0"/>
              <a:t>/L, increase 0.05 mg/d.</a:t>
            </a:r>
          </a:p>
          <a:p>
            <a:pPr lvl="1">
              <a:lnSpc>
                <a:spcPct val="80000"/>
              </a:lnSpc>
            </a:pPr>
            <a:r>
              <a:rPr lang="en-US" sz="2400" dirty="0" smtClean="0"/>
              <a:t>TSH =10–20 </a:t>
            </a:r>
            <a:r>
              <a:rPr lang="en-US" sz="2400" dirty="0" err="1" smtClean="0"/>
              <a:t>mU</a:t>
            </a:r>
            <a:r>
              <a:rPr lang="en-US" sz="2400" dirty="0" smtClean="0"/>
              <a:t>/L, increase 0.075 mg/d.</a:t>
            </a:r>
          </a:p>
          <a:p>
            <a:pPr lvl="1">
              <a:lnSpc>
                <a:spcPct val="80000"/>
              </a:lnSpc>
            </a:pPr>
            <a:r>
              <a:rPr lang="en-US" sz="2400" dirty="0" smtClean="0"/>
              <a:t>TSH &gt; 20 </a:t>
            </a:r>
            <a:r>
              <a:rPr lang="en-US" sz="2400" dirty="0" err="1" smtClean="0"/>
              <a:t>mU</a:t>
            </a:r>
            <a:r>
              <a:rPr lang="en-US" sz="2400" dirty="0" smtClean="0"/>
              <a:t>/L, increase 0.1 mg/d.</a:t>
            </a:r>
          </a:p>
          <a:p>
            <a:pPr>
              <a:lnSpc>
                <a:spcPct val="80000"/>
              </a:lnSpc>
              <a:buSzPct val="130000"/>
            </a:pPr>
            <a:r>
              <a:rPr lang="en-US" sz="2400" dirty="0" smtClean="0"/>
              <a:t>Normal range for total T4 concentrations during pregnancy is 1.5 times the non-pregnant</a:t>
            </a:r>
          </a:p>
          <a:p>
            <a:pPr>
              <a:buNone/>
            </a:pPr>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b="1" dirty="0" smtClean="0">
                <a:solidFill>
                  <a:srgbClr val="FF0000"/>
                </a:solidFill>
              </a:rPr>
              <a:t>Questions</a:t>
            </a:r>
            <a:r>
              <a:rPr lang="en-US" sz="8000" b="1" dirty="0" smtClean="0">
                <a:solidFill>
                  <a:srgbClr val="0070C0"/>
                </a:solidFill>
              </a:rPr>
              <a:t> </a:t>
            </a:r>
            <a:endParaRPr lang="en-US" sz="8000" b="1" dirty="0">
              <a:solidFill>
                <a:srgbClr val="0070C0"/>
              </a:solidFill>
            </a:endParaRPr>
          </a:p>
        </p:txBody>
      </p:sp>
      <p:pic>
        <p:nvPicPr>
          <p:cNvPr id="4" name="Picture 2" descr="http://zuby.in/resources/wp-content/uploads/2012/08/question-mark.jpg"/>
          <p:cNvPicPr>
            <a:picLocks noChangeAspect="1" noChangeArrowheads="1"/>
          </p:cNvPicPr>
          <p:nvPr/>
        </p:nvPicPr>
        <p:blipFill>
          <a:blip r:embed="rId2" cstate="print"/>
          <a:srcRect/>
          <a:stretch>
            <a:fillRect/>
          </a:stretch>
        </p:blipFill>
        <p:spPr bwMode="auto">
          <a:xfrm>
            <a:off x="2627784" y="1340768"/>
            <a:ext cx="3672408" cy="45892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alfredangelo.cceasy.com/pics/EasiestWeddingPics/Dealer/VGT5702lr.gif"/>
          <p:cNvPicPr>
            <a:picLocks noChangeAspect="1" noChangeArrowheads="1"/>
          </p:cNvPicPr>
          <p:nvPr/>
        </p:nvPicPr>
        <p:blipFill>
          <a:blip r:embed="rId2" cstate="print"/>
          <a:srcRect/>
          <a:stretch>
            <a:fillRect/>
          </a:stretch>
        </p:blipFill>
        <p:spPr bwMode="auto">
          <a:xfrm>
            <a:off x="1447800" y="228600"/>
            <a:ext cx="5867400" cy="586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Thyroid gland-Gross anatomy </a:t>
            </a:r>
            <a:endParaRPr lang="en-US" b="1" dirty="0">
              <a:solidFill>
                <a:srgbClr val="0070C0"/>
              </a:solidFill>
            </a:endParaRPr>
          </a:p>
        </p:txBody>
      </p:sp>
      <p:sp>
        <p:nvSpPr>
          <p:cNvPr id="8" name="Content Placeholder 7"/>
          <p:cNvSpPr>
            <a:spLocks noGrp="1"/>
          </p:cNvSpPr>
          <p:nvPr>
            <p:ph sz="half" idx="2"/>
          </p:nvPr>
        </p:nvSpPr>
        <p:spPr>
          <a:xfrm>
            <a:off x="5220072" y="1916832"/>
            <a:ext cx="3672408" cy="2880320"/>
          </a:xfrm>
        </p:spPr>
        <p:txBody>
          <a:bodyPr/>
          <a:lstStyle/>
          <a:p>
            <a:r>
              <a:rPr lang="en-US" dirty="0" smtClean="0"/>
              <a:t>2 lobes connected by thyroid isthmus </a:t>
            </a:r>
          </a:p>
          <a:p>
            <a:r>
              <a:rPr lang="en-US" dirty="0" smtClean="0"/>
              <a:t>Can have additional lobe –pyramidal lobe </a:t>
            </a:r>
          </a:p>
          <a:p>
            <a:r>
              <a:rPr lang="en-US" dirty="0" smtClean="0"/>
              <a:t>Well </a:t>
            </a:r>
            <a:r>
              <a:rPr lang="en-US" dirty="0" err="1" smtClean="0"/>
              <a:t>vascularized</a:t>
            </a:r>
            <a:r>
              <a:rPr lang="en-US" dirty="0" smtClean="0"/>
              <a:t> </a:t>
            </a:r>
          </a:p>
          <a:p>
            <a:endParaRPr lang="en-US" dirty="0"/>
          </a:p>
        </p:txBody>
      </p:sp>
      <p:pic>
        <p:nvPicPr>
          <p:cNvPr id="37890" name="Picture 2" descr="http://www.fpnotebook.com/_media/ThyroidAnterior.gif"/>
          <p:cNvPicPr>
            <a:picLocks noChangeAspect="1" noChangeArrowheads="1"/>
          </p:cNvPicPr>
          <p:nvPr/>
        </p:nvPicPr>
        <p:blipFill>
          <a:blip r:embed="rId2" cstate="print"/>
          <a:srcRect/>
          <a:stretch>
            <a:fillRect/>
          </a:stretch>
        </p:blipFill>
        <p:spPr bwMode="auto">
          <a:xfrm>
            <a:off x="354030" y="1412776"/>
            <a:ext cx="4145962" cy="504344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thyroid_pic"/>
          <p:cNvPicPr>
            <a:picLocks noChangeAspect="1" noChangeArrowheads="1"/>
          </p:cNvPicPr>
          <p:nvPr/>
        </p:nvPicPr>
        <p:blipFill>
          <a:blip r:embed="rId2" cstate="print"/>
          <a:srcRect/>
          <a:stretch>
            <a:fillRect/>
          </a:stretch>
        </p:blipFill>
        <p:spPr bwMode="auto">
          <a:xfrm>
            <a:off x="755577" y="326176"/>
            <a:ext cx="7490416" cy="61271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US" b="1" dirty="0" smtClean="0">
                <a:solidFill>
                  <a:srgbClr val="0070C0"/>
                </a:solidFill>
              </a:rPr>
              <a:t>Thyroid gland- Histology </a:t>
            </a:r>
            <a:endParaRPr lang="en-US" b="1" dirty="0">
              <a:solidFill>
                <a:srgbClr val="0070C0"/>
              </a:solidFill>
            </a:endParaRPr>
          </a:p>
        </p:txBody>
      </p:sp>
      <p:sp>
        <p:nvSpPr>
          <p:cNvPr id="3" name="Content Placeholder 2"/>
          <p:cNvSpPr>
            <a:spLocks noGrp="1"/>
          </p:cNvSpPr>
          <p:nvPr>
            <p:ph idx="1"/>
          </p:nvPr>
        </p:nvSpPr>
        <p:spPr>
          <a:xfrm>
            <a:off x="457200" y="1124744"/>
            <a:ext cx="8229600" cy="5001419"/>
          </a:xfrm>
        </p:spPr>
        <p:txBody>
          <a:bodyPr>
            <a:normAutofit fontScale="85000" lnSpcReduction="20000"/>
          </a:bodyPr>
          <a:lstStyle/>
          <a:p>
            <a:r>
              <a:rPr lang="en-US" dirty="0" smtClean="0"/>
              <a:t>Made up of multiple </a:t>
            </a:r>
            <a:r>
              <a:rPr lang="en-US" dirty="0" err="1" smtClean="0"/>
              <a:t>acini</a:t>
            </a:r>
            <a:r>
              <a:rPr lang="en-US" dirty="0" smtClean="0"/>
              <a:t> (follicles)</a:t>
            </a:r>
          </a:p>
          <a:p>
            <a:r>
              <a:rPr lang="en-US" dirty="0" smtClean="0"/>
              <a:t>Each follicle is surrounded by a single layer of cells filled with pink staining </a:t>
            </a:r>
            <a:r>
              <a:rPr lang="en-US" dirty="0" err="1" smtClean="0"/>
              <a:t>proteinceous</a:t>
            </a:r>
            <a:r>
              <a:rPr lang="en-US" dirty="0" smtClean="0"/>
              <a:t> material called colloid </a:t>
            </a:r>
          </a:p>
          <a:p>
            <a:r>
              <a:rPr lang="en-US" dirty="0" smtClean="0"/>
              <a:t>Between follicles are clear </a:t>
            </a:r>
            <a:r>
              <a:rPr lang="en-US" dirty="0" err="1" smtClean="0"/>
              <a:t>parafollicular</a:t>
            </a:r>
            <a:r>
              <a:rPr lang="en-US" dirty="0" smtClean="0"/>
              <a:t> cells, which produce </a:t>
            </a:r>
            <a:r>
              <a:rPr lang="en-US" dirty="0" err="1" smtClean="0"/>
              <a:t>calcitonin</a:t>
            </a:r>
            <a:endParaRPr lang="en-US" dirty="0" smtClean="0"/>
          </a:p>
          <a:p>
            <a:r>
              <a:rPr lang="en-US" dirty="0" smtClean="0"/>
              <a:t>When the gland is inactive:</a:t>
            </a:r>
          </a:p>
          <a:p>
            <a:pPr lvl="1"/>
            <a:r>
              <a:rPr lang="en-US" dirty="0" smtClean="0"/>
              <a:t> the colloid is abundant, the follicles large and cells lining them flat </a:t>
            </a:r>
          </a:p>
          <a:p>
            <a:r>
              <a:rPr lang="en-US" dirty="0" smtClean="0"/>
              <a:t>When gland is active:</a:t>
            </a:r>
          </a:p>
          <a:p>
            <a:pPr lvl="1"/>
            <a:r>
              <a:rPr lang="en-US" dirty="0" smtClean="0"/>
              <a:t> the colloid is little, follicles small, cells lining them </a:t>
            </a:r>
            <a:r>
              <a:rPr lang="en-US" dirty="0" err="1" smtClean="0"/>
              <a:t>cuboid</a:t>
            </a:r>
            <a:r>
              <a:rPr lang="en-US" dirty="0" smtClean="0"/>
              <a:t> or columnar and the edge of the colloid is scalloped, forming many small re-absorption lacunae  </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1722</TotalTime>
  <Words>3202</Words>
  <Application>Microsoft Office PowerPoint</Application>
  <PresentationFormat>On-screen Show (4:3)</PresentationFormat>
  <Paragraphs>435</Paragraphs>
  <Slides>66</Slides>
  <Notes>1</Notes>
  <HiddenSlides>0</HiddenSlides>
  <MMClips>0</MMClips>
  <ScaleCrop>false</ScaleCrop>
  <HeadingPairs>
    <vt:vector size="4" baseType="variant">
      <vt:variant>
        <vt:lpstr>Theme</vt:lpstr>
      </vt:variant>
      <vt:variant>
        <vt:i4>1</vt:i4>
      </vt:variant>
      <vt:variant>
        <vt:lpstr>Slide Titles</vt:lpstr>
      </vt:variant>
      <vt:variant>
        <vt:i4>66</vt:i4>
      </vt:variant>
    </vt:vector>
  </HeadingPairs>
  <TitlesOfParts>
    <vt:vector size="67" baseType="lpstr">
      <vt:lpstr>Office Theme</vt:lpstr>
      <vt:lpstr>THYROID DISEASE IN PREGNANCY </vt:lpstr>
      <vt:lpstr>Goals for this lecture </vt:lpstr>
      <vt:lpstr>Introduction</vt:lpstr>
      <vt:lpstr>Introduction</vt:lpstr>
      <vt:lpstr>Thyroid gland anatomy </vt:lpstr>
      <vt:lpstr>Thyroid gland- Embrology</vt:lpstr>
      <vt:lpstr>Thyroid gland-Gross anatomy </vt:lpstr>
      <vt:lpstr>Slide 8</vt:lpstr>
      <vt:lpstr>Thyroid gland- Histology </vt:lpstr>
      <vt:lpstr>The Thyroid Gland – Histology Gland is composed of hollow spheres, called colloid follicles.</vt:lpstr>
      <vt:lpstr>Formation and secretion of thyroid hormones </vt:lpstr>
      <vt:lpstr>Iodine Metabolism</vt:lpstr>
      <vt:lpstr>The Next Step: Production of Thyroglobulin</vt:lpstr>
      <vt:lpstr>Transport of Thyroid Hormones</vt:lpstr>
      <vt:lpstr>Conversion of T4 to T3</vt:lpstr>
      <vt:lpstr>One Major Advantage of this System</vt:lpstr>
      <vt:lpstr>Regulation of Thyroid Hormone Levels</vt:lpstr>
      <vt:lpstr>Autoregulation of Thyroid Hormone Production</vt:lpstr>
      <vt:lpstr>Neuroendocrine Regulation of Thyroid  Hypothalamic-pituitary-thyroid axis </vt:lpstr>
      <vt:lpstr>Slide 20</vt:lpstr>
      <vt:lpstr>Slide 21</vt:lpstr>
      <vt:lpstr>Slide 22</vt:lpstr>
      <vt:lpstr>Other factors regulating thyroid hormones </vt:lpstr>
      <vt:lpstr>Thyroid gland -physiology</vt:lpstr>
      <vt:lpstr>Stimulation of TSH by hCG How does it occur?</vt:lpstr>
      <vt:lpstr>Hormonal Changes in Pregnancy</vt:lpstr>
      <vt:lpstr>Slide 27</vt:lpstr>
      <vt:lpstr>Fetal thyroid physiology </vt:lpstr>
      <vt:lpstr>Iodine requirements in pregnancy </vt:lpstr>
      <vt:lpstr>THYROID DISEASE IN PREGNANCY </vt:lpstr>
      <vt:lpstr>Thyroid disease in pregnancy </vt:lpstr>
      <vt:lpstr>Hyperthyroidism </vt:lpstr>
      <vt:lpstr>Hyperthyroidism Complicating Pregnancy </vt:lpstr>
      <vt:lpstr>Causes of hyperthyroidism </vt:lpstr>
      <vt:lpstr>Signs and symptoms of hyperthyroidism </vt:lpstr>
      <vt:lpstr>We will discuss a few of the causes of hyperthyroidism</vt:lpstr>
      <vt:lpstr>Graves disease </vt:lpstr>
      <vt:lpstr>Graves disease symptoms and Signs </vt:lpstr>
      <vt:lpstr>Graves disease-diagnosis </vt:lpstr>
      <vt:lpstr>Adverse effects of Graves disease in pregnancy  </vt:lpstr>
      <vt:lpstr>Transient hyperthyroidism during pregnancy &amp; gestational transient thyrotoxicity (GET)</vt:lpstr>
      <vt:lpstr>Trophoblastic hyperthyroidism</vt:lpstr>
      <vt:lpstr>Thyroid storm</vt:lpstr>
      <vt:lpstr>Thyroid storm </vt:lpstr>
      <vt:lpstr>Diagnosis of hyperthyroidism in pregnancy </vt:lpstr>
      <vt:lpstr>Treatment of hyperthyroidism in pregnancy  </vt:lpstr>
      <vt:lpstr>Guidelines for clinical management of maternal hyperthyroidism during pregnancy </vt:lpstr>
      <vt:lpstr>Guidelines for clinical management of maternal hyperthyroidism during pregnancy</vt:lpstr>
      <vt:lpstr>Slide 49</vt:lpstr>
      <vt:lpstr>Hyperthyroidism Drug treatment: Thionamides </vt:lpstr>
      <vt:lpstr> Hyperthyroidism drug treatment β-Adrenergic blockers </vt:lpstr>
      <vt:lpstr> Hyperthyroidism drug treatment Iodides </vt:lpstr>
      <vt:lpstr>Hyperthyroidism surgical treatment</vt:lpstr>
      <vt:lpstr> Hyperthyroidism treatment Radioactive iodine therapy </vt:lpstr>
      <vt:lpstr>Hypothyroidism </vt:lpstr>
      <vt:lpstr>Hypothyroidism in pregnancy </vt:lpstr>
      <vt:lpstr>Causes of hypothyroidism </vt:lpstr>
      <vt:lpstr>Signs and symptoms of hypothyroidism  Similar to symptoms of pregnancy; Vague and nonspecific  Myxedema is the syndrome of adult hypothyroidism</vt:lpstr>
      <vt:lpstr>Cretinism </vt:lpstr>
      <vt:lpstr>Untreated maternal hypothyroidism  Associated with increased risk of </vt:lpstr>
      <vt:lpstr>Hypothyroidism in pregnancy Diagnosis </vt:lpstr>
      <vt:lpstr>Guidelines for clinical management of maternal hypothyroidism during pregnancy</vt:lpstr>
      <vt:lpstr>Guidelines for clinical management of maternal hypothyroidism during pregnancy</vt:lpstr>
      <vt:lpstr>Slide 64</vt:lpstr>
      <vt:lpstr>Questions </vt:lpstr>
      <vt:lpstr>Slide 66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Rose</dc:creator>
  <cp:lastModifiedBy>Rose</cp:lastModifiedBy>
  <cp:revision>67</cp:revision>
  <dcterms:created xsi:type="dcterms:W3CDTF">2013-01-21T15:58:16Z</dcterms:created>
  <dcterms:modified xsi:type="dcterms:W3CDTF">2014-04-07T12:06:21Z</dcterms:modified>
</cp:coreProperties>
</file>