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70" r:id="rId5"/>
    <p:sldId id="259" r:id="rId6"/>
    <p:sldId id="260" r:id="rId7"/>
    <p:sldId id="267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70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87B3-9F95-45BB-9FD2-8AEB7F4F744A}" type="datetimeFigureOut">
              <a:rPr lang="en-GB" smtClean="0"/>
              <a:t>22/05/2017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1C600-5BBA-4E75-A363-2982A570AB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611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87B3-9F95-45BB-9FD2-8AEB7F4F744A}" type="datetimeFigureOut">
              <a:rPr lang="en-GB" smtClean="0"/>
              <a:t>22/05/2017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1C600-5BBA-4E75-A363-2982A570AB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108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87B3-9F95-45BB-9FD2-8AEB7F4F744A}" type="datetimeFigureOut">
              <a:rPr lang="en-GB" smtClean="0"/>
              <a:t>22/05/2017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1C600-5BBA-4E75-A363-2982A570AB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497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87B3-9F95-45BB-9FD2-8AEB7F4F744A}" type="datetimeFigureOut">
              <a:rPr lang="en-GB" smtClean="0"/>
              <a:t>22/05/2017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1C600-5BBA-4E75-A363-2982A570AB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413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87B3-9F95-45BB-9FD2-8AEB7F4F744A}" type="datetimeFigureOut">
              <a:rPr lang="en-GB" smtClean="0"/>
              <a:t>22/05/2017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1C600-5BBA-4E75-A363-2982A570AB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691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87B3-9F95-45BB-9FD2-8AEB7F4F744A}" type="datetimeFigureOut">
              <a:rPr lang="en-GB" smtClean="0"/>
              <a:t>22/05/2017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1C600-5BBA-4E75-A363-2982A570AB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046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87B3-9F95-45BB-9FD2-8AEB7F4F744A}" type="datetimeFigureOut">
              <a:rPr lang="en-GB" smtClean="0"/>
              <a:t>22/05/2017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1C600-5BBA-4E75-A363-2982A570AB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710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87B3-9F95-45BB-9FD2-8AEB7F4F744A}" type="datetimeFigureOut">
              <a:rPr lang="en-GB" smtClean="0"/>
              <a:t>22/05/2017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1C600-5BBA-4E75-A363-2982A570AB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090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87B3-9F95-45BB-9FD2-8AEB7F4F744A}" type="datetimeFigureOut">
              <a:rPr lang="en-GB" smtClean="0"/>
              <a:t>22/05/2017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1C600-5BBA-4E75-A363-2982A570AB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148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87B3-9F95-45BB-9FD2-8AEB7F4F744A}" type="datetimeFigureOut">
              <a:rPr lang="en-GB" smtClean="0"/>
              <a:t>22/05/2017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1C600-5BBA-4E75-A363-2982A570AB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57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87B3-9F95-45BB-9FD2-8AEB7F4F744A}" type="datetimeFigureOut">
              <a:rPr lang="en-GB" smtClean="0"/>
              <a:t>22/05/2017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1C600-5BBA-4E75-A363-2982A570AB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464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987B3-9F95-45BB-9FD2-8AEB7F4F744A}" type="datetimeFigureOut">
              <a:rPr lang="en-GB" smtClean="0"/>
              <a:t>22/05/2017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1C600-5BBA-4E75-A363-2982A570AB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739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478743">
            <a:off x="9775597" y="5316718"/>
            <a:ext cx="2202730" cy="1119433"/>
          </a:xfrm>
        </p:spPr>
        <p:txBody>
          <a:bodyPr/>
          <a:lstStyle/>
          <a:p>
            <a:r>
              <a:rPr lang="en-GB" dirty="0" smtClean="0">
                <a:latin typeface="Bodoni MT Condensed" panose="02070606080606020203" pitchFamily="18" charset="0"/>
              </a:rPr>
              <a:t>By </a:t>
            </a:r>
            <a:r>
              <a:rPr lang="en-GB" dirty="0" err="1" smtClean="0">
                <a:latin typeface="Bodoni MT Condensed" panose="02070606080606020203" pitchFamily="18" charset="0"/>
              </a:rPr>
              <a:t>Dr.</a:t>
            </a:r>
            <a:r>
              <a:rPr lang="en-GB" dirty="0" smtClean="0">
                <a:latin typeface="Bodoni MT Condensed" panose="02070606080606020203" pitchFamily="18" charset="0"/>
              </a:rPr>
              <a:t> Kamau Koigi,</a:t>
            </a:r>
          </a:p>
          <a:p>
            <a:r>
              <a:rPr lang="en-GB" dirty="0" smtClean="0">
                <a:latin typeface="Bodoni MT Condensed" panose="02070606080606020203" pitchFamily="18" charset="0"/>
              </a:rPr>
              <a:t>MB, ChB, </a:t>
            </a:r>
            <a:r>
              <a:rPr lang="en-GB" dirty="0" err="1" smtClean="0">
                <a:latin typeface="Bodoni MT Condensed" panose="02070606080606020203" pitchFamily="18" charset="0"/>
              </a:rPr>
              <a:t>M.MED</a:t>
            </a:r>
            <a:r>
              <a:rPr lang="en-GB" dirty="0" smtClean="0">
                <a:latin typeface="Bodoni MT Condensed" panose="02070606080606020203" pitchFamily="18" charset="0"/>
              </a:rPr>
              <a:t> O/G</a:t>
            </a:r>
            <a:endParaRPr lang="en-GB" dirty="0">
              <a:latin typeface="Bodoni MT Condensed" panose="020706060806060202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6059" y="1055802"/>
            <a:ext cx="6353665" cy="2308324"/>
          </a:xfrm>
          <a:prstGeom prst="rect">
            <a:avLst/>
          </a:prstGeom>
          <a:noFill/>
          <a:ln w="177800" cmpd="tri">
            <a:solidFill>
              <a:srgbClr val="00B050"/>
            </a:solidFill>
          </a:ln>
        </p:spPr>
        <p:txBody>
          <a:bodyPr wrap="square" lIns="91440" tIns="45720" rIns="91440" bIns="45720">
            <a:spAutoFit/>
            <a:scene3d>
              <a:camera prst="obliqueBottomRigh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GB" sz="72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ernard MT Condensed" panose="02050806060905020404" pitchFamily="18" charset="0"/>
              </a:rPr>
              <a:t>SURGICAL CONTRACEPTION</a:t>
            </a:r>
            <a:endParaRPr lang="en-GB" sz="7200" b="1" dirty="0">
              <a:ln w="1270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Picture 2" descr="C:\Users\USER\Desktop\UON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44191"/>
            <a:ext cx="2481943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037" y="140469"/>
            <a:ext cx="18478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21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022976" cy="1325563"/>
          </a:xfrm>
        </p:spPr>
        <p:txBody>
          <a:bodyPr/>
          <a:lstStyle/>
          <a:p>
            <a:pPr algn="ctr"/>
            <a:r>
              <a:rPr lang="en-GB" dirty="0" smtClean="0">
                <a:latin typeface="Bernard MT Condensed" panose="02050806060905020404" pitchFamily="18" charset="0"/>
              </a:rPr>
              <a:t>Segmental destruction – </a:t>
            </a:r>
            <a:r>
              <a:rPr lang="en-GB" dirty="0" err="1" smtClean="0">
                <a:latin typeface="Bernard MT Condensed" panose="02050806060905020404" pitchFamily="18" charset="0"/>
              </a:rPr>
              <a:t>electrocautery</a:t>
            </a:r>
            <a:r>
              <a:rPr lang="en-GB" dirty="0" smtClean="0">
                <a:latin typeface="Bernard MT Condensed" panose="02050806060905020404" pitchFamily="18" charset="0"/>
              </a:rPr>
              <a:t> </a:t>
            </a:r>
            <a:endParaRPr lang="en-GB" dirty="0">
              <a:latin typeface="Bernard MT Condensed" panose="020508060609050204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00467"/>
            <a:ext cx="10797988" cy="467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51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112624" cy="1325563"/>
          </a:xfrm>
        </p:spPr>
        <p:txBody>
          <a:bodyPr/>
          <a:lstStyle/>
          <a:p>
            <a:pPr algn="ctr"/>
            <a:r>
              <a:rPr lang="en-GB" dirty="0" smtClean="0">
                <a:latin typeface="Bernard MT Condensed" panose="02050806060905020404" pitchFamily="18" charset="0"/>
              </a:rPr>
              <a:t>Suture ligation + Partial salpingectomy</a:t>
            </a:r>
            <a:endParaRPr lang="en-GB" dirty="0">
              <a:latin typeface="Bernard MT Condensed" panose="020508060609050204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729" y="1447228"/>
            <a:ext cx="4055552" cy="4881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7" y="1447228"/>
            <a:ext cx="3283363" cy="4881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880" y="1447228"/>
            <a:ext cx="4282850" cy="488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56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373471" cy="1325563"/>
          </a:xfrm>
        </p:spPr>
        <p:txBody>
          <a:bodyPr/>
          <a:lstStyle/>
          <a:p>
            <a:pPr algn="ctr"/>
            <a:r>
              <a:rPr lang="en-GB" dirty="0" err="1" smtClean="0">
                <a:latin typeface="Bernard MT Condensed" panose="02050806060905020404" pitchFamily="18" charset="0"/>
              </a:rPr>
              <a:t>Essure</a:t>
            </a:r>
            <a:r>
              <a:rPr lang="en-GB" dirty="0" smtClean="0">
                <a:latin typeface="Bernard MT Condensed" panose="02050806060905020404" pitchFamily="18" charset="0"/>
              </a:rPr>
              <a:t> micro-insertion technique</a:t>
            </a:r>
            <a:endParaRPr lang="en-GB" dirty="0">
              <a:latin typeface="Bernard MT Condensed" panose="020508060609050204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480009"/>
            <a:ext cx="7938053" cy="48738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393" y="148701"/>
            <a:ext cx="3132339" cy="22168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394" y="3766930"/>
            <a:ext cx="3132338" cy="258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4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445565" cy="936901"/>
          </a:xfrm>
        </p:spPr>
        <p:txBody>
          <a:bodyPr/>
          <a:lstStyle/>
          <a:p>
            <a:pPr algn="ctr"/>
            <a:r>
              <a:rPr lang="en-GB" u="sng" dirty="0" smtClean="0">
                <a:latin typeface="Bernard MT Condensed" panose="02050806060905020404" pitchFamily="18" charset="0"/>
              </a:rPr>
              <a:t>Complications</a:t>
            </a:r>
            <a:endParaRPr lang="en-GB" u="sng" dirty="0"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2026"/>
            <a:ext cx="7769087" cy="525779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Bodoni MT Condensed" panose="02070606080606020203" pitchFamily="18" charset="0"/>
              </a:rPr>
              <a:t>Regret of permanency, therefore requesting reversal – up to 6%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Bodoni MT Condensed" panose="02070606080606020203" pitchFamily="18" charset="0"/>
              </a:rPr>
              <a:t>Failure: unwanted intrauterine pregnancy (0.1 – 0.8%) or an ectopic pregnancy; may be due to failure to correctly identify the fallopian tube during TL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Bodoni MT Condensed" panose="02070606080606020203" pitchFamily="18" charset="0"/>
              </a:rPr>
              <a:t>Pain – chest and shoulder pain due to trapped gas (if done </a:t>
            </a:r>
            <a:r>
              <a:rPr lang="en-GB" dirty="0" err="1" smtClean="0">
                <a:latin typeface="Bodoni MT Condensed" panose="02070606080606020203" pitchFamily="18" charset="0"/>
              </a:rPr>
              <a:t>laparoscopically</a:t>
            </a:r>
            <a:r>
              <a:rPr lang="en-GB" dirty="0" smtClean="0">
                <a:latin typeface="Bodoni MT Condensed" panose="02070606080606020203" pitchFamily="18" charset="0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Bodoni MT Condensed" panose="02070606080606020203" pitchFamily="18" charset="0"/>
              </a:rPr>
              <a:t>Infection &amp; haemorrhage – more common with mini-laparotomy and </a:t>
            </a:r>
            <a:r>
              <a:rPr lang="en-GB" dirty="0" err="1" smtClean="0">
                <a:latin typeface="Bodoni MT Condensed" panose="02070606080606020203" pitchFamily="18" charset="0"/>
              </a:rPr>
              <a:t>colpotomy</a:t>
            </a:r>
            <a:r>
              <a:rPr lang="en-GB" dirty="0" smtClean="0">
                <a:latin typeface="Bodoni MT Condensed" panose="02070606080606020203" pitchFamily="18" charset="0"/>
              </a:rPr>
              <a:t> approaches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Bodoni MT Condensed" panose="02070606080606020203" pitchFamily="18" charset="0"/>
              </a:rPr>
              <a:t>Visceral injuries – bowel, bladder, ureters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Bodoni MT Condensed" panose="02070606080606020203" pitchFamily="18" charset="0"/>
              </a:rPr>
              <a:t>Mortality </a:t>
            </a:r>
            <a:r>
              <a:rPr lang="en-GB" dirty="0">
                <a:latin typeface="Bodoni MT Condensed" panose="02070606080606020203" pitchFamily="18" charset="0"/>
              </a:rPr>
              <a:t>– more likely to be due to complications associated with anaesthesia – hypoventilation and cardiopulmonary arrest</a:t>
            </a:r>
          </a:p>
          <a:p>
            <a:pPr marL="514350" indent="-514350">
              <a:buFont typeface="+mj-lt"/>
              <a:buAutoNum type="arabicPeriod"/>
            </a:pPr>
            <a:endParaRPr lang="en-GB" dirty="0">
              <a:latin typeface="Bodoni MT Condensed" panose="020706060806060202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774" y="134556"/>
            <a:ext cx="3458817" cy="296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70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30626"/>
            <a:ext cx="4685907" cy="5039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smtClean="0">
                <a:latin typeface="Bodoni MT Condensed" panose="02070606080606020203" pitchFamily="18" charset="0"/>
              </a:rPr>
              <a:t>There is only one method of male sterilization – vasectomy</a:t>
            </a:r>
          </a:p>
          <a:p>
            <a:pPr marL="0" indent="0">
              <a:buNone/>
            </a:pPr>
            <a:r>
              <a:rPr lang="en-GB" sz="3200" dirty="0" smtClean="0">
                <a:latin typeface="Bodoni MT Condensed" panose="02070606080606020203" pitchFamily="18" charset="0"/>
              </a:rPr>
              <a:t>This is the elective ligation of the vas deferens through a small incision in the upper outer aspect of the scrotum</a:t>
            </a:r>
          </a:p>
          <a:p>
            <a:pPr marL="0" indent="0">
              <a:buNone/>
            </a:pPr>
            <a:r>
              <a:rPr lang="en-GB" sz="3200" dirty="0" smtClean="0">
                <a:latin typeface="Bodoni MT Condensed" panose="02070606080606020203" pitchFamily="18" charset="0"/>
              </a:rPr>
              <a:t>The procedure is only considered successful after documentation of </a:t>
            </a:r>
            <a:r>
              <a:rPr lang="en-GB" sz="3200" dirty="0" err="1" smtClean="0">
                <a:latin typeface="Bodoni MT Condensed" panose="02070606080606020203" pitchFamily="18" charset="0"/>
              </a:rPr>
              <a:t>azoospermia</a:t>
            </a:r>
            <a:r>
              <a:rPr lang="en-GB" sz="3200" dirty="0" smtClean="0">
                <a:latin typeface="Bodoni MT Condensed" panose="02070606080606020203" pitchFamily="18" charset="0"/>
              </a:rPr>
              <a:t> – usually after </a:t>
            </a:r>
            <a:r>
              <a:rPr lang="en-GB" sz="3200" dirty="0" err="1" smtClean="0">
                <a:latin typeface="Bodoni MT Condensed" panose="02070606080606020203" pitchFamily="18" charset="0"/>
              </a:rPr>
              <a:t>semenalysis</a:t>
            </a:r>
            <a:r>
              <a:rPr lang="en-GB" sz="3200" dirty="0" smtClean="0">
                <a:latin typeface="Bodoni MT Condensed" panose="02070606080606020203" pitchFamily="18" charset="0"/>
              </a:rPr>
              <a:t> after 3 months</a:t>
            </a:r>
          </a:p>
          <a:p>
            <a:pPr marL="0" indent="0">
              <a:buNone/>
            </a:pPr>
            <a:r>
              <a:rPr lang="en-GB" sz="3200" dirty="0" smtClean="0">
                <a:latin typeface="Bodoni MT Condensed" panose="02070606080606020203" pitchFamily="18" charset="0"/>
              </a:rPr>
              <a:t>Failure rate very low 0.2%</a:t>
            </a:r>
          </a:p>
          <a:p>
            <a:pPr marL="0" indent="0">
              <a:buNone/>
            </a:pPr>
            <a:endParaRPr lang="en-GB" dirty="0">
              <a:latin typeface="Bodoni MT Condensed" panose="02070606080606020203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4817165" cy="867326"/>
          </a:xfrm>
          <a:solidFill>
            <a:srgbClr val="00B0F0"/>
          </a:solidFill>
          <a:ln w="127000" cmpd="tri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lope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en-GB" dirty="0" smtClean="0">
                <a:latin typeface="Bernard MT Condensed" panose="02050806060905020404" pitchFamily="18" charset="0"/>
              </a:rPr>
              <a:t>MALE </a:t>
            </a:r>
            <a:r>
              <a:rPr lang="en-GB" dirty="0" smtClean="0">
                <a:latin typeface="Bernard MT Condensed" panose="02050806060905020404" pitchFamily="18" charset="0"/>
              </a:rPr>
              <a:t>STERILIZATION</a:t>
            </a:r>
            <a:endParaRPr lang="en-GB" dirty="0">
              <a:latin typeface="Bernard MT Condensed" panose="020508060609050204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200" y="463205"/>
            <a:ext cx="5938874" cy="560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7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965" y="1736171"/>
            <a:ext cx="3992217" cy="46546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dirty="0" smtClean="0">
                <a:latin typeface="Bodoni MT Condensed" panose="02070606080606020203" pitchFamily="18" charset="0"/>
              </a:rPr>
              <a:t>Sterilization, being a permanent method of prevention of pregnancy, has the potential to enhance the sexual experience of a couple</a:t>
            </a:r>
          </a:p>
          <a:p>
            <a:pPr marL="0" indent="0">
              <a:buNone/>
            </a:pPr>
            <a:r>
              <a:rPr lang="en-GB" sz="3200" dirty="0" smtClean="0">
                <a:latin typeface="Bodoni MT Condensed" panose="02070606080606020203" pitchFamily="18" charset="0"/>
              </a:rPr>
              <a:t>However, it should be undertaken only after careful discussion and consideration in order to avoid having unnecessary regrets and conflict </a:t>
            </a:r>
            <a:endParaRPr lang="en-GB" sz="3200" dirty="0">
              <a:latin typeface="Bodoni MT Condensed" panose="020706060806060202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8793" y="442795"/>
            <a:ext cx="3180679" cy="923330"/>
          </a:xfrm>
          <a:prstGeom prst="rect">
            <a:avLst/>
          </a:prstGeom>
          <a:noFill/>
          <a:ln w="152400" cmpd="tri">
            <a:solidFill>
              <a:srgbClr val="66FF66"/>
            </a:solidFill>
          </a:ln>
          <a:scene3d>
            <a:camera prst="perspectiveRelaxedModerately"/>
            <a:lightRig rig="threePt" dir="t"/>
          </a:scene3d>
          <a:sp3d>
            <a:bevelT prst="slope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latin typeface="Bernard MT Condensed" panose="02050806060905020404" pitchFamily="18" charset="0"/>
              </a:rPr>
              <a:t>CONCLUSION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B050"/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24" y="256829"/>
            <a:ext cx="3962400" cy="3611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3458817"/>
            <a:ext cx="3937138" cy="315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932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138394" cy="964054"/>
          </a:xfrm>
          <a:solidFill>
            <a:schemeClr val="bg2"/>
          </a:solidFill>
          <a:ln w="76200" cmpd="tri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PRESENTATION OUTLINE</a:t>
            </a:r>
            <a:endParaRPr lang="en-GB" dirty="0">
              <a:solidFill>
                <a:srgbClr val="FF000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55423"/>
            <a:ext cx="3696093" cy="4062952"/>
          </a:xfrm>
          <a:ln>
            <a:solidFill>
              <a:srgbClr val="FFC000"/>
            </a:solidFill>
          </a:ln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600" dirty="0" smtClean="0">
                <a:latin typeface="Bernard MT Condensed" panose="02050806060905020404" pitchFamily="18" charset="0"/>
              </a:rPr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>
                <a:latin typeface="Bernard MT Condensed" panose="02050806060905020404" pitchFamily="18" charset="0"/>
              </a:rPr>
              <a:t>SURGICAL CONTRACEPTIVE TECHNIQUES: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3200" dirty="0" smtClean="0">
                <a:latin typeface="Bernard MT Condensed" panose="02050806060905020404" pitchFamily="18" charset="0"/>
              </a:rPr>
              <a:t>FEMALE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3200" dirty="0" smtClean="0">
                <a:latin typeface="Bernard MT Condensed" panose="02050806060905020404" pitchFamily="18" charset="0"/>
              </a:rPr>
              <a:t>MALE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>
                <a:latin typeface="Bernard MT Condensed" panose="02050806060905020404" pitchFamily="18" charset="0"/>
              </a:rPr>
              <a:t>CONCLUSION</a:t>
            </a:r>
            <a:endParaRPr lang="en-GB" sz="3600" dirty="0">
              <a:latin typeface="Bernard MT Condensed" panose="020508060609050204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078" y="847153"/>
            <a:ext cx="5582636" cy="52654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00190" y="5059017"/>
            <a:ext cx="4949687" cy="983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90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3611252" cy="841506"/>
          </a:xfrm>
          <a:solidFill>
            <a:schemeClr val="tx1"/>
          </a:solidFill>
          <a:ln w="152400" cmpd="tri">
            <a:solidFill>
              <a:srgbClr val="66FF66"/>
            </a:solidFill>
          </a:ln>
          <a:scene3d>
            <a:camera prst="perspectiveRight"/>
            <a:lightRig rig="threePt" dir="t"/>
          </a:scene3d>
        </p:spPr>
        <p:txBody>
          <a:bodyPr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INTRODUCTION</a:t>
            </a:r>
            <a:endParaRPr lang="en-GB" dirty="0">
              <a:solidFill>
                <a:srgbClr val="FF000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939" y="1510747"/>
            <a:ext cx="5791200" cy="498944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Bodoni MT Condensed" panose="02070606080606020203" pitchFamily="18" charset="0"/>
              </a:rPr>
              <a:t>Simply put, contraception is the prevention of pregnancy</a:t>
            </a:r>
          </a:p>
          <a:p>
            <a:pPr marL="0" indent="0">
              <a:buNone/>
            </a:pPr>
            <a:r>
              <a:rPr lang="en-GB" dirty="0" smtClean="0">
                <a:latin typeface="Bodoni MT Condensed" panose="02070606080606020203" pitchFamily="18" charset="0"/>
              </a:rPr>
              <a:t>Historically, numerous methods had been attempted, such as use of </a:t>
            </a:r>
            <a:r>
              <a:rPr lang="en-GB" dirty="0" err="1" smtClean="0">
                <a:latin typeface="Bodoni MT Condensed" panose="02070606080606020203" pitchFamily="18" charset="0"/>
              </a:rPr>
              <a:t>Kahun</a:t>
            </a:r>
            <a:r>
              <a:rPr lang="en-GB" dirty="0" smtClean="0">
                <a:latin typeface="Bodoni MT Condensed" panose="02070606080606020203" pitchFamily="18" charset="0"/>
              </a:rPr>
              <a:t> papyrus for vaginal plugs, or a mix of crocodile dung and fermented dough or acidic mixtures of fruits, nuts and wool as spermicides</a:t>
            </a:r>
          </a:p>
          <a:p>
            <a:pPr marL="0" indent="0">
              <a:buNone/>
            </a:pPr>
            <a:r>
              <a:rPr lang="en-GB" dirty="0" smtClean="0">
                <a:latin typeface="Bodoni MT Condensed" panose="02070606080606020203" pitchFamily="18" charset="0"/>
              </a:rPr>
              <a:t>Effective control of reproduction is essential to a woman’s </a:t>
            </a:r>
            <a:r>
              <a:rPr lang="en-GB" b="1" i="1" dirty="0" smtClean="0">
                <a:solidFill>
                  <a:srgbClr val="00B050"/>
                </a:solidFill>
                <a:latin typeface="Bodoni MT Condensed" panose="02070606080606020203" pitchFamily="18" charset="0"/>
              </a:rPr>
              <a:t>well-being</a:t>
            </a:r>
            <a:r>
              <a:rPr lang="en-GB" dirty="0" smtClean="0">
                <a:latin typeface="Bodoni MT Condensed" panose="02070606080606020203" pitchFamily="18" charset="0"/>
              </a:rPr>
              <a:t> and to her </a:t>
            </a:r>
            <a:r>
              <a:rPr lang="en-GB" b="1" i="1" dirty="0" smtClean="0">
                <a:solidFill>
                  <a:srgbClr val="FF0000"/>
                </a:solidFill>
                <a:latin typeface="Bodoni MT Condensed" panose="02070606080606020203" pitchFamily="18" charset="0"/>
              </a:rPr>
              <a:t>ability to achieve her individual </a:t>
            </a:r>
            <a:r>
              <a:rPr lang="en-GB" b="1" i="1" dirty="0" smtClean="0">
                <a:solidFill>
                  <a:srgbClr val="FF0000"/>
                </a:solidFill>
                <a:latin typeface="Bodoni MT Condensed" panose="02070606080606020203" pitchFamily="18" charset="0"/>
              </a:rPr>
              <a:t>goals</a:t>
            </a:r>
            <a:r>
              <a:rPr lang="en-GB" dirty="0" smtClean="0">
                <a:latin typeface="Bodoni MT Condensed" panose="02070606080606020203" pitchFamily="18" charset="0"/>
              </a:rPr>
              <a:t>, especially if she has completed her family size or if pregnancy presents </a:t>
            </a:r>
            <a:r>
              <a:rPr lang="en-GB" dirty="0" smtClean="0">
                <a:latin typeface="Bodoni MT Condensed" panose="02070606080606020203" pitchFamily="18" charset="0"/>
              </a:rPr>
              <a:t>a </a:t>
            </a:r>
            <a:r>
              <a:rPr lang="en-GB" dirty="0" smtClean="0">
                <a:latin typeface="Bodoni MT Condensed" panose="02070606080606020203" pitchFamily="18" charset="0"/>
              </a:rPr>
              <a:t>significant risk to her health</a:t>
            </a:r>
            <a:endParaRPr lang="en-GB" b="1" i="1" dirty="0" smtClean="0">
              <a:solidFill>
                <a:srgbClr val="FF0000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922" y="519253"/>
            <a:ext cx="5151781" cy="57183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00190" y="5108714"/>
            <a:ext cx="4949687" cy="9342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17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" y="298795"/>
            <a:ext cx="5715000" cy="5078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905" y="1298609"/>
            <a:ext cx="5840571" cy="523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234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55" y="327418"/>
            <a:ext cx="6439292" cy="945201"/>
          </a:xfrm>
        </p:spPr>
        <p:txBody>
          <a:bodyPr/>
          <a:lstStyle/>
          <a:p>
            <a:pPr algn="ctr"/>
            <a:r>
              <a:rPr lang="en-GB" u="sng" dirty="0" smtClean="0">
                <a:latin typeface="Bernard MT Condensed" panose="02050806060905020404" pitchFamily="18" charset="0"/>
              </a:rPr>
              <a:t>Methods currently available:</a:t>
            </a:r>
            <a:endParaRPr lang="en-GB" u="sng" dirty="0"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970" y="1480009"/>
            <a:ext cx="6920059" cy="513760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Bodoni MT Condensed" panose="02070606080606020203" pitchFamily="18" charset="0"/>
              </a:rPr>
              <a:t>Natural methods: coitus </a:t>
            </a:r>
            <a:r>
              <a:rPr lang="en-GB" dirty="0" err="1" smtClean="0">
                <a:latin typeface="Bodoni MT Condensed" panose="02070606080606020203" pitchFamily="18" charset="0"/>
              </a:rPr>
              <a:t>interruptus</a:t>
            </a:r>
            <a:r>
              <a:rPr lang="en-GB" dirty="0" smtClean="0">
                <a:latin typeface="Bodoni MT Condensed" panose="02070606080606020203" pitchFamily="18" charset="0"/>
              </a:rPr>
              <a:t>, </a:t>
            </a:r>
            <a:r>
              <a:rPr lang="en-GB" dirty="0" err="1" smtClean="0">
                <a:latin typeface="Bodoni MT Condensed" panose="02070606080606020203" pitchFamily="18" charset="0"/>
              </a:rPr>
              <a:t>lactational</a:t>
            </a:r>
            <a:r>
              <a:rPr lang="en-GB" dirty="0" smtClean="0">
                <a:latin typeface="Bodoni MT Condensed" panose="02070606080606020203" pitchFamily="18" charset="0"/>
              </a:rPr>
              <a:t> amenorrhoea, natural family planning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Bodoni MT Condensed" panose="02070606080606020203" pitchFamily="18" charset="0"/>
              </a:rPr>
              <a:t>Mechanical barriers: male condom, female condom, diaphragm, cervical cap – work best with spermicidal agents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Bodoni MT Condensed" panose="02070606080606020203" pitchFamily="18" charset="0"/>
              </a:rPr>
              <a:t>Hormonal contraceptives: implants, injectable, progestin-only pills, combined contraceptives, combination patch, contraceptive vaginal ring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Bodoni MT Condensed" panose="02070606080606020203" pitchFamily="18" charset="0"/>
              </a:rPr>
              <a:t>Intrauterine devices: Copper T380A, </a:t>
            </a:r>
            <a:r>
              <a:rPr lang="en-GB" dirty="0" err="1" smtClean="0">
                <a:latin typeface="Bodoni MT Condensed" panose="02070606080606020203" pitchFamily="18" charset="0"/>
              </a:rPr>
              <a:t>Mirena</a:t>
            </a:r>
            <a:r>
              <a:rPr lang="en-GB" dirty="0" smtClean="0">
                <a:latin typeface="Bodoni MT Condensed" panose="02070606080606020203" pitchFamily="18" charset="0"/>
              </a:rPr>
              <a:t>, </a:t>
            </a:r>
            <a:r>
              <a:rPr lang="en-GB" dirty="0" err="1" smtClean="0">
                <a:latin typeface="Bodoni MT Condensed" panose="02070606080606020203" pitchFamily="18" charset="0"/>
              </a:rPr>
              <a:t>Skula</a:t>
            </a:r>
            <a:endParaRPr lang="en-GB" dirty="0" smtClean="0">
              <a:latin typeface="Bodoni MT Condensed" panose="02070606080606020203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Bodoni MT Condensed" panose="02070606080606020203" pitchFamily="18" charset="0"/>
              </a:rPr>
              <a:t>Surgical methods/ Sterilization: Female (tubal ligation); Male (Vasectomy)</a:t>
            </a:r>
          </a:p>
          <a:p>
            <a:pPr marL="0" indent="0">
              <a:buNone/>
            </a:pPr>
            <a:r>
              <a:rPr lang="en-GB" dirty="0" smtClean="0">
                <a:latin typeface="Bodoni MT Condensed" panose="02070606080606020203" pitchFamily="18" charset="0"/>
              </a:rPr>
              <a:t>[Emergency (post-coital) contraception is also possible]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142" y="107206"/>
            <a:ext cx="4225846" cy="33481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142" y="3455348"/>
            <a:ext cx="4225846" cy="316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23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609" y="573666"/>
            <a:ext cx="6142382" cy="57908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194955" cy="867326"/>
          </a:xfrm>
          <a:solidFill>
            <a:srgbClr val="FF33CC"/>
          </a:solidFill>
          <a:ln w="127000" cmpd="tri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lope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en-GB" dirty="0" smtClean="0">
                <a:latin typeface="Bernard MT Condensed" panose="02050806060905020404" pitchFamily="18" charset="0"/>
              </a:rPr>
              <a:t>FEMALE STERILIZATION</a:t>
            </a:r>
            <a:endParaRPr lang="en-GB" dirty="0"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662" y="1585674"/>
            <a:ext cx="3366052" cy="4425577"/>
          </a:xfrm>
        </p:spPr>
        <p:txBody>
          <a:bodyPr>
            <a:noAutofit/>
          </a:bodyPr>
          <a:lstStyle/>
          <a:p>
            <a:pPr marL="179388" indent="0">
              <a:buNone/>
            </a:pPr>
            <a:r>
              <a:rPr lang="en-GB" sz="4400" dirty="0" smtClean="0">
                <a:latin typeface="Bodoni MT Condensed" panose="02070606080606020203" pitchFamily="18" charset="0"/>
              </a:rPr>
              <a:t>This refers to the elective permanent prevention of fertilization by the interruption of the integrity of the fallopian </a:t>
            </a:r>
            <a:r>
              <a:rPr lang="en-GB" sz="4400" dirty="0" smtClean="0">
                <a:latin typeface="Bodoni MT Condensed" panose="02070606080606020203" pitchFamily="18" charset="0"/>
              </a:rPr>
              <a:t>tubes</a:t>
            </a:r>
            <a:endParaRPr lang="en-GB" sz="4400" dirty="0" smtClean="0">
              <a:latin typeface="Bodoni MT Condensed" panose="02070606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15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809" y="705678"/>
            <a:ext cx="6500191" cy="5471285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Bodoni MT Condensed" panose="02070606080606020203" pitchFamily="18" charset="0"/>
              </a:rPr>
              <a:t>Based on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anose="02070606080606020203" pitchFamily="18" charset="0"/>
              </a:rPr>
              <a:t>timing</a:t>
            </a:r>
            <a:r>
              <a:rPr lang="en-GB" dirty="0">
                <a:latin typeface="Bodoni MT Condensed" panose="02070606080606020203" pitchFamily="18" charset="0"/>
              </a:rPr>
              <a:t>, it may be classified as: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en-GB" b="1" i="1" dirty="0">
                <a:solidFill>
                  <a:srgbClr val="00B050"/>
                </a:solidFill>
                <a:latin typeface="Bodoni MT Condensed" panose="02070606080606020203" pitchFamily="18" charset="0"/>
                <a:sym typeface="Wingdings" panose="05000000000000000000" pitchFamily="2" charset="2"/>
              </a:rPr>
              <a:t>Post-partum: </a:t>
            </a:r>
            <a:r>
              <a:rPr lang="en-GB" dirty="0">
                <a:latin typeface="Bodoni MT Condensed" panose="02070606080606020203" pitchFamily="18" charset="0"/>
                <a:sym typeface="Wingdings" panose="05000000000000000000" pitchFamily="2" charset="2"/>
              </a:rPr>
              <a:t>done through a small, transverse infra-umbilical incision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en-GB" b="1" i="1" dirty="0">
                <a:solidFill>
                  <a:srgbClr val="FF0000"/>
                </a:solidFill>
                <a:latin typeface="Bodoni MT Condensed" panose="02070606080606020203" pitchFamily="18" charset="0"/>
                <a:sym typeface="Wingdings" panose="05000000000000000000" pitchFamily="2" charset="2"/>
              </a:rPr>
              <a:t>Interval: </a:t>
            </a:r>
            <a:r>
              <a:rPr lang="en-GB" dirty="0">
                <a:latin typeface="Bodoni MT Condensed" panose="02070606080606020203" pitchFamily="18" charset="0"/>
                <a:sym typeface="Wingdings" panose="05000000000000000000" pitchFamily="2" charset="2"/>
              </a:rPr>
              <a:t>can be done via laparotomy, laparoscopy or </a:t>
            </a:r>
            <a:r>
              <a:rPr lang="en-GB" dirty="0" err="1" smtClean="0">
                <a:latin typeface="Bodoni MT Condensed" panose="02070606080606020203" pitchFamily="18" charset="0"/>
                <a:sym typeface="Wingdings" panose="05000000000000000000" pitchFamily="2" charset="2"/>
              </a:rPr>
              <a:t>colpotomy</a:t>
            </a:r>
            <a:endParaRPr lang="en-GB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dirty="0" smtClean="0">
                <a:latin typeface="Bodoni MT Condensed" panose="02070606080606020203" pitchFamily="18" charset="0"/>
                <a:sym typeface="Wingdings" panose="05000000000000000000" pitchFamily="2" charset="2"/>
              </a:rPr>
              <a:t>-----------------------------------------------------------------------------------------</a:t>
            </a:r>
          </a:p>
          <a:p>
            <a:pPr marL="0" indent="0">
              <a:buNone/>
            </a:pPr>
            <a:r>
              <a:rPr lang="en-GB" dirty="0" smtClean="0">
                <a:latin typeface="Bodoni MT Condensed" panose="02070606080606020203" pitchFamily="18" charset="0"/>
                <a:sym typeface="Wingdings" panose="05000000000000000000" pitchFamily="2" charset="2"/>
              </a:rPr>
              <a:t>Based on the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anose="02070606080606020203" pitchFamily="18" charset="0"/>
                <a:sym typeface="Wingdings" panose="05000000000000000000" pitchFamily="2" charset="2"/>
              </a:rPr>
              <a:t>mode of access</a:t>
            </a:r>
            <a:r>
              <a:rPr lang="en-GB" dirty="0" smtClean="0">
                <a:latin typeface="Bodoni MT Condensed" panose="02070606080606020203" pitchFamily="18" charset="0"/>
                <a:sym typeface="Wingdings" panose="05000000000000000000" pitchFamily="2" charset="2"/>
              </a:rPr>
              <a:t>, it may be classified as: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en-GB" b="1" i="1" dirty="0" err="1" smtClean="0">
                <a:solidFill>
                  <a:srgbClr val="00B050"/>
                </a:solidFill>
                <a:latin typeface="Bodoni MT Condensed" panose="02070606080606020203" pitchFamily="18" charset="0"/>
                <a:sym typeface="Wingdings" panose="05000000000000000000" pitchFamily="2" charset="2"/>
              </a:rPr>
              <a:t>Laparotomic</a:t>
            </a:r>
            <a:r>
              <a:rPr lang="en-GB" b="1" i="1" dirty="0" smtClean="0">
                <a:solidFill>
                  <a:srgbClr val="00B050"/>
                </a:solidFill>
                <a:latin typeface="Bodoni MT Condensed" panose="02070606080606020203" pitchFamily="18" charset="0"/>
                <a:sym typeface="Wingdings" panose="05000000000000000000" pitchFamily="2" charset="2"/>
              </a:rPr>
              <a:t> </a:t>
            </a:r>
            <a:r>
              <a:rPr lang="en-GB" dirty="0" smtClean="0">
                <a:latin typeface="Bodoni MT Condensed" panose="02070606080606020203" pitchFamily="18" charset="0"/>
                <a:sym typeface="Wingdings" panose="05000000000000000000" pitchFamily="2" charset="2"/>
              </a:rPr>
              <a:t>– abdominal incision - open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en-GB" b="1" i="1" dirty="0" smtClean="0">
                <a:solidFill>
                  <a:srgbClr val="FF0000"/>
                </a:solidFill>
                <a:latin typeface="Bodoni MT Condensed" panose="02070606080606020203" pitchFamily="18" charset="0"/>
                <a:sym typeface="Wingdings" panose="05000000000000000000" pitchFamily="2" charset="2"/>
              </a:rPr>
              <a:t>Laparoscopic</a:t>
            </a:r>
            <a:r>
              <a:rPr lang="en-GB" dirty="0" smtClean="0">
                <a:latin typeface="Bodoni MT Condensed" panose="02070606080606020203" pitchFamily="18" charset="0"/>
                <a:sym typeface="Wingdings" panose="05000000000000000000" pitchFamily="2" charset="2"/>
              </a:rPr>
              <a:t> – minimal access technique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en-GB" b="1" i="1" dirty="0" err="1" smtClean="0">
                <a:solidFill>
                  <a:srgbClr val="0070C0"/>
                </a:solidFill>
                <a:latin typeface="Bodoni MT Condensed" panose="02070606080606020203" pitchFamily="18" charset="0"/>
                <a:sym typeface="Wingdings" panose="05000000000000000000" pitchFamily="2" charset="2"/>
              </a:rPr>
              <a:t>Colpotomy</a:t>
            </a:r>
            <a:r>
              <a:rPr lang="en-GB" dirty="0" smtClean="0">
                <a:latin typeface="Bodoni MT Condensed" panose="02070606080606020203" pitchFamily="18" charset="0"/>
                <a:sym typeface="Wingdings" panose="05000000000000000000" pitchFamily="2" charset="2"/>
              </a:rPr>
              <a:t> – Vaginal access technique</a:t>
            </a:r>
            <a:endParaRPr lang="en-GB" dirty="0">
              <a:latin typeface="Bodoni MT Condensed" panose="02070606080606020203" pitchFamily="18" charset="0"/>
              <a:sym typeface="Wingdings" panose="05000000000000000000" pitchFamily="2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989" y="303972"/>
            <a:ext cx="2863298" cy="28632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29989" y="2594113"/>
            <a:ext cx="2863298" cy="6460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825" y="3167270"/>
            <a:ext cx="3928018" cy="281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47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50" y="487017"/>
            <a:ext cx="4990272" cy="60115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6995474" cy="1143164"/>
          </a:xfrm>
        </p:spPr>
        <p:txBody>
          <a:bodyPr/>
          <a:lstStyle/>
          <a:p>
            <a:pPr algn="ctr"/>
            <a:r>
              <a:rPr lang="en-GB" dirty="0" smtClean="0">
                <a:latin typeface="Bernard MT Condensed" panose="02050806060905020404" pitchFamily="18" charset="0"/>
              </a:rPr>
              <a:t>Female Sterilization techniques</a:t>
            </a:r>
            <a:endParaRPr lang="en-GB" dirty="0"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08290"/>
            <a:ext cx="5260943" cy="51376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200" dirty="0">
                <a:latin typeface="Bodoni MT Condensed" panose="02070606080606020203" pitchFamily="18" charset="0"/>
                <a:sym typeface="Wingdings" panose="05000000000000000000" pitchFamily="2" charset="2"/>
              </a:rPr>
              <a:t>Based on the surgical technique applied, tubal sterilization may be classified as:</a:t>
            </a:r>
          </a:p>
          <a:p>
            <a:pPr marL="442913" indent="-442913">
              <a:buFont typeface="Wingdings" panose="05000000000000000000" pitchFamily="2" charset="2"/>
              <a:buChar char="à"/>
            </a:pPr>
            <a:r>
              <a:rPr lang="en-GB" sz="3200" b="1" i="1" dirty="0">
                <a:solidFill>
                  <a:srgbClr val="00B050"/>
                </a:solidFill>
                <a:latin typeface="Bodoni MT Condensed" panose="02070606080606020203" pitchFamily="18" charset="0"/>
                <a:sym typeface="Wingdings" panose="05000000000000000000" pitchFamily="2" charset="2"/>
              </a:rPr>
              <a:t>Occlusive methods </a:t>
            </a:r>
            <a:r>
              <a:rPr lang="en-GB" sz="3200" dirty="0">
                <a:latin typeface="Bodoni MT Condensed" panose="02070606080606020203" pitchFamily="18" charset="0"/>
                <a:sym typeface="Wingdings" panose="05000000000000000000" pitchFamily="2" charset="2"/>
              </a:rPr>
              <a:t>using </a:t>
            </a:r>
            <a:r>
              <a:rPr lang="en-GB" sz="3200" dirty="0" err="1">
                <a:latin typeface="Bodoni MT Condensed" panose="02070606080606020203" pitchFamily="18" charset="0"/>
                <a:sym typeface="Wingdings" panose="05000000000000000000" pitchFamily="2" charset="2"/>
              </a:rPr>
              <a:t>Falope</a:t>
            </a:r>
            <a:r>
              <a:rPr lang="en-GB" sz="3200" dirty="0">
                <a:latin typeface="Bodoni MT Condensed" panose="02070606080606020203" pitchFamily="18" charset="0"/>
                <a:sym typeface="Wingdings" panose="05000000000000000000" pitchFamily="2" charset="2"/>
              </a:rPr>
              <a:t> rings, clips or bands</a:t>
            </a:r>
          </a:p>
          <a:p>
            <a:pPr marL="442913" indent="-442913">
              <a:buFont typeface="Wingdings" panose="05000000000000000000" pitchFamily="2" charset="2"/>
              <a:buChar char="à"/>
            </a:pPr>
            <a:r>
              <a:rPr lang="en-GB" sz="3200" b="1" i="1" dirty="0">
                <a:solidFill>
                  <a:srgbClr val="FF0000"/>
                </a:solidFill>
                <a:latin typeface="Bodoni MT Condensed" panose="02070606080606020203" pitchFamily="18" charset="0"/>
                <a:sym typeface="Wingdings" panose="05000000000000000000" pitchFamily="2" charset="2"/>
              </a:rPr>
              <a:t>Segmental destruction </a:t>
            </a:r>
            <a:r>
              <a:rPr lang="en-GB" sz="3200" dirty="0">
                <a:latin typeface="Bodoni MT Condensed" panose="02070606080606020203" pitchFamily="18" charset="0"/>
                <a:sym typeface="Wingdings" panose="05000000000000000000" pitchFamily="2" charset="2"/>
              </a:rPr>
              <a:t>with electrocoagulation</a:t>
            </a:r>
          </a:p>
          <a:p>
            <a:pPr marL="442913" indent="-442913">
              <a:buFont typeface="Wingdings" panose="05000000000000000000" pitchFamily="2" charset="2"/>
              <a:buChar char="à"/>
            </a:pPr>
            <a:r>
              <a:rPr lang="en-GB" sz="3200" b="1" i="1" dirty="0">
                <a:solidFill>
                  <a:srgbClr val="00B0F0"/>
                </a:solidFill>
                <a:latin typeface="Bodoni MT Condensed" panose="02070606080606020203" pitchFamily="18" charset="0"/>
                <a:sym typeface="Wingdings" panose="05000000000000000000" pitchFamily="2" charset="2"/>
              </a:rPr>
              <a:t>Suture ligation with partial </a:t>
            </a:r>
            <a:r>
              <a:rPr lang="en-GB" sz="3200" b="1" i="1" dirty="0" smtClean="0">
                <a:solidFill>
                  <a:srgbClr val="00B0F0"/>
                </a:solidFill>
                <a:latin typeface="Bodoni MT Condensed" panose="02070606080606020203" pitchFamily="18" charset="0"/>
                <a:sym typeface="Wingdings" panose="05000000000000000000" pitchFamily="2" charset="2"/>
              </a:rPr>
              <a:t>salpingectomy: </a:t>
            </a:r>
            <a:r>
              <a:rPr lang="en-GB" sz="3200" dirty="0" smtClean="0">
                <a:latin typeface="Bodoni MT Condensed" panose="02070606080606020203" pitchFamily="18" charset="0"/>
                <a:sym typeface="Wingdings" panose="05000000000000000000" pitchFamily="2" charset="2"/>
              </a:rPr>
              <a:t>Pomeroy, Uchida and Irving methods; </a:t>
            </a:r>
            <a:r>
              <a:rPr lang="en-GB" sz="3200" dirty="0" err="1" smtClean="0">
                <a:latin typeface="Bodoni MT Condensed" panose="02070606080606020203" pitchFamily="18" charset="0"/>
                <a:sym typeface="Wingdings" panose="05000000000000000000" pitchFamily="2" charset="2"/>
              </a:rPr>
              <a:t>fimbriectomy</a:t>
            </a:r>
            <a:endParaRPr lang="en-GB" sz="3200" dirty="0" smtClean="0">
              <a:latin typeface="Bodoni MT Condensed" panose="02070606080606020203" pitchFamily="18" charset="0"/>
              <a:sym typeface="Wingdings" panose="05000000000000000000" pitchFamily="2" charset="2"/>
            </a:endParaRPr>
          </a:p>
          <a:p>
            <a:pPr marL="442913" indent="-442913">
              <a:buFont typeface="Wingdings" panose="05000000000000000000" pitchFamily="2" charset="2"/>
              <a:buChar char="à"/>
            </a:pPr>
            <a:r>
              <a:rPr lang="en-GB" sz="3200" b="1" i="1" dirty="0" err="1" smtClean="0">
                <a:solidFill>
                  <a:srgbClr val="7030A0"/>
                </a:solidFill>
                <a:latin typeface="Bodoni MT Condensed" panose="02070606080606020203" pitchFamily="18" charset="0"/>
                <a:sym typeface="Wingdings" panose="05000000000000000000" pitchFamily="2" charset="2"/>
              </a:rPr>
              <a:t>Microinsertion</a:t>
            </a:r>
            <a:r>
              <a:rPr lang="en-GB" sz="3200" b="1" i="1" dirty="0" smtClean="0">
                <a:solidFill>
                  <a:srgbClr val="7030A0"/>
                </a:solidFill>
                <a:latin typeface="Bodoni MT Condensed" panose="02070606080606020203" pitchFamily="18" charset="0"/>
                <a:sym typeface="Wingdings" panose="05000000000000000000" pitchFamily="2" charset="2"/>
              </a:rPr>
              <a:t> technique: </a:t>
            </a:r>
            <a:r>
              <a:rPr lang="en-GB" sz="3200" dirty="0" smtClean="0">
                <a:latin typeface="Bodoni MT Condensed" panose="02070606080606020203" pitchFamily="18" charset="0"/>
                <a:sym typeface="Wingdings" panose="05000000000000000000" pitchFamily="2" charset="2"/>
              </a:rPr>
              <a:t>done via hysteroscopy – </a:t>
            </a:r>
            <a:r>
              <a:rPr lang="en-GB" sz="3200" dirty="0" err="1" smtClean="0">
                <a:latin typeface="Bodoni MT Condensed" panose="02070606080606020203" pitchFamily="18" charset="0"/>
                <a:sym typeface="Wingdings" panose="05000000000000000000" pitchFamily="2" charset="2"/>
              </a:rPr>
              <a:t>Essure</a:t>
            </a:r>
            <a:r>
              <a:rPr lang="en-GB" sz="3200" dirty="0" smtClean="0">
                <a:latin typeface="Bodoni MT Condensed" panose="02070606080606020203" pitchFamily="18" charset="0"/>
                <a:sym typeface="Wingdings" panose="05000000000000000000" pitchFamily="2" charset="2"/>
              </a:rPr>
              <a:t> insertion</a:t>
            </a:r>
            <a:endParaRPr lang="en-GB" sz="3200" dirty="0">
              <a:latin typeface="Bodoni MT Condensed" panose="02070606080606020203" pitchFamily="18" charset="0"/>
            </a:endParaRPr>
          </a:p>
          <a:p>
            <a:pPr marL="0" indent="0">
              <a:buNone/>
            </a:pPr>
            <a:endParaRPr lang="en-GB" dirty="0">
              <a:latin typeface="Bodoni MT Condensed" panose="020706060806060202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64066" y="4929809"/>
            <a:ext cx="4274655" cy="13417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666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4909"/>
            <a:ext cx="6062221" cy="1325563"/>
          </a:xfrm>
        </p:spPr>
        <p:txBody>
          <a:bodyPr/>
          <a:lstStyle/>
          <a:p>
            <a:pPr algn="ctr"/>
            <a:r>
              <a:rPr lang="en-GB" dirty="0" smtClean="0">
                <a:latin typeface="Bernard MT Condensed" panose="02050806060905020404" pitchFamily="18" charset="0"/>
              </a:rPr>
              <a:t>Occlusive methods</a:t>
            </a:r>
            <a:endParaRPr lang="en-GB" dirty="0">
              <a:latin typeface="Bernard MT Condensed" panose="020508060609050204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22" y="1269813"/>
            <a:ext cx="5461749" cy="42345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580" y="1269813"/>
            <a:ext cx="5056981" cy="423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17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473</TotalTime>
  <Words>538</Words>
  <Application>Microsoft Office PowerPoint</Application>
  <PresentationFormat>Widescreen</PresentationFormat>
  <Paragraphs>55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Bernard MT Condensed</vt:lpstr>
      <vt:lpstr>Bodoni MT Condensed</vt:lpstr>
      <vt:lpstr>Calibri</vt:lpstr>
      <vt:lpstr>Calibri Light</vt:lpstr>
      <vt:lpstr>Wingdings</vt:lpstr>
      <vt:lpstr>Office Theme</vt:lpstr>
      <vt:lpstr>PowerPoint Presentation</vt:lpstr>
      <vt:lpstr>PRESENTATION OUTLINE</vt:lpstr>
      <vt:lpstr>INTRODUCTION</vt:lpstr>
      <vt:lpstr>PowerPoint Presentation</vt:lpstr>
      <vt:lpstr>Methods currently available:</vt:lpstr>
      <vt:lpstr>FEMALE STERILIZATION</vt:lpstr>
      <vt:lpstr>PowerPoint Presentation</vt:lpstr>
      <vt:lpstr>Female Sterilization techniques</vt:lpstr>
      <vt:lpstr>Occlusive methods</vt:lpstr>
      <vt:lpstr>Segmental destruction – electrocautery </vt:lpstr>
      <vt:lpstr>Suture ligation + Partial salpingectomy</vt:lpstr>
      <vt:lpstr>Essure micro-insertion technique</vt:lpstr>
      <vt:lpstr>Complications</vt:lpstr>
      <vt:lpstr>MALE STERILIZATION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Kamau Koigi</dc:creator>
  <cp:lastModifiedBy>DR. Kamau Koigi</cp:lastModifiedBy>
  <cp:revision>43</cp:revision>
  <dcterms:created xsi:type="dcterms:W3CDTF">2017-05-19T16:02:08Z</dcterms:created>
  <dcterms:modified xsi:type="dcterms:W3CDTF">2017-05-22T12:29:32Z</dcterms:modified>
</cp:coreProperties>
</file>