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F66CC"/>
    <a:srgbClr val="00FF00"/>
    <a:srgbClr val="FF33CC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70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C9AB9-32D7-482F-9765-5D48CDC4434E}" type="datetimeFigureOut">
              <a:rPr lang="en-GB" smtClean="0"/>
              <a:t>22/05/2017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7A61-FBDE-4152-A2FF-C79886E363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888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C9AB9-32D7-482F-9765-5D48CDC4434E}" type="datetimeFigureOut">
              <a:rPr lang="en-GB" smtClean="0"/>
              <a:t>22/05/2017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7A61-FBDE-4152-A2FF-C79886E363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025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C9AB9-32D7-482F-9765-5D48CDC4434E}" type="datetimeFigureOut">
              <a:rPr lang="en-GB" smtClean="0"/>
              <a:t>22/05/2017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7A61-FBDE-4152-A2FF-C79886E363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322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C9AB9-32D7-482F-9765-5D48CDC4434E}" type="datetimeFigureOut">
              <a:rPr lang="en-GB" smtClean="0"/>
              <a:t>22/05/2017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7A61-FBDE-4152-A2FF-C79886E363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730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C9AB9-32D7-482F-9765-5D48CDC4434E}" type="datetimeFigureOut">
              <a:rPr lang="en-GB" smtClean="0"/>
              <a:t>22/05/2017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7A61-FBDE-4152-A2FF-C79886E363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4739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C9AB9-32D7-482F-9765-5D48CDC4434E}" type="datetimeFigureOut">
              <a:rPr lang="en-GB" smtClean="0"/>
              <a:t>22/05/2017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7A61-FBDE-4152-A2FF-C79886E363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032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C9AB9-32D7-482F-9765-5D48CDC4434E}" type="datetimeFigureOut">
              <a:rPr lang="en-GB" smtClean="0"/>
              <a:t>22/05/2017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7A61-FBDE-4152-A2FF-C79886E363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874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C9AB9-32D7-482F-9765-5D48CDC4434E}" type="datetimeFigureOut">
              <a:rPr lang="en-GB" smtClean="0"/>
              <a:t>22/05/2017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7A61-FBDE-4152-A2FF-C79886E363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7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C9AB9-32D7-482F-9765-5D48CDC4434E}" type="datetimeFigureOut">
              <a:rPr lang="en-GB" smtClean="0"/>
              <a:t>22/05/2017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7A61-FBDE-4152-A2FF-C79886E363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8455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C9AB9-32D7-482F-9765-5D48CDC4434E}" type="datetimeFigureOut">
              <a:rPr lang="en-GB" smtClean="0"/>
              <a:t>22/05/2017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7A61-FBDE-4152-A2FF-C79886E363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837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C9AB9-32D7-482F-9765-5D48CDC4434E}" type="datetimeFigureOut">
              <a:rPr lang="en-GB" smtClean="0"/>
              <a:t>22/05/2017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7A61-FBDE-4152-A2FF-C79886E363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1929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C9AB9-32D7-482F-9765-5D48CDC4434E}" type="datetimeFigureOut">
              <a:rPr lang="en-GB" smtClean="0"/>
              <a:t>22/05/2017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87A61-FBDE-4152-A2FF-C79886E363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2840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62475" y="5400675"/>
            <a:ext cx="2356699" cy="931780"/>
          </a:xfrm>
          <a:ln w="101600" cmpd="tri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perspectiveBelow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r>
              <a:rPr lang="en-GB" dirty="0" smtClean="0">
                <a:latin typeface="Bodoni MT Condensed" panose="02070606080606020203" pitchFamily="18" charset="0"/>
              </a:rPr>
              <a:t>DR. PAUL KAMAU KOIGI</a:t>
            </a:r>
          </a:p>
          <a:p>
            <a:r>
              <a:rPr lang="en-GB" dirty="0" smtClean="0">
                <a:latin typeface="Bodoni MT Condensed" panose="02070606080606020203" pitchFamily="18" charset="0"/>
              </a:rPr>
              <a:t>MB, ChB, </a:t>
            </a:r>
            <a:r>
              <a:rPr lang="en-GB" dirty="0" err="1" smtClean="0">
                <a:latin typeface="Bodoni MT Condensed" panose="02070606080606020203" pitchFamily="18" charset="0"/>
              </a:rPr>
              <a:t>M.MED</a:t>
            </a:r>
            <a:r>
              <a:rPr lang="en-GB" dirty="0" smtClean="0">
                <a:latin typeface="Bodoni MT Condensed" panose="02070606080606020203" pitchFamily="18" charset="0"/>
              </a:rPr>
              <a:t> O/G</a:t>
            </a:r>
            <a:endParaRPr lang="en-GB" dirty="0">
              <a:latin typeface="Bodoni MT Condensed" panose="020706060806060202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385" y="-1"/>
            <a:ext cx="2710365" cy="24038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46376" y="1564850"/>
            <a:ext cx="8220175" cy="1938992"/>
          </a:xfrm>
          <a:prstGeom prst="rect">
            <a:avLst/>
          </a:prstGeom>
          <a:noFill/>
          <a:ln w="177800" cmpd="tri">
            <a:solidFill>
              <a:srgbClr val="00B050"/>
            </a:solidFill>
          </a:ln>
        </p:spPr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en-GB" sz="6000" b="1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ernard MT Condensed" panose="02050806060905020404" pitchFamily="18" charset="0"/>
              </a:rPr>
              <a:t>COMMUNICATION IN SEXUAL AND REPRODUCTIVE HEALTH</a:t>
            </a:r>
            <a:endParaRPr lang="en-GB" sz="6000" b="1" dirty="0">
              <a:ln w="12700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8" name="Picture 2" descr="C:\Users\USER\Desktop\UON 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44191"/>
            <a:ext cx="2481943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06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90675"/>
            <a:ext cx="10515600" cy="4586288"/>
          </a:xfrm>
          <a:ln>
            <a:solidFill>
              <a:srgbClr val="00B0F0"/>
            </a:solidFill>
          </a:ln>
        </p:spPr>
        <p:txBody>
          <a:bodyPr anchor="ctr"/>
          <a:lstStyle/>
          <a:p>
            <a:pPr marL="0" indent="0">
              <a:buNone/>
            </a:pPr>
            <a:r>
              <a:rPr lang="en-GB" dirty="0" smtClean="0">
                <a:latin typeface="Bodoni MT Condensed" panose="02070606080606020203" pitchFamily="18" charset="0"/>
              </a:rPr>
              <a:t>Communicating in school concerning </a:t>
            </a:r>
            <a:r>
              <a:rPr lang="en-GB" dirty="0" err="1" smtClean="0">
                <a:latin typeface="Bodoni MT Condensed" panose="02070606080606020203" pitchFamily="18" charset="0"/>
              </a:rPr>
              <a:t>SRHC</a:t>
            </a:r>
            <a:r>
              <a:rPr lang="en-GB" dirty="0" smtClean="0">
                <a:latin typeface="Bodoni MT Condensed" panose="02070606080606020203" pitchFamily="18" charset="0"/>
              </a:rPr>
              <a:t> might be a bit easier than communicating with parents</a:t>
            </a:r>
          </a:p>
          <a:p>
            <a:pPr marL="0" indent="0">
              <a:buNone/>
            </a:pPr>
            <a:r>
              <a:rPr lang="en-GB" dirty="0">
                <a:latin typeface="Bodoni MT Condensed" panose="02070606080606020203" pitchFamily="18" charset="0"/>
              </a:rPr>
              <a:t>This is because reproduction is often part of </a:t>
            </a:r>
            <a:r>
              <a:rPr lang="en-GB" dirty="0" smtClean="0">
                <a:latin typeface="Bodoni MT Condensed" panose="02070606080606020203" pitchFamily="18" charset="0"/>
              </a:rPr>
              <a:t>the syllabus</a:t>
            </a:r>
            <a:endParaRPr lang="en-GB" dirty="0">
              <a:latin typeface="Bodoni MT Condensed" panose="02070606080606020203" pitchFamily="18" charset="0"/>
            </a:endParaRPr>
          </a:p>
          <a:p>
            <a:pPr marL="0" indent="0">
              <a:buNone/>
            </a:pPr>
            <a:r>
              <a:rPr lang="en-GB" dirty="0" smtClean="0">
                <a:latin typeface="Bodoni MT Condensed" panose="02070606080606020203" pitchFamily="18" charset="0"/>
              </a:rPr>
              <a:t>Parents often avoid approaching the subject, expecting it to be discussed in school</a:t>
            </a:r>
          </a:p>
          <a:p>
            <a:pPr marL="0" indent="0">
              <a:buNone/>
            </a:pPr>
            <a:r>
              <a:rPr lang="en-GB" dirty="0" smtClean="0">
                <a:latin typeface="Bodoni MT Condensed" panose="02070606080606020203" pitchFamily="18" charset="0"/>
              </a:rPr>
              <a:t>However, </a:t>
            </a:r>
            <a:r>
              <a:rPr lang="en-GB" dirty="0" err="1" smtClean="0">
                <a:latin typeface="Bodoni MT Condensed" panose="02070606080606020203" pitchFamily="18" charset="0"/>
              </a:rPr>
              <a:t>SRHC</a:t>
            </a:r>
            <a:r>
              <a:rPr lang="en-GB" dirty="0" smtClean="0">
                <a:latin typeface="Bodoni MT Condensed" panose="02070606080606020203" pitchFamily="18" charset="0"/>
              </a:rPr>
              <a:t> in school is often restricted to the curriculum, unless there is an active guidance and counselling department that can reach out to the students to educate them on the subject</a:t>
            </a:r>
          </a:p>
          <a:p>
            <a:pPr marL="0" indent="0">
              <a:buNone/>
            </a:pPr>
            <a:r>
              <a:rPr lang="en-GB" dirty="0" smtClean="0">
                <a:latin typeface="Bodoni MT Condensed" panose="02070606080606020203" pitchFamily="18" charset="0"/>
              </a:rPr>
              <a:t>Inappropriate sexual and social behaviour is often a cause for immense student-administration conflict; the dynamic is more complicated in day schools and worst in mixed boarding schools</a:t>
            </a:r>
          </a:p>
          <a:p>
            <a:pPr marL="0" indent="0">
              <a:buNone/>
            </a:pPr>
            <a:r>
              <a:rPr lang="en-GB" dirty="0" smtClean="0">
                <a:latin typeface="Bodoni MT Condensed" panose="02070606080606020203" pitchFamily="18" charset="0"/>
              </a:rPr>
              <a:t>The subject of homosexuality is rarely addressed beyond the context of the crisis of a child having been molested by his/her peers – provides fertile ground for preying on unsuspecting pupils</a:t>
            </a:r>
            <a:endParaRPr lang="en-GB" dirty="0">
              <a:latin typeface="Bodoni MT Condensed" panose="02070606080606020203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762626" cy="1020615"/>
          </a:xfr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bliqueBottomRight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algn="ctr"/>
            <a:r>
              <a:rPr lang="en-GB" dirty="0" smtClean="0">
                <a:solidFill>
                  <a:srgbClr val="FF0000"/>
                </a:solidFill>
                <a:latin typeface="Bernard MT Condensed" panose="02050806060905020404" pitchFamily="18" charset="0"/>
              </a:rPr>
              <a:t>TEACHER – STUDENT </a:t>
            </a:r>
            <a:r>
              <a:rPr lang="en-GB" dirty="0" err="1" smtClean="0">
                <a:solidFill>
                  <a:srgbClr val="FF0000"/>
                </a:solidFill>
                <a:latin typeface="Bernard MT Condensed" panose="02050806060905020404" pitchFamily="18" charset="0"/>
              </a:rPr>
              <a:t>SRHC</a:t>
            </a:r>
            <a:endParaRPr lang="en-GB" dirty="0">
              <a:solidFill>
                <a:srgbClr val="FF0000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050" y="132481"/>
            <a:ext cx="966108" cy="135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99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339" y="923827"/>
            <a:ext cx="4076110" cy="558066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701800"/>
            <a:ext cx="6534151" cy="3717925"/>
          </a:xfrm>
          <a:ln>
            <a:solidFill>
              <a:srgbClr val="00FF00"/>
            </a:solidFill>
          </a:ln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3600" dirty="0" smtClean="0">
                <a:latin typeface="Bodoni MT Condensed" panose="02070606080606020203" pitchFamily="18" charset="0"/>
              </a:rPr>
              <a:t>Ideally, </a:t>
            </a:r>
            <a:r>
              <a:rPr lang="en-GB" sz="3600" dirty="0" err="1" smtClean="0">
                <a:latin typeface="Bodoni MT Condensed" panose="02070606080606020203" pitchFamily="18" charset="0"/>
              </a:rPr>
              <a:t>SRHC</a:t>
            </a:r>
            <a:r>
              <a:rPr lang="en-GB" sz="3600" dirty="0" smtClean="0">
                <a:latin typeface="Bodoni MT Condensed" panose="02070606080606020203" pitchFamily="18" charset="0"/>
              </a:rPr>
              <a:t> within couples should be very easy if there is trust and honesty in the relationship</a:t>
            </a:r>
          </a:p>
          <a:p>
            <a:pPr marL="0" indent="0">
              <a:buNone/>
            </a:pPr>
            <a:r>
              <a:rPr lang="en-GB" sz="3600" dirty="0" smtClean="0">
                <a:latin typeface="Bodoni MT Condensed" panose="02070606080606020203" pitchFamily="18" charset="0"/>
              </a:rPr>
              <a:t>However, there are several questions that most people would consider a can of worms, even if the person asking is their fiancé/ significant other/ spouse: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7419976" cy="1020615"/>
          </a:xfr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bliqueBottomRight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  <a:latin typeface="Bernard MT Condensed" panose="02050806060905020404" pitchFamily="18" charset="0"/>
              </a:rPr>
              <a:t>MAN–WOMAN </a:t>
            </a:r>
            <a:r>
              <a:rPr lang="en-GB" dirty="0" err="1" smtClean="0">
                <a:solidFill>
                  <a:srgbClr val="FF0000"/>
                </a:solidFill>
                <a:latin typeface="Bernard MT Condensed" panose="02050806060905020404" pitchFamily="18" charset="0"/>
              </a:rPr>
              <a:t>SRHC</a:t>
            </a:r>
            <a:r>
              <a:rPr lang="en-GB" dirty="0" smtClean="0">
                <a:solidFill>
                  <a:srgbClr val="FF0000"/>
                </a:solidFill>
                <a:latin typeface="Bernard MT Condensed" panose="02050806060905020404" pitchFamily="18" charset="0"/>
              </a:rPr>
              <a:t>: WITHIN COUPLES</a:t>
            </a:r>
            <a:endParaRPr lang="en-GB" dirty="0">
              <a:solidFill>
                <a:srgbClr val="FF0000"/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54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675" y="371476"/>
            <a:ext cx="11029950" cy="6134100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3000" dirty="0">
                <a:latin typeface="Bodoni MT Condensed" panose="02070606080606020203" pitchFamily="18" charset="0"/>
              </a:rPr>
              <a:t>How many relationships have you been in ?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000" dirty="0">
                <a:latin typeface="Bodoni MT Condensed" panose="02070606080606020203" pitchFamily="18" charset="0"/>
              </a:rPr>
              <a:t>How many sexual partners have you ever had?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000" dirty="0">
                <a:latin typeface="Bodoni MT Condensed" panose="02070606080606020203" pitchFamily="18" charset="0"/>
              </a:rPr>
              <a:t>How many people have you had unprotected sex with?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000" dirty="0">
                <a:latin typeface="Bodoni MT Condensed" panose="02070606080606020203" pitchFamily="18" charset="0"/>
              </a:rPr>
              <a:t>What is your HIV status?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000" dirty="0">
                <a:latin typeface="Bodoni MT Condensed" panose="02070606080606020203" pitchFamily="18" charset="0"/>
              </a:rPr>
              <a:t>Did you know the HIV status of your partners when you were sexually active with them?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000" dirty="0">
                <a:latin typeface="Bodoni MT Condensed" panose="02070606080606020203" pitchFamily="18" charset="0"/>
              </a:rPr>
              <a:t>Have you ever been/ made someone pregnant?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000" dirty="0">
                <a:latin typeface="Bodoni MT Condensed" panose="02070606080606020203" pitchFamily="18" charset="0"/>
              </a:rPr>
              <a:t>Have you ever had an abortion/ miscarriage</a:t>
            </a:r>
            <a:r>
              <a:rPr lang="en-GB" sz="3000" dirty="0" smtClean="0">
                <a:latin typeface="Bodoni MT Condensed" panose="02070606080606020203" pitchFamily="18" charset="0"/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000" dirty="0" smtClean="0">
                <a:latin typeface="Bodoni MT Condensed" panose="02070606080606020203" pitchFamily="18" charset="0"/>
              </a:rPr>
              <a:t>When can we have our HIV status verified?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000" dirty="0" smtClean="0">
                <a:latin typeface="Bodoni MT Condensed" panose="02070606080606020203" pitchFamily="18" charset="0"/>
              </a:rPr>
              <a:t>We’re having trouble getting pregnant – when can we get tested?</a:t>
            </a:r>
          </a:p>
          <a:p>
            <a:pPr marL="0" indent="0">
              <a:buNone/>
            </a:pPr>
            <a:endParaRPr lang="en-GB" sz="3000" dirty="0" smtClean="0">
              <a:latin typeface="Bodoni MT Condensed" panose="02070606080606020203" pitchFamily="18" charset="0"/>
            </a:endParaRPr>
          </a:p>
          <a:p>
            <a:pPr marL="0" indent="0">
              <a:buNone/>
            </a:pPr>
            <a:r>
              <a:rPr lang="en-GB" sz="3000" dirty="0" smtClean="0">
                <a:latin typeface="Bodoni MT Condensed" panose="02070606080606020203" pitchFamily="18" charset="0"/>
              </a:rPr>
              <a:t>Even </a:t>
            </a:r>
            <a:r>
              <a:rPr lang="en-GB" sz="3000" dirty="0">
                <a:latin typeface="Bodoni MT Condensed" panose="02070606080606020203" pitchFamily="18" charset="0"/>
              </a:rPr>
              <a:t>with married couples, participation in </a:t>
            </a:r>
            <a:r>
              <a:rPr lang="en-GB" sz="3000" dirty="0" err="1">
                <a:latin typeface="Bodoni MT Condensed" panose="02070606080606020203" pitchFamily="18" charset="0"/>
              </a:rPr>
              <a:t>SRH</a:t>
            </a:r>
            <a:r>
              <a:rPr lang="en-GB" sz="3000" dirty="0">
                <a:latin typeface="Bodoni MT Condensed" panose="02070606080606020203" pitchFamily="18" charset="0"/>
              </a:rPr>
              <a:t> issues tends to be an issue, especially for the men </a:t>
            </a:r>
            <a:endParaRPr lang="en-GB" sz="3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687" y="476249"/>
            <a:ext cx="1633538" cy="210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3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872" y="1136649"/>
            <a:ext cx="5823552" cy="439737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86375" cy="4351338"/>
          </a:xfrm>
          <a:ln>
            <a:solidFill>
              <a:srgbClr val="FF00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latin typeface="Bodoni MT Condensed" panose="02070606080606020203" pitchFamily="18" charset="0"/>
              </a:rPr>
              <a:t>Most times, only the women open up to their doctors (</a:t>
            </a:r>
            <a:r>
              <a:rPr lang="en-GB" dirty="0" err="1" smtClean="0">
                <a:latin typeface="Bodoni MT Condensed" panose="02070606080606020203" pitchFamily="18" charset="0"/>
              </a:rPr>
              <a:t>Gynaes</a:t>
            </a:r>
            <a:r>
              <a:rPr lang="en-GB" dirty="0" smtClean="0">
                <a:latin typeface="Bodoni MT Condensed" panose="02070606080606020203" pitchFamily="18" charset="0"/>
              </a:rPr>
              <a:t>) about their </a:t>
            </a:r>
            <a:r>
              <a:rPr lang="en-GB" dirty="0" err="1" smtClean="0">
                <a:latin typeface="Bodoni MT Condensed" panose="02070606080606020203" pitchFamily="18" charset="0"/>
              </a:rPr>
              <a:t>SRH</a:t>
            </a:r>
            <a:r>
              <a:rPr lang="en-GB" dirty="0" smtClean="0">
                <a:latin typeface="Bodoni MT Condensed" panose="02070606080606020203" pitchFamily="18" charset="0"/>
              </a:rPr>
              <a:t> issues – it is not common for the couple to come together to seek medical attention</a:t>
            </a:r>
          </a:p>
          <a:p>
            <a:pPr marL="0" indent="0">
              <a:buNone/>
            </a:pPr>
            <a:r>
              <a:rPr lang="en-GB" dirty="0" smtClean="0">
                <a:latin typeface="Bodoni MT Condensed" panose="02070606080606020203" pitchFamily="18" charset="0"/>
              </a:rPr>
              <a:t>Men tend to have very poor health-seeking behaviour</a:t>
            </a:r>
          </a:p>
          <a:p>
            <a:pPr marL="0" indent="0">
              <a:buNone/>
            </a:pPr>
            <a:r>
              <a:rPr lang="en-GB" dirty="0" smtClean="0">
                <a:latin typeface="Bodoni MT Condensed" panose="02070606080606020203" pitchFamily="18" charset="0"/>
              </a:rPr>
              <a:t>The Doctor can help improve the situation by asking the woman to come with her spouse (boyfriends are unlikely to come) when she finally does come to the hospital/clinic</a:t>
            </a:r>
            <a:endParaRPr lang="en-GB" dirty="0">
              <a:latin typeface="Bodoni MT Condensed" panose="02070606080606020203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5638801" cy="1020615"/>
          </a:xfr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bliqueBottomRight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  <a:latin typeface="Bernard MT Condensed" panose="02050806060905020404" pitchFamily="18" charset="0"/>
              </a:rPr>
              <a:t>DOCTOR – PATIENT </a:t>
            </a:r>
            <a:r>
              <a:rPr lang="en-GB" dirty="0" err="1" smtClean="0">
                <a:solidFill>
                  <a:srgbClr val="FF0000"/>
                </a:solidFill>
                <a:latin typeface="Bernard MT Condensed" panose="02050806060905020404" pitchFamily="18" charset="0"/>
              </a:rPr>
              <a:t>SRHC</a:t>
            </a:r>
            <a:endParaRPr lang="en-GB" dirty="0">
              <a:solidFill>
                <a:srgbClr val="FF0000"/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87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238750" cy="968375"/>
          </a:xfrm>
          <a:solidFill>
            <a:srgbClr val="FF0000"/>
          </a:solidFill>
          <a:ln w="76200">
            <a:solidFill>
              <a:srgbClr val="00B05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txBody>
          <a:bodyPr/>
          <a:lstStyle/>
          <a:p>
            <a:pPr algn="ctr"/>
            <a:r>
              <a:rPr lang="en-GB" dirty="0" smtClean="0">
                <a:latin typeface="Bernard MT Condensed" panose="02050806060905020404" pitchFamily="18" charset="0"/>
              </a:rPr>
              <a:t>HOW TO IMPROVE </a:t>
            </a:r>
            <a:r>
              <a:rPr lang="en-GB" dirty="0" err="1" smtClean="0">
                <a:latin typeface="Bernard MT Condensed" panose="02050806060905020404" pitchFamily="18" charset="0"/>
              </a:rPr>
              <a:t>SRHC</a:t>
            </a:r>
            <a:endParaRPr lang="en-GB" dirty="0">
              <a:latin typeface="Bernard MT Condensed" panose="020508060609050204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6810375" cy="480377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Bodoni MT Condensed" panose="02070606080606020203" pitchFamily="18" charset="0"/>
              </a:rPr>
              <a:t>Patient education through outreaches – TV, radio, medical camps; emphasis on human sexuality education that incorporates both physical and social aspects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Bodoni MT Condensed" panose="02070606080606020203" pitchFamily="18" charset="0"/>
              </a:rPr>
              <a:t>Advocacy for politicians to legislate and enforce policies that ensure improved knowledge on </a:t>
            </a:r>
            <a:r>
              <a:rPr lang="en-GB" dirty="0" err="1" smtClean="0">
                <a:latin typeface="Bodoni MT Condensed" panose="02070606080606020203" pitchFamily="18" charset="0"/>
              </a:rPr>
              <a:t>SRH</a:t>
            </a:r>
            <a:r>
              <a:rPr lang="en-GB" dirty="0" smtClean="0">
                <a:latin typeface="Bodoni MT Condensed" panose="02070606080606020203" pitchFamily="18" charset="0"/>
              </a:rPr>
              <a:t> matters in schools and in the general public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Bodoni MT Condensed" panose="02070606080606020203" pitchFamily="18" charset="0"/>
              </a:rPr>
              <a:t>Customize existing sexual education curricula to our setting in order to ensure that the packaging of the information is acceptable to the society – if your intervention goes against the basic principles of the society, then they will actively reject it</a:t>
            </a:r>
            <a:endParaRPr lang="en-GB" dirty="0">
              <a:latin typeface="Bodoni MT Condensed" panose="020706060806060202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575" y="2197132"/>
            <a:ext cx="4253158" cy="44322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695" y="235670"/>
            <a:ext cx="3160859" cy="15899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719794" y="1461155"/>
            <a:ext cx="2545237" cy="2733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54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2884714" cy="897617"/>
          </a:xfrm>
          <a:ln w="177800" cmpd="tri">
            <a:solidFill>
              <a:srgbClr val="00FF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Above"/>
            <a:lightRig rig="morning" dir="t"/>
          </a:scene3d>
          <a:sp3d prstMaterial="plastic">
            <a:bevelT prst="slope"/>
            <a:bevelB prst="slope"/>
          </a:sp3d>
        </p:spPr>
        <p:txBody>
          <a:bodyPr/>
          <a:lstStyle/>
          <a:p>
            <a:pPr algn="ctr"/>
            <a:r>
              <a:rPr lang="en-GB" smtClean="0">
                <a:solidFill>
                  <a:srgbClr val="00FF00"/>
                </a:solidFill>
                <a:latin typeface="Bernard MT Condensed" panose="02050806060905020404" pitchFamily="18" charset="0"/>
              </a:rPr>
              <a:t>CONCLUSION</a:t>
            </a:r>
            <a:endParaRPr lang="en-GB">
              <a:solidFill>
                <a:srgbClr val="00FF00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6657"/>
            <a:ext cx="5693229" cy="4620306"/>
          </a:xfrm>
          <a:ln>
            <a:solidFill>
              <a:srgbClr val="00FF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 smtClean="0">
                <a:latin typeface="Bodoni MT Condensed" panose="02070606080606020203" pitchFamily="18" charset="0"/>
              </a:rPr>
              <a:t>Communication on matters sexual and reproductive health has the potential to significantly improve social, sexual and health-seeking behaviour in the society in general, thereby affording the health system (us) the opportunity to improve health outcomes </a:t>
            </a:r>
          </a:p>
          <a:p>
            <a:pPr marL="0" indent="0">
              <a:buNone/>
            </a:pPr>
            <a:r>
              <a:rPr lang="en-GB" sz="3200" dirty="0" smtClean="0">
                <a:latin typeface="Bodoni MT Condensed" panose="02070606080606020203" pitchFamily="18" charset="0"/>
              </a:rPr>
              <a:t>As far as </a:t>
            </a:r>
            <a:r>
              <a:rPr lang="en-GB" sz="3200" dirty="0" err="1" smtClean="0">
                <a:latin typeface="Bodoni MT Condensed" panose="02070606080606020203" pitchFamily="18" charset="0"/>
              </a:rPr>
              <a:t>SRHC</a:t>
            </a:r>
            <a:r>
              <a:rPr lang="en-GB" sz="3200" dirty="0" smtClean="0">
                <a:latin typeface="Bodoni MT Condensed" panose="02070606080606020203" pitchFamily="18" charset="0"/>
              </a:rPr>
              <a:t> goes, you have to be the starting point – be the change that you want to see if you want to see an improvement, and inspire others to do the same</a:t>
            </a:r>
            <a:endParaRPr lang="en-GB" sz="3200" dirty="0">
              <a:latin typeface="Bodoni MT Condensed" panose="020706060806060202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273" y="212271"/>
            <a:ext cx="5058237" cy="482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7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229" y="4865915"/>
            <a:ext cx="9448800" cy="1549174"/>
          </a:xfrm>
          <a:blipFill>
            <a:blip r:embed="rId2"/>
            <a:tile tx="0" ty="0" sx="100000" sy="100000" flip="none" algn="tl"/>
          </a:blipFill>
          <a:ln w="263525" cmpd="tri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perspectiveRelaxedModerately" fov="5700000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algn="ctr"/>
            <a:r>
              <a:rPr lang="en-GB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d English Text MT" panose="03040902040508030806" pitchFamily="66" charset="0"/>
              </a:rPr>
              <a:t>THANK 	YOU</a:t>
            </a:r>
            <a:endParaRPr lang="en-GB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ld English Text MT" panose="03040902040508030806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587" y="320224"/>
            <a:ext cx="4278084" cy="640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3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5081833" cy="1048896"/>
          </a:xfrm>
          <a:solidFill>
            <a:schemeClr val="accent1">
              <a:lumMod val="20000"/>
              <a:lumOff val="80000"/>
            </a:schemeClr>
          </a:solidFill>
          <a:ln w="152400" cmpd="tri">
            <a:solidFill>
              <a:srgbClr val="7030A0"/>
            </a:solidFill>
          </a:ln>
          <a:scene3d>
            <a:camera prst="perspectiveBelow"/>
            <a:lightRig rig="threePt" dir="t"/>
          </a:scene3d>
          <a:sp3d>
            <a:bevelT prst="slope"/>
          </a:sp3d>
        </p:spPr>
        <p:txBody>
          <a:bodyPr/>
          <a:lstStyle/>
          <a:p>
            <a:r>
              <a:rPr lang="en-GB" dirty="0" smtClean="0">
                <a:solidFill>
                  <a:srgbClr val="FF0000"/>
                </a:solidFill>
                <a:latin typeface="Bernard MT Condensed" panose="02050806060905020404" pitchFamily="18" charset="0"/>
              </a:rPr>
              <a:t>PRESENTATION OUTLINE</a:t>
            </a:r>
            <a:endParaRPr lang="en-GB" dirty="0">
              <a:solidFill>
                <a:srgbClr val="FF0000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630017"/>
            <a:ext cx="5443330" cy="4902758"/>
          </a:xfrm>
          <a:ln w="19050">
            <a:solidFill>
              <a:schemeClr val="tx1"/>
            </a:solidFill>
          </a:ln>
        </p:spPr>
        <p:txBody>
          <a:bodyPr anchor="ctr" anchorCtr="0"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>
                <a:solidFill>
                  <a:srgbClr val="00B050"/>
                </a:solidFill>
                <a:latin typeface="Bernard MT Condensed" panose="02050806060905020404" pitchFamily="18" charset="0"/>
              </a:rPr>
              <a:t>BACKGROUND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solidFill>
                  <a:srgbClr val="FF0000"/>
                </a:solidFill>
                <a:latin typeface="Bernard MT Condensed" panose="02050806060905020404" pitchFamily="18" charset="0"/>
              </a:rPr>
              <a:t>RELEVANT PARTIES IN </a:t>
            </a:r>
            <a:r>
              <a:rPr lang="en-GB" dirty="0" err="1" smtClean="0">
                <a:solidFill>
                  <a:srgbClr val="FF0000"/>
                </a:solidFill>
                <a:latin typeface="Bernard MT Condensed" panose="02050806060905020404" pitchFamily="18" charset="0"/>
              </a:rPr>
              <a:t>SRHC</a:t>
            </a:r>
            <a:endParaRPr lang="en-GB" dirty="0" smtClean="0">
              <a:solidFill>
                <a:srgbClr val="FF0000"/>
              </a:solidFill>
              <a:latin typeface="Bernard MT Condensed" panose="02050806060905020404" pitchFamily="18" charset="0"/>
            </a:endParaRPr>
          </a:p>
          <a:p>
            <a:pPr lvl="1">
              <a:buFont typeface="Wingdings" panose="05000000000000000000" pitchFamily="2" charset="2"/>
              <a:buChar char="q"/>
            </a:pPr>
            <a:r>
              <a:rPr lang="en-GB" dirty="0" smtClean="0">
                <a:latin typeface="Bernard MT Condensed" panose="02050806060905020404" pitchFamily="18" charset="0"/>
              </a:rPr>
              <a:t>PARENT – CHILD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GB" dirty="0" smtClean="0">
                <a:latin typeface="Bernard MT Condensed" panose="02050806060905020404" pitchFamily="18" charset="0"/>
              </a:rPr>
              <a:t>TEACHER – STUDENT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GB" dirty="0" smtClean="0">
                <a:latin typeface="Bernard MT Condensed" panose="02050806060905020404" pitchFamily="18" charset="0"/>
              </a:rPr>
              <a:t>MAN – WOMAN (WITHIN COUPLES)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GB" dirty="0" smtClean="0">
                <a:latin typeface="Bernard MT Condensed" panose="02050806060905020404" pitchFamily="18" charset="0"/>
              </a:rPr>
              <a:t>DOCTOR – PATIENT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GB" dirty="0" smtClean="0">
                <a:latin typeface="Bernard MT Condensed" panose="02050806060905020404" pitchFamily="18" charset="0"/>
              </a:rPr>
              <a:t>MEDICAL FRATERNITY – THE SOCIETY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solidFill>
                  <a:srgbClr val="00B0F0"/>
                </a:solidFill>
                <a:latin typeface="Bernard MT Condensed" panose="02050806060905020404" pitchFamily="18" charset="0"/>
              </a:rPr>
              <a:t>CURRENT STATE OF </a:t>
            </a:r>
            <a:r>
              <a:rPr lang="en-GB" dirty="0" err="1" smtClean="0">
                <a:solidFill>
                  <a:srgbClr val="00B0F0"/>
                </a:solidFill>
                <a:latin typeface="Bernard MT Condensed" panose="02050806060905020404" pitchFamily="18" charset="0"/>
              </a:rPr>
              <a:t>SRHC</a:t>
            </a:r>
            <a:endParaRPr lang="en-GB" dirty="0" smtClean="0">
              <a:solidFill>
                <a:srgbClr val="00B0F0"/>
              </a:solidFill>
              <a:latin typeface="Bernard MT Condensed" panose="020508060609050204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solidFill>
                  <a:srgbClr val="7030A0"/>
                </a:solidFill>
                <a:latin typeface="Bernard MT Condensed" panose="02050806060905020404" pitchFamily="18" charset="0"/>
              </a:rPr>
              <a:t>OBSTACLES TO </a:t>
            </a:r>
            <a:r>
              <a:rPr lang="en-GB" dirty="0" err="1" smtClean="0">
                <a:solidFill>
                  <a:srgbClr val="7030A0"/>
                </a:solidFill>
                <a:latin typeface="Bernard MT Condensed" panose="02050806060905020404" pitchFamily="18" charset="0"/>
              </a:rPr>
              <a:t>SRHC</a:t>
            </a:r>
            <a:endParaRPr lang="en-GB" dirty="0" smtClean="0">
              <a:solidFill>
                <a:srgbClr val="7030A0"/>
              </a:solidFill>
              <a:latin typeface="Bernard MT Condensed" panose="020508060609050204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solidFill>
                  <a:srgbClr val="FFC000"/>
                </a:solidFill>
                <a:latin typeface="Bernard MT Condensed" panose="02050806060905020404" pitchFamily="18" charset="0"/>
              </a:rPr>
              <a:t>HOW TO IMPROVE </a:t>
            </a:r>
            <a:r>
              <a:rPr lang="en-GB" dirty="0" err="1" smtClean="0">
                <a:solidFill>
                  <a:srgbClr val="FFC000"/>
                </a:solidFill>
                <a:latin typeface="Bernard MT Condensed" panose="02050806060905020404" pitchFamily="18" charset="0"/>
              </a:rPr>
              <a:t>SRHC</a:t>
            </a:r>
            <a:endParaRPr lang="en-GB" dirty="0" smtClean="0">
              <a:solidFill>
                <a:srgbClr val="FFC000"/>
              </a:solidFill>
              <a:latin typeface="Bernard MT Condensed" panose="020508060609050204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solidFill>
                  <a:srgbClr val="FF33CC"/>
                </a:solidFill>
                <a:latin typeface="Bernard MT Condensed" panose="02050806060905020404" pitchFamily="18" charset="0"/>
              </a:rPr>
              <a:t>CONCLUSION</a:t>
            </a:r>
            <a:endParaRPr lang="en-GB" dirty="0">
              <a:solidFill>
                <a:srgbClr val="FF33CC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858" y="365126"/>
            <a:ext cx="3771071" cy="628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2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3067878" cy="1030042"/>
          </a:xfrm>
          <a:ln w="76200">
            <a:solidFill>
              <a:srgbClr val="00B05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perspectiveRight"/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txBody>
          <a:bodyPr/>
          <a:lstStyle/>
          <a:p>
            <a:pPr algn="ctr"/>
            <a:r>
              <a:rPr lang="en-GB" dirty="0" smtClean="0">
                <a:solidFill>
                  <a:srgbClr val="00B050"/>
                </a:solidFill>
                <a:latin typeface="Bernard MT Condensed" panose="02050806060905020404" pitchFamily="18" charset="0"/>
              </a:rPr>
              <a:t>BACKGROUND</a:t>
            </a:r>
            <a:endParaRPr lang="en-GB" dirty="0">
              <a:solidFill>
                <a:srgbClr val="00B050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798" y="1740784"/>
            <a:ext cx="6552414" cy="4351338"/>
          </a:xfrm>
          <a:ln w="28575"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ctr"/>
          <a:lstStyle/>
          <a:p>
            <a:pPr marL="0" indent="0">
              <a:buNone/>
            </a:pPr>
            <a:r>
              <a:rPr lang="en-GB" dirty="0" smtClean="0">
                <a:latin typeface="Bodoni MT Condensed" panose="02070606080606020203" pitchFamily="18" charset="0"/>
              </a:rPr>
              <a:t>Communication in matters of Sexual and Reproductive Health refers to discussions about matters pertaining to puberty, sex,  pregnancy and infection</a:t>
            </a:r>
          </a:p>
          <a:p>
            <a:pPr marL="0" indent="0">
              <a:buNone/>
            </a:pPr>
            <a:r>
              <a:rPr lang="en-GB" dirty="0" smtClean="0">
                <a:latin typeface="Bodoni MT Condensed" panose="02070606080606020203" pitchFamily="18" charset="0"/>
              </a:rPr>
              <a:t>If utilized correctly, </a:t>
            </a:r>
            <a:r>
              <a:rPr lang="en-GB" dirty="0" err="1" smtClean="0">
                <a:latin typeface="Bodoni MT Condensed" panose="02070606080606020203" pitchFamily="18" charset="0"/>
              </a:rPr>
              <a:t>SRHC</a:t>
            </a:r>
            <a:r>
              <a:rPr lang="en-GB" dirty="0" smtClean="0">
                <a:latin typeface="Bodoni MT Condensed" panose="02070606080606020203" pitchFamily="18" charset="0"/>
              </a:rPr>
              <a:t> is capable of improving levels of knowledge, health-seeking behaviour and quality of life  at both individual and couple level</a:t>
            </a:r>
          </a:p>
          <a:p>
            <a:pPr marL="0" indent="0">
              <a:buNone/>
            </a:pPr>
            <a:r>
              <a:rPr lang="en-GB" dirty="0" smtClean="0">
                <a:latin typeface="Bodoni MT Condensed" panose="02070606080606020203" pitchFamily="18" charset="0"/>
              </a:rPr>
              <a:t>Hitherto, </a:t>
            </a:r>
            <a:r>
              <a:rPr lang="en-GB" b="1" i="1" dirty="0" err="1" smtClean="0">
                <a:solidFill>
                  <a:schemeClr val="accent4">
                    <a:lumMod val="75000"/>
                  </a:schemeClr>
                </a:solidFill>
                <a:latin typeface="Bodoni MT Condensed" panose="02070606080606020203" pitchFamily="18" charset="0"/>
              </a:rPr>
              <a:t>SRHC</a:t>
            </a:r>
            <a:r>
              <a:rPr lang="en-GB" b="1" i="1" dirty="0" smtClean="0">
                <a:solidFill>
                  <a:schemeClr val="accent4">
                    <a:lumMod val="75000"/>
                  </a:schemeClr>
                </a:solidFill>
                <a:latin typeface="Bodoni MT Condensed" panose="02070606080606020203" pitchFamily="18" charset="0"/>
              </a:rPr>
              <a:t> has either been alien or has not been a priority issue in most people’s lives</a:t>
            </a:r>
            <a:r>
              <a:rPr lang="en-GB" dirty="0" smtClean="0">
                <a:latin typeface="Bodoni MT Condensed" panose="02070606080606020203" pitchFamily="18" charset="0"/>
              </a:rPr>
              <a:t> </a:t>
            </a:r>
          </a:p>
          <a:p>
            <a:pPr marL="0" indent="0">
              <a:buNone/>
            </a:pPr>
            <a:r>
              <a:rPr lang="en-GB" dirty="0">
                <a:latin typeface="Bodoni MT Condensed" panose="02070606080606020203" pitchFamily="18" charset="0"/>
              </a:rPr>
              <a:t>T</a:t>
            </a:r>
            <a:r>
              <a:rPr lang="en-GB" dirty="0" smtClean="0">
                <a:latin typeface="Bodoni MT Condensed" panose="02070606080606020203" pitchFamily="18" charset="0"/>
              </a:rPr>
              <a:t>his needs to change if health outcomes are supposed to improve in the present or in the future</a:t>
            </a:r>
            <a:endParaRPr lang="en-GB" dirty="0">
              <a:latin typeface="Bodoni MT Condensed" panose="020706060806060202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890" y="2272809"/>
            <a:ext cx="4100490" cy="421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1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548" y="365125"/>
            <a:ext cx="2790334" cy="26985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202864" cy="1020615"/>
          </a:xfr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bliqueBottomRight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algn="ctr"/>
            <a:r>
              <a:rPr lang="en-GB" dirty="0" smtClean="0">
                <a:solidFill>
                  <a:srgbClr val="FF0000"/>
                </a:solidFill>
                <a:latin typeface="Bernard MT Condensed" panose="02050806060905020404" pitchFamily="18" charset="0"/>
              </a:rPr>
              <a:t>PARENT – CHILD COMMUNICATION</a:t>
            </a:r>
            <a:endParaRPr lang="en-GB" dirty="0">
              <a:solidFill>
                <a:srgbClr val="FF0000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035" y="1715677"/>
            <a:ext cx="8502977" cy="4461285"/>
          </a:xfrm>
          <a:ln w="28575">
            <a:solidFill>
              <a:srgbClr val="660066"/>
            </a:solidFill>
          </a:ln>
        </p:spPr>
        <p:txBody>
          <a:bodyPr anchor="ctr"/>
          <a:lstStyle/>
          <a:p>
            <a:pPr marL="0" indent="0">
              <a:buNone/>
            </a:pPr>
            <a:r>
              <a:rPr lang="en-GB" dirty="0" smtClean="0">
                <a:latin typeface="Bodoni MT Condensed" panose="02070606080606020203" pitchFamily="18" charset="0"/>
              </a:rPr>
              <a:t>Tends to be easy on non-sensitive issues – school, the home, family life, healthcare, schooling, money, behavioural norms and current affairs</a:t>
            </a:r>
          </a:p>
          <a:p>
            <a:pPr marL="0" indent="0">
              <a:buNone/>
            </a:pPr>
            <a:r>
              <a:rPr lang="en-GB" dirty="0" smtClean="0">
                <a:latin typeface="Bodoni MT Condensed" panose="02070606080606020203" pitchFamily="18" charset="0"/>
              </a:rPr>
              <a:t>Communication on </a:t>
            </a:r>
            <a:r>
              <a:rPr lang="en-GB" dirty="0" err="1" smtClean="0">
                <a:latin typeface="Bodoni MT Condensed" panose="02070606080606020203" pitchFamily="18" charset="0"/>
              </a:rPr>
              <a:t>SRH</a:t>
            </a:r>
            <a:r>
              <a:rPr lang="en-GB" dirty="0" smtClean="0">
                <a:latin typeface="Bodoni MT Condensed" panose="02070606080606020203" pitchFamily="18" charset="0"/>
              </a:rPr>
              <a:t> issues (physical and psychological changes of puberty, sex, pregnancy and infection) is often very limited - &lt;1% of boys and &lt;6% of girls (start of menses)</a:t>
            </a:r>
          </a:p>
          <a:p>
            <a:pPr marL="0" indent="0">
              <a:buNone/>
            </a:pPr>
            <a:r>
              <a:rPr lang="en-GB" dirty="0" smtClean="0">
                <a:latin typeface="Bodoni MT Condensed" panose="02070606080606020203" pitchFamily="18" charset="0"/>
              </a:rPr>
              <a:t>If present, it tends to be gendered (</a:t>
            </a:r>
            <a:r>
              <a:rPr lang="en-GB" dirty="0" err="1" smtClean="0">
                <a:latin typeface="Bodoni MT Condensed" panose="02070606080606020203" pitchFamily="18" charset="0"/>
              </a:rPr>
              <a:t>M</a:t>
            </a:r>
            <a:r>
              <a:rPr lang="en-GB" dirty="0" err="1" smtClean="0">
                <a:latin typeface="Bodoni MT Condensed" panose="02070606080606020203" pitchFamily="18" charset="0"/>
                <a:sym typeface="Wingdings" panose="05000000000000000000" pitchFamily="2" charset="2"/>
              </a:rPr>
              <a:t>d</a:t>
            </a:r>
            <a:r>
              <a:rPr lang="en-GB" dirty="0" smtClean="0">
                <a:latin typeface="Bodoni MT Condensed" panose="02070606080606020203" pitchFamily="18" charset="0"/>
                <a:sym typeface="Wingdings" panose="05000000000000000000" pitchFamily="2" charset="2"/>
              </a:rPr>
              <a:t>; </a:t>
            </a:r>
            <a:r>
              <a:rPr lang="en-GB" dirty="0" err="1" smtClean="0">
                <a:latin typeface="Bodoni MT Condensed" panose="02070606080606020203" pitchFamily="18" charset="0"/>
                <a:sym typeface="Wingdings" panose="05000000000000000000" pitchFamily="2" charset="2"/>
              </a:rPr>
              <a:t>Ds</a:t>
            </a:r>
            <a:r>
              <a:rPr lang="en-GB" dirty="0" smtClean="0">
                <a:latin typeface="Bodoni MT Condensed" panose="02070606080606020203" pitchFamily="18" charset="0"/>
                <a:sym typeface="Wingdings" panose="05000000000000000000" pitchFamily="2" charset="2"/>
              </a:rPr>
              <a:t>)</a:t>
            </a:r>
            <a:r>
              <a:rPr lang="en-GB" dirty="0" smtClean="0">
                <a:latin typeface="Bodoni MT Condensed" panose="02070606080606020203" pitchFamily="18" charset="0"/>
              </a:rPr>
              <a:t>, need-based &amp; focused on avoiding irresponsible behaviour; sometimes may be grossly inaccurate</a:t>
            </a:r>
          </a:p>
          <a:p>
            <a:pPr marL="0" indent="0">
              <a:buNone/>
            </a:pPr>
            <a:r>
              <a:rPr lang="en-GB" dirty="0" smtClean="0">
                <a:latin typeface="Bodoni MT Condensed" panose="02070606080606020203" pitchFamily="18" charset="0"/>
              </a:rPr>
              <a:t>This trend tends to be consistent – whether the parents are </a:t>
            </a:r>
            <a:r>
              <a:rPr lang="en-GB" b="1" i="1" dirty="0" smtClean="0">
                <a:solidFill>
                  <a:srgbClr val="00B050"/>
                </a:solidFill>
                <a:latin typeface="Bodoni MT Condensed" panose="02070606080606020203" pitchFamily="18" charset="0"/>
              </a:rPr>
              <a:t>authoritarian</a:t>
            </a:r>
            <a:r>
              <a:rPr lang="en-GB" dirty="0" smtClean="0">
                <a:latin typeface="Bodoni MT Condensed" panose="02070606080606020203" pitchFamily="18" charset="0"/>
              </a:rPr>
              <a:t> (distant and intimidating) or </a:t>
            </a:r>
            <a:r>
              <a:rPr lang="en-GB" b="1" i="1" dirty="0" smtClean="0">
                <a:solidFill>
                  <a:srgbClr val="FF0000"/>
                </a:solidFill>
                <a:latin typeface="Bodoni MT Condensed" panose="02070606080606020203" pitchFamily="18" charset="0"/>
              </a:rPr>
              <a:t>egalitarian</a:t>
            </a:r>
            <a:r>
              <a:rPr lang="en-GB" dirty="0" smtClean="0">
                <a:latin typeface="Bodoni MT Condensed" panose="02070606080606020203" pitchFamily="18" charset="0"/>
              </a:rPr>
              <a:t> (free and friendly)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548" y="3063710"/>
            <a:ext cx="2790334" cy="311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3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335598" cy="1325563"/>
          </a:xfrm>
        </p:spPr>
        <p:txBody>
          <a:bodyPr>
            <a:normAutofit/>
          </a:bodyPr>
          <a:lstStyle/>
          <a:p>
            <a:pPr algn="ctr"/>
            <a:r>
              <a:rPr lang="en-GB" sz="4800" dirty="0" smtClean="0">
                <a:solidFill>
                  <a:schemeClr val="accent6">
                    <a:lumMod val="75000"/>
                  </a:schemeClr>
                </a:solidFill>
                <a:latin typeface="Bernard MT Condensed" panose="02050806060905020404" pitchFamily="18" charset="0"/>
              </a:rPr>
              <a:t>Uncomfortable questions!! </a:t>
            </a:r>
            <a:endParaRPr lang="en-GB" sz="4800" dirty="0">
              <a:solidFill>
                <a:schemeClr val="accent6">
                  <a:lumMod val="75000"/>
                </a:schemeClr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40238" y="1461155"/>
            <a:ext cx="6052793" cy="5024486"/>
          </a:xfrm>
          <a:ln w="28575">
            <a:solidFill>
              <a:srgbClr val="FFC000"/>
            </a:solidFill>
          </a:ln>
        </p:spPr>
        <p:txBody>
          <a:bodyPr anchor="ctr"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Bodoni MT Condensed" panose="02070606080606020203" pitchFamily="18" charset="0"/>
              </a:rPr>
              <a:t>Where do babies come from?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Bodoni MT Condensed" panose="02070606080606020203" pitchFamily="18" charset="0"/>
              </a:rPr>
              <a:t>What is sex?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Bodoni MT Condensed" panose="02070606080606020203" pitchFamily="18" charset="0"/>
              </a:rPr>
              <a:t>Why is premarital sex wrong?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Bodoni MT Condensed" panose="02070606080606020203" pitchFamily="18" charset="0"/>
              </a:rPr>
              <a:t>Is sex OK if I </a:t>
            </a:r>
            <a:r>
              <a:rPr lang="en-GB" dirty="0" err="1" smtClean="0">
                <a:latin typeface="Bodoni MT Condensed" panose="02070606080606020203" pitchFamily="18" charset="0"/>
              </a:rPr>
              <a:t>condomize</a:t>
            </a:r>
            <a:r>
              <a:rPr lang="en-GB" dirty="0" smtClean="0">
                <a:latin typeface="Bodoni MT Condensed" panose="02070606080606020203" pitchFamily="18" charset="0"/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Bodoni MT Condensed" panose="02070606080606020203" pitchFamily="18" charset="0"/>
              </a:rPr>
              <a:t>Is Anal sex wrong?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Bodoni MT Condensed" panose="02070606080606020203" pitchFamily="18" charset="0"/>
              </a:rPr>
              <a:t>Why is homosexuality wrong?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Bodoni MT Condensed" panose="02070606080606020203" pitchFamily="18" charset="0"/>
              </a:rPr>
              <a:t>Might I have been “born a homosexual”?</a:t>
            </a:r>
            <a:endParaRPr lang="en-GB" dirty="0">
              <a:latin typeface="Bodoni MT Condensed" panose="02070606080606020203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Bodoni MT Condensed" panose="02070606080606020203" pitchFamily="18" charset="0"/>
              </a:rPr>
              <a:t>Is it wrong to be bisexual?’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Bodoni MT Condensed" panose="02070606080606020203" pitchFamily="18" charset="0"/>
              </a:rPr>
              <a:t>Is ‘Sheathing’ OK?</a:t>
            </a:r>
          </a:p>
          <a:p>
            <a:pPr marL="0" indent="0">
              <a:buNone/>
            </a:pPr>
            <a:endParaRPr lang="en-GB" dirty="0" smtClean="0">
              <a:latin typeface="Bodoni MT Condensed" panose="02070606080606020203" pitchFamily="18" charset="0"/>
            </a:endParaRPr>
          </a:p>
          <a:p>
            <a:pPr marL="0" indent="0">
              <a:buNone/>
            </a:pPr>
            <a:r>
              <a:rPr lang="en-GB" dirty="0" smtClean="0">
                <a:latin typeface="Bodoni MT Condensed" panose="02070606080606020203" pitchFamily="18" charset="0"/>
              </a:rPr>
              <a:t>Most parents are deathly afraid of being asked such questions by their children/ teenagers</a:t>
            </a:r>
            <a:endParaRPr lang="en-GB" dirty="0">
              <a:latin typeface="Bodoni MT Condensed" panose="020706060806060202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641" y="77755"/>
            <a:ext cx="4832384" cy="35421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641" y="3619893"/>
            <a:ext cx="4832384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90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538" y="131669"/>
            <a:ext cx="3487918" cy="28849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6" y="131669"/>
            <a:ext cx="3792904" cy="3026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538" y="3912124"/>
            <a:ext cx="3487918" cy="28045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6" y="3912125"/>
            <a:ext cx="3792904" cy="2691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218" y="1671374"/>
            <a:ext cx="4197481" cy="28534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25885" y="4967926"/>
            <a:ext cx="3780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 smtClean="0">
                <a:solidFill>
                  <a:srgbClr val="00FF00"/>
                </a:solidFill>
                <a:latin typeface="Bodoni MT Condensed" panose="02070606080606020203" pitchFamily="18" charset="0"/>
              </a:rPr>
              <a:t>Actual conversations between parents and their children on sexual and reproductive health…</a:t>
            </a:r>
            <a:endParaRPr lang="en-GB" sz="2400" b="1" i="1" dirty="0">
              <a:solidFill>
                <a:srgbClr val="00FF00"/>
              </a:solidFill>
              <a:latin typeface="Bodoni MT Condensed" panose="02070606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21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433" y="308565"/>
            <a:ext cx="6891779" cy="1096030"/>
          </a:xfrm>
          <a:ln w="76200">
            <a:solidFill>
              <a:srgbClr val="00B0F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perspectiveBelow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algn="ctr"/>
            <a:r>
              <a:rPr lang="en-GB" dirty="0" smtClean="0">
                <a:solidFill>
                  <a:srgbClr val="00B0F0"/>
                </a:solidFill>
                <a:latin typeface="Bernard MT Condensed" panose="02050806060905020404" pitchFamily="18" charset="0"/>
              </a:rPr>
              <a:t>Obstacles to Parent-Child </a:t>
            </a:r>
            <a:r>
              <a:rPr lang="en-GB" dirty="0" err="1" smtClean="0">
                <a:solidFill>
                  <a:srgbClr val="00B0F0"/>
                </a:solidFill>
                <a:latin typeface="Bernard MT Condensed" panose="02050806060905020404" pitchFamily="18" charset="0"/>
              </a:rPr>
              <a:t>SRHC</a:t>
            </a:r>
            <a:endParaRPr lang="en-GB" dirty="0">
              <a:solidFill>
                <a:srgbClr val="00B0F0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33" y="1822450"/>
            <a:ext cx="6891779" cy="455007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3000" dirty="0" smtClean="0">
                <a:solidFill>
                  <a:srgbClr val="00B050"/>
                </a:solidFill>
                <a:latin typeface="Bodoni MT Condensed" panose="02070606080606020203" pitchFamily="18" charset="0"/>
              </a:rPr>
              <a:t>Cultural norms rendering </a:t>
            </a:r>
            <a:r>
              <a:rPr lang="en-GB" sz="3000" dirty="0" err="1" smtClean="0">
                <a:solidFill>
                  <a:srgbClr val="00B050"/>
                </a:solidFill>
                <a:latin typeface="Bodoni MT Condensed" panose="02070606080606020203" pitchFamily="18" charset="0"/>
              </a:rPr>
              <a:t>SRH</a:t>
            </a:r>
            <a:r>
              <a:rPr lang="en-GB" sz="3000" dirty="0" smtClean="0">
                <a:solidFill>
                  <a:srgbClr val="00B050"/>
                </a:solidFill>
                <a:latin typeface="Bodoni MT Condensed" panose="02070606080606020203" pitchFamily="18" charset="0"/>
              </a:rPr>
              <a:t> discussions unacceptable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000" dirty="0" smtClean="0">
                <a:solidFill>
                  <a:srgbClr val="FF0000"/>
                </a:solidFill>
                <a:latin typeface="Bodoni MT Condensed" panose="02070606080606020203" pitchFamily="18" charset="0"/>
              </a:rPr>
              <a:t>Lack of awareness and embarrassment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000" dirty="0" smtClean="0">
                <a:solidFill>
                  <a:srgbClr val="00B0F0"/>
                </a:solidFill>
                <a:latin typeface="Bodoni MT Condensed" panose="02070606080606020203" pitchFamily="18" charset="0"/>
              </a:rPr>
              <a:t>Children getting improper premature exposure to information via peers, audio-visual media and surfing the internet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000" dirty="0" smtClean="0">
                <a:solidFill>
                  <a:srgbClr val="7030A0"/>
                </a:solidFill>
                <a:latin typeface="Bodoni MT Condensed" panose="02070606080606020203" pitchFamily="18" charset="0"/>
              </a:rPr>
              <a:t>Fear that discussing </a:t>
            </a:r>
            <a:r>
              <a:rPr lang="en-GB" sz="3000" dirty="0" err="1" smtClean="0">
                <a:solidFill>
                  <a:srgbClr val="7030A0"/>
                </a:solidFill>
                <a:latin typeface="Bodoni MT Condensed" panose="02070606080606020203" pitchFamily="18" charset="0"/>
              </a:rPr>
              <a:t>SRH</a:t>
            </a:r>
            <a:r>
              <a:rPr lang="en-GB" sz="3000" dirty="0" smtClean="0">
                <a:solidFill>
                  <a:srgbClr val="7030A0"/>
                </a:solidFill>
                <a:latin typeface="Bodoni MT Condensed" panose="02070606080606020203" pitchFamily="18" charset="0"/>
              </a:rPr>
              <a:t> may encourage sexual experimentation and mobility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000" dirty="0" smtClean="0">
                <a:solidFill>
                  <a:srgbClr val="FFC000"/>
                </a:solidFill>
                <a:latin typeface="Bodoni MT Condensed" panose="02070606080606020203" pitchFamily="18" charset="0"/>
              </a:rPr>
              <a:t>Perceived preference (of the youth) to receiving </a:t>
            </a:r>
            <a:r>
              <a:rPr lang="en-GB" sz="3000" dirty="0" err="1" smtClean="0">
                <a:solidFill>
                  <a:srgbClr val="FFC000"/>
                </a:solidFill>
                <a:latin typeface="Bodoni MT Condensed" panose="02070606080606020203" pitchFamily="18" charset="0"/>
              </a:rPr>
              <a:t>SRH</a:t>
            </a:r>
            <a:r>
              <a:rPr lang="en-GB" sz="3000" dirty="0" smtClean="0">
                <a:solidFill>
                  <a:srgbClr val="FFC000"/>
                </a:solidFill>
                <a:latin typeface="Bodoni MT Condensed" panose="02070606080606020203" pitchFamily="18" charset="0"/>
              </a:rPr>
              <a:t> info from extended relatives rather than from the parents</a:t>
            </a:r>
            <a:endParaRPr lang="en-GB" sz="3000" dirty="0">
              <a:solidFill>
                <a:srgbClr val="FFC000"/>
              </a:solidFill>
              <a:latin typeface="Bodoni MT Condensed" panose="020706060806060202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152" y="76592"/>
            <a:ext cx="1475295" cy="2232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326" y="2309568"/>
            <a:ext cx="1637121" cy="18099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711" y="90734"/>
            <a:ext cx="2980441" cy="35244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711" y="3615180"/>
            <a:ext cx="2917478" cy="2922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326" y="4149322"/>
            <a:ext cx="1602459" cy="202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3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873" y="176590"/>
            <a:ext cx="7768472" cy="728383"/>
          </a:xfrm>
          <a:solidFill>
            <a:srgbClr val="FF99FF"/>
          </a:solidFill>
          <a:ln w="76200">
            <a:solidFill>
              <a:srgbClr val="66006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txBody>
          <a:bodyPr/>
          <a:lstStyle/>
          <a:p>
            <a:pPr algn="ctr"/>
            <a:r>
              <a:rPr lang="en-GB" dirty="0" smtClean="0">
                <a:solidFill>
                  <a:srgbClr val="0070C0"/>
                </a:solidFill>
                <a:latin typeface="Bernard MT Condensed" panose="02050806060905020404" pitchFamily="18" charset="0"/>
              </a:rPr>
              <a:t>How to improve Parent-Child </a:t>
            </a:r>
            <a:r>
              <a:rPr lang="en-GB" dirty="0" err="1" smtClean="0">
                <a:solidFill>
                  <a:srgbClr val="0070C0"/>
                </a:solidFill>
                <a:latin typeface="Bernard MT Condensed" panose="02050806060905020404" pitchFamily="18" charset="0"/>
              </a:rPr>
              <a:t>SRHC</a:t>
            </a:r>
            <a:endParaRPr lang="en-GB" dirty="0">
              <a:solidFill>
                <a:srgbClr val="0070C0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160137" y="996726"/>
            <a:ext cx="10854877" cy="5721980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618 w 43256"/>
              <a:gd name="connsiteY3" fmla="*/ 35064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34165 w 43256"/>
              <a:gd name="connsiteY8" fmla="*/ 22813 h 43219"/>
              <a:gd name="connsiteX9" fmla="*/ 37416 w 43256"/>
              <a:gd name="connsiteY9" fmla="*/ 29949 h 43219"/>
              <a:gd name="connsiteX10" fmla="*/ 41834 w 43256"/>
              <a:gd name="connsiteY10" fmla="*/ 15213 h 43219"/>
              <a:gd name="connsiteX11" fmla="*/ 40386 w 43256"/>
              <a:gd name="connsiteY11" fmla="*/ 17889 h 43219"/>
              <a:gd name="connsiteX12" fmla="*/ 38360 w 43256"/>
              <a:gd name="connsiteY12" fmla="*/ 5285 h 43219"/>
              <a:gd name="connsiteX13" fmla="*/ 38436 w 43256"/>
              <a:gd name="connsiteY13" fmla="*/ 6549 h 43219"/>
              <a:gd name="connsiteX14" fmla="*/ 29114 w 43256"/>
              <a:gd name="connsiteY14" fmla="*/ 3811 h 43219"/>
              <a:gd name="connsiteX15" fmla="*/ 29856 w 43256"/>
              <a:gd name="connsiteY15" fmla="*/ 2199 h 43219"/>
              <a:gd name="connsiteX16" fmla="*/ 22177 w 43256"/>
              <a:gd name="connsiteY16" fmla="*/ 4579 h 43219"/>
              <a:gd name="connsiteX17" fmla="*/ 22536 w 43256"/>
              <a:gd name="connsiteY17" fmla="*/ 3189 h 43219"/>
              <a:gd name="connsiteX18" fmla="*/ 14036 w 43256"/>
              <a:gd name="connsiteY18" fmla="*/ 5051 h 43219"/>
              <a:gd name="connsiteX19" fmla="*/ 15336 w 43256"/>
              <a:gd name="connsiteY19" fmla="*/ 6399 h 43219"/>
              <a:gd name="connsiteX20" fmla="*/ 4163 w 43256"/>
              <a:gd name="connsiteY20" fmla="*/ 15648 h 43219"/>
              <a:gd name="connsiteX21" fmla="*/ 3936 w 43256"/>
              <a:gd name="connsiteY21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618 w 43256"/>
              <a:gd name="connsiteY3" fmla="*/ 35064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34165 w 43256"/>
              <a:gd name="connsiteY8" fmla="*/ 22813 h 43219"/>
              <a:gd name="connsiteX9" fmla="*/ 37416 w 43256"/>
              <a:gd name="connsiteY9" fmla="*/ 29949 h 43219"/>
              <a:gd name="connsiteX10" fmla="*/ 41834 w 43256"/>
              <a:gd name="connsiteY10" fmla="*/ 15213 h 43219"/>
              <a:gd name="connsiteX11" fmla="*/ 40386 w 43256"/>
              <a:gd name="connsiteY11" fmla="*/ 17889 h 43219"/>
              <a:gd name="connsiteX12" fmla="*/ 38360 w 43256"/>
              <a:gd name="connsiteY12" fmla="*/ 5285 h 43219"/>
              <a:gd name="connsiteX13" fmla="*/ 38436 w 43256"/>
              <a:gd name="connsiteY13" fmla="*/ 6549 h 43219"/>
              <a:gd name="connsiteX14" fmla="*/ 29114 w 43256"/>
              <a:gd name="connsiteY14" fmla="*/ 3811 h 43219"/>
              <a:gd name="connsiteX15" fmla="*/ 29856 w 43256"/>
              <a:gd name="connsiteY15" fmla="*/ 2199 h 43219"/>
              <a:gd name="connsiteX16" fmla="*/ 22177 w 43256"/>
              <a:gd name="connsiteY16" fmla="*/ 4579 h 43219"/>
              <a:gd name="connsiteX17" fmla="*/ 22536 w 43256"/>
              <a:gd name="connsiteY17" fmla="*/ 3189 h 43219"/>
              <a:gd name="connsiteX18" fmla="*/ 14036 w 43256"/>
              <a:gd name="connsiteY18" fmla="*/ 5051 h 43219"/>
              <a:gd name="connsiteX19" fmla="*/ 15336 w 43256"/>
              <a:gd name="connsiteY19" fmla="*/ 6399 h 43219"/>
              <a:gd name="connsiteX20" fmla="*/ 4163 w 43256"/>
              <a:gd name="connsiteY20" fmla="*/ 15648 h 43219"/>
              <a:gd name="connsiteX21" fmla="*/ 3936 w 43256"/>
              <a:gd name="connsiteY21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235 w 43256"/>
              <a:gd name="connsiteY17" fmla="*/ 32911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618 w 43256"/>
              <a:gd name="connsiteY3" fmla="*/ 35064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34165 w 43256"/>
              <a:gd name="connsiteY8" fmla="*/ 22813 h 43219"/>
              <a:gd name="connsiteX9" fmla="*/ 37416 w 43256"/>
              <a:gd name="connsiteY9" fmla="*/ 29949 h 43219"/>
              <a:gd name="connsiteX10" fmla="*/ 41834 w 43256"/>
              <a:gd name="connsiteY10" fmla="*/ 15213 h 43219"/>
              <a:gd name="connsiteX11" fmla="*/ 40386 w 43256"/>
              <a:gd name="connsiteY11" fmla="*/ 17889 h 43219"/>
              <a:gd name="connsiteX12" fmla="*/ 38360 w 43256"/>
              <a:gd name="connsiteY12" fmla="*/ 5285 h 43219"/>
              <a:gd name="connsiteX13" fmla="*/ 38436 w 43256"/>
              <a:gd name="connsiteY13" fmla="*/ 6549 h 43219"/>
              <a:gd name="connsiteX14" fmla="*/ 29114 w 43256"/>
              <a:gd name="connsiteY14" fmla="*/ 3811 h 43219"/>
              <a:gd name="connsiteX15" fmla="*/ 29856 w 43256"/>
              <a:gd name="connsiteY15" fmla="*/ 2199 h 43219"/>
              <a:gd name="connsiteX16" fmla="*/ 22177 w 43256"/>
              <a:gd name="connsiteY16" fmla="*/ 4579 h 43219"/>
              <a:gd name="connsiteX17" fmla="*/ 22536 w 43256"/>
              <a:gd name="connsiteY17" fmla="*/ 3189 h 43219"/>
              <a:gd name="connsiteX18" fmla="*/ 14036 w 43256"/>
              <a:gd name="connsiteY18" fmla="*/ 5051 h 43219"/>
              <a:gd name="connsiteX19" fmla="*/ 15336 w 43256"/>
              <a:gd name="connsiteY19" fmla="*/ 6399 h 43219"/>
              <a:gd name="connsiteX20" fmla="*/ 4163 w 43256"/>
              <a:gd name="connsiteY20" fmla="*/ 15648 h 43219"/>
              <a:gd name="connsiteX21" fmla="*/ 3936 w 43256"/>
              <a:gd name="connsiteY21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235 w 43256"/>
              <a:gd name="connsiteY17" fmla="*/ 32911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4628 w 43256"/>
              <a:gd name="connsiteY3" fmla="*/ 36641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34165 w 43256"/>
              <a:gd name="connsiteY8" fmla="*/ 22813 h 43219"/>
              <a:gd name="connsiteX9" fmla="*/ 37416 w 43256"/>
              <a:gd name="connsiteY9" fmla="*/ 29949 h 43219"/>
              <a:gd name="connsiteX10" fmla="*/ 41834 w 43256"/>
              <a:gd name="connsiteY10" fmla="*/ 15213 h 43219"/>
              <a:gd name="connsiteX11" fmla="*/ 40386 w 43256"/>
              <a:gd name="connsiteY11" fmla="*/ 17889 h 43219"/>
              <a:gd name="connsiteX12" fmla="*/ 38360 w 43256"/>
              <a:gd name="connsiteY12" fmla="*/ 5285 h 43219"/>
              <a:gd name="connsiteX13" fmla="*/ 38436 w 43256"/>
              <a:gd name="connsiteY13" fmla="*/ 6549 h 43219"/>
              <a:gd name="connsiteX14" fmla="*/ 29114 w 43256"/>
              <a:gd name="connsiteY14" fmla="*/ 3811 h 43219"/>
              <a:gd name="connsiteX15" fmla="*/ 29856 w 43256"/>
              <a:gd name="connsiteY15" fmla="*/ 2199 h 43219"/>
              <a:gd name="connsiteX16" fmla="*/ 22177 w 43256"/>
              <a:gd name="connsiteY16" fmla="*/ 4579 h 43219"/>
              <a:gd name="connsiteX17" fmla="*/ 22536 w 43256"/>
              <a:gd name="connsiteY17" fmla="*/ 3189 h 43219"/>
              <a:gd name="connsiteX18" fmla="*/ 14036 w 43256"/>
              <a:gd name="connsiteY18" fmla="*/ 5051 h 43219"/>
              <a:gd name="connsiteX19" fmla="*/ 15336 w 43256"/>
              <a:gd name="connsiteY19" fmla="*/ 6399 h 43219"/>
              <a:gd name="connsiteX20" fmla="*/ 4163 w 43256"/>
              <a:gd name="connsiteY20" fmla="*/ 15648 h 43219"/>
              <a:gd name="connsiteX21" fmla="*/ 3936 w 43256"/>
              <a:gd name="connsiteY21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4929 w 43256"/>
              <a:gd name="connsiteY16" fmla="*/ 36607 h 43219"/>
              <a:gd name="connsiteX17" fmla="*/ 235 w 43256"/>
              <a:gd name="connsiteY17" fmla="*/ 32911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4628 w 43256"/>
              <a:gd name="connsiteY3" fmla="*/ 36641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34165 w 43256"/>
              <a:gd name="connsiteY8" fmla="*/ 22813 h 43219"/>
              <a:gd name="connsiteX9" fmla="*/ 37416 w 43256"/>
              <a:gd name="connsiteY9" fmla="*/ 29949 h 43219"/>
              <a:gd name="connsiteX10" fmla="*/ 41834 w 43256"/>
              <a:gd name="connsiteY10" fmla="*/ 15213 h 43219"/>
              <a:gd name="connsiteX11" fmla="*/ 40386 w 43256"/>
              <a:gd name="connsiteY11" fmla="*/ 17889 h 43219"/>
              <a:gd name="connsiteX12" fmla="*/ 38360 w 43256"/>
              <a:gd name="connsiteY12" fmla="*/ 5285 h 43219"/>
              <a:gd name="connsiteX13" fmla="*/ 38436 w 43256"/>
              <a:gd name="connsiteY13" fmla="*/ 6549 h 43219"/>
              <a:gd name="connsiteX14" fmla="*/ 29114 w 43256"/>
              <a:gd name="connsiteY14" fmla="*/ 3811 h 43219"/>
              <a:gd name="connsiteX15" fmla="*/ 29856 w 43256"/>
              <a:gd name="connsiteY15" fmla="*/ 2199 h 43219"/>
              <a:gd name="connsiteX16" fmla="*/ 22177 w 43256"/>
              <a:gd name="connsiteY16" fmla="*/ 4579 h 43219"/>
              <a:gd name="connsiteX17" fmla="*/ 22536 w 43256"/>
              <a:gd name="connsiteY17" fmla="*/ 3189 h 43219"/>
              <a:gd name="connsiteX18" fmla="*/ 14036 w 43256"/>
              <a:gd name="connsiteY18" fmla="*/ 5051 h 43219"/>
              <a:gd name="connsiteX19" fmla="*/ 15336 w 43256"/>
              <a:gd name="connsiteY19" fmla="*/ 6399 h 43219"/>
              <a:gd name="connsiteX20" fmla="*/ 4163 w 43256"/>
              <a:gd name="connsiteY20" fmla="*/ 15648 h 43219"/>
              <a:gd name="connsiteX21" fmla="*/ 3936 w 43256"/>
              <a:gd name="connsiteY21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4929 w 43256"/>
              <a:gd name="connsiteY16" fmla="*/ 36607 h 43219"/>
              <a:gd name="connsiteX17" fmla="*/ 235 w 43256"/>
              <a:gd name="connsiteY17" fmla="*/ 32911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489 w 43256"/>
              <a:gd name="connsiteY2" fmla="*/ 35359 h 43219"/>
              <a:gd name="connsiteX3" fmla="*/ 4628 w 43256"/>
              <a:gd name="connsiteY3" fmla="*/ 36641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34165 w 43256"/>
              <a:gd name="connsiteY8" fmla="*/ 22813 h 43219"/>
              <a:gd name="connsiteX9" fmla="*/ 37416 w 43256"/>
              <a:gd name="connsiteY9" fmla="*/ 29949 h 43219"/>
              <a:gd name="connsiteX10" fmla="*/ 41834 w 43256"/>
              <a:gd name="connsiteY10" fmla="*/ 15213 h 43219"/>
              <a:gd name="connsiteX11" fmla="*/ 40386 w 43256"/>
              <a:gd name="connsiteY11" fmla="*/ 17889 h 43219"/>
              <a:gd name="connsiteX12" fmla="*/ 38360 w 43256"/>
              <a:gd name="connsiteY12" fmla="*/ 5285 h 43219"/>
              <a:gd name="connsiteX13" fmla="*/ 38436 w 43256"/>
              <a:gd name="connsiteY13" fmla="*/ 6549 h 43219"/>
              <a:gd name="connsiteX14" fmla="*/ 29114 w 43256"/>
              <a:gd name="connsiteY14" fmla="*/ 3811 h 43219"/>
              <a:gd name="connsiteX15" fmla="*/ 29856 w 43256"/>
              <a:gd name="connsiteY15" fmla="*/ 2199 h 43219"/>
              <a:gd name="connsiteX16" fmla="*/ 22177 w 43256"/>
              <a:gd name="connsiteY16" fmla="*/ 4579 h 43219"/>
              <a:gd name="connsiteX17" fmla="*/ 22536 w 43256"/>
              <a:gd name="connsiteY17" fmla="*/ 3189 h 43219"/>
              <a:gd name="connsiteX18" fmla="*/ 14036 w 43256"/>
              <a:gd name="connsiteY18" fmla="*/ 5051 h 43219"/>
              <a:gd name="connsiteX19" fmla="*/ 15336 w 43256"/>
              <a:gd name="connsiteY19" fmla="*/ 6399 h 43219"/>
              <a:gd name="connsiteX20" fmla="*/ 4163 w 43256"/>
              <a:gd name="connsiteY20" fmla="*/ 15648 h 43219"/>
              <a:gd name="connsiteX21" fmla="*/ 3936 w 43256"/>
              <a:gd name="connsiteY21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6130" y="44362"/>
                  <a:pt x="4929" y="36607"/>
                </a:cubicBezTo>
                <a:cubicBezTo>
                  <a:pt x="2815" y="36944"/>
                  <a:pt x="698" y="34777"/>
                  <a:pt x="235" y="32911"/>
                </a:cubicBezTo>
                <a:cubicBezTo>
                  <a:pt x="-228" y="31045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489" y="35359"/>
                </a:moveTo>
                <a:cubicBezTo>
                  <a:pt x="6134" y="35552"/>
                  <a:pt x="5008" y="36581"/>
                  <a:pt x="4628" y="36641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750914" y="1766489"/>
            <a:ext cx="7371761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500" dirty="0">
                <a:solidFill>
                  <a:srgbClr val="00B050"/>
                </a:solidFill>
                <a:latin typeface="Bodoni MT Condensed" panose="02070606080606020203" pitchFamily="18" charset="0"/>
              </a:rPr>
              <a:t>Inform parents about </a:t>
            </a:r>
            <a:r>
              <a:rPr lang="en-GB" sz="2500" dirty="0" err="1">
                <a:solidFill>
                  <a:srgbClr val="00B050"/>
                </a:solidFill>
                <a:latin typeface="Bodoni MT Condensed" panose="02070606080606020203" pitchFamily="18" charset="0"/>
              </a:rPr>
              <a:t>SRH</a:t>
            </a:r>
            <a:r>
              <a:rPr lang="en-GB" sz="2500" dirty="0">
                <a:solidFill>
                  <a:srgbClr val="00B050"/>
                </a:solidFill>
                <a:latin typeface="Bodoni MT Condensed" panose="02070606080606020203" pitchFamily="18" charset="0"/>
              </a:rPr>
              <a:t> matters (correct the lack of awareness) – ignorance is NOT bliss!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500" dirty="0">
                <a:solidFill>
                  <a:srgbClr val="FF0000"/>
                </a:solidFill>
                <a:latin typeface="Bodoni MT Condensed" panose="02070606080606020203" pitchFamily="18" charset="0"/>
              </a:rPr>
              <a:t>Break down parents’ misconceptions about communicating with children on sensitive matters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500" dirty="0">
                <a:solidFill>
                  <a:srgbClr val="00B0F0"/>
                </a:solidFill>
                <a:latin typeface="Bodoni MT Condensed" panose="02070606080606020203" pitchFamily="18" charset="0"/>
              </a:rPr>
              <a:t>Ensure that communication about menstruation is timely and comprehensive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500" dirty="0">
                <a:solidFill>
                  <a:srgbClr val="7030A0"/>
                </a:solidFill>
                <a:latin typeface="Bodoni MT Condensed" panose="02070606080606020203" pitchFamily="18" charset="0"/>
              </a:rPr>
              <a:t>Address the discomfort and embarrassment experienced by both parents and children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500" dirty="0">
                <a:solidFill>
                  <a:schemeClr val="accent4">
                    <a:lumMod val="75000"/>
                  </a:schemeClr>
                </a:solidFill>
                <a:latin typeface="Bodoni MT Condensed" panose="02070606080606020203" pitchFamily="18" charset="0"/>
              </a:rPr>
              <a:t>Enable parents and children to question prevailing norms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500" dirty="0">
                <a:solidFill>
                  <a:srgbClr val="FF33CC"/>
                </a:solidFill>
                <a:latin typeface="Bodoni MT Condensed" panose="02070606080606020203" pitchFamily="18" charset="0"/>
              </a:rPr>
              <a:t>Work towards non-gendered open communication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500" dirty="0">
                <a:solidFill>
                  <a:srgbClr val="002060"/>
                </a:solidFill>
                <a:latin typeface="Bodoni MT Condensed" panose="02070606080606020203" pitchFamily="18" charset="0"/>
              </a:rPr>
              <a:t>Promote sexuality education in school settings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94479" y="4637988"/>
            <a:ext cx="1343549" cy="20807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9331" y="176590"/>
            <a:ext cx="1468697" cy="150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1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65125"/>
            <a:ext cx="9001125" cy="898067"/>
          </a:xfrm>
          <a:solidFill>
            <a:schemeClr val="tx1">
              <a:alpha val="50000"/>
            </a:schemeClr>
          </a:solidFill>
          <a:ln w="127000" cmpd="tri">
            <a:solidFill>
              <a:srgbClr val="FF0000"/>
            </a:solidFill>
          </a:ln>
          <a:scene3d>
            <a:camera prst="perspectiveAbove"/>
            <a:lightRig rig="threePt" dir="t"/>
          </a:scene3d>
          <a:sp3d>
            <a:bevelT prst="slope"/>
          </a:sp3d>
        </p:spPr>
        <p:txBody>
          <a:bodyPr/>
          <a:lstStyle/>
          <a:p>
            <a:pPr algn="ctr"/>
            <a:r>
              <a:rPr lang="en-GB" dirty="0" smtClean="0">
                <a:solidFill>
                  <a:srgbClr val="00FF00"/>
                </a:solidFill>
                <a:latin typeface="Bernard MT Condensed" panose="02050806060905020404" pitchFamily="18" charset="0"/>
              </a:rPr>
              <a:t>Potential benefits of Parent-child </a:t>
            </a:r>
            <a:r>
              <a:rPr lang="en-GB" dirty="0" err="1" smtClean="0">
                <a:solidFill>
                  <a:srgbClr val="00FF00"/>
                </a:solidFill>
                <a:latin typeface="Bernard MT Condensed" panose="02050806060905020404" pitchFamily="18" charset="0"/>
              </a:rPr>
              <a:t>SRHC</a:t>
            </a:r>
            <a:endParaRPr lang="en-GB" dirty="0">
              <a:solidFill>
                <a:srgbClr val="00FF00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810" y="1508289"/>
            <a:ext cx="7455915" cy="4913771"/>
          </a:xfrm>
          <a:ln>
            <a:solidFill>
              <a:srgbClr val="7030A0"/>
            </a:solidFill>
          </a:ln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GB" dirty="0" smtClean="0">
                <a:latin typeface="Bodoni MT Condensed" panose="02070606080606020203" pitchFamily="18" charset="0"/>
              </a:rPr>
              <a:t>Regardless of race, geographical location, education level, rural/urban status, gender and religion, Parent-Child </a:t>
            </a:r>
            <a:r>
              <a:rPr lang="en-GB" dirty="0" err="1" smtClean="0">
                <a:latin typeface="Bodoni MT Condensed" panose="02070606080606020203" pitchFamily="18" charset="0"/>
              </a:rPr>
              <a:t>SRHC</a:t>
            </a:r>
            <a:r>
              <a:rPr lang="en-GB" dirty="0" smtClean="0">
                <a:latin typeface="Bodoni MT Condensed" panose="02070606080606020203" pitchFamily="18" charset="0"/>
              </a:rPr>
              <a:t> has the potential to: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en-GB" dirty="0" smtClean="0">
                <a:latin typeface="Bodoni MT Condensed" panose="02070606080606020203" pitchFamily="18" charset="0"/>
                <a:sym typeface="Wingdings" panose="05000000000000000000" pitchFamily="2" charset="2"/>
              </a:rPr>
              <a:t>Delay premarital sexual debut</a:t>
            </a:r>
          </a:p>
          <a:p>
            <a:pPr marL="361950" indent="-361950">
              <a:buFont typeface="Wingdings" panose="05000000000000000000" pitchFamily="2" charset="2"/>
              <a:buChar char="è"/>
            </a:pPr>
            <a:r>
              <a:rPr lang="en-GB" dirty="0" smtClean="0">
                <a:latin typeface="Bodoni MT Condensed" panose="02070606080606020203" pitchFamily="18" charset="0"/>
                <a:sym typeface="Wingdings" panose="05000000000000000000" pitchFamily="2" charset="2"/>
              </a:rPr>
              <a:t>Enhance protected sexual activity amongst those that chose to become/remain active</a:t>
            </a:r>
          </a:p>
          <a:p>
            <a:pPr marL="361950" indent="-361950">
              <a:buFont typeface="Wingdings" panose="05000000000000000000" pitchFamily="2" charset="2"/>
              <a:buChar char="è"/>
            </a:pPr>
            <a:r>
              <a:rPr lang="en-GB" dirty="0" smtClean="0">
                <a:latin typeface="Bodoni MT Condensed" panose="02070606080606020203" pitchFamily="18" charset="0"/>
                <a:sym typeface="Wingdings" panose="05000000000000000000" pitchFamily="2" charset="2"/>
              </a:rPr>
              <a:t>Enhance trust in the relationship</a:t>
            </a:r>
          </a:p>
          <a:p>
            <a:pPr marL="361950" indent="-361950">
              <a:buFont typeface="Wingdings" panose="05000000000000000000" pitchFamily="2" charset="2"/>
              <a:buChar char="è"/>
            </a:pPr>
            <a:r>
              <a:rPr lang="en-GB" dirty="0" smtClean="0">
                <a:latin typeface="Bodoni MT Condensed" panose="02070606080606020203" pitchFamily="18" charset="0"/>
                <a:sym typeface="Wingdings" panose="05000000000000000000" pitchFamily="2" charset="2"/>
              </a:rPr>
              <a:t>Inculcate a sense of responsibility in the adolescent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en-GB" dirty="0" smtClean="0">
                <a:latin typeface="Bodoni MT Condensed" panose="02070606080606020203" pitchFamily="18" charset="0"/>
                <a:sym typeface="Wingdings" panose="05000000000000000000" pitchFamily="2" charset="2"/>
              </a:rPr>
              <a:t>Reduce the number of adolescent pregnancies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en-GB" dirty="0" smtClean="0">
                <a:latin typeface="Bodoni MT Condensed" panose="02070606080606020203" pitchFamily="18" charset="0"/>
                <a:sym typeface="Wingdings" panose="05000000000000000000" pitchFamily="2" charset="2"/>
              </a:rPr>
              <a:t>Reduce the number of unsafe abortions</a:t>
            </a:r>
          </a:p>
          <a:p>
            <a:pPr marL="361950" indent="-361950">
              <a:buFont typeface="Wingdings" panose="05000000000000000000" pitchFamily="2" charset="2"/>
              <a:buChar char="è"/>
            </a:pPr>
            <a:r>
              <a:rPr lang="en-GB" dirty="0" smtClean="0">
                <a:latin typeface="Bodoni MT Condensed" panose="02070606080606020203" pitchFamily="18" charset="0"/>
                <a:sym typeface="Wingdings" panose="05000000000000000000" pitchFamily="2" charset="2"/>
              </a:rPr>
              <a:t>Improve self-esteem in the adolescent, and ultimately reduce peer control/modulation of social and sexual </a:t>
            </a:r>
            <a:r>
              <a:rPr lang="en-GB" dirty="0" err="1" smtClean="0">
                <a:latin typeface="Bodoni MT Condensed" panose="02070606080606020203" pitchFamily="18" charset="0"/>
                <a:sym typeface="Wingdings" panose="05000000000000000000" pitchFamily="2" charset="2"/>
              </a:rPr>
              <a:t>behavior</a:t>
            </a:r>
            <a:endParaRPr lang="en-GB" dirty="0">
              <a:latin typeface="Bodoni MT Condensed" panose="020706060806060202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3013239"/>
            <a:ext cx="3914775" cy="369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1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2144</TotalTime>
  <Words>1112</Words>
  <Application>Microsoft Office PowerPoint</Application>
  <PresentationFormat>Widescreen</PresentationFormat>
  <Paragraphs>94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Bernard MT Condensed</vt:lpstr>
      <vt:lpstr>Bodoni MT Condensed</vt:lpstr>
      <vt:lpstr>Calibri</vt:lpstr>
      <vt:lpstr>Calibri Light</vt:lpstr>
      <vt:lpstr>Old English Text MT</vt:lpstr>
      <vt:lpstr>Wingdings</vt:lpstr>
      <vt:lpstr>Office Theme</vt:lpstr>
      <vt:lpstr>PowerPoint Presentation</vt:lpstr>
      <vt:lpstr>PRESENTATION OUTLINE</vt:lpstr>
      <vt:lpstr>BACKGROUND</vt:lpstr>
      <vt:lpstr>PARENT – CHILD COMMUNICATION</vt:lpstr>
      <vt:lpstr>Uncomfortable questions!! </vt:lpstr>
      <vt:lpstr>PowerPoint Presentation</vt:lpstr>
      <vt:lpstr>Obstacles to Parent-Child SRHC</vt:lpstr>
      <vt:lpstr>How to improve Parent-Child SRHC</vt:lpstr>
      <vt:lpstr>Potential benefits of Parent-child SRHC</vt:lpstr>
      <vt:lpstr>TEACHER – STUDENT SRHC</vt:lpstr>
      <vt:lpstr>MAN–WOMAN SRHC: WITHIN COUPLES</vt:lpstr>
      <vt:lpstr>PowerPoint Presentation</vt:lpstr>
      <vt:lpstr>DOCTOR – PATIENT SRHC</vt:lpstr>
      <vt:lpstr>HOW TO IMPROVE SRHC</vt:lpstr>
      <vt:lpstr>CONCLUSION</vt:lpstr>
      <vt:lpstr>THANK  YOU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 IN SEXUAL AND REPRODUCTIVE HEALTH</dc:title>
  <dc:creator>DR. Kamau Koigi</dc:creator>
  <cp:lastModifiedBy>DR. Kamau Koigi</cp:lastModifiedBy>
  <cp:revision>64</cp:revision>
  <dcterms:created xsi:type="dcterms:W3CDTF">2017-05-16T13:11:29Z</dcterms:created>
  <dcterms:modified xsi:type="dcterms:W3CDTF">2017-05-22T10:33:55Z</dcterms:modified>
</cp:coreProperties>
</file>