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37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770960" y="167652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770960" y="419112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7770960" y="419112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7770960" y="419112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7770960" y="419112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7770960" y="167652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7770960" y="419112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9723240" y="419112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9723240" y="498744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7770960" y="498744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7770960" y="167652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7770960" y="4191120"/>
            <a:ext cx="1859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9723240" y="419112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5"/>
          <p:cNvSpPr txBox="1"/>
          <p:nvPr>
            <p:ph idx="3" type="body"/>
          </p:nvPr>
        </p:nvSpPr>
        <p:spPr>
          <a:xfrm>
            <a:off x="9723240" y="4987440"/>
            <a:ext cx="185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2100"/>
              </a:spcBef>
              <a:spcAft>
                <a:spcPts val="0"/>
              </a:spcAft>
              <a:buSzPts val="19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2100"/>
              </a:spcBef>
              <a:spcAft>
                <a:spcPts val="2100"/>
              </a:spcAft>
              <a:buSzPts val="19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293840" y="990720"/>
            <a:ext cx="8458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UTERINE FIBROIDS </a:t>
            </a: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(Myomas, Leiomyomata)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1293840" y="4267080"/>
            <a:ext cx="8458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Dr Kireki Omanwa, Consultant Obstetrician and Gynaecologist, Fertility Specialist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Secondary changes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Cystic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Liquefaction follows extreme hyalinization and physical stress may cause sudden evacuation of fluid contents into the uterus, peritoneal cavity or retroperitoneal space.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Calcific (calcareous)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Sub-serous leiomyomas most affected by circulatory deprivation→ precipitation of calcium carbonate and phosphate within the tumour.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Secondary changes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Septic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Circulatory inadequacy→ necrosis of the central portion of the tumor followed by infection→ acute pain, tenderness and fever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Carneous (Red) degeneration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Most common in pregnancy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Venous thrombosis and congestion with interstitial haemorrhage responsible for the red colour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Oedema and hypertrophy of myometrium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Usually accompanied by pain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Potential complications- preterm labour, ? DIC 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Present in only 35 -50% of patients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Depend on location , size, state of preservation and whether or not the patient is pregnant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Abnormal uterine bleeding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Most common and most important clinical manifestation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Present in up to 30% of patients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→ iron deficiency anaemia, dizziness , palpitations etc.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Most commonly pts complain of menorrhagia – prolonged heavy bleeding, premenstrual spotting, prolonged light staining after menses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Minor degrees of metrorrhagia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Pain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Rare complaint   unless vascular compromise occurs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result from degeneration associated with : vascular occlusion, infection, torsion, of a pedunculated leiomyoma or myometrial contractions to expel submucosal myoma from uterine cavity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Pain from infarction, torsion or red degeneration can be consistent with acute abdomen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Large tumours- sensation of heaviness in pelvic area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press on nerves  creating pain radiating to  back and lower extremities.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Pressure effects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Intramural / intraligamentaous leiomyomata may distort or obstruct other organs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Parasitic – may cause intestinal obstruction if they are large or involve omentum/ bowel.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Cervical tumours – serosanguinous vaginal discharge, vaginal bleeding, dyspareunia and infertility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Large cervical myomas- fill the true pelvis and displace/ compress the ureters, bladder and / rectum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Compression of surrounding structures → urinary symptoms, hydro ureter, lower extremities oedema or constipation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Infertility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Sole cause of infertility in about 2-10%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Maybe related too: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Abnormal uterine bleeding / blood flow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Abnormal uterine or tubal motility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-   Interference with sperm transport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Distortion of uterine cavity – pedunculated/ submucosal myoma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Spontaneous abortion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Exact incidence unknown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Possibly 2x normal pregnant women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Incidence of abortion prior to myomectomy – approximately 40%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Incidence of abortion post myomectomy – approximately 20%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Medical history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Examination – bimanual, abdominal palpation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Uterine retro-flexion and retroversion may obscure physical examination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Laboratory – anaemia, occasional erythrocytosis, leucocytosis, ↑ESR – acute degeneration / infection</a:t>
            </a:r>
            <a:r>
              <a:rPr b="0" i="0" lang="en-US" sz="1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Imaging and other examinations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Ultrasound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X-rays – soft tissue masses, calcifications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Hysterosalpingography (HSG) – may detail intrauterine myoma in an  infertile patient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Intravenous urography – ureteral deviation or compression and identifies urinary anomalies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MRI- highly accurate in depicting the number, size, and location of leiomyomata.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Hysteroscopy- diagnosis and resection of sub- mucosal leiomyomata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Laparoscopy- definitive establishment of origin of leiomyomata as well as myomectomy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Differential diagnosis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Ovarian cysts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Tuboovarian inflammatory masses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Pregnancy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Adenomyosis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Myometrial hypertrophy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Endometrial cancer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Cervical cancer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Uterine sarcomas and ovarian carcinomas – most lethal therefore most important to be excluded</a:t>
            </a:r>
            <a:r>
              <a:rPr b="0" i="0" lang="en-US" sz="1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General considerations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Benign uterine neoplasms- composed primarily of smooth muscle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Present in 20-25%of reproductive age women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3-9 times more frequent in women of African descent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2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By the 5</a:t>
            </a:r>
            <a:r>
              <a:rPr b="0" baseline="30000" i="0" lang="en-US" sz="2772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decade 50-65% black women affected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Not detectable before puberty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Normally grow during reproductive years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Maybe isolated, more commonly multiple.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Complications of myomas in pregnancy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Abortion and preterm labour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Malpresentations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Obstructed labour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Uterine inertia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Delayed involution post partum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PPH – to be anticipated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Large cervical leiomyomas  may necessitate caesarean section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Complications of myomas in non pregnant women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Heavy bleeding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Anaemia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Urinary obstruction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Bowel obstruction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Ureteral ligation or injury – particularly cervical leiomyomas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Malignant transformation (leiomyosarcoma) – rare 0,1- 0,5%</a:t>
            </a:r>
            <a:r>
              <a:rPr b="0" i="0" lang="en-US" sz="1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Treatment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Depends on: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Parity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Pregnancy status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Desire for future pregnancies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General health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Size, location and state of preservation of leiomyomas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38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GnRH analogues - Zoladex, Decapeptyl, Lupride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Haematinics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Blood transfusion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Analgesics NSAIDs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Antibiotics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Birth control hormones- OCP, Depo provera, patches, ring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Mirena coil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Treatment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Invasive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Hysteroscopic resection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Open myomectomy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Laparoscopic myomectomy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UFE – Uterine Fibroids Embolization – non surgical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Open hysterectomy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LAVH-Laparoscopic Assisted Vaginal Hysterectomy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Vaginal Hysterectomy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Robotic surgery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Treatment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Non invasive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Magnetic Resonance Guided Focused Ultrasound(MRGFU)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Non-invasive outpatient procedure 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Uses high intensity focused ultrasound waves to ablate (destroy) the fibroid tissue.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During the procedure, an interventional radiologist uses magnetic resonance imaging (MRI) to see inside the body to deliver the treatment directly to the fibroid.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Not available locally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/>
        </p:nvSpPr>
        <p:spPr>
          <a:xfrm>
            <a:off x="938880" y="245520"/>
            <a:ext cx="2336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Treatment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2" name="Google Shape;22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3520" y="766080"/>
            <a:ext cx="9075600" cy="552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Complications of surgery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Injury to other organs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Malignancy – morcellation of fibroids in the abdomen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Rupture of myomectomy scar in pregnancy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/>
        </p:nvSpPr>
        <p:spPr>
          <a:xfrm>
            <a:off x="7770960" y="4191120"/>
            <a:ext cx="3809880" cy="152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Laparoscopic Myomectomy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6640" y="1102320"/>
            <a:ext cx="8437680" cy="526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General considerations ctd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1293840" y="2133000"/>
            <a:ext cx="9120960" cy="5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Usually asymptomatic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Can produce a wide spectrum of problems e.g metrorrhaghia, menorrhaghia, pain, infertility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mask potentially lethal pelvic tumors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Differentiate leiomyomata from leiomyosarcoma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Current Obstetrics and Gynaecologic Diagnosis and Treatment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Pathogenesis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Not well understood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Oestrogen  implicated in their growth- fibroids contain higher concentrations of E receptors than myometrium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Increase in size during oestrogen therapy and pregnancy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Decrease  in size and even disappear following menopause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Progesterone receptors ?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Pathology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Usually multiple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Different sizes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False capsular covering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Clearly demarcated from surrounding myometrium – easily enucleated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Lighter in colour than the myometrium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Classification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By anatomic location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Submucous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Lie just beneath the endometrium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Tend to compress endometrium and grow towards uterine cavity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Impact on endometrium and its blood supply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Cause irregular uterine bleeding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Classification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Pedunculated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develop pedicles and protrude into uterine cavity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Occasionally may pass through the cervical canal- while attached to a long stalk – may lead to torsion /infection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Intramural/Interstitial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Lie within the uterine wall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Give uterus variable consistency 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Classification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3920" lvl="0" marL="2239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Sub-serosal/sub-peritoneal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Lie just at the serosal surface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bulge outward from the myometrium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also become pedunculated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Can acquire extra uterine blood supply from omental vessels, pedicle may atrophy and resorb→ parasitic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arise laterally between 2 peritoneal layers of the broad ligament → intraligamentary leiomyomas→ compromise of the ureter and/or pelvic blood supply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1293840" y="38088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Secondary changes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293840" y="1676520"/>
            <a:ext cx="9601200" cy="44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I. Benign degeneration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Atrophic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Signs and symptoms disappear as the tumor size decreases at menopause/after pregnancy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Hyaline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Usually asymptomatic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May contain yellow, soft and often gelatinous areas of hyaline change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Myxomatous (Fatty)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Uncommon, follows hyaline and cystic degeneration</a:t>
            </a: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Current Obstetrics and Gynaecologic Diagnosis and Treatment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64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