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4" r:id="rId1"/>
  </p:sldMasterIdLst>
  <p:notesMasterIdLst>
    <p:notesMasterId r:id="rId81"/>
  </p:notesMasterIdLst>
  <p:sldIdLst>
    <p:sldId id="334" r:id="rId2"/>
    <p:sldId id="388" r:id="rId3"/>
    <p:sldId id="258" r:id="rId4"/>
    <p:sldId id="261" r:id="rId5"/>
    <p:sldId id="390" r:id="rId6"/>
    <p:sldId id="391" r:id="rId7"/>
    <p:sldId id="264" r:id="rId8"/>
    <p:sldId id="268" r:id="rId9"/>
    <p:sldId id="267" r:id="rId10"/>
    <p:sldId id="389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52" r:id="rId19"/>
    <p:sldId id="353" r:id="rId20"/>
    <p:sldId id="354" r:id="rId21"/>
    <p:sldId id="355" r:id="rId22"/>
    <p:sldId id="271" r:id="rId23"/>
    <p:sldId id="275" r:id="rId24"/>
    <p:sldId id="276" r:id="rId25"/>
    <p:sldId id="277" r:id="rId26"/>
    <p:sldId id="287" r:id="rId27"/>
    <p:sldId id="278" r:id="rId28"/>
    <p:sldId id="281" r:id="rId29"/>
    <p:sldId id="283" r:id="rId30"/>
    <p:sldId id="285" r:id="rId31"/>
    <p:sldId id="286" r:id="rId32"/>
    <p:sldId id="290" r:id="rId33"/>
    <p:sldId id="294" r:id="rId34"/>
    <p:sldId id="295" r:id="rId35"/>
    <p:sldId id="335" r:id="rId36"/>
    <p:sldId id="336" r:id="rId37"/>
    <p:sldId id="292" r:id="rId38"/>
    <p:sldId id="297" r:id="rId39"/>
    <p:sldId id="293" r:id="rId40"/>
    <p:sldId id="298" r:id="rId41"/>
    <p:sldId id="299" r:id="rId42"/>
    <p:sldId id="344" r:id="rId43"/>
    <p:sldId id="343" r:id="rId44"/>
    <p:sldId id="337" r:id="rId45"/>
    <p:sldId id="300" r:id="rId46"/>
    <p:sldId id="301" r:id="rId47"/>
    <p:sldId id="302" r:id="rId48"/>
    <p:sldId id="304" r:id="rId49"/>
    <p:sldId id="303" r:id="rId50"/>
    <p:sldId id="305" r:id="rId51"/>
    <p:sldId id="306" r:id="rId52"/>
    <p:sldId id="308" r:id="rId53"/>
    <p:sldId id="310" r:id="rId54"/>
    <p:sldId id="311" r:id="rId55"/>
    <p:sldId id="312" r:id="rId56"/>
    <p:sldId id="313" r:id="rId57"/>
    <p:sldId id="314" r:id="rId58"/>
    <p:sldId id="345" r:id="rId59"/>
    <p:sldId id="315" r:id="rId60"/>
    <p:sldId id="317" r:id="rId61"/>
    <p:sldId id="324" r:id="rId62"/>
    <p:sldId id="318" r:id="rId63"/>
    <p:sldId id="346" r:id="rId64"/>
    <p:sldId id="326" r:id="rId65"/>
    <p:sldId id="319" r:id="rId66"/>
    <p:sldId id="327" r:id="rId67"/>
    <p:sldId id="320" r:id="rId68"/>
    <p:sldId id="347" r:id="rId69"/>
    <p:sldId id="348" r:id="rId70"/>
    <p:sldId id="349" r:id="rId71"/>
    <p:sldId id="350" r:id="rId72"/>
    <p:sldId id="321" r:id="rId73"/>
    <p:sldId id="351" r:id="rId74"/>
    <p:sldId id="322" r:id="rId75"/>
    <p:sldId id="331" r:id="rId76"/>
    <p:sldId id="340" r:id="rId77"/>
    <p:sldId id="341" r:id="rId78"/>
    <p:sldId id="342" r:id="rId79"/>
    <p:sldId id="380" r:id="rId8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1771" autoAdjust="0"/>
  </p:normalViewPr>
  <p:slideViewPr>
    <p:cSldViewPr>
      <p:cViewPr>
        <p:scale>
          <a:sx n="68" d="100"/>
          <a:sy n="68" d="100"/>
        </p:scale>
        <p:origin x="1446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7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8" d="100"/>
        <a:sy n="118" d="100"/>
      </p:scale>
      <p:origin x="0" y="-32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5355A-574A-4A5A-A145-3AD4BA5692C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7BA59-2EF9-40D5-B887-C8790AD47B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27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7BA59-2EF9-40D5-B887-C8790AD47BF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02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7BA59-2EF9-40D5-B887-C8790AD47B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8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C49F2-208F-49DA-AF15-9175E78C8FD4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7BA59-2EF9-40D5-B887-C8790AD47BF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64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7BA59-2EF9-40D5-B887-C8790AD47BF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49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7BA59-2EF9-40D5-B887-C8790AD47BF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43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Eadto</a:t>
            </a:r>
            <a:r>
              <a:rPr lang="en-US" dirty="0"/>
              <a:t> high </a:t>
            </a:r>
            <a:r>
              <a:rPr lang="en-US" dirty="0" err="1"/>
              <a:t>cerculati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E7AB6-DDEF-460C-968C-10C941CA87A2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22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2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0334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85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29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53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104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8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236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365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4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441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965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1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A77A-DC44-4D52-BAA9-0CA3A7AC8A6F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7AE1B-D9B9-4D0F-A2D6-8086658964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52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35" r:id="rId1"/>
    <p:sldLayoutId id="2147484336" r:id="rId2"/>
    <p:sldLayoutId id="2147484337" r:id="rId3"/>
    <p:sldLayoutId id="2147484338" r:id="rId4"/>
    <p:sldLayoutId id="2147484339" r:id="rId5"/>
    <p:sldLayoutId id="2147484340" r:id="rId6"/>
    <p:sldLayoutId id="2147484341" r:id="rId7"/>
    <p:sldLayoutId id="2147484342" r:id="rId8"/>
    <p:sldLayoutId id="2147484343" r:id="rId9"/>
    <p:sldLayoutId id="2147484344" r:id="rId10"/>
    <p:sldLayoutId id="2147484345" r:id="rId11"/>
    <p:sldLayoutId id="2147484346" r:id="rId12"/>
    <p:sldLayoutId id="2147484347" r:id="rId13"/>
    <p:sldLayoutId id="2147484348" r:id="rId14"/>
    <p:sldLayoutId id="2147484349" r:id="rId15"/>
    <p:sldLayoutId id="2147484350" r:id="rId16"/>
    <p:sldLayoutId id="214748435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ABNORMAL UTERINE BLEEDING/MENSTRUAL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Dr. Margaret Kilonzo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41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 OF 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Oligomenorrhoea</a:t>
            </a:r>
            <a:r>
              <a:rPr lang="en-US" b="1" dirty="0"/>
              <a:t>; </a:t>
            </a:r>
            <a:r>
              <a:rPr lang="en-US" dirty="0"/>
              <a:t>Menstrual bleeding occurring at intervals greater than 35 days</a:t>
            </a:r>
          </a:p>
          <a:p>
            <a:r>
              <a:rPr lang="en-US" b="1" dirty="0" err="1"/>
              <a:t>Amenorrhoea</a:t>
            </a:r>
            <a:r>
              <a:rPr lang="en-US" dirty="0"/>
              <a:t>- refers to absence of bleeding for at least three usual cycle lengths</a:t>
            </a:r>
          </a:p>
          <a:p>
            <a:r>
              <a:rPr lang="en-US" b="1" dirty="0"/>
              <a:t>Dysfunctional uterine bleeding- </a:t>
            </a:r>
            <a:r>
              <a:rPr lang="en-US" dirty="0"/>
              <a:t>excessive noncyclic endometrial bleeding unrelated to anatomical lesions of the uterus or to systemic disease, thus is a diagnosis of exclusion. Primary cause is anovulation.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61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Menorrhagia-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Submucuos</a:t>
            </a:r>
            <a:r>
              <a:rPr lang="en-US" dirty="0"/>
              <a:t> leiomyoma</a:t>
            </a:r>
          </a:p>
          <a:p>
            <a:r>
              <a:rPr lang="en-US" dirty="0"/>
              <a:t>Endometrial polyp</a:t>
            </a:r>
          </a:p>
          <a:p>
            <a:r>
              <a:rPr lang="en-US" dirty="0" err="1"/>
              <a:t>Adenomyosis</a:t>
            </a:r>
            <a:endParaRPr lang="en-US" dirty="0"/>
          </a:p>
          <a:p>
            <a:r>
              <a:rPr lang="en-US" dirty="0"/>
              <a:t>Menopausal transition associated with anovulation</a:t>
            </a:r>
          </a:p>
          <a:p>
            <a:r>
              <a:rPr lang="en-US" dirty="0"/>
              <a:t>Hemostatic defects</a:t>
            </a:r>
          </a:p>
          <a:p>
            <a:r>
              <a:rPr lang="en-US" dirty="0"/>
              <a:t>IUCD</a:t>
            </a:r>
          </a:p>
          <a:p>
            <a:r>
              <a:rPr lang="en-US" dirty="0"/>
              <a:t>Chronic endometritis and uterine cancer (but these more commonly present as intermenstrual bleeding and irregular uterine bleeding respectively)</a:t>
            </a:r>
          </a:p>
        </p:txBody>
      </p:sp>
    </p:spTree>
    <p:extLst>
      <p:ext uri="{BB962C8B-B14F-4D97-AF65-F5344CB8AC3E}">
        <p14:creationId xmlns:p14="http://schemas.microsoft.com/office/powerpoint/2010/main" val="2659800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Intermenstrual bleeding-causes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667000"/>
            <a:ext cx="6345260" cy="3530600"/>
          </a:xfrm>
        </p:spPr>
        <p:txBody>
          <a:bodyPr>
            <a:normAutofit/>
          </a:bodyPr>
          <a:lstStyle/>
          <a:p>
            <a:r>
              <a:rPr lang="en-US" dirty="0"/>
              <a:t>Hormonal contraceptives</a:t>
            </a:r>
          </a:p>
          <a:p>
            <a:r>
              <a:rPr lang="en-US" dirty="0"/>
              <a:t>IUC</a:t>
            </a:r>
          </a:p>
          <a:p>
            <a:r>
              <a:rPr lang="en-US" dirty="0"/>
              <a:t>Cervical polyp or ectropion</a:t>
            </a:r>
          </a:p>
          <a:p>
            <a:r>
              <a:rPr lang="en-US" dirty="0"/>
              <a:t>Endometrial polyps</a:t>
            </a:r>
          </a:p>
          <a:p>
            <a:r>
              <a:rPr lang="en-US" dirty="0"/>
              <a:t>Genital tract cancer</a:t>
            </a:r>
          </a:p>
          <a:p>
            <a:r>
              <a:rPr lang="en-US" dirty="0"/>
              <a:t>Infection- endometritis</a:t>
            </a:r>
          </a:p>
        </p:txBody>
      </p:sp>
    </p:spTree>
    <p:extLst>
      <p:ext uri="{BB962C8B-B14F-4D97-AF65-F5344CB8AC3E}">
        <p14:creationId xmlns:p14="http://schemas.microsoft.com/office/powerpoint/2010/main" val="648766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Physiologic and post-coital bleeding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Physiologic intermenstrual bleeding at the time of expected ovulation is secondary to the brief abrupt decline of estradiol that follows its pre-ovulatory surge</a:t>
            </a:r>
          </a:p>
          <a:p>
            <a:r>
              <a:rPr lang="en-US"/>
              <a:t>Post-coital bleeding suggests presence of cervical disease such as infection, benign or malignant lesions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639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Ovulatory 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typically cyclic</a:t>
            </a:r>
          </a:p>
          <a:p>
            <a:r>
              <a:rPr lang="en-US" dirty="0"/>
              <a:t>Is usually due to an anatomic or physical lesion- polyp, fibroid, </a:t>
            </a:r>
            <a:r>
              <a:rPr lang="en-US" dirty="0" err="1"/>
              <a:t>adenomyosis</a:t>
            </a:r>
            <a:r>
              <a:rPr lang="en-US" dirty="0"/>
              <a:t>, neoplasm, foreign body</a:t>
            </a:r>
          </a:p>
          <a:p>
            <a:r>
              <a:rPr lang="en-US" dirty="0"/>
              <a:t>GnRH and sex steroid levels are usually normal- these are not routinely tested for because ovulation can often be predicted based on regular cyclic menses with </a:t>
            </a:r>
            <a:r>
              <a:rPr lang="en-US" dirty="0" err="1"/>
              <a:t>molimina</a:t>
            </a:r>
            <a:r>
              <a:rPr lang="en-US" dirty="0"/>
              <a:t> (</a:t>
            </a:r>
            <a:r>
              <a:rPr lang="en-US" dirty="0" err="1"/>
              <a:t>eg</a:t>
            </a:r>
            <a:r>
              <a:rPr lang="en-US" dirty="0"/>
              <a:t> breast tenderness, bloating or pelvic discomfort, mood changes, thin vaginal discharge)</a:t>
            </a:r>
          </a:p>
        </p:txBody>
      </p:sp>
    </p:spTree>
    <p:extLst>
      <p:ext uri="{BB962C8B-B14F-4D97-AF65-F5344CB8AC3E}">
        <p14:creationId xmlns:p14="http://schemas.microsoft.com/office/powerpoint/2010/main" val="4125558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Anovulatory</a:t>
            </a:r>
            <a:r>
              <a:rPr lang="en-US" dirty="0"/>
              <a:t> bleeding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Refers to unpredictable endometrial bleeding of variable flow and duration</a:t>
            </a:r>
          </a:p>
          <a:p>
            <a:r>
              <a:rPr lang="en-US" dirty="0"/>
              <a:t>It is the most common form of AUB</a:t>
            </a:r>
          </a:p>
          <a:p>
            <a:r>
              <a:rPr lang="en-US" dirty="0"/>
              <a:t>In </a:t>
            </a:r>
            <a:r>
              <a:rPr lang="en-US" dirty="0" err="1"/>
              <a:t>anovulatory</a:t>
            </a:r>
            <a:r>
              <a:rPr lang="en-US" dirty="0"/>
              <a:t> women, chronic estrogen production unopposed by adequate progesterone production allows continued proliferation of the endometrium.</a:t>
            </a:r>
          </a:p>
        </p:txBody>
      </p:sp>
    </p:spTree>
    <p:extLst>
      <p:ext uri="{BB962C8B-B14F-4D97-AF65-F5344CB8AC3E}">
        <p14:creationId xmlns:p14="http://schemas.microsoft.com/office/powerpoint/2010/main" val="301988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Anovulatory</a:t>
            </a:r>
            <a:r>
              <a:rPr lang="en-US" dirty="0"/>
              <a:t> bleeding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thickened endometrium eventually outgrows its blood supply and undergoes focal necrosis with partial shedding.</a:t>
            </a:r>
          </a:p>
          <a:p>
            <a:r>
              <a:rPr lang="en-US"/>
              <a:t>Since shedding is not uniform and progesterone and prostaglandin related changes have not occurred, bleeding is usually irregular and prolonged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09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</a:t>
            </a:r>
            <a:r>
              <a:rPr lang="en-US" dirty="0" err="1"/>
              <a:t>anovulatory</a:t>
            </a:r>
            <a:r>
              <a:rPr lang="en-US" dirty="0"/>
              <a:t> bleeding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Common at menarche and menopausal transition </a:t>
            </a:r>
          </a:p>
          <a:p>
            <a:r>
              <a:rPr lang="en-US" dirty="0"/>
              <a:t>PCOS</a:t>
            </a:r>
          </a:p>
          <a:p>
            <a:r>
              <a:rPr lang="en-US" dirty="0"/>
              <a:t>Thyroid dysfunction</a:t>
            </a:r>
          </a:p>
          <a:p>
            <a:r>
              <a:rPr lang="en-US" dirty="0"/>
              <a:t>Stress</a:t>
            </a:r>
          </a:p>
          <a:p>
            <a:r>
              <a:rPr lang="en-US" dirty="0"/>
              <a:t>Significant weight loss</a:t>
            </a:r>
          </a:p>
          <a:p>
            <a:r>
              <a:rPr lang="en-US" dirty="0"/>
              <a:t>Exercise</a:t>
            </a:r>
          </a:p>
          <a:p>
            <a:r>
              <a:rPr lang="en-US" dirty="0"/>
              <a:t>Thyroid dysfunction</a:t>
            </a:r>
          </a:p>
          <a:p>
            <a:r>
              <a:rPr lang="en-US" dirty="0"/>
              <a:t>Liver and renal ds</a:t>
            </a:r>
          </a:p>
          <a:p>
            <a:r>
              <a:rPr lang="en-US" dirty="0"/>
              <a:t>Estrogen producing tumors (</a:t>
            </a:r>
            <a:r>
              <a:rPr lang="en-US" dirty="0" err="1"/>
              <a:t>eg</a:t>
            </a:r>
            <a:r>
              <a:rPr lang="en-US" dirty="0"/>
              <a:t> Granulosa cell tumor</a:t>
            </a:r>
          </a:p>
          <a:p>
            <a:r>
              <a:rPr lang="en-US" dirty="0"/>
              <a:t>Drugs</a:t>
            </a:r>
            <a:endParaRPr lang="en-US" b="1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086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FIGO classification system and terminology for causes of AUB in non gravid women of reproductive  age.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667000"/>
            <a:ext cx="6591985" cy="4038600"/>
          </a:xfrm>
        </p:spPr>
        <p:txBody>
          <a:bodyPr>
            <a:normAutofit/>
          </a:bodyPr>
          <a:lstStyle/>
          <a:p>
            <a:r>
              <a:rPr lang="en-US" dirty="0"/>
              <a:t>AUB includes menstrual bleeding that is abnormally heavy or abnormal in timing</a:t>
            </a:r>
          </a:p>
          <a:p>
            <a:r>
              <a:rPr lang="en-US" dirty="0"/>
              <a:t>Does not include bleeding from the lower genital tract</a:t>
            </a:r>
          </a:p>
          <a:p>
            <a:r>
              <a:rPr lang="en-US" dirty="0"/>
              <a:t>The term DUB should be replaced by coagulopathy, endometrial dysfunction, and ovulatory disorders</a:t>
            </a:r>
          </a:p>
          <a:p>
            <a:r>
              <a:rPr lang="en-US" dirty="0"/>
              <a:t>Heavy menstrual bleeding should replace menorrhagia to describe excess menstrual bleeding</a:t>
            </a:r>
          </a:p>
        </p:txBody>
      </p:sp>
    </p:spTree>
    <p:extLst>
      <p:ext uri="{BB962C8B-B14F-4D97-AF65-F5344CB8AC3E}">
        <p14:creationId xmlns:p14="http://schemas.microsoft.com/office/powerpoint/2010/main" val="689130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Intermenstrual bleeding that occurs </a:t>
            </a:r>
            <a:r>
              <a:rPr lang="en-US" dirty="0" err="1"/>
              <a:t>btwn</a:t>
            </a:r>
            <a:r>
              <a:rPr lang="en-US" dirty="0"/>
              <a:t> clearly defined cyclic and predictable menses should replace the term </a:t>
            </a:r>
            <a:r>
              <a:rPr lang="en-US" dirty="0" err="1"/>
              <a:t>metromenorrhagia</a:t>
            </a:r>
            <a:r>
              <a:rPr lang="en-US" dirty="0"/>
              <a:t>.</a:t>
            </a:r>
          </a:p>
          <a:p>
            <a:r>
              <a:rPr lang="en-US" dirty="0"/>
              <a:t>Chronic AUB is defined as bleeding from the uterine corpus that is abnormal in volume, regularity or timing; is present for most of the prior 6 months; and requires immediate intervention</a:t>
            </a:r>
          </a:p>
          <a:p>
            <a:r>
              <a:rPr lang="en-US" dirty="0"/>
              <a:t>Acute AUB is defined as an episode of heavy bleeding requiring immediate intervention.</a:t>
            </a:r>
          </a:p>
        </p:txBody>
      </p:sp>
    </p:spTree>
    <p:extLst>
      <p:ext uri="{BB962C8B-B14F-4D97-AF65-F5344CB8AC3E}">
        <p14:creationId xmlns:p14="http://schemas.microsoft.com/office/powerpoint/2010/main" val="146387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65322" cy="36951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Recap the normal menstrual cycle</a:t>
            </a:r>
          </a:p>
          <a:p>
            <a:r>
              <a:rPr lang="en-US" dirty="0"/>
              <a:t>Define Abnormal uterine bleeding(AUB)</a:t>
            </a:r>
          </a:p>
          <a:p>
            <a:r>
              <a:rPr lang="en-US" dirty="0"/>
              <a:t>Patterns of AUB</a:t>
            </a:r>
          </a:p>
          <a:p>
            <a:r>
              <a:rPr lang="en-US" dirty="0"/>
              <a:t>Categorize AUB based on cause, FIGO 2011</a:t>
            </a:r>
          </a:p>
          <a:p>
            <a:r>
              <a:rPr lang="en-US" dirty="0"/>
              <a:t>Outline various causes of the different patterns of AUB</a:t>
            </a:r>
          </a:p>
          <a:p>
            <a:r>
              <a:rPr lang="en-US" dirty="0"/>
              <a:t>Common causes of AUB in women of various age groups</a:t>
            </a:r>
          </a:p>
          <a:p>
            <a:r>
              <a:rPr lang="en-US" dirty="0"/>
              <a:t>Approach to the patient with AUB- history, examination, investigations</a:t>
            </a:r>
          </a:p>
          <a:p>
            <a:r>
              <a:rPr lang="en-US" dirty="0"/>
              <a:t>Management of AUB</a:t>
            </a:r>
          </a:p>
        </p:txBody>
      </p:sp>
    </p:spTree>
    <p:extLst>
      <p:ext uri="{BB962C8B-B14F-4D97-AF65-F5344CB8AC3E}">
        <p14:creationId xmlns:p14="http://schemas.microsoft.com/office/powerpoint/2010/main" val="415131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the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PALM-COEIN(Acronym)</a:t>
            </a:r>
          </a:p>
          <a:p>
            <a:r>
              <a:rPr lang="en-US" dirty="0"/>
              <a:t>P- polyp</a:t>
            </a:r>
          </a:p>
          <a:p>
            <a:r>
              <a:rPr lang="en-US" dirty="0"/>
              <a:t>A- </a:t>
            </a:r>
            <a:r>
              <a:rPr lang="en-US" dirty="0" err="1"/>
              <a:t>Adenonomyosis</a:t>
            </a:r>
            <a:endParaRPr lang="en-US" dirty="0"/>
          </a:p>
          <a:p>
            <a:r>
              <a:rPr lang="en-US" dirty="0"/>
              <a:t>L- Leiomyoma</a:t>
            </a:r>
          </a:p>
          <a:p>
            <a:r>
              <a:rPr lang="en-US" dirty="0"/>
              <a:t>M- Malignancy and </a:t>
            </a:r>
            <a:r>
              <a:rPr lang="en-US" dirty="0" err="1"/>
              <a:t>Hperplasia</a:t>
            </a:r>
            <a:endParaRPr lang="en-US" dirty="0"/>
          </a:p>
          <a:p>
            <a:r>
              <a:rPr lang="en-US" dirty="0"/>
              <a:t>C- Coagulopathy</a:t>
            </a:r>
          </a:p>
          <a:p>
            <a:r>
              <a:rPr lang="en-US" dirty="0"/>
              <a:t>O- Ovulatory dysfunction</a:t>
            </a:r>
          </a:p>
          <a:p>
            <a:r>
              <a:rPr lang="en-US" dirty="0"/>
              <a:t>E- Endometrial</a:t>
            </a:r>
          </a:p>
          <a:p>
            <a:r>
              <a:rPr lang="en-US" dirty="0"/>
              <a:t>I- Iatrogenic</a:t>
            </a:r>
          </a:p>
          <a:p>
            <a:r>
              <a:rPr lang="en-US" dirty="0"/>
              <a:t>N- Not yet classified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88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PALM components can be assessed by imaging techniques and histopathology testing</a:t>
            </a:r>
          </a:p>
          <a:p>
            <a:r>
              <a:rPr lang="en-US" dirty="0"/>
              <a:t>COEIN components are not structural</a:t>
            </a:r>
          </a:p>
          <a:p>
            <a:r>
              <a:rPr lang="en-US" dirty="0"/>
              <a:t>Polyps(endometrial and </a:t>
            </a:r>
            <a:r>
              <a:rPr lang="en-US" dirty="0" err="1"/>
              <a:t>endocervical</a:t>
            </a:r>
            <a:r>
              <a:rPr lang="en-US" dirty="0"/>
              <a:t>)- absent or present by US and hysteroscopy without histology</a:t>
            </a:r>
          </a:p>
          <a:p>
            <a:r>
              <a:rPr lang="en-US" dirty="0" err="1"/>
              <a:t>Adenomyosis</a:t>
            </a:r>
            <a:r>
              <a:rPr lang="en-US" dirty="0"/>
              <a:t> and Leiomyoma minimal criterion is identification by U/S</a:t>
            </a:r>
          </a:p>
          <a:p>
            <a:r>
              <a:rPr lang="en-US" dirty="0"/>
              <a:t>Not yet classified causes include; rare or ill-defined conditions: chronic </a:t>
            </a:r>
            <a:r>
              <a:rPr lang="en-US" dirty="0" err="1"/>
              <a:t>endometritis</a:t>
            </a:r>
            <a:r>
              <a:rPr lang="en-US" dirty="0"/>
              <a:t>, AVM and </a:t>
            </a:r>
            <a:r>
              <a:rPr lang="en-US" dirty="0" err="1"/>
              <a:t>myometrial</a:t>
            </a:r>
            <a:r>
              <a:rPr lang="en-US" dirty="0"/>
              <a:t> hypertrophy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74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Age and Reproductive status </a:t>
            </a:r>
            <a:r>
              <a:rPr lang="en-US" dirty="0" err="1"/>
              <a:t>Vs</a:t>
            </a:r>
            <a:r>
              <a:rPr lang="en-US" dirty="0"/>
              <a:t> Cause of 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Childhood; Etiology is related to:-</a:t>
            </a:r>
          </a:p>
          <a:p>
            <a:pPr marL="0" indent="0">
              <a:buNone/>
            </a:pPr>
            <a:r>
              <a:rPr lang="en-US" dirty="0"/>
              <a:t>	-</a:t>
            </a:r>
            <a:r>
              <a:rPr lang="en-US" dirty="0" err="1"/>
              <a:t>Vulvovaginitis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-Dermatologic conditions</a:t>
            </a:r>
          </a:p>
          <a:p>
            <a:pPr marL="0" indent="0">
              <a:buNone/>
            </a:pPr>
            <a:r>
              <a:rPr lang="en-US" dirty="0"/>
              <a:t>	-Neoplastic growths</a:t>
            </a:r>
          </a:p>
          <a:p>
            <a:pPr marL="0" indent="0">
              <a:buNone/>
            </a:pPr>
            <a:r>
              <a:rPr lang="en-US" dirty="0"/>
              <a:t>	-Trauma- accident, sexual abuse</a:t>
            </a:r>
          </a:p>
          <a:p>
            <a:pPr marL="0" indent="0">
              <a:buNone/>
            </a:pPr>
            <a:r>
              <a:rPr lang="en-US" dirty="0"/>
              <a:t>	-Foreign body</a:t>
            </a:r>
          </a:p>
          <a:p>
            <a:pPr marL="0" indent="0">
              <a:buNone/>
            </a:pPr>
            <a:r>
              <a:rPr lang="en-US" dirty="0"/>
              <a:t>	-urethral prolapse or infection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70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childhood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 uterine bleeding if present may be due to:</a:t>
            </a:r>
          </a:p>
          <a:p>
            <a:pPr marL="0" indent="0">
              <a:buNone/>
            </a:pPr>
            <a:r>
              <a:rPr lang="en-US" dirty="0"/>
              <a:t>	-Maternal hormones –neonate</a:t>
            </a:r>
          </a:p>
          <a:p>
            <a:pPr marL="0" indent="0">
              <a:buNone/>
            </a:pPr>
            <a:r>
              <a:rPr lang="en-US" dirty="0"/>
              <a:t>	-</a:t>
            </a:r>
            <a:r>
              <a:rPr lang="en-US" dirty="0" err="1"/>
              <a:t>Precocius</a:t>
            </a:r>
            <a:r>
              <a:rPr lang="en-US" dirty="0"/>
              <a:t> puberty</a:t>
            </a:r>
          </a:p>
          <a:p>
            <a:pPr marL="0" indent="0">
              <a:buNone/>
            </a:pPr>
            <a:r>
              <a:rPr lang="en-US" dirty="0"/>
              <a:t>	-Accidental exogenous estrogen ingestion</a:t>
            </a:r>
          </a:p>
          <a:p>
            <a:pPr marL="0" indent="0">
              <a:buNone/>
            </a:pPr>
            <a:r>
              <a:rPr lang="en-US" dirty="0"/>
              <a:t>	-Estrogen secreting tumors</a:t>
            </a:r>
          </a:p>
        </p:txBody>
      </p:sp>
    </p:spTree>
    <p:extLst>
      <p:ext uri="{BB962C8B-B14F-4D97-AF65-F5344CB8AC3E}">
        <p14:creationId xmlns:p14="http://schemas.microsoft.com/office/powerpoint/2010/main" val="653274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AUB in Adolescence-Causes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Anovulation</a:t>
            </a:r>
          </a:p>
          <a:p>
            <a:r>
              <a:rPr lang="en-US" dirty="0"/>
              <a:t>Coagulation defects</a:t>
            </a:r>
          </a:p>
          <a:p>
            <a:r>
              <a:rPr lang="en-US" dirty="0"/>
              <a:t>Pregnancy</a:t>
            </a:r>
          </a:p>
          <a:p>
            <a:r>
              <a:rPr lang="en-US" dirty="0"/>
              <a:t>STDs</a:t>
            </a:r>
          </a:p>
          <a:p>
            <a:r>
              <a:rPr lang="en-US" dirty="0"/>
              <a:t>Sexual abuse</a:t>
            </a:r>
          </a:p>
          <a:p>
            <a:r>
              <a:rPr lang="en-US" dirty="0"/>
              <a:t>Less frequently- neoplasms, polyps, </a:t>
            </a:r>
            <a:r>
              <a:rPr lang="en-US" dirty="0" err="1"/>
              <a:t>leiomyomas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76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Reproductive age</a:t>
            </a:r>
          </a:p>
          <a:p>
            <a:pPr marL="0" indent="0">
              <a:buNone/>
            </a:pPr>
            <a:r>
              <a:rPr lang="en-US" dirty="0"/>
              <a:t>	- Pregnancy, STDs, Leiomyoma, Polyps</a:t>
            </a:r>
          </a:p>
          <a:p>
            <a:r>
              <a:rPr lang="en-US" dirty="0" err="1"/>
              <a:t>Peri</a:t>
            </a:r>
            <a:r>
              <a:rPr lang="en-US" dirty="0"/>
              <a:t>-menopause</a:t>
            </a:r>
          </a:p>
          <a:p>
            <a:pPr marL="0" indent="0">
              <a:buNone/>
            </a:pPr>
            <a:r>
              <a:rPr lang="en-US" dirty="0"/>
              <a:t>	-Anovulation</a:t>
            </a:r>
          </a:p>
          <a:p>
            <a:pPr marL="0" indent="0">
              <a:buNone/>
            </a:pPr>
            <a:r>
              <a:rPr lang="en-US" dirty="0"/>
              <a:t>	-Benign and malignant neoplastic lesions.</a:t>
            </a:r>
          </a:p>
          <a:p>
            <a:r>
              <a:rPr lang="en-US" dirty="0"/>
              <a:t>Menopause</a:t>
            </a:r>
          </a:p>
          <a:p>
            <a:pPr marL="0" indent="0">
              <a:buNone/>
            </a:pPr>
            <a:r>
              <a:rPr lang="en-US" dirty="0"/>
              <a:t>	-Atrophy</a:t>
            </a:r>
          </a:p>
          <a:p>
            <a:pPr marL="0" indent="0">
              <a:buNone/>
            </a:pPr>
            <a:r>
              <a:rPr lang="en-US" dirty="0"/>
              <a:t>	-Polyps</a:t>
            </a:r>
          </a:p>
          <a:p>
            <a:pPr marL="0" indent="0">
              <a:buNone/>
            </a:pPr>
            <a:r>
              <a:rPr lang="en-US" dirty="0"/>
              <a:t>	-Cancer- endometrial, cervical</a:t>
            </a:r>
          </a:p>
        </p:txBody>
      </p:sp>
    </p:spTree>
    <p:extLst>
      <p:ext uri="{BB962C8B-B14F-4D97-AF65-F5344CB8AC3E}">
        <p14:creationId xmlns:p14="http://schemas.microsoft.com/office/powerpoint/2010/main" val="702294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7. DUB</a:t>
            </a:r>
          </a:p>
          <a:p>
            <a:pPr>
              <a:buFontTx/>
              <a:buChar char="-"/>
            </a:pPr>
            <a:r>
              <a:rPr lang="en-US" dirty="0"/>
              <a:t>Is used when organic causes of AUB are excluded.</a:t>
            </a:r>
          </a:p>
          <a:p>
            <a:pPr>
              <a:buFontTx/>
              <a:buChar char="-"/>
            </a:pPr>
            <a:r>
              <a:rPr lang="en-US" dirty="0"/>
              <a:t>Bleeding is due to dysfunction of the HPO axis.</a:t>
            </a:r>
          </a:p>
          <a:p>
            <a:pPr>
              <a:buFontTx/>
              <a:buChar char="-"/>
            </a:pPr>
            <a:r>
              <a:rPr lang="en-US" dirty="0"/>
              <a:t>There are two forms- </a:t>
            </a:r>
            <a:r>
              <a:rPr lang="en-US" dirty="0" err="1"/>
              <a:t>anovulatory</a:t>
            </a:r>
            <a:r>
              <a:rPr lang="en-US" dirty="0"/>
              <a:t> DUB and </a:t>
            </a:r>
            <a:r>
              <a:rPr lang="en-US" dirty="0" err="1"/>
              <a:t>ovulatory</a:t>
            </a:r>
            <a:r>
              <a:rPr lang="en-US" dirty="0"/>
              <a:t> DUB.</a:t>
            </a:r>
          </a:p>
        </p:txBody>
      </p:sp>
    </p:spTree>
    <p:extLst>
      <p:ext uri="{BB962C8B-B14F-4D97-AF65-F5344CB8AC3E}">
        <p14:creationId xmlns:p14="http://schemas.microsoft.com/office/powerpoint/2010/main" val="696399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INTRAUTERINE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1.Copper containing IUD is associated with menorrhagia and </a:t>
            </a:r>
            <a:r>
              <a:rPr lang="en-US" dirty="0" err="1"/>
              <a:t>metrorrhagia</a:t>
            </a:r>
            <a:r>
              <a:rPr lang="en-US" dirty="0"/>
              <a:t>.</a:t>
            </a:r>
          </a:p>
          <a:p>
            <a:pPr lvl="0">
              <a:buFontTx/>
              <a:buChar char="-"/>
            </a:pPr>
            <a:r>
              <a:rPr lang="en-US" dirty="0"/>
              <a:t>.</a:t>
            </a:r>
          </a:p>
          <a:p>
            <a:pPr lvl="0">
              <a:buFontTx/>
              <a:buChar char="-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53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At tissue level, IUD induces increased endometrial vascularity, congestion and degeneration which result in interstitial hemorrhage that may lead to menorrhagia.</a:t>
            </a:r>
          </a:p>
          <a:p>
            <a:pPr>
              <a:buFontTx/>
              <a:buChar char="-"/>
            </a:pPr>
            <a:r>
              <a:rPr lang="en-US" dirty="0"/>
              <a:t>Spiral arterioles degenerate with the IUD use.</a:t>
            </a:r>
          </a:p>
          <a:p>
            <a:pPr>
              <a:buFontTx/>
              <a:buChar char="-"/>
            </a:pPr>
            <a:r>
              <a:rPr lang="en-US" dirty="0"/>
              <a:t>Poor local platelets in IUD, inadequate </a:t>
            </a:r>
          </a:p>
        </p:txBody>
      </p:sp>
    </p:spTree>
    <p:extLst>
      <p:ext uri="{BB962C8B-B14F-4D97-AF65-F5344CB8AC3E}">
        <p14:creationId xmlns:p14="http://schemas.microsoft.com/office/powerpoint/2010/main" val="1234283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thrombus formation.</a:t>
            </a:r>
          </a:p>
          <a:p>
            <a:pPr>
              <a:buFontTx/>
              <a:buChar char="-"/>
            </a:pPr>
            <a:r>
              <a:rPr lang="en-US" dirty="0"/>
              <a:t>At organ level, IUD rotation, embedding or perforation may lead to excessive bleeding.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Levonogestrel</a:t>
            </a:r>
            <a:r>
              <a:rPr lang="en-US" dirty="0"/>
              <a:t>-containing IU system(LNG-IUS)</a:t>
            </a:r>
          </a:p>
          <a:p>
            <a:pPr>
              <a:buNone/>
            </a:pPr>
            <a:r>
              <a:rPr lang="en-US" dirty="0"/>
              <a:t>- It </a:t>
            </a:r>
            <a:r>
              <a:rPr lang="en-US" dirty="0" err="1"/>
              <a:t>downregulates</a:t>
            </a:r>
            <a:r>
              <a:rPr lang="en-US" dirty="0"/>
              <a:t> estrogen and progesterone receptors , increases local leukocyte populations, alters endometrial vascular morphology.</a:t>
            </a:r>
          </a:p>
        </p:txBody>
      </p:sp>
    </p:spTree>
    <p:extLst>
      <p:ext uri="{BB962C8B-B14F-4D97-AF65-F5344CB8AC3E}">
        <p14:creationId xmlns:p14="http://schemas.microsoft.com/office/powerpoint/2010/main" val="398521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MENSTRUAL CYCLE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normal menses:-</a:t>
            </a:r>
          </a:p>
          <a:p>
            <a:pPr marL="0" indent="0">
              <a:buNone/>
            </a:pPr>
            <a:r>
              <a:rPr lang="en-US" dirty="0"/>
              <a:t>	-cycle length 28+/-7 days</a:t>
            </a:r>
          </a:p>
          <a:p>
            <a:pPr marL="0" indent="0">
              <a:buNone/>
            </a:pPr>
            <a:r>
              <a:rPr lang="en-US" dirty="0"/>
              <a:t>	-Duration 2-7 days</a:t>
            </a:r>
          </a:p>
          <a:p>
            <a:pPr marL="0" indent="0">
              <a:buNone/>
            </a:pPr>
            <a:r>
              <a:rPr lang="en-US" dirty="0"/>
              <a:t>	- flow of 30-40mls per cycle, maximum 80mls</a:t>
            </a:r>
          </a:p>
          <a:p>
            <a:pPr marL="0" indent="0">
              <a:buNone/>
            </a:pPr>
            <a:r>
              <a:rPr lang="en-US" dirty="0"/>
              <a:t>	-Mild or no </a:t>
            </a:r>
            <a:r>
              <a:rPr lang="en-US" dirty="0" err="1"/>
              <a:t>dysmenorrhoea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regular</a:t>
            </a:r>
          </a:p>
          <a:p>
            <a:r>
              <a:rPr lang="en-US" dirty="0"/>
              <a:t>More cycle interval variability for the first 5-7 post-menarche years and in the last 10 years before menopause </a:t>
            </a:r>
          </a:p>
          <a:p>
            <a:r>
              <a:rPr lang="en-US" dirty="0"/>
              <a:t>Little cycle interval variability among women aged 20-40 years.</a:t>
            </a:r>
          </a:p>
        </p:txBody>
      </p:sp>
    </p:spTree>
    <p:extLst>
      <p:ext uri="{BB962C8B-B14F-4D97-AF65-F5344CB8AC3E}">
        <p14:creationId xmlns:p14="http://schemas.microsoft.com/office/powerpoint/2010/main" val="3121876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4. COC’s </a:t>
            </a:r>
          </a:p>
          <a:p>
            <a:pPr>
              <a:buFontTx/>
              <a:buChar char="-"/>
            </a:pPr>
            <a:r>
              <a:rPr lang="en-US" dirty="0"/>
              <a:t>30-50% 0f COC users experience AUB in the first month. Bleeding is due to the progestin component induced endometrial atrophy.</a:t>
            </a:r>
          </a:p>
          <a:p>
            <a:pPr>
              <a:buFontTx/>
              <a:buChar char="-"/>
            </a:pPr>
            <a:r>
              <a:rPr lang="en-US" dirty="0"/>
              <a:t>Incidence of AUB decreases with time of COC’s use.</a:t>
            </a:r>
          </a:p>
          <a:p>
            <a:pPr>
              <a:buNone/>
            </a:pPr>
            <a:r>
              <a:rPr lang="en-US" dirty="0"/>
              <a:t>5. HRT-irregular spotting or bleeding is a common side effect of HRT.</a:t>
            </a:r>
          </a:p>
        </p:txBody>
      </p:sp>
    </p:spTree>
    <p:extLst>
      <p:ext uri="{BB962C8B-B14F-4D97-AF65-F5344CB8AC3E}">
        <p14:creationId xmlns:p14="http://schemas.microsoft.com/office/powerpoint/2010/main" val="192623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6. </a:t>
            </a:r>
            <a:r>
              <a:rPr lang="en-US" dirty="0" err="1"/>
              <a:t>Tamoxifen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Is a selective estrogen receptor </a:t>
            </a:r>
            <a:r>
              <a:rPr lang="en-US" dirty="0" err="1"/>
              <a:t>modurator</a:t>
            </a:r>
            <a:r>
              <a:rPr lang="en-US" dirty="0"/>
              <a:t> (SERM) used to treat breast cancer.</a:t>
            </a:r>
          </a:p>
          <a:p>
            <a:pPr>
              <a:buFontTx/>
              <a:buChar char="-"/>
            </a:pPr>
            <a:r>
              <a:rPr lang="en-US" dirty="0"/>
              <a:t>It however induces endometrial proliferation leading to endometrial hyperplasia, polyps, carcinoma and uterine sarcomas which present with AUB.</a:t>
            </a:r>
          </a:p>
        </p:txBody>
      </p:sp>
    </p:spTree>
    <p:extLst>
      <p:ext uri="{BB962C8B-B14F-4D97-AF65-F5344CB8AC3E}">
        <p14:creationId xmlns:p14="http://schemas.microsoft.com/office/powerpoint/2010/main" val="9258711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Structural abnormalities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Mullerian</a:t>
            </a:r>
            <a:r>
              <a:rPr lang="en-US" dirty="0"/>
              <a:t> defects;</a:t>
            </a:r>
          </a:p>
          <a:p>
            <a:pPr marL="0" indent="0">
              <a:buNone/>
            </a:pPr>
            <a:r>
              <a:rPr lang="en-US" dirty="0"/>
              <a:t>-Partial vaginal septum causing sequestration and chronic slow release producing cyclic menses but with persistent intermenstrual flow.</a:t>
            </a:r>
          </a:p>
        </p:txBody>
      </p:sp>
    </p:spTree>
    <p:extLst>
      <p:ext uri="{BB962C8B-B14F-4D97-AF65-F5344CB8AC3E}">
        <p14:creationId xmlns:p14="http://schemas.microsoft.com/office/powerpoint/2010/main" val="39159170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Arteriovenous</a:t>
            </a:r>
            <a:r>
              <a:rPr lang="en-US" dirty="0"/>
              <a:t> malformations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Congenital or acquired after C/S, D&amp;C, cervical or endometrial cancer, GTN or IUD.</a:t>
            </a:r>
          </a:p>
          <a:p>
            <a:r>
              <a:rPr lang="en-US" dirty="0"/>
              <a:t>Commonly present with menorrhagia or </a:t>
            </a:r>
            <a:r>
              <a:rPr lang="en-US" dirty="0" err="1"/>
              <a:t>metromenorrhagia</a:t>
            </a:r>
            <a:r>
              <a:rPr lang="en-US" dirty="0"/>
              <a:t> soon after miscarriage, Uterine surgery, or curettage.</a:t>
            </a:r>
          </a:p>
          <a:p>
            <a:r>
              <a:rPr lang="en-US" dirty="0" err="1"/>
              <a:t>Dx</a:t>
            </a:r>
            <a:r>
              <a:rPr lang="en-US" dirty="0"/>
              <a:t>; Sonography +/- color Doppler Angiography to confirm dx, CT scan with contrast</a:t>
            </a:r>
          </a:p>
          <a:p>
            <a:r>
              <a:rPr lang="en-US" dirty="0"/>
              <a:t>Treatment usually is by hysterectomy or arterial embolization of leader vessels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1961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Leiomyomata/FIBROIDS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Are benign uterine tumors</a:t>
            </a:r>
          </a:p>
          <a:p>
            <a:r>
              <a:rPr lang="en-US" dirty="0"/>
              <a:t>Extremely common, and AUB is the most common clinical problem they cause.</a:t>
            </a:r>
          </a:p>
          <a:p>
            <a:r>
              <a:rPr lang="en-US" dirty="0"/>
              <a:t>May cause heavy and prolonged bleeding in ovulatory women, aggravate the bleeding that results from anovulation or may be asymptomatic.</a:t>
            </a:r>
          </a:p>
          <a:p>
            <a:r>
              <a:rPr lang="en-US" dirty="0"/>
              <a:t>TVS- accurate for information regarding size, number and location of </a:t>
            </a:r>
            <a:r>
              <a:rPr lang="en-US" dirty="0" err="1"/>
              <a:t>myomas</a:t>
            </a:r>
            <a:r>
              <a:rPr lang="en-US" dirty="0"/>
              <a:t>.</a:t>
            </a:r>
          </a:p>
          <a:p>
            <a:r>
              <a:rPr lang="en-US" dirty="0" err="1"/>
              <a:t>Sonohysterography</a:t>
            </a:r>
            <a:r>
              <a:rPr lang="en-US" dirty="0"/>
              <a:t> more clearly defines the proximity of </a:t>
            </a:r>
            <a:r>
              <a:rPr lang="en-US" dirty="0" err="1"/>
              <a:t>myomas</a:t>
            </a:r>
            <a:r>
              <a:rPr lang="en-US" dirty="0"/>
              <a:t> to the endometrium.</a:t>
            </a:r>
          </a:p>
        </p:txBody>
      </p:sp>
    </p:spTree>
    <p:extLst>
      <p:ext uri="{BB962C8B-B14F-4D97-AF65-F5344CB8AC3E}">
        <p14:creationId xmlns:p14="http://schemas.microsoft.com/office/powerpoint/2010/main" val="31262258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 of AUB in Fibroids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well known but closely related to location.</a:t>
            </a:r>
          </a:p>
          <a:p>
            <a:r>
              <a:rPr lang="en-US" dirty="0" err="1"/>
              <a:t>Submucous</a:t>
            </a:r>
            <a:r>
              <a:rPr lang="en-US" dirty="0"/>
              <a:t> and large, deep intramural </a:t>
            </a:r>
            <a:r>
              <a:rPr lang="en-US" dirty="0" err="1"/>
              <a:t>myomas</a:t>
            </a:r>
            <a:r>
              <a:rPr lang="en-US" dirty="0"/>
              <a:t> may cause the overlying endometrium to overstretch.</a:t>
            </a:r>
          </a:p>
          <a:p>
            <a:r>
              <a:rPr lang="en-US" dirty="0"/>
              <a:t>Compression from below and trauma from </a:t>
            </a:r>
            <a:r>
              <a:rPr lang="en-US" dirty="0" err="1"/>
              <a:t>intracavitary</a:t>
            </a:r>
            <a:r>
              <a:rPr lang="en-US" dirty="0"/>
              <a:t> friction at the epithelial surface may combine to cause focal chronic inflammation or even ulceration, resulting in bleeding.</a:t>
            </a:r>
          </a:p>
          <a:p>
            <a:r>
              <a:rPr lang="en-US" dirty="0"/>
              <a:t>Erosion and rupture of the larger caliber vessels on some </a:t>
            </a:r>
            <a:r>
              <a:rPr lang="en-US" dirty="0" err="1"/>
              <a:t>myomas</a:t>
            </a:r>
            <a:r>
              <a:rPr lang="en-US" dirty="0"/>
              <a:t> may further contribute to prolonged bleeding.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957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compressed or damaged endometrium, other hemostatic mechanisms like platelet plug formation may also be impaired.</a:t>
            </a:r>
          </a:p>
          <a:p>
            <a:r>
              <a:rPr lang="en-US" dirty="0"/>
              <a:t>The greater surface area of a grossly enlarged uterine cavity may explain menorrhagia in women with fibroids that are numerous and large but distant  from the endometrium.</a:t>
            </a:r>
          </a:p>
          <a:p>
            <a:pPr lvl="0">
              <a:buClr>
                <a:srgbClr val="93A299"/>
              </a:buClr>
            </a:pPr>
            <a:r>
              <a:rPr lang="en-US" dirty="0"/>
              <a:t>Impeded uterine contraction with menstruation is also thought to play a role.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6866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Systemic diseases and 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Renal disease </a:t>
            </a:r>
          </a:p>
          <a:p>
            <a:r>
              <a:rPr lang="en-US" dirty="0"/>
              <a:t>Severe renal dysfunction is associated with endocrine disturbances such as </a:t>
            </a:r>
            <a:r>
              <a:rPr lang="en-US" dirty="0" err="1"/>
              <a:t>amenorrhoea</a:t>
            </a:r>
            <a:r>
              <a:rPr lang="en-US" dirty="0"/>
              <a:t>, menorrhagia, </a:t>
            </a:r>
            <a:r>
              <a:rPr lang="en-US" dirty="0" err="1"/>
              <a:t>hypoestrogenism</a:t>
            </a:r>
            <a:r>
              <a:rPr lang="en-US" dirty="0"/>
              <a:t> and infertility.</a:t>
            </a:r>
          </a:p>
          <a:p>
            <a:r>
              <a:rPr lang="en-US" dirty="0"/>
              <a:t>Mechanism of these abnormalities is not clear but hypothalamic </a:t>
            </a:r>
            <a:r>
              <a:rPr lang="en-US" dirty="0" err="1"/>
              <a:t>dysregulation</a:t>
            </a:r>
            <a:r>
              <a:rPr lang="en-US" dirty="0"/>
              <a:t> of </a:t>
            </a:r>
            <a:r>
              <a:rPr lang="en-US" dirty="0" err="1"/>
              <a:t>gonadotrophin</a:t>
            </a:r>
            <a:r>
              <a:rPr lang="en-US" dirty="0"/>
              <a:t> is suspected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428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Renal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PG synthase inhibitors are contraindicated in AUB due to chronic renal insufficiency as they cause renal artery </a:t>
            </a:r>
            <a:r>
              <a:rPr lang="en-US" dirty="0" err="1"/>
              <a:t>vasocostriction</a:t>
            </a:r>
            <a:r>
              <a:rPr lang="en-US" dirty="0"/>
              <a:t> with adverse effects on glomerular function.</a:t>
            </a:r>
          </a:p>
          <a:p>
            <a:r>
              <a:rPr lang="en-US" dirty="0"/>
              <a:t>High dose MPA and COC’s are used in renal disease with good results. These are contraindicated in coexisting hypertension.</a:t>
            </a:r>
          </a:p>
          <a:p>
            <a:r>
              <a:rPr lang="en-US" dirty="0"/>
              <a:t>Endometrial ablation and hysterectomy are other management options in renal disease.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4771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Liver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HPO axis dysfunction implicated</a:t>
            </a:r>
          </a:p>
          <a:p>
            <a:pPr>
              <a:buFontTx/>
              <a:buChar char="-"/>
            </a:pPr>
            <a:r>
              <a:rPr lang="en-US" dirty="0"/>
              <a:t>Inadequate metabolism of estrogen lead to high circulating levels</a:t>
            </a:r>
          </a:p>
          <a:p>
            <a:pPr>
              <a:buFontTx/>
              <a:buChar char="-"/>
            </a:pPr>
            <a:r>
              <a:rPr lang="en-US" dirty="0"/>
              <a:t>May be associated with low serum LH &amp; FSH</a:t>
            </a:r>
          </a:p>
          <a:p>
            <a:pPr>
              <a:buFontTx/>
              <a:buChar char="-"/>
            </a:pPr>
            <a:r>
              <a:rPr lang="en-US" dirty="0"/>
              <a:t>Inadequate synthesis of clotting factors</a:t>
            </a:r>
          </a:p>
          <a:p>
            <a:pPr>
              <a:buFontTx/>
              <a:buChar char="-"/>
            </a:pPr>
            <a:r>
              <a:rPr lang="en-US" dirty="0"/>
              <a:t>Thrombocytopenia is common in portal hypertension and </a:t>
            </a:r>
            <a:r>
              <a:rPr lang="en-US" dirty="0" err="1"/>
              <a:t>splenomegally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02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00" name="Picture 4" descr="humanmestru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1534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899127"/>
            <a:ext cx="66140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REGULATION OF THE MENSTRUAL CYCLE</a:t>
            </a:r>
          </a:p>
        </p:txBody>
      </p:sp>
    </p:spTree>
    <p:extLst>
      <p:ext uri="{BB962C8B-B14F-4D97-AF65-F5344CB8AC3E}">
        <p14:creationId xmlns:p14="http://schemas.microsoft.com/office/powerpoint/2010/main" val="28716421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the normally functioning thyroid, thyroid hormones regulate TSH by </a:t>
            </a:r>
            <a:r>
              <a:rPr lang="en-US" dirty="0" err="1"/>
              <a:t>supressing</a:t>
            </a:r>
            <a:r>
              <a:rPr lang="en-US" dirty="0"/>
              <a:t> </a:t>
            </a:r>
            <a:r>
              <a:rPr lang="en-US" dirty="0" err="1"/>
              <a:t>thyrotropin</a:t>
            </a:r>
            <a:r>
              <a:rPr lang="en-US" dirty="0"/>
              <a:t> releasing hormone(TRH) secretion but primarily affecting pituitary sensitivity to TRH by reducing the number of TRH receptors.</a:t>
            </a:r>
          </a:p>
          <a:p>
            <a:r>
              <a:rPr lang="en-US" dirty="0"/>
              <a:t>TRH also stimulates prolactin secretion by the pituitary.</a:t>
            </a:r>
          </a:p>
          <a:p>
            <a:r>
              <a:rPr lang="en-US" dirty="0"/>
              <a:t>Hypo/hyperthyroidism may lead to </a:t>
            </a:r>
            <a:r>
              <a:rPr lang="en-US" dirty="0" err="1"/>
              <a:t>amenorrhoea</a:t>
            </a:r>
            <a:r>
              <a:rPr lang="en-US" dirty="0"/>
              <a:t> or menorrhagia.</a:t>
            </a:r>
          </a:p>
          <a:p>
            <a:r>
              <a:rPr lang="en-US" dirty="0"/>
              <a:t>Amenorrhea can be a result of TRH-induced increases in Prolactin.</a:t>
            </a:r>
          </a:p>
          <a:p>
            <a:r>
              <a:rPr lang="en-US" dirty="0"/>
              <a:t>Women with overt hypothyroidism present with anovulation, </a:t>
            </a:r>
            <a:r>
              <a:rPr lang="en-US" dirty="0" err="1"/>
              <a:t>amenorrhoea</a:t>
            </a:r>
            <a:r>
              <a:rPr lang="en-US" dirty="0"/>
              <a:t> and </a:t>
            </a:r>
            <a:r>
              <a:rPr lang="en-US" dirty="0" err="1"/>
              <a:t>anovulatory</a:t>
            </a:r>
            <a:r>
              <a:rPr lang="en-US" dirty="0"/>
              <a:t> DUB.</a:t>
            </a:r>
          </a:p>
          <a:p>
            <a:r>
              <a:rPr lang="en-US" dirty="0"/>
              <a:t>Treatment of hypothyroidism usually corrects bleeding dysfunction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171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Coagulopathy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Is an infrequent cause of gynecologic bleeding.</a:t>
            </a:r>
          </a:p>
          <a:p>
            <a:r>
              <a:rPr lang="en-US" dirty="0"/>
              <a:t>Coagulopathy occurs in approx. 13% of women with heavy menstrual bleeding.</a:t>
            </a:r>
          </a:p>
          <a:p>
            <a:r>
              <a:rPr lang="en-US" dirty="0"/>
              <a:t>Screen for coagulopathy in:-</a:t>
            </a:r>
          </a:p>
          <a:p>
            <a:pPr lvl="1"/>
            <a:r>
              <a:rPr lang="en-US" dirty="0"/>
              <a:t> Adolescents with severe menorrhagia</a:t>
            </a:r>
          </a:p>
          <a:p>
            <a:pPr lvl="1"/>
            <a:r>
              <a:rPr lang="en-US" dirty="0"/>
              <a:t> Women with severe menorrhagia without another identifiable cause.</a:t>
            </a:r>
          </a:p>
          <a:p>
            <a:pPr lvl="1"/>
            <a:r>
              <a:rPr lang="en-US" dirty="0"/>
              <a:t>Preoperatively, prior to hysterectomy planned for severe bleeding.</a:t>
            </a:r>
          </a:p>
        </p:txBody>
      </p:sp>
    </p:spTree>
    <p:extLst>
      <p:ext uri="{BB962C8B-B14F-4D97-AF65-F5344CB8AC3E}">
        <p14:creationId xmlns:p14="http://schemas.microsoft.com/office/powerpoint/2010/main" val="15106218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Screening tests  for bleeding disorders in general  include: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err="1"/>
              <a:t>Prothrombin</a:t>
            </a:r>
            <a:r>
              <a:rPr lang="en-US" dirty="0"/>
              <a:t> Time(PT)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Partial </a:t>
            </a:r>
            <a:r>
              <a:rPr lang="en-US" dirty="0" err="1"/>
              <a:t>Thromboplastin</a:t>
            </a:r>
            <a:r>
              <a:rPr lang="en-US" dirty="0"/>
              <a:t> Time(PTT)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Platelet Count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Bleeding Time.</a:t>
            </a:r>
          </a:p>
          <a:p>
            <a:r>
              <a:rPr lang="en-US" dirty="0"/>
              <a:t>Common coagulopathies;-</a:t>
            </a:r>
          </a:p>
          <a:p>
            <a:pPr lvl="1"/>
            <a:r>
              <a:rPr lang="en-US" dirty="0"/>
              <a:t>Von </a:t>
            </a:r>
            <a:r>
              <a:rPr lang="en-US" dirty="0" err="1"/>
              <a:t>Willebrand</a:t>
            </a:r>
            <a:r>
              <a:rPr lang="en-US" dirty="0"/>
              <a:t> disease (</a:t>
            </a:r>
            <a:r>
              <a:rPr lang="en-US" dirty="0" err="1"/>
              <a:t>vWD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Disorders of platelet function</a:t>
            </a:r>
          </a:p>
          <a:p>
            <a:pPr lvl="1"/>
            <a:r>
              <a:rPr lang="en-US" dirty="0"/>
              <a:t>Deficiencies of factor VII and IX (Hemophilia A and B)</a:t>
            </a:r>
          </a:p>
        </p:txBody>
      </p:sp>
    </p:spTree>
    <p:extLst>
      <p:ext uri="{BB962C8B-B14F-4D97-AF65-F5344CB8AC3E}">
        <p14:creationId xmlns:p14="http://schemas.microsoft.com/office/powerpoint/2010/main" val="23669883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Von </a:t>
            </a:r>
            <a:r>
              <a:rPr lang="en-US" dirty="0" err="1"/>
              <a:t>Willebrand</a:t>
            </a:r>
            <a:r>
              <a:rPr lang="en-US" dirty="0"/>
              <a:t>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Von </a:t>
            </a:r>
            <a:r>
              <a:rPr lang="en-US" dirty="0" err="1"/>
              <a:t>Willebrand’s</a:t>
            </a:r>
            <a:r>
              <a:rPr lang="en-US" dirty="0"/>
              <a:t> disease is the most common inherited bleeding abnormality affecting women.</a:t>
            </a:r>
          </a:p>
          <a:p>
            <a:r>
              <a:rPr lang="en-US" dirty="0"/>
              <a:t>Prevalence of 1-2% in the general population-in the US</a:t>
            </a:r>
          </a:p>
          <a:p>
            <a:r>
              <a:rPr lang="en-US" dirty="0"/>
              <a:t>The disease is a consequence of quantitative or qualitative defects of </a:t>
            </a:r>
            <a:r>
              <a:rPr lang="en-US" dirty="0" err="1"/>
              <a:t>vWF</a:t>
            </a:r>
            <a:r>
              <a:rPr lang="en-US" dirty="0"/>
              <a:t>.</a:t>
            </a:r>
          </a:p>
          <a:p>
            <a:r>
              <a:rPr lang="en-US" dirty="0" err="1"/>
              <a:t>vWD</a:t>
            </a:r>
            <a:r>
              <a:rPr lang="en-US" dirty="0"/>
              <a:t> has several subtypes and the tendency to excess bleeding can vary widely, even within individuals and their families.</a:t>
            </a:r>
          </a:p>
        </p:txBody>
      </p:sp>
    </p:spTree>
    <p:extLst>
      <p:ext uri="{BB962C8B-B14F-4D97-AF65-F5344CB8AC3E}">
        <p14:creationId xmlns:p14="http://schemas.microsoft.com/office/powerpoint/2010/main" val="7710613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vWF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necessary for platelet adhesion and thrombus formation at the site of vascular injury.</a:t>
            </a:r>
          </a:p>
          <a:p>
            <a:r>
              <a:rPr lang="en-US" dirty="0"/>
              <a:t> Serves as a carrier for factor VIII in the circulating blood and prevents inactivation and clearance of factor VIII, which is depleted rapidly without </a:t>
            </a:r>
            <a:r>
              <a:rPr lang="en-US" dirty="0" err="1"/>
              <a:t>vWF</a:t>
            </a:r>
            <a:r>
              <a:rPr lang="en-US" dirty="0"/>
              <a:t> and becomes clinically deficient.</a:t>
            </a:r>
          </a:p>
        </p:txBody>
      </p:sp>
    </p:spTree>
    <p:extLst>
      <p:ext uri="{BB962C8B-B14F-4D97-AF65-F5344CB8AC3E}">
        <p14:creationId xmlns:p14="http://schemas.microsoft.com/office/powerpoint/2010/main" val="19739642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Patients with </a:t>
            </a:r>
            <a:r>
              <a:rPr lang="en-US" dirty="0" err="1"/>
              <a:t>vWD</a:t>
            </a:r>
            <a:r>
              <a:rPr lang="en-US" dirty="0"/>
              <a:t> commonly complain of menorrhagia.</a:t>
            </a:r>
          </a:p>
          <a:p>
            <a:r>
              <a:rPr lang="en-US" dirty="0"/>
              <a:t>Heavy </a:t>
            </a:r>
            <a:r>
              <a:rPr lang="en-US" dirty="0" err="1"/>
              <a:t>mentsruation</a:t>
            </a:r>
            <a:r>
              <a:rPr lang="en-US" dirty="0"/>
              <a:t> begins with menarche in these patients. They commonly have other bleeding symptoms such as easy bruising, epistaxis and PPH.</a:t>
            </a:r>
          </a:p>
          <a:p>
            <a:r>
              <a:rPr lang="en-US" dirty="0"/>
              <a:t>Testing for this disorder should be considered when evaluating women with menorrhagia for </a:t>
            </a:r>
            <a:r>
              <a:rPr lang="en-US" dirty="0" err="1"/>
              <a:t>coagulopaties</a:t>
            </a:r>
            <a:r>
              <a:rPr lang="en-US" dirty="0"/>
              <a:t>.</a:t>
            </a:r>
          </a:p>
          <a:p>
            <a:r>
              <a:rPr lang="en-US" dirty="0"/>
              <a:t>Depending on the degree and severity of </a:t>
            </a:r>
            <a:r>
              <a:rPr lang="en-US" dirty="0" err="1"/>
              <a:t>vWD</a:t>
            </a:r>
            <a:r>
              <a:rPr lang="en-US" dirty="0"/>
              <a:t>, the PTT and bleeding time may be prolonged.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903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Varied depending on cause of AUB.. Include:</a:t>
            </a:r>
          </a:p>
          <a:p>
            <a:pPr marL="0" indent="0">
              <a:buNone/>
            </a:pPr>
            <a:r>
              <a:rPr lang="en-US" dirty="0"/>
              <a:t>	-Abnormal PV bleeding</a:t>
            </a:r>
          </a:p>
          <a:p>
            <a:pPr marL="0" indent="0">
              <a:buNone/>
            </a:pPr>
            <a:r>
              <a:rPr lang="en-US" dirty="0"/>
              <a:t>	-Pelvic pain</a:t>
            </a:r>
          </a:p>
          <a:p>
            <a:pPr marL="0" indent="0">
              <a:buNone/>
            </a:pPr>
            <a:r>
              <a:rPr lang="en-US" dirty="0"/>
              <a:t>	-Pelvic pressure</a:t>
            </a:r>
          </a:p>
          <a:p>
            <a:pPr marL="0" indent="0">
              <a:buNone/>
            </a:pPr>
            <a:r>
              <a:rPr lang="en-US" dirty="0"/>
              <a:t>	- Infertility</a:t>
            </a:r>
          </a:p>
          <a:p>
            <a:pPr marL="0" indent="0">
              <a:buNone/>
            </a:pPr>
            <a:r>
              <a:rPr lang="en-US" dirty="0"/>
              <a:t>	-Dyspareunia</a:t>
            </a:r>
          </a:p>
          <a:p>
            <a:pPr marL="0" indent="0">
              <a:buNone/>
            </a:pPr>
            <a:r>
              <a:rPr lang="en-US" dirty="0"/>
              <a:t>	-Fever </a:t>
            </a:r>
          </a:p>
          <a:p>
            <a:pPr marL="0" indent="0">
              <a:buNone/>
            </a:pPr>
            <a:r>
              <a:rPr lang="en-US" dirty="0"/>
              <a:t>	-Signs and symptoms of </a:t>
            </a:r>
            <a:r>
              <a:rPr lang="en-US" dirty="0" err="1"/>
              <a:t>Anaemia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Sgins</a:t>
            </a:r>
            <a:r>
              <a:rPr lang="en-US" dirty="0"/>
              <a:t> and symptoms of shock- from acute blood loss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84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 to the patient with 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Comprehensive history, examination and focused work up is essential for diagnosis.</a:t>
            </a:r>
          </a:p>
          <a:p>
            <a:r>
              <a:rPr lang="en-US" dirty="0"/>
              <a:t>This can be arrived at by asking these key questions:</a:t>
            </a:r>
          </a:p>
          <a:p>
            <a:pPr marL="514350" indent="-514350">
              <a:buAutoNum type="arabicPeriod"/>
            </a:pPr>
            <a:r>
              <a:rPr lang="en-US" dirty="0"/>
              <a:t>What is the woman’s age? Parity? Last delivery?</a:t>
            </a:r>
          </a:p>
          <a:p>
            <a:pPr marL="514350" indent="-514350">
              <a:buAutoNum type="arabicPeriod"/>
            </a:pPr>
            <a:r>
              <a:rPr lang="en-US" dirty="0"/>
              <a:t>Where is the bleeding from?</a:t>
            </a:r>
          </a:p>
          <a:p>
            <a:pPr marL="514350" indent="-514350">
              <a:buAutoNum type="arabicPeriod"/>
            </a:pPr>
            <a:r>
              <a:rPr lang="en-US" dirty="0"/>
              <a:t>Is she sexually active? Is she pregnant? FP method in use?</a:t>
            </a:r>
          </a:p>
          <a:p>
            <a:pPr marL="514350" indent="-514350">
              <a:buAutoNum type="arabicPeriod"/>
            </a:pPr>
            <a:r>
              <a:rPr lang="en-US" dirty="0"/>
              <a:t>What is her normal menstrual cycle like? Are there symptoms of ovulation?</a:t>
            </a:r>
          </a:p>
          <a:p>
            <a:pPr marL="514350" indent="-514350">
              <a:buAutoNum type="arabicPeriod"/>
            </a:pPr>
            <a:r>
              <a:rPr lang="en-US" dirty="0"/>
              <a:t>What is the nature of the abnormal bleeding? Frequency, Duration, Vol., R/ship to coitus</a:t>
            </a:r>
          </a:p>
          <a:p>
            <a:pPr marL="514350" indent="-514350">
              <a:buAutoNum type="arabicPeriod"/>
            </a:pPr>
            <a:r>
              <a:rPr lang="en-US" dirty="0"/>
              <a:t>Are there other associated symptoms?</a:t>
            </a:r>
          </a:p>
          <a:p>
            <a:pPr marL="514350" indent="-514350">
              <a:buAutoNum type="arabicPeriod"/>
            </a:pPr>
            <a:r>
              <a:rPr lang="en-US" dirty="0"/>
              <a:t>Does she have a systemic illness? Is she on any medication?</a:t>
            </a:r>
          </a:p>
          <a:p>
            <a:pPr marL="514350" indent="-514350">
              <a:buAutoNum type="arabicPeriod"/>
            </a:pPr>
            <a:r>
              <a:rPr lang="en-US" dirty="0"/>
              <a:t>Any recent change in weight? Excessive exercise or stress?</a:t>
            </a:r>
          </a:p>
          <a:p>
            <a:pPr marL="514350" indent="-514350">
              <a:buAutoNum type="arabicPeriod"/>
            </a:pPr>
            <a:r>
              <a:rPr lang="en-US" dirty="0"/>
              <a:t>Is there a personal or family h/o a bleeding disorder?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742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General: Height, weight, fat distribution(</a:t>
            </a:r>
            <a:r>
              <a:rPr lang="en-US" dirty="0" err="1"/>
              <a:t>Cushings</a:t>
            </a:r>
            <a:r>
              <a:rPr lang="en-US" dirty="0"/>
              <a:t>, Turner Syndrome), Vital signs,</a:t>
            </a:r>
          </a:p>
          <a:p>
            <a:r>
              <a:rPr lang="en-US" dirty="0"/>
              <a:t>Visual fields- pituitary tumor</a:t>
            </a:r>
          </a:p>
          <a:p>
            <a:r>
              <a:rPr lang="en-US" dirty="0"/>
              <a:t>Palpate thyroid</a:t>
            </a:r>
          </a:p>
          <a:p>
            <a:r>
              <a:rPr lang="en-US" dirty="0"/>
              <a:t>Hair distribution, acne- androgen excess</a:t>
            </a:r>
          </a:p>
          <a:p>
            <a:r>
              <a:rPr lang="en-US" dirty="0"/>
              <a:t>Breast exam and Tanner staging-provides evidence of </a:t>
            </a:r>
            <a:r>
              <a:rPr lang="en-US" dirty="0" err="1"/>
              <a:t>estrogenization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111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Skin-</a:t>
            </a:r>
            <a:r>
              <a:rPr lang="en-US" dirty="0" err="1"/>
              <a:t>acanthosis</a:t>
            </a:r>
            <a:r>
              <a:rPr lang="en-US" dirty="0"/>
              <a:t> </a:t>
            </a:r>
            <a:r>
              <a:rPr lang="en-US" dirty="0" err="1"/>
              <a:t>nigricans</a:t>
            </a:r>
            <a:r>
              <a:rPr lang="en-US" dirty="0"/>
              <a:t>, </a:t>
            </a:r>
            <a:r>
              <a:rPr lang="en-US" dirty="0" err="1"/>
              <a:t>petechiae</a:t>
            </a:r>
            <a:r>
              <a:rPr lang="en-US" dirty="0"/>
              <a:t>, bruising</a:t>
            </a:r>
          </a:p>
          <a:p>
            <a:r>
              <a:rPr lang="en-US" dirty="0"/>
              <a:t>Abdominal and Pelvic exam,</a:t>
            </a:r>
          </a:p>
        </p:txBody>
      </p:sp>
    </p:spTree>
    <p:extLst>
      <p:ext uri="{BB962C8B-B14F-4D97-AF65-F5344CB8AC3E}">
        <p14:creationId xmlns:p14="http://schemas.microsoft.com/office/powerpoint/2010/main" val="198961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REGULATION OF THE MENSTRUAL CYCLE</a:t>
            </a:r>
            <a:br>
              <a:rPr lang="en-US" dirty="0"/>
            </a:b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19200" y="2362200"/>
            <a:ext cx="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Cortex---Endorphins, </a:t>
            </a:r>
            <a:r>
              <a:rPr lang="en-US" sz="2400" dirty="0" err="1">
                <a:latin typeface="Calibri" panose="020F0502020204030204" pitchFamily="34" charset="0"/>
              </a:rPr>
              <a:t>Catecholamines</a:t>
            </a:r>
            <a:r>
              <a:rPr lang="en-US" sz="2400" dirty="0">
                <a:latin typeface="Calibri" panose="020F0502020204030204" pitchFamily="34" charset="0"/>
              </a:rPr>
              <a:t>, Dopamine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Hypothalamus-GnRH		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Anterior Pituitary—FSH, LH, prolactin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Thyroid	 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Ovaries—Steroids( estrogens, androgens) peptides( Inhibin, </a:t>
            </a:r>
            <a:r>
              <a:rPr lang="en-US" sz="2400" dirty="0" err="1">
                <a:latin typeface="Calibri" panose="020F0502020204030204" pitchFamily="34" charset="0"/>
              </a:rPr>
              <a:t>Activin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Follistatin</a:t>
            </a:r>
            <a:r>
              <a:rPr lang="en-US" sz="2400" dirty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Adrenal glands, Peripheral fat- sex steroids	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Endometrium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6317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Lab Tests</a:t>
            </a:r>
          </a:p>
          <a:p>
            <a:pPr marL="514350" indent="-514350">
              <a:buAutoNum type="alphaLcPeriod"/>
            </a:pPr>
            <a:r>
              <a:rPr lang="en-US" dirty="0"/>
              <a:t>Pregnancy test</a:t>
            </a:r>
          </a:p>
          <a:p>
            <a:pPr marL="514350" indent="-514350">
              <a:buAutoNum type="alphaLcPeriod"/>
            </a:pPr>
            <a:r>
              <a:rPr lang="en-US" dirty="0"/>
              <a:t>CBC, serum ferritin</a:t>
            </a:r>
          </a:p>
          <a:p>
            <a:pPr marL="514350" indent="-514350">
              <a:buAutoNum type="alphaLcPeriod"/>
            </a:pPr>
            <a:r>
              <a:rPr lang="en-US" dirty="0"/>
              <a:t>Coagulation profile</a:t>
            </a:r>
          </a:p>
          <a:p>
            <a:pPr marL="514350" indent="-514350">
              <a:buAutoNum type="alphaLcPeriod"/>
            </a:pPr>
            <a:r>
              <a:rPr lang="en-US" dirty="0"/>
              <a:t>Serum beta </a:t>
            </a:r>
            <a:r>
              <a:rPr lang="en-US" dirty="0" err="1"/>
              <a:t>Hcg</a:t>
            </a:r>
            <a:r>
              <a:rPr lang="en-US" dirty="0"/>
              <a:t>, urinalysis, stool guaiac </a:t>
            </a:r>
          </a:p>
          <a:p>
            <a:pPr marL="514350" indent="-514350">
              <a:buAutoNum type="alphaLcPeriod"/>
            </a:pPr>
            <a:r>
              <a:rPr lang="en-US" dirty="0"/>
              <a:t>Prolactin</a:t>
            </a:r>
          </a:p>
          <a:p>
            <a:pPr marL="514350" indent="-514350">
              <a:buAutoNum type="alphaLcPeriod"/>
            </a:pPr>
            <a:r>
              <a:rPr lang="en-US"/>
              <a:t>TSH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/>
              <a:t>FSH, LH, free an </a:t>
            </a:r>
            <a:r>
              <a:rPr lang="en-US" dirty="0" err="1"/>
              <a:t>dtotal</a:t>
            </a:r>
            <a:r>
              <a:rPr lang="en-US" dirty="0"/>
              <a:t> testosterone and </a:t>
            </a:r>
            <a:r>
              <a:rPr lang="en-US" dirty="0" err="1"/>
              <a:t>dehydroepiandrosterone</a:t>
            </a:r>
            <a:r>
              <a:rPr lang="en-US" dirty="0"/>
              <a:t> sulfate (DHEAS)-in patients with sigs of </a:t>
            </a:r>
            <a:r>
              <a:rPr lang="en-US" dirty="0" err="1"/>
              <a:t>hyperandrogenism</a:t>
            </a:r>
            <a:r>
              <a:rPr lang="en-US" dirty="0"/>
              <a:t>, PCOS</a:t>
            </a:r>
          </a:p>
          <a:p>
            <a:pPr marL="0" indent="0">
              <a:buNone/>
            </a:pPr>
            <a:r>
              <a:rPr lang="en-US" dirty="0"/>
              <a:t>2.) </a:t>
            </a:r>
            <a:r>
              <a:rPr lang="en-US" dirty="0" err="1"/>
              <a:t>Cytologic</a:t>
            </a:r>
            <a:r>
              <a:rPr lang="en-US" dirty="0"/>
              <a:t> Cervical and </a:t>
            </a:r>
            <a:r>
              <a:rPr lang="en-US" dirty="0" err="1"/>
              <a:t>endocervical</a:t>
            </a:r>
            <a:r>
              <a:rPr lang="en-US" dirty="0"/>
              <a:t> smears</a:t>
            </a:r>
          </a:p>
          <a:p>
            <a:pPr marL="0" indent="0">
              <a:buNone/>
            </a:pPr>
            <a:r>
              <a:rPr lang="en-US" dirty="0"/>
              <a:t>Presence of </a:t>
            </a:r>
            <a:r>
              <a:rPr lang="en-US" dirty="0" err="1"/>
              <a:t>endocervical</a:t>
            </a:r>
            <a:r>
              <a:rPr lang="en-US" dirty="0"/>
              <a:t> cells in post menopausal women warrants further evaluation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454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Endometrial Biopsy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Endometrial sampling  and histologic evaluation to diagnose infection, hyperplasia, cancer, GTN.</a:t>
            </a:r>
          </a:p>
          <a:p>
            <a:r>
              <a:rPr lang="en-US" dirty="0"/>
              <a:t>Done by D&amp;C, metal curettes, plastic samplers-</a:t>
            </a:r>
            <a:r>
              <a:rPr lang="en-US" dirty="0" err="1"/>
              <a:t>Pipelle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327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Imaging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A.) TVS</a:t>
            </a:r>
          </a:p>
          <a:p>
            <a:pPr marL="0" indent="0">
              <a:buNone/>
            </a:pPr>
            <a:r>
              <a:rPr lang="en-US" dirty="0"/>
              <a:t>Good for detecting </a:t>
            </a:r>
            <a:r>
              <a:rPr lang="en-US" dirty="0" err="1"/>
              <a:t>leiomyomas</a:t>
            </a:r>
            <a:r>
              <a:rPr lang="en-US" dirty="0"/>
              <a:t>, hyperplasia and cancer.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971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b) Saline infusion </a:t>
            </a:r>
            <a:r>
              <a:rPr lang="en-US" dirty="0" err="1"/>
              <a:t>sonography</a:t>
            </a:r>
            <a:r>
              <a:rPr lang="en-US" dirty="0"/>
              <a:t> (SIS)</a:t>
            </a:r>
          </a:p>
          <a:p>
            <a:pPr>
              <a:buFontTx/>
              <a:buChar char="-"/>
            </a:pPr>
            <a:r>
              <a:rPr lang="en-US" dirty="0"/>
              <a:t>Good for evaluating endometrial polyps, </a:t>
            </a:r>
            <a:r>
              <a:rPr lang="en-US" dirty="0" err="1"/>
              <a:t>submucous</a:t>
            </a:r>
            <a:r>
              <a:rPr lang="en-US" dirty="0"/>
              <a:t> fibroids &amp; </a:t>
            </a:r>
            <a:r>
              <a:rPr lang="en-US" dirty="0" err="1"/>
              <a:t>intracavitary</a:t>
            </a:r>
            <a:r>
              <a:rPr lang="en-US" dirty="0"/>
              <a:t> blood clots.</a:t>
            </a:r>
          </a:p>
          <a:p>
            <a:pPr>
              <a:buFontTx/>
              <a:buChar char="-"/>
            </a:pPr>
            <a:r>
              <a:rPr lang="en-US" dirty="0"/>
              <a:t>Best performed in proliferative phase of cycle to minimize false positive and false negative results.</a:t>
            </a:r>
          </a:p>
        </p:txBody>
      </p:sp>
    </p:spTree>
    <p:extLst>
      <p:ext uri="{BB962C8B-B14F-4D97-AF65-F5344CB8AC3E}">
        <p14:creationId xmlns:p14="http://schemas.microsoft.com/office/powerpoint/2010/main" val="36180267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c) </a:t>
            </a:r>
            <a:r>
              <a:rPr lang="en-US" dirty="0" err="1"/>
              <a:t>Transvaginal</a:t>
            </a:r>
            <a:r>
              <a:rPr lang="en-US" dirty="0"/>
              <a:t> color </a:t>
            </a:r>
            <a:r>
              <a:rPr lang="en-US" dirty="0" err="1"/>
              <a:t>doppler</a:t>
            </a:r>
            <a:r>
              <a:rPr lang="en-US" dirty="0"/>
              <a:t> </a:t>
            </a:r>
            <a:r>
              <a:rPr lang="en-US" dirty="0" err="1"/>
              <a:t>sonography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Useful in differentiating polyps from </a:t>
            </a:r>
            <a:r>
              <a:rPr lang="en-US" dirty="0" err="1"/>
              <a:t>myomas</a:t>
            </a:r>
            <a:r>
              <a:rPr lang="en-US" dirty="0"/>
              <a:t>, a polyp usually has a single artery whereas </a:t>
            </a:r>
            <a:r>
              <a:rPr lang="en-US" dirty="0" err="1"/>
              <a:t>myomas</a:t>
            </a:r>
            <a:r>
              <a:rPr lang="en-US" dirty="0"/>
              <a:t> have many.</a:t>
            </a:r>
          </a:p>
          <a:p>
            <a:pPr>
              <a:buNone/>
            </a:pPr>
            <a:r>
              <a:rPr lang="en-US" dirty="0"/>
              <a:t>d) Hysteroscopy</a:t>
            </a:r>
          </a:p>
          <a:p>
            <a:pPr>
              <a:buNone/>
            </a:pPr>
            <a:r>
              <a:rPr lang="en-US" dirty="0"/>
              <a:t>- A 3-5mm endoscope passing into uterine cavity  distended by saline provides optimal visualization of endometrial pathology.</a:t>
            </a:r>
          </a:p>
        </p:txBody>
      </p:sp>
    </p:spTree>
    <p:extLst>
      <p:ext uri="{BB962C8B-B14F-4D97-AF65-F5344CB8AC3E}">
        <p14:creationId xmlns:p14="http://schemas.microsoft.com/office/powerpoint/2010/main" val="40275601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Coupled with </a:t>
            </a:r>
            <a:r>
              <a:rPr lang="en-US" dirty="0" err="1"/>
              <a:t>endocervical</a:t>
            </a:r>
            <a:r>
              <a:rPr lang="en-US" dirty="0"/>
              <a:t> biopsy or curettage, it provides an excellent way of diagnosing pathology.</a:t>
            </a:r>
          </a:p>
        </p:txBody>
      </p:sp>
    </p:spTree>
    <p:extLst>
      <p:ext uri="{BB962C8B-B14F-4D97-AF65-F5344CB8AC3E}">
        <p14:creationId xmlns:p14="http://schemas.microsoft.com/office/powerpoint/2010/main" val="20804078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 OF 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Depends on:-</a:t>
            </a:r>
          </a:p>
          <a:p>
            <a:pPr lvl="1"/>
            <a:r>
              <a:rPr lang="en-US" dirty="0"/>
              <a:t>Cause and severity of bleeding</a:t>
            </a:r>
          </a:p>
          <a:p>
            <a:pPr lvl="1"/>
            <a:r>
              <a:rPr lang="en-US" dirty="0"/>
              <a:t>Associated symptoms (</a:t>
            </a:r>
            <a:r>
              <a:rPr lang="en-US" dirty="0" err="1"/>
              <a:t>e.g</a:t>
            </a:r>
            <a:r>
              <a:rPr lang="en-US" dirty="0"/>
              <a:t> Pelvic pain, infertility)</a:t>
            </a:r>
          </a:p>
          <a:p>
            <a:pPr lvl="1"/>
            <a:r>
              <a:rPr lang="en-US" dirty="0"/>
              <a:t>Contraceptive need or plans for future pregnancy</a:t>
            </a:r>
          </a:p>
          <a:p>
            <a:pPr lvl="1"/>
            <a:r>
              <a:rPr lang="en-US" dirty="0"/>
              <a:t>Contraindications to hormonal or other medications</a:t>
            </a:r>
          </a:p>
          <a:p>
            <a:pPr lvl="1"/>
            <a:r>
              <a:rPr lang="en-US" dirty="0"/>
              <a:t>Medical </a:t>
            </a:r>
            <a:r>
              <a:rPr lang="en-US" dirty="0" err="1"/>
              <a:t>cormobidities</a:t>
            </a:r>
            <a:endParaRPr lang="en-US" dirty="0"/>
          </a:p>
          <a:p>
            <a:pPr lvl="1"/>
            <a:r>
              <a:rPr lang="en-US" dirty="0"/>
              <a:t>Patient preferences regarding medical versus surgical and short-term versus long term therapy</a:t>
            </a:r>
          </a:p>
          <a:p>
            <a:r>
              <a:rPr lang="en-US" dirty="0"/>
              <a:t>Observation</a:t>
            </a:r>
          </a:p>
          <a:p>
            <a:r>
              <a:rPr lang="en-US" dirty="0"/>
              <a:t>Medical</a:t>
            </a:r>
          </a:p>
          <a:p>
            <a:r>
              <a:rPr lang="en-US" dirty="0"/>
              <a:t>Surgical </a:t>
            </a:r>
          </a:p>
        </p:txBody>
      </p:sp>
    </p:spTree>
    <p:extLst>
      <p:ext uri="{BB962C8B-B14F-4D97-AF65-F5344CB8AC3E}">
        <p14:creationId xmlns:p14="http://schemas.microsoft.com/office/powerpoint/2010/main" val="18421254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Observation </a:t>
            </a:r>
          </a:p>
          <a:p>
            <a:pPr>
              <a:buNone/>
            </a:pPr>
            <a:r>
              <a:rPr lang="en-US" dirty="0"/>
              <a:t>- Mild AUB in adolescents occasionally resolves with maturation of the HPO axis.</a:t>
            </a:r>
          </a:p>
          <a:p>
            <a:pPr>
              <a:buNone/>
            </a:pPr>
            <a:r>
              <a:rPr lang="en-US" dirty="0"/>
              <a:t>- These girls are reassured that their periods will normalize with time so long as they don’t have severe AUB as to affect their daily routine.</a:t>
            </a:r>
          </a:p>
        </p:txBody>
      </p:sp>
    </p:spTree>
    <p:extLst>
      <p:ext uri="{BB962C8B-B14F-4D97-AF65-F5344CB8AC3E}">
        <p14:creationId xmlns:p14="http://schemas.microsoft.com/office/powerpoint/2010/main" val="8737859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MEDICAL TREATMENT OF DUB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Tranexamic acid</a:t>
            </a:r>
          </a:p>
          <a:p>
            <a:r>
              <a:rPr lang="en-US" dirty="0"/>
              <a:t>NSAIDs</a:t>
            </a:r>
          </a:p>
          <a:p>
            <a:r>
              <a:rPr lang="en-US" dirty="0"/>
              <a:t>COCs</a:t>
            </a:r>
          </a:p>
          <a:p>
            <a:r>
              <a:rPr lang="en-US" dirty="0" err="1"/>
              <a:t>Progestins</a:t>
            </a:r>
            <a:endParaRPr lang="en-US" dirty="0"/>
          </a:p>
          <a:p>
            <a:r>
              <a:rPr lang="en-US" dirty="0"/>
              <a:t>Androgens</a:t>
            </a:r>
          </a:p>
          <a:p>
            <a:r>
              <a:rPr lang="en-US" dirty="0" err="1"/>
              <a:t>GnRH</a:t>
            </a:r>
            <a:r>
              <a:rPr lang="en-US" dirty="0"/>
              <a:t> agonists</a:t>
            </a:r>
          </a:p>
          <a:p>
            <a:r>
              <a:rPr lang="en-US" dirty="0"/>
              <a:t>Iron supplementation</a:t>
            </a:r>
          </a:p>
          <a:p>
            <a:r>
              <a:rPr lang="en-US" dirty="0"/>
              <a:t>Blood transfusion</a:t>
            </a:r>
          </a:p>
        </p:txBody>
      </p:sp>
    </p:spTree>
    <p:extLst>
      <p:ext uri="{BB962C8B-B14F-4D97-AF65-F5344CB8AC3E}">
        <p14:creationId xmlns:p14="http://schemas.microsoft.com/office/powerpoint/2010/main" val="27520127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/>
              <a:t>Decrease DUB related menorrhagia, and dysmenorrhea.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/>
              <a:t>90% of MBL occurs in the first 3 days of menses and therefore NSAIDs are effective when used with onset of menses or prior to its onset and continued throughout its duration.</a:t>
            </a:r>
          </a:p>
          <a:p>
            <a:pPr marL="514350" indent="-514350">
              <a:buFontTx/>
              <a:buChar char="-"/>
            </a:pPr>
            <a:r>
              <a:rPr lang="en-US" dirty="0"/>
              <a:t>Act by inhibiting release of PG.</a:t>
            </a:r>
          </a:p>
          <a:p>
            <a:pPr marL="514350" indent="-514350">
              <a:buFontTx/>
              <a:buChar char="-"/>
            </a:pPr>
            <a:r>
              <a:rPr lang="en-US" dirty="0"/>
              <a:t>Conventional NSAIDs inhibit both COX1 and COX2. Inhibition of COX1 interferes with the </a:t>
            </a:r>
          </a:p>
        </p:txBody>
      </p:sp>
    </p:spTree>
    <p:extLst>
      <p:ext uri="{BB962C8B-B14F-4D97-AF65-F5344CB8AC3E}">
        <p14:creationId xmlns:p14="http://schemas.microsoft.com/office/powerpoint/2010/main" val="276515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Pre-requisites for normal menses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intact H-P-O axis</a:t>
            </a:r>
          </a:p>
          <a:p>
            <a:r>
              <a:rPr lang="en-US" dirty="0"/>
              <a:t>A normally functioning thyroid</a:t>
            </a:r>
          </a:p>
          <a:p>
            <a:r>
              <a:rPr lang="en-US" dirty="0"/>
              <a:t>A responsive endometrium</a:t>
            </a:r>
          </a:p>
          <a:p>
            <a:r>
              <a:rPr lang="en-US" dirty="0"/>
              <a:t>A patent outflow tract</a:t>
            </a:r>
          </a:p>
        </p:txBody>
      </p:sp>
    </p:spTree>
    <p:extLst>
      <p:ext uri="{BB962C8B-B14F-4D97-AF65-F5344CB8AC3E}">
        <p14:creationId xmlns:p14="http://schemas.microsoft.com/office/powerpoint/2010/main" val="9679404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function of platelets.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COX2 inhibitors –no </a:t>
            </a:r>
            <a:r>
              <a:rPr lang="en-US" dirty="0" err="1"/>
              <a:t>interferance</a:t>
            </a:r>
            <a:r>
              <a:rPr lang="en-US" dirty="0"/>
              <a:t> with platelet aggregation.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Long term use of COX-2 inhibitors- associated with increased MI, stroke and heart failure.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5846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>
                <a:solidFill>
                  <a:srgbClr val="FFFF00"/>
                </a:solidFill>
              </a:rPr>
              <a:t>Management:  NSAIDs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Cyclooxygenase Pathway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895600" y="1676400"/>
            <a:ext cx="3657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dirty="0" err="1">
                <a:solidFill>
                  <a:srgbClr val="FFFFFF"/>
                </a:solidFill>
              </a:rPr>
              <a:t>Arachidonic</a:t>
            </a:r>
            <a:r>
              <a:rPr lang="en-US" sz="3600" dirty="0">
                <a:solidFill>
                  <a:srgbClr val="FFFFFF"/>
                </a:solidFill>
              </a:rPr>
              <a:t> Acid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200400" y="3886200"/>
            <a:ext cx="3200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FFFFFF"/>
                </a:solidFill>
              </a:rPr>
              <a:t>Prostaglandins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990600" y="5410200"/>
            <a:ext cx="312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FFFFFF"/>
                </a:solidFill>
              </a:rPr>
              <a:t>Thromboxane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5638800" y="5410200"/>
            <a:ext cx="2682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u="sng">
                <a:solidFill>
                  <a:srgbClr val="FFFFFF"/>
                </a:solidFill>
              </a:rPr>
              <a:t>Prostacyclin*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4648200" y="2438400"/>
            <a:ext cx="0" cy="15240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 flipH="1">
            <a:off x="2514600" y="4648200"/>
            <a:ext cx="1295400" cy="838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5257800" y="4648200"/>
            <a:ext cx="1143000" cy="7620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5257800" y="2362200"/>
            <a:ext cx="3886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sym typeface="Wingdings" pitchFamily="2" charset="2"/>
              </a:rPr>
              <a:t></a:t>
            </a:r>
            <a:r>
              <a:rPr lang="en-US" sz="2800">
                <a:solidFill>
                  <a:srgbClr val="FFFFFF"/>
                </a:solidFill>
              </a:rPr>
              <a:t>cyclic endoperoxides are inhibited, therefore this step is blocked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4800600" y="2819400"/>
            <a:ext cx="396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1295400" y="61722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</a:rPr>
              <a:t>*Causes vasodilation and inhibits platelet aggregation</a:t>
            </a:r>
          </a:p>
        </p:txBody>
      </p:sp>
    </p:spTree>
    <p:extLst>
      <p:ext uri="{BB962C8B-B14F-4D97-AF65-F5344CB8AC3E}">
        <p14:creationId xmlns:p14="http://schemas.microsoft.com/office/powerpoint/2010/main" val="2159669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Tranexamic</a:t>
            </a:r>
            <a:r>
              <a:rPr lang="en-US" dirty="0"/>
              <a:t> acid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Is an </a:t>
            </a:r>
            <a:r>
              <a:rPr lang="en-US" dirty="0" err="1"/>
              <a:t>antifibrinolytic</a:t>
            </a:r>
            <a:r>
              <a:rPr lang="en-US" dirty="0"/>
              <a:t> drug.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It reversibly blocks lysine binding sites to plasminogen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Plasma plasmin is decreased, hence </a:t>
            </a:r>
            <a:r>
              <a:rPr lang="en-US" dirty="0" err="1"/>
              <a:t>fibrinolytic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 activity is diminished in endometrial vessels to prevent bleeding.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Reduces bleeding in </a:t>
            </a:r>
            <a:r>
              <a:rPr lang="en-US" dirty="0" err="1"/>
              <a:t>upto</a:t>
            </a:r>
            <a:r>
              <a:rPr lang="en-US" dirty="0"/>
              <a:t> 50% of women with DUB related menorrhagia.</a:t>
            </a:r>
          </a:p>
        </p:txBody>
      </p:sp>
    </p:spTree>
    <p:extLst>
      <p:ext uri="{BB962C8B-B14F-4D97-AF65-F5344CB8AC3E}">
        <p14:creationId xmlns:p14="http://schemas.microsoft.com/office/powerpoint/2010/main" val="31165439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Etamsylate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MOA not completely understood.</a:t>
            </a:r>
          </a:p>
          <a:p>
            <a:r>
              <a:rPr lang="en-US" dirty="0"/>
              <a:t>Thought to act by increasing platelet adhesiveness and aggregation thus reducing amount of bleeding.</a:t>
            </a:r>
          </a:p>
        </p:txBody>
      </p:sp>
    </p:spTree>
    <p:extLst>
      <p:ext uri="{BB962C8B-B14F-4D97-AF65-F5344CB8AC3E}">
        <p14:creationId xmlns:p14="http://schemas.microsoft.com/office/powerpoint/2010/main" val="17775405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Progestins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Stop endometrial growth</a:t>
            </a:r>
          </a:p>
          <a:p>
            <a:pPr eaLnBrk="1" hangingPunct="1"/>
            <a:r>
              <a:rPr lang="en-US" dirty="0"/>
              <a:t>Support and organize the endometrium</a:t>
            </a:r>
          </a:p>
          <a:p>
            <a:pPr eaLnBrk="1" hangingPunct="1"/>
            <a:r>
              <a:rPr lang="en-US" dirty="0"/>
              <a:t>Organized slough to the </a:t>
            </a:r>
            <a:r>
              <a:rPr lang="en-US" dirty="0" err="1"/>
              <a:t>basalis</a:t>
            </a:r>
            <a:r>
              <a:rPr lang="en-US" dirty="0"/>
              <a:t> layer occurs after withdrawal allowing a rapid cessation of bleeding</a:t>
            </a:r>
          </a:p>
          <a:p>
            <a:pPr eaLnBrk="1" hangingPunct="1"/>
            <a:r>
              <a:rPr lang="en-US" dirty="0"/>
              <a:t>Long-term treatment of choice for </a:t>
            </a:r>
            <a:r>
              <a:rPr lang="en-US" dirty="0" err="1"/>
              <a:t>anovulatory</a:t>
            </a:r>
            <a:r>
              <a:rPr lang="en-US" dirty="0"/>
              <a:t> DUB</a:t>
            </a:r>
          </a:p>
          <a:p>
            <a:pPr eaLnBrk="1" hangingPunct="1"/>
            <a:r>
              <a:rPr lang="en-US" dirty="0"/>
              <a:t>Not as effective for acute bleeding</a:t>
            </a:r>
          </a:p>
        </p:txBody>
      </p:sp>
    </p:spTree>
    <p:extLst>
      <p:ext uri="{BB962C8B-B14F-4D97-AF65-F5344CB8AC3E}">
        <p14:creationId xmlns:p14="http://schemas.microsoft.com/office/powerpoint/2010/main" val="23897455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</a:t>
            </a:r>
            <a:r>
              <a:rPr lang="en-US" dirty="0" err="1"/>
              <a:t>progestins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Regimens include </a:t>
            </a:r>
            <a:r>
              <a:rPr lang="en-US" dirty="0" err="1"/>
              <a:t>norethindrone</a:t>
            </a:r>
            <a:r>
              <a:rPr lang="en-US" dirty="0"/>
              <a:t> 5mg bid or </a:t>
            </a:r>
            <a:r>
              <a:rPr lang="en-US" dirty="0" err="1"/>
              <a:t>tid</a:t>
            </a:r>
            <a:r>
              <a:rPr lang="en-US" dirty="0"/>
              <a:t>, MPA 10mg OD for 10 days.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This is followed by withdrawal bleeding 3-5 days after completion of either course.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For long term treatment these doses are given during days 16 through 25 following commencement of the most recent cycle.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Long-term use unsuitable due to side effects.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4935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Levonorgestrol IUD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80% reduction in menstrual blood loss at 3 months and 100% at one year</a:t>
            </a:r>
          </a:p>
          <a:p>
            <a:pPr eaLnBrk="1" hangingPunct="1"/>
            <a:r>
              <a:rPr lang="en-US"/>
              <a:t>Particularly effective in women with ovulatory DUB</a:t>
            </a:r>
          </a:p>
        </p:txBody>
      </p:sp>
    </p:spTree>
    <p:extLst>
      <p:ext uri="{BB962C8B-B14F-4D97-AF65-F5344CB8AC3E}">
        <p14:creationId xmlns:p14="http://schemas.microsoft.com/office/powerpoint/2010/main" val="2692833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Are good in controlling DUB-40-70%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Cause endometrial atrophy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Also induce diminished PG synthesis and decrease endometrial fibrinolysis.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Uses;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Chronic use for treatment of DUB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Acute use for treatment of menorrhagia</a:t>
            </a:r>
          </a:p>
        </p:txBody>
      </p:sp>
    </p:spTree>
    <p:extLst>
      <p:ext uri="{BB962C8B-B14F-4D97-AF65-F5344CB8AC3E}">
        <p14:creationId xmlns:p14="http://schemas.microsoft.com/office/powerpoint/2010/main" val="239174617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active bleeding:</a:t>
            </a:r>
          </a:p>
          <a:p>
            <a:pPr lvl="2"/>
            <a:r>
              <a:rPr lang="en-US" dirty="0"/>
              <a:t>4 pills 6 hourly until bleeding has stopped for at least 24 </a:t>
            </a:r>
            <a:r>
              <a:rPr lang="en-US" dirty="0" err="1"/>
              <a:t>hrs</a:t>
            </a:r>
            <a:endParaRPr lang="en-US" dirty="0"/>
          </a:p>
          <a:p>
            <a:pPr lvl="2"/>
            <a:r>
              <a:rPr lang="en-US" dirty="0"/>
              <a:t>Then decrease dose to 3 pills per day for next 3/7 then</a:t>
            </a:r>
          </a:p>
          <a:p>
            <a:pPr lvl="2"/>
            <a:r>
              <a:rPr lang="en-US" dirty="0"/>
              <a:t>A once a day regimen is continued for 21/7 to be followed by withdrawal menses at which point pills can be stopped or continued for cycle control.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690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Estrogen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High dose E2 for control acute bleeding.</a:t>
            </a:r>
          </a:p>
          <a:p>
            <a:r>
              <a:rPr lang="en-US" dirty="0"/>
              <a:t>Acts by promoting rapid endometrial growth to cover denuded surface.</a:t>
            </a:r>
          </a:p>
          <a:p>
            <a:r>
              <a:rPr lang="en-US" dirty="0"/>
              <a:t>Regimens</a:t>
            </a:r>
          </a:p>
          <a:p>
            <a:r>
              <a:rPr lang="en-US" dirty="0"/>
              <a:t>Conjugated equine estrogen(</a:t>
            </a:r>
            <a:r>
              <a:rPr lang="en-US" dirty="0" err="1"/>
              <a:t>Premarin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PO 10mg daily in 4 divided doses OR</a:t>
            </a:r>
          </a:p>
          <a:p>
            <a:pPr lvl="1"/>
            <a:r>
              <a:rPr lang="en-US" dirty="0"/>
              <a:t>IV </a:t>
            </a:r>
            <a:r>
              <a:rPr lang="en-US" dirty="0" err="1"/>
              <a:t>Premarin</a:t>
            </a:r>
            <a:r>
              <a:rPr lang="en-US" dirty="0"/>
              <a:t> 25mg dose every 4 hours for up to 3 doses.</a:t>
            </a:r>
          </a:p>
          <a:p>
            <a:pPr lvl="1"/>
            <a:r>
              <a:rPr lang="en-US" dirty="0"/>
              <a:t>Transitioned to an oral taper using COCs when bleeding has reduced.</a:t>
            </a:r>
          </a:p>
        </p:txBody>
      </p:sp>
    </p:spTree>
    <p:extLst>
      <p:ext uri="{BB962C8B-B14F-4D97-AF65-F5344CB8AC3E}">
        <p14:creationId xmlns:p14="http://schemas.microsoft.com/office/powerpoint/2010/main" val="3742963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AUB</a:t>
            </a:r>
            <a:r>
              <a:rPr lang="en-US" dirty="0"/>
              <a:t> can therefore be defined as :</a:t>
            </a:r>
          </a:p>
          <a:p>
            <a:pPr marL="0" indent="0">
              <a:buNone/>
            </a:pPr>
            <a:r>
              <a:rPr lang="en-US" dirty="0"/>
              <a:t>	- a change in the duration of menstrual bleeding </a:t>
            </a:r>
          </a:p>
          <a:p>
            <a:pPr marL="0" indent="0">
              <a:buNone/>
            </a:pPr>
            <a:r>
              <a:rPr lang="en-US" dirty="0"/>
              <a:t>	- a change in the frequency of menstrual bleeding </a:t>
            </a:r>
          </a:p>
          <a:p>
            <a:pPr marL="0" indent="0">
              <a:buNone/>
            </a:pPr>
            <a:r>
              <a:rPr lang="en-US" dirty="0"/>
              <a:t>	- a change in the amount of menstrual bleeding (&gt;80mL)</a:t>
            </a:r>
          </a:p>
          <a:p>
            <a:pPr marL="0" indent="0">
              <a:buNone/>
            </a:pPr>
            <a:r>
              <a:rPr lang="en-US" dirty="0"/>
              <a:t>	-</a:t>
            </a:r>
            <a:r>
              <a:rPr lang="en-US" dirty="0" err="1"/>
              <a:t>intermenstrual</a:t>
            </a:r>
            <a:r>
              <a:rPr lang="en-US" dirty="0"/>
              <a:t>  bleeding </a:t>
            </a:r>
          </a:p>
          <a:p>
            <a:pPr marL="0" indent="0">
              <a:buNone/>
            </a:pPr>
            <a:r>
              <a:rPr lang="en-US" dirty="0"/>
              <a:t>	- post-coital bleeding.</a:t>
            </a:r>
          </a:p>
          <a:p>
            <a:pPr marL="0" indent="0">
              <a:buNone/>
            </a:pPr>
            <a:r>
              <a:rPr lang="en-US" dirty="0"/>
              <a:t>	- Pre </a:t>
            </a:r>
            <a:r>
              <a:rPr lang="en-US" dirty="0" err="1"/>
              <a:t>menarcheal</a:t>
            </a:r>
            <a:r>
              <a:rPr lang="en-US" dirty="0"/>
              <a:t> bleeding.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1368469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GnRH</a:t>
            </a:r>
            <a:r>
              <a:rPr lang="en-US" dirty="0"/>
              <a:t> agonists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Induce </a:t>
            </a:r>
            <a:r>
              <a:rPr lang="en-US" dirty="0" err="1"/>
              <a:t>hypoestrogenism</a:t>
            </a:r>
            <a:r>
              <a:rPr lang="en-US" dirty="0"/>
              <a:t> with resultant endometrial atrophy and amenorrhea.</a:t>
            </a:r>
          </a:p>
          <a:p>
            <a:r>
              <a:rPr lang="en-US" dirty="0"/>
              <a:t>Short-term use in inducing </a:t>
            </a:r>
            <a:r>
              <a:rPr lang="en-US" dirty="0" err="1"/>
              <a:t>amenorhea</a:t>
            </a:r>
            <a:r>
              <a:rPr lang="en-US" dirty="0"/>
              <a:t> and allowing rebuilding of RBC mass prior to surgery.</a:t>
            </a:r>
          </a:p>
        </p:txBody>
      </p:sp>
    </p:spTree>
    <p:extLst>
      <p:ext uri="{BB962C8B-B14F-4D97-AF65-F5344CB8AC3E}">
        <p14:creationId xmlns:p14="http://schemas.microsoft.com/office/powerpoint/2010/main" val="603371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Androgens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Danazol</a:t>
            </a:r>
            <a:r>
              <a:rPr lang="en-US" dirty="0"/>
              <a:t>- creates  </a:t>
            </a:r>
            <a:r>
              <a:rPr lang="en-US" dirty="0" err="1"/>
              <a:t>ahypoestrogenic</a:t>
            </a:r>
            <a:r>
              <a:rPr lang="en-US" dirty="0"/>
              <a:t> and </a:t>
            </a:r>
            <a:r>
              <a:rPr lang="en-US" dirty="0" err="1"/>
              <a:t>hyperangrogenic</a:t>
            </a:r>
            <a:r>
              <a:rPr lang="en-US" dirty="0"/>
              <a:t> state which induces endometrial atrophy.</a:t>
            </a:r>
          </a:p>
          <a:p>
            <a:r>
              <a:rPr lang="en-US" dirty="0"/>
              <a:t>Doses 100-200mg OD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line for short-term use prior to surgery .</a:t>
            </a:r>
          </a:p>
          <a:p>
            <a:r>
              <a:rPr lang="en-US" dirty="0"/>
              <a:t>Other </a:t>
            </a:r>
            <a:r>
              <a:rPr lang="en-US" dirty="0" err="1"/>
              <a:t>Gestrinone</a:t>
            </a:r>
            <a:r>
              <a:rPr lang="en-US" dirty="0"/>
              <a:t>: MOA, SE, use similar to </a:t>
            </a:r>
            <a:r>
              <a:rPr lang="en-US" dirty="0" err="1"/>
              <a:t>Danazol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8713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Include: </a:t>
            </a:r>
          </a:p>
          <a:p>
            <a:r>
              <a:rPr lang="en-US" dirty="0"/>
              <a:t>Destructive endometrial procedures</a:t>
            </a:r>
          </a:p>
          <a:p>
            <a:r>
              <a:rPr lang="en-US" dirty="0"/>
              <a:t>Hysterectomy- virtually removes AUB</a:t>
            </a:r>
          </a:p>
          <a:p>
            <a:pPr>
              <a:buNone/>
            </a:pPr>
            <a:r>
              <a:rPr lang="en-US" dirty="0"/>
              <a:t>           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442115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Endometrial ablation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To be effective must remove the endometrial </a:t>
            </a:r>
            <a:r>
              <a:rPr lang="en-US" dirty="0" err="1"/>
              <a:t>functionalis</a:t>
            </a:r>
            <a:r>
              <a:rPr lang="en-US" dirty="0"/>
              <a:t> and </a:t>
            </a:r>
            <a:r>
              <a:rPr lang="en-US" dirty="0" err="1"/>
              <a:t>basalis</a:t>
            </a:r>
            <a:r>
              <a:rPr lang="en-US" dirty="0"/>
              <a:t> as well as 3mm of </a:t>
            </a:r>
            <a:r>
              <a:rPr lang="en-US" dirty="0" err="1"/>
              <a:t>myometrial</a:t>
            </a:r>
            <a:r>
              <a:rPr lang="en-US" dirty="0"/>
              <a:t> depth.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Performed under GA or conduction analgesia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EMB recommended prior to surgery.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1803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Absolute Contraindications for endometrial Ablation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Endometrial hyperplasia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Genital tract malignancy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Women wishing to preserve fertility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Pregnancy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Expectation of amenorrhea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Acute pelvic pain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Prior uterine surgery-classical c/s, </a:t>
            </a:r>
            <a:r>
              <a:rPr lang="en-US" dirty="0" err="1"/>
              <a:t>transmural</a:t>
            </a:r>
            <a:r>
              <a:rPr lang="en-US" dirty="0"/>
              <a:t> myomectomy</a:t>
            </a:r>
          </a:p>
        </p:txBody>
      </p:sp>
    </p:spTree>
    <p:extLst>
      <p:ext uri="{BB962C8B-B14F-4D97-AF65-F5344CB8AC3E}">
        <p14:creationId xmlns:p14="http://schemas.microsoft.com/office/powerpoint/2010/main" val="19284402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Hysterectomy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981200"/>
            <a:ext cx="8229600" cy="545592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31341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Treatment of Menorrhagia due to </a:t>
            </a:r>
            <a:r>
              <a:rPr lang="en-US" dirty="0" err="1"/>
              <a:t>vWD</a:t>
            </a:r>
            <a:r>
              <a:rPr lang="en-US" dirty="0"/>
              <a:t> include:-</a:t>
            </a:r>
          </a:p>
          <a:p>
            <a:pPr lvl="1"/>
            <a:r>
              <a:rPr lang="en-US" dirty="0" err="1"/>
              <a:t>Desmopressin</a:t>
            </a:r>
            <a:endParaRPr lang="en-US" dirty="0"/>
          </a:p>
          <a:p>
            <a:pPr lvl="1"/>
            <a:r>
              <a:rPr lang="en-US" dirty="0"/>
              <a:t>Plasma concentrates </a:t>
            </a:r>
          </a:p>
          <a:p>
            <a:pPr lvl="1"/>
            <a:r>
              <a:rPr lang="en-US" sz="2000" dirty="0"/>
              <a:t>Hormonal concentrates</a:t>
            </a:r>
          </a:p>
          <a:p>
            <a:pPr lvl="1"/>
            <a:r>
              <a:rPr lang="en-US" dirty="0"/>
              <a:t>Surgery</a:t>
            </a:r>
          </a:p>
          <a:p>
            <a:pPr marL="585216" lvl="1" indent="0">
              <a:buNone/>
            </a:pPr>
            <a:r>
              <a:rPr lang="en-US" dirty="0"/>
              <a:t>COCs- Not a specific treatment for </a:t>
            </a:r>
            <a:r>
              <a:rPr lang="en-US" dirty="0" err="1"/>
              <a:t>vWD</a:t>
            </a:r>
            <a:r>
              <a:rPr lang="en-US" dirty="0"/>
              <a:t> but arrest uterine hemorrhage in 88% of women with </a:t>
            </a:r>
            <a:r>
              <a:rPr lang="en-US" dirty="0" err="1"/>
              <a:t>vWD</a:t>
            </a:r>
            <a:endParaRPr lang="en-US" dirty="0"/>
          </a:p>
          <a:p>
            <a:pPr marL="585216" lvl="1" indent="0">
              <a:buNone/>
            </a:pPr>
            <a:r>
              <a:rPr lang="en-US" dirty="0"/>
              <a:t>LNG-IUS-Decreased blood loss, induce amenorrhea</a:t>
            </a:r>
          </a:p>
          <a:p>
            <a:pPr marL="585216" lvl="1" indent="0">
              <a:buNone/>
            </a:pPr>
            <a:r>
              <a:rPr lang="en-US" dirty="0" err="1"/>
              <a:t>Desmopressin</a:t>
            </a:r>
            <a:r>
              <a:rPr lang="en-US" dirty="0"/>
              <a:t> is a synthetic analogue of arginine vasopressin which induces a rapid increase in  coagulation factor VIII and </a:t>
            </a:r>
            <a:r>
              <a:rPr lang="en-US" dirty="0" err="1"/>
              <a:t>vWF</a:t>
            </a:r>
            <a:r>
              <a:rPr lang="en-US" dirty="0"/>
              <a:t> that lasts approx. 6hours</a:t>
            </a:r>
          </a:p>
        </p:txBody>
      </p:sp>
    </p:spTree>
    <p:extLst>
      <p:ext uri="{BB962C8B-B14F-4D97-AF65-F5344CB8AC3E}">
        <p14:creationId xmlns:p14="http://schemas.microsoft.com/office/powerpoint/2010/main" val="64734211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Tranexamic</a:t>
            </a:r>
            <a:r>
              <a:rPr lang="en-US" dirty="0"/>
              <a:t> acid has also been used with success.</a:t>
            </a:r>
          </a:p>
          <a:p>
            <a:r>
              <a:rPr lang="en-US" dirty="0"/>
              <a:t>Severe bleeding: replacement of </a:t>
            </a:r>
            <a:r>
              <a:rPr lang="en-US" dirty="0" err="1"/>
              <a:t>vWF</a:t>
            </a:r>
            <a:r>
              <a:rPr lang="en-US" dirty="0"/>
              <a:t> and factor VIII by plasma concentrates is given along with </a:t>
            </a:r>
            <a:r>
              <a:rPr lang="en-US" dirty="0" err="1"/>
              <a:t>desmopressin</a:t>
            </a:r>
            <a:r>
              <a:rPr lang="en-US" dirty="0"/>
              <a:t>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9970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Endometrial ablation </a:t>
            </a:r>
          </a:p>
          <a:p>
            <a:r>
              <a:rPr lang="en-US" dirty="0"/>
              <a:t>Hysterectomy; Is curative. Consult </a:t>
            </a:r>
            <a:r>
              <a:rPr lang="en-US" dirty="0" err="1"/>
              <a:t>heamatologist</a:t>
            </a:r>
            <a:r>
              <a:rPr lang="en-US" dirty="0"/>
              <a:t> pre-op.</a:t>
            </a:r>
          </a:p>
        </p:txBody>
      </p:sp>
    </p:spTree>
    <p:extLst>
      <p:ext uri="{BB962C8B-B14F-4D97-AF65-F5344CB8AC3E}">
        <p14:creationId xmlns:p14="http://schemas.microsoft.com/office/powerpoint/2010/main" val="37477534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/>
              <a:t>                        THE END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3200" dirty="0"/>
              <a:t>                     THANK YOU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Incidence of 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influenced by age and reproductive status.</a:t>
            </a:r>
          </a:p>
          <a:p>
            <a:r>
              <a:rPr lang="en-US" dirty="0"/>
              <a:t>Affects 10-30% of reproductive age women.</a:t>
            </a:r>
          </a:p>
          <a:p>
            <a:r>
              <a:rPr lang="en-US" dirty="0"/>
              <a:t>Up to 50% of </a:t>
            </a:r>
            <a:r>
              <a:rPr lang="en-US" dirty="0" err="1"/>
              <a:t>perimenopausal</a:t>
            </a:r>
            <a:r>
              <a:rPr lang="en-US" dirty="0"/>
              <a:t> women.</a:t>
            </a:r>
          </a:p>
          <a:p>
            <a:r>
              <a:rPr lang="en-US" dirty="0"/>
              <a:t>Uncommon in </a:t>
            </a:r>
            <a:r>
              <a:rPr lang="en-US" dirty="0" err="1"/>
              <a:t>prepubertal</a:t>
            </a:r>
            <a:r>
              <a:rPr lang="en-US" dirty="0"/>
              <a:t> girls and  in menopause.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77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 OF AUB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895600"/>
            <a:ext cx="6591985" cy="377762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Menorrhagia: </a:t>
            </a:r>
            <a:r>
              <a:rPr lang="en-US" dirty="0"/>
              <a:t>Refers to prolonged o</a:t>
            </a:r>
            <a:r>
              <a:rPr lang="en-US" b="1" dirty="0"/>
              <a:t>r</a:t>
            </a:r>
            <a:r>
              <a:rPr lang="en-US" dirty="0"/>
              <a:t> heavy bleeding (&gt; 7 days or &gt; 80 cc) occurring at regular intervals.</a:t>
            </a:r>
          </a:p>
          <a:p>
            <a:r>
              <a:rPr lang="en-US" b="1" dirty="0" err="1"/>
              <a:t>Metrorrhagia</a:t>
            </a:r>
            <a:r>
              <a:rPr lang="en-US" dirty="0"/>
              <a:t>: Uterine bleeding occurring at irregular but frequent intervals.</a:t>
            </a:r>
          </a:p>
          <a:p>
            <a:r>
              <a:rPr lang="en-US" b="1" dirty="0" err="1"/>
              <a:t>Menometrorrhagia</a:t>
            </a:r>
            <a:r>
              <a:rPr lang="en-US" dirty="0"/>
              <a:t>- heavy bleeding from the uterus at irregular intervals</a:t>
            </a:r>
          </a:p>
          <a:p>
            <a:r>
              <a:rPr lang="en-US" b="1" dirty="0" err="1"/>
              <a:t>Hypomenorrhea</a:t>
            </a:r>
            <a:r>
              <a:rPr lang="en-US" dirty="0"/>
              <a:t>: Reduction in duration of menses or reduction in amount of flow.</a:t>
            </a:r>
          </a:p>
          <a:p>
            <a:r>
              <a:rPr lang="en-US" b="1" dirty="0" err="1"/>
              <a:t>Polymenorrhea</a:t>
            </a:r>
            <a:r>
              <a:rPr lang="en-US" dirty="0"/>
              <a:t>: Menstrual bleeding occurring at intervals less than 21 days.</a:t>
            </a:r>
          </a:p>
        </p:txBody>
      </p:sp>
    </p:spTree>
    <p:extLst>
      <p:ext uri="{BB962C8B-B14F-4D97-AF65-F5344CB8AC3E}">
        <p14:creationId xmlns:p14="http://schemas.microsoft.com/office/powerpoint/2010/main" val="2701218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1685</TotalTime>
  <Words>3014</Words>
  <Application>Microsoft Office PowerPoint</Application>
  <PresentationFormat>On-screen Show (4:3)</PresentationFormat>
  <Paragraphs>447</Paragraphs>
  <Slides>79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6" baseType="lpstr">
      <vt:lpstr>Arial</vt:lpstr>
      <vt:lpstr>Bookman Old Style</vt:lpstr>
      <vt:lpstr>Calibri</vt:lpstr>
      <vt:lpstr>Rockwell</vt:lpstr>
      <vt:lpstr>Times New Roman</vt:lpstr>
      <vt:lpstr>Wingdings</vt:lpstr>
      <vt:lpstr>Damask</vt:lpstr>
      <vt:lpstr>ABNORMAL UTERINE BLEEDING/MENSTRUAL DISORDERS</vt:lpstr>
      <vt:lpstr>Outline</vt:lpstr>
      <vt:lpstr>THE MENSTRUAL CYCLE </vt:lpstr>
      <vt:lpstr>PowerPoint Presentation</vt:lpstr>
      <vt:lpstr>REGULATION OF THE MENSTRUAL CYCLE </vt:lpstr>
      <vt:lpstr>Pre-requisites for normal menses</vt:lpstr>
      <vt:lpstr>AUB</vt:lpstr>
      <vt:lpstr>Incidence of AUB</vt:lpstr>
      <vt:lpstr>PATTERNS OF AUB</vt:lpstr>
      <vt:lpstr>PATTERNS OF AUB</vt:lpstr>
      <vt:lpstr>Menorrhagia- causes</vt:lpstr>
      <vt:lpstr>Intermenstrual bleeding-causes</vt:lpstr>
      <vt:lpstr>Physiologic and post-coital bleeding</vt:lpstr>
      <vt:lpstr>Ovulatory AUB</vt:lpstr>
      <vt:lpstr>Anovulatory bleeding</vt:lpstr>
      <vt:lpstr>Anovulatory bleeding</vt:lpstr>
      <vt:lpstr>Causes of anovulatory bleeding</vt:lpstr>
      <vt:lpstr>FIGO classification system and terminology for causes of AUB in non gravid women of reproductive  age.</vt:lpstr>
      <vt:lpstr>PowerPoint Presentation</vt:lpstr>
      <vt:lpstr>Categories of the System</vt:lpstr>
      <vt:lpstr>PowerPoint Presentation</vt:lpstr>
      <vt:lpstr>Age and Reproductive status Vs Cause of AUB</vt:lpstr>
      <vt:lpstr>childhood</vt:lpstr>
      <vt:lpstr>AUB in Adolescence-Causes</vt:lpstr>
      <vt:lpstr>PowerPoint Presentation</vt:lpstr>
      <vt:lpstr>PATHOLOGY</vt:lpstr>
      <vt:lpstr>INTRAUTERINE DEVICES</vt:lpstr>
      <vt:lpstr>IUD</vt:lpstr>
      <vt:lpstr>IUD</vt:lpstr>
      <vt:lpstr>PowerPoint Presentation</vt:lpstr>
      <vt:lpstr>PowerPoint Presentation</vt:lpstr>
      <vt:lpstr>Structural abnormalities</vt:lpstr>
      <vt:lpstr>Arteriovenous malformations</vt:lpstr>
      <vt:lpstr>Leiomyomata/FIBROIDS</vt:lpstr>
      <vt:lpstr>Mechanism of AUB in Fibroids</vt:lpstr>
      <vt:lpstr>PowerPoint Presentation</vt:lpstr>
      <vt:lpstr>Systemic diseases and AUB</vt:lpstr>
      <vt:lpstr>Renal disease</vt:lpstr>
      <vt:lpstr>2. Liver Disease</vt:lpstr>
      <vt:lpstr>Hypothyroidism</vt:lpstr>
      <vt:lpstr>Coagulopathy</vt:lpstr>
      <vt:lpstr>PowerPoint Presentation</vt:lpstr>
      <vt:lpstr>Von Willebrand Disease</vt:lpstr>
      <vt:lpstr>vWF</vt:lpstr>
      <vt:lpstr>PowerPoint Presentation</vt:lpstr>
      <vt:lpstr>Clinical Presentation</vt:lpstr>
      <vt:lpstr>Approach to the patient with AUB</vt:lpstr>
      <vt:lpstr>Physical examination</vt:lpstr>
      <vt:lpstr>PowerPoint Presentation</vt:lpstr>
      <vt:lpstr>Investigation</vt:lpstr>
      <vt:lpstr>Endometrial Biopsy </vt:lpstr>
      <vt:lpstr>Imaging Studies</vt:lpstr>
      <vt:lpstr>PowerPoint Presentation</vt:lpstr>
      <vt:lpstr>PowerPoint Presentation</vt:lpstr>
      <vt:lpstr>PowerPoint Presentation</vt:lpstr>
      <vt:lpstr>TREATMENT OF AUB</vt:lpstr>
      <vt:lpstr>PowerPoint Presentation</vt:lpstr>
      <vt:lpstr>MEDICAL TREATMENT OF DUB</vt:lpstr>
      <vt:lpstr>NSAIDS</vt:lpstr>
      <vt:lpstr>PowerPoint Presentation</vt:lpstr>
      <vt:lpstr>Management:  NSAIDs Cyclooxygenase Pathway</vt:lpstr>
      <vt:lpstr>Tranexamic acid</vt:lpstr>
      <vt:lpstr>Etamsylate</vt:lpstr>
      <vt:lpstr>Progestins</vt:lpstr>
      <vt:lpstr>Oral progestins</vt:lpstr>
      <vt:lpstr>Levonorgestrol IUD</vt:lpstr>
      <vt:lpstr>COCs</vt:lpstr>
      <vt:lpstr>COCs</vt:lpstr>
      <vt:lpstr>Estrogen</vt:lpstr>
      <vt:lpstr>GnRH agonists</vt:lpstr>
      <vt:lpstr>Androgens</vt:lpstr>
      <vt:lpstr>SURGERY</vt:lpstr>
      <vt:lpstr>Endometrial ablation</vt:lpstr>
      <vt:lpstr>Absolute Contraindications for endometrial Ablation</vt:lpstr>
      <vt:lpstr>Hysterectomy</vt:lpstr>
      <vt:lpstr>vWD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margaret</dc:creator>
  <cp:lastModifiedBy>margaret kilonzo</cp:lastModifiedBy>
  <cp:revision>174</cp:revision>
  <dcterms:created xsi:type="dcterms:W3CDTF">2013-05-06T11:09:34Z</dcterms:created>
  <dcterms:modified xsi:type="dcterms:W3CDTF">2016-09-22T05:16:16Z</dcterms:modified>
</cp:coreProperties>
</file>