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8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>
      <p:cViewPr varScale="1">
        <p:scale>
          <a:sx n="91" d="100"/>
          <a:sy n="91" d="100"/>
        </p:scale>
        <p:origin x="17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73C0-8B6B-4350-BA1C-FFCE79935D4C}" type="datetimeFigureOut">
              <a:rPr lang="en-US" smtClean="0"/>
              <a:pPr/>
              <a:t>12/2/16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31E-E777-457E-878C-33E089398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73C0-8B6B-4350-BA1C-FFCE79935D4C}" type="datetimeFigureOut">
              <a:rPr lang="en-US" smtClean="0"/>
              <a:pPr/>
              <a:t>12/2/16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31E-E777-457E-878C-33E089398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73C0-8B6B-4350-BA1C-FFCE79935D4C}" type="datetimeFigureOut">
              <a:rPr lang="en-US" smtClean="0"/>
              <a:pPr/>
              <a:t>12/2/16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31E-E777-457E-878C-33E089398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73C0-8B6B-4350-BA1C-FFCE79935D4C}" type="datetimeFigureOut">
              <a:rPr lang="en-US" smtClean="0"/>
              <a:pPr/>
              <a:t>12/2/16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31E-E777-457E-878C-33E089398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73C0-8B6B-4350-BA1C-FFCE79935D4C}" type="datetimeFigureOut">
              <a:rPr lang="en-US" smtClean="0"/>
              <a:pPr/>
              <a:t>12/2/16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31E-E777-457E-878C-33E089398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73C0-8B6B-4350-BA1C-FFCE79935D4C}" type="datetimeFigureOut">
              <a:rPr lang="en-US" smtClean="0"/>
              <a:pPr/>
              <a:t>12/2/16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31E-E777-457E-878C-33E089398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73C0-8B6B-4350-BA1C-FFCE79935D4C}" type="datetimeFigureOut">
              <a:rPr lang="en-US" smtClean="0"/>
              <a:pPr/>
              <a:t>12/2/16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31E-E777-457E-878C-33E089398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73C0-8B6B-4350-BA1C-FFCE79935D4C}" type="datetimeFigureOut">
              <a:rPr lang="en-US" smtClean="0"/>
              <a:pPr/>
              <a:t>12/2/16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31E-E777-457E-878C-33E089398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73C0-8B6B-4350-BA1C-FFCE79935D4C}" type="datetimeFigureOut">
              <a:rPr lang="en-US" smtClean="0"/>
              <a:pPr/>
              <a:t>12/2/16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31E-E777-457E-878C-33E089398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73C0-8B6B-4350-BA1C-FFCE79935D4C}" type="datetimeFigureOut">
              <a:rPr lang="en-US" smtClean="0"/>
              <a:pPr/>
              <a:t>12/2/16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31E-E777-457E-878C-33E089398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73C0-8B6B-4350-BA1C-FFCE79935D4C}" type="datetimeFigureOut">
              <a:rPr lang="en-US" smtClean="0"/>
              <a:pPr/>
              <a:t>12/2/16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31E-E777-457E-878C-33E089398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373C0-8B6B-4350-BA1C-FFCE79935D4C}" type="datetimeFigureOut">
              <a:rPr lang="en-US" smtClean="0"/>
              <a:pPr/>
              <a:t>12/2/16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7031E-E777-457E-878C-33E089398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CAESAREAN SECTION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Diana </a:t>
            </a:r>
            <a:r>
              <a:rPr lang="en-US" dirty="0" err="1" smtClean="0"/>
              <a:t>Ondieki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Fetal indications (</a:t>
            </a:r>
            <a:r>
              <a:rPr lang="en-US" dirty="0" err="1" smtClean="0"/>
              <a:t>ctnd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Cord presentation &amp; cord </a:t>
            </a:r>
            <a:r>
              <a:rPr lang="en-US" dirty="0" err="1" smtClean="0"/>
              <a:t>prolapse</a:t>
            </a:r>
            <a:endParaRPr lang="en-US" dirty="0" smtClean="0"/>
          </a:p>
          <a:p>
            <a:r>
              <a:rPr lang="en-US" dirty="0" smtClean="0"/>
              <a:t>Fetal </a:t>
            </a:r>
            <a:r>
              <a:rPr lang="en-US" dirty="0" err="1" smtClean="0"/>
              <a:t>macrosomia</a:t>
            </a:r>
            <a:endParaRPr lang="en-US" dirty="0" smtClean="0"/>
          </a:p>
          <a:p>
            <a:r>
              <a:rPr lang="en-US" dirty="0" smtClean="0"/>
              <a:t>Multiple pregnancy –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noncephalic</a:t>
            </a:r>
            <a:r>
              <a:rPr lang="en-US" dirty="0" smtClean="0"/>
              <a:t> twin, retained second twin, extreme prematurity, discordant fetal growth, single amniotic sac, conjoined twins, &gt;2 fetuses</a:t>
            </a:r>
          </a:p>
          <a:p>
            <a:r>
              <a:rPr lang="en-US" dirty="0" smtClean="0"/>
              <a:t>Risk of infections – active HSV2, HPV (genital warts), HIV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Fetal Indications (</a:t>
            </a:r>
            <a:r>
              <a:rPr lang="en-US" dirty="0" err="1" smtClean="0"/>
              <a:t>ctnd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Fetal anomalies – hydrocephalus, sacral </a:t>
            </a:r>
            <a:r>
              <a:rPr lang="en-US" dirty="0" err="1" smtClean="0"/>
              <a:t>tumour</a:t>
            </a:r>
            <a:endParaRPr lang="en-US" dirty="0" smtClean="0"/>
          </a:p>
          <a:p>
            <a:r>
              <a:rPr lang="en-US" dirty="0" smtClean="0"/>
              <a:t>IUGR</a:t>
            </a:r>
          </a:p>
          <a:p>
            <a:r>
              <a:rPr lang="en-US" dirty="0" err="1"/>
              <a:t>V</a:t>
            </a:r>
            <a:r>
              <a:rPr lang="en-US" dirty="0" err="1" smtClean="0"/>
              <a:t>asapraevia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Recurring and nonrecurring 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caesarean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Based on timing of the operation</a:t>
            </a:r>
          </a:p>
          <a:p>
            <a:pPr lvl="1"/>
            <a:r>
              <a:rPr lang="en-US" dirty="0" smtClean="0"/>
              <a:t>Elective caesarean section</a:t>
            </a:r>
          </a:p>
          <a:p>
            <a:pPr lvl="1"/>
            <a:r>
              <a:rPr lang="en-US" dirty="0" smtClean="0"/>
              <a:t>Emergency caesarean section</a:t>
            </a:r>
          </a:p>
          <a:p>
            <a:r>
              <a:rPr lang="en-US" dirty="0" smtClean="0"/>
              <a:t>Based on the uterine incision </a:t>
            </a:r>
          </a:p>
          <a:p>
            <a:pPr lvl="1"/>
            <a:r>
              <a:rPr lang="en-US" dirty="0" smtClean="0"/>
              <a:t>Transverse lower uterine segment C/S (Kerr) – not likely to give way</a:t>
            </a:r>
          </a:p>
          <a:p>
            <a:pPr lvl="1"/>
            <a:r>
              <a:rPr lang="en-US" dirty="0" smtClean="0"/>
              <a:t>Vertical lower uterine segment (</a:t>
            </a:r>
            <a:r>
              <a:rPr lang="en-US" dirty="0" err="1" smtClean="0"/>
              <a:t>Delee</a:t>
            </a:r>
            <a:r>
              <a:rPr lang="en-US" dirty="0" smtClean="0"/>
              <a:t>) – done when LUS not well formed</a:t>
            </a:r>
          </a:p>
          <a:p>
            <a:pPr lvl="1"/>
            <a:r>
              <a:rPr lang="en-US" dirty="0" smtClean="0"/>
              <a:t>Classical (Vertical upper uterine segment C/S)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classical incision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bleeding</a:t>
            </a:r>
          </a:p>
          <a:p>
            <a:r>
              <a:rPr lang="en-US" dirty="0" smtClean="0"/>
              <a:t>Extensive adhesion formation</a:t>
            </a:r>
          </a:p>
          <a:p>
            <a:r>
              <a:rPr lang="en-US" dirty="0" smtClean="0"/>
              <a:t>Hard to repair (tears through muscle)</a:t>
            </a:r>
          </a:p>
          <a:p>
            <a:r>
              <a:rPr lang="en-US" dirty="0" smtClean="0"/>
              <a:t>Likely to give way. Can rupture before pregnancy is term.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for classical incision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If lower segment cannot be exposed due to scar or </a:t>
            </a:r>
            <a:r>
              <a:rPr lang="en-US" dirty="0" err="1" smtClean="0"/>
              <a:t>myoma</a:t>
            </a:r>
            <a:r>
              <a:rPr lang="en-US" dirty="0" smtClean="0"/>
              <a:t> or Ca cervix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Transverse lie with ruptured membranes and big baby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Some cases of placenta </a:t>
            </a:r>
            <a:r>
              <a:rPr lang="en-US" dirty="0" err="1" smtClean="0"/>
              <a:t>praevia</a:t>
            </a:r>
            <a:r>
              <a:rPr lang="en-US" dirty="0" smtClean="0"/>
              <a:t> anterior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Very small fetuses, breech with non formed LS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Massive obesity where only upper uterus accessible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Abdominal incisions when performing caesarean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Sub-Umbilical </a:t>
            </a:r>
            <a:r>
              <a:rPr lang="en-US" dirty="0"/>
              <a:t>M</a:t>
            </a:r>
            <a:r>
              <a:rPr lang="en-US" dirty="0" smtClean="0"/>
              <a:t>idline Incision (SUMI) </a:t>
            </a:r>
          </a:p>
          <a:p>
            <a:r>
              <a:rPr lang="en-US" dirty="0" err="1" smtClean="0"/>
              <a:t>Pfannestiel</a:t>
            </a:r>
            <a:r>
              <a:rPr lang="en-US" dirty="0" smtClean="0"/>
              <a:t> incision</a:t>
            </a:r>
          </a:p>
          <a:p>
            <a:r>
              <a:rPr lang="en-US" dirty="0" smtClean="0"/>
              <a:t>Joel </a:t>
            </a:r>
            <a:r>
              <a:rPr lang="en-US" dirty="0" err="1" smtClean="0"/>
              <a:t>cohen</a:t>
            </a:r>
            <a:r>
              <a:rPr lang="en-US" dirty="0" smtClean="0"/>
              <a:t> incision</a:t>
            </a:r>
          </a:p>
          <a:p>
            <a:r>
              <a:rPr lang="en-US" dirty="0" smtClean="0"/>
              <a:t>Maryland Incision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Abdominal and uterine incisions</a:t>
            </a:r>
            <a:endParaRPr lang="en-US" dirty="0"/>
          </a:p>
        </p:txBody>
      </p:sp>
      <p:pic>
        <p:nvPicPr>
          <p:cNvPr id="4" name="Content Placeholder 3" descr="Uterine incisio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9711" y="1600200"/>
            <a:ext cx="4284578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Procedure for elective caesarean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Preoperative preparation</a:t>
            </a:r>
          </a:p>
          <a:p>
            <a:pPr lvl="1"/>
            <a:r>
              <a:rPr lang="en-US" dirty="0" smtClean="0"/>
              <a:t>Review and ascertain fetal maturity (early </a:t>
            </a:r>
            <a:r>
              <a:rPr lang="en-US" dirty="0" err="1" smtClean="0"/>
              <a:t>Anc</a:t>
            </a:r>
            <a:r>
              <a:rPr lang="en-US" dirty="0" smtClean="0"/>
              <a:t>, quickening, early U/S, amniocentesis/ surfactant test)</a:t>
            </a:r>
          </a:p>
          <a:p>
            <a:pPr lvl="1"/>
            <a:r>
              <a:rPr lang="en-US" dirty="0" smtClean="0"/>
              <a:t>Explain to the patient the procedure and obtain inform consent</a:t>
            </a:r>
          </a:p>
          <a:p>
            <a:pPr lvl="1"/>
            <a:r>
              <a:rPr lang="en-US" dirty="0" smtClean="0"/>
              <a:t>Investigations – TBC, U/E/Cs, GXM</a:t>
            </a:r>
          </a:p>
          <a:p>
            <a:pPr lvl="1"/>
            <a:r>
              <a:rPr lang="en-US" dirty="0" smtClean="0"/>
              <a:t>If anxious, can sedate with an anxiolytic the night before surgery </a:t>
            </a:r>
            <a:r>
              <a:rPr lang="en-US" dirty="0" err="1" smtClean="0"/>
              <a:t>e.g</a:t>
            </a:r>
            <a:r>
              <a:rPr lang="en-US" dirty="0" smtClean="0"/>
              <a:t> Diazepam 5mg</a:t>
            </a:r>
          </a:p>
          <a:p>
            <a:pPr lvl="1"/>
            <a:r>
              <a:rPr lang="en-US" dirty="0" smtClean="0"/>
              <a:t>Warm birth</a:t>
            </a:r>
          </a:p>
          <a:p>
            <a:pPr lvl="1"/>
            <a:r>
              <a:rPr lang="en-US" dirty="0" smtClean="0"/>
              <a:t>Preoperative observations</a:t>
            </a:r>
          </a:p>
          <a:p>
            <a:pPr lvl="1"/>
            <a:r>
              <a:rPr lang="en-US" dirty="0" smtClean="0"/>
              <a:t>Premedication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the most frequently performed procedure in </a:t>
            </a:r>
            <a:r>
              <a:rPr lang="en-US" dirty="0" err="1" smtClean="0"/>
              <a:t>Obs</a:t>
            </a:r>
            <a:r>
              <a:rPr lang="en-US" dirty="0" smtClean="0"/>
              <a:t>/Gyn.</a:t>
            </a:r>
          </a:p>
          <a:p>
            <a:r>
              <a:rPr lang="en-US" dirty="0" smtClean="0"/>
              <a:t>Definition – It is the delivery of a fetus, placenta and membranes through an incision in the anterior abdominal and uterine walls.</a:t>
            </a:r>
          </a:p>
          <a:p>
            <a:r>
              <a:rPr lang="en-US" dirty="0" err="1" smtClean="0"/>
              <a:t>Hysterotomy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479926"/>
            <a:ext cx="2223766" cy="1828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Intraoperative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Anaesthetize</a:t>
            </a:r>
          </a:p>
          <a:p>
            <a:r>
              <a:rPr lang="en-US" dirty="0" smtClean="0"/>
              <a:t>Abdominal shaving</a:t>
            </a:r>
          </a:p>
          <a:p>
            <a:r>
              <a:rPr lang="en-US" dirty="0" smtClean="0"/>
              <a:t>Aseptic catheterization</a:t>
            </a:r>
          </a:p>
          <a:p>
            <a:r>
              <a:rPr lang="en-US" dirty="0" smtClean="0"/>
              <a:t>Supine position with a 15 degree tilt (to prevent </a:t>
            </a:r>
            <a:r>
              <a:rPr lang="en-US" dirty="0" err="1" smtClean="0"/>
              <a:t>aortocaval</a:t>
            </a:r>
            <a:r>
              <a:rPr lang="en-US" dirty="0" smtClean="0"/>
              <a:t> compression syndrome)</a:t>
            </a:r>
          </a:p>
          <a:p>
            <a:r>
              <a:rPr lang="en-US" dirty="0" smtClean="0"/>
              <a:t>Clean the abdomen with antiseptic and drape</a:t>
            </a:r>
          </a:p>
          <a:p>
            <a:r>
              <a:rPr lang="en-US" dirty="0" smtClean="0"/>
              <a:t>Abdominal incision (</a:t>
            </a:r>
            <a:r>
              <a:rPr lang="en-US" dirty="0" err="1" smtClean="0"/>
              <a:t>pfannestiel</a:t>
            </a:r>
            <a:r>
              <a:rPr lang="en-US" dirty="0" smtClean="0"/>
              <a:t>, midline, </a:t>
            </a:r>
            <a:r>
              <a:rPr lang="en-US" dirty="0" err="1" smtClean="0"/>
              <a:t>subumbilical</a:t>
            </a:r>
            <a:r>
              <a:rPr lang="en-US" dirty="0" smtClean="0"/>
              <a:t>), subcutaneous tissue/fat, rectus sheath, muscle, </a:t>
            </a:r>
            <a:r>
              <a:rPr lang="en-US" dirty="0" err="1" smtClean="0"/>
              <a:t>extraperitoneal</a:t>
            </a:r>
            <a:r>
              <a:rPr lang="en-US" dirty="0" smtClean="0"/>
              <a:t> fat, peritoneum</a:t>
            </a:r>
          </a:p>
          <a:p>
            <a:r>
              <a:rPr lang="en-US" dirty="0" smtClean="0"/>
              <a:t>Pack </a:t>
            </a:r>
            <a:r>
              <a:rPr lang="en-US" dirty="0" err="1" smtClean="0"/>
              <a:t>paracolic</a:t>
            </a:r>
            <a:r>
              <a:rPr lang="en-US" dirty="0" smtClean="0"/>
              <a:t> gutters &amp; retract bladder with a doyen’s retractor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Intraoperative</a:t>
            </a:r>
            <a:r>
              <a:rPr lang="en-US" dirty="0" smtClean="0"/>
              <a:t> procedure (</a:t>
            </a:r>
            <a:r>
              <a:rPr lang="en-US" dirty="0" err="1" smtClean="0"/>
              <a:t>ctnd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Reflect the visceral peritoneum</a:t>
            </a:r>
          </a:p>
          <a:p>
            <a:r>
              <a:rPr lang="en-US" dirty="0" smtClean="0"/>
              <a:t>Uterine incision</a:t>
            </a:r>
          </a:p>
          <a:p>
            <a:r>
              <a:rPr lang="en-US" dirty="0" smtClean="0"/>
              <a:t>Deliver fetus (</a:t>
            </a:r>
            <a:r>
              <a:rPr lang="en-US" dirty="0" err="1" smtClean="0"/>
              <a:t>oxytocin</a:t>
            </a:r>
            <a:r>
              <a:rPr lang="en-US" dirty="0" smtClean="0"/>
              <a:t> given at delivery of the anterior shoulder), placenta and membranes</a:t>
            </a:r>
          </a:p>
          <a:p>
            <a:r>
              <a:rPr lang="en-US" dirty="0" smtClean="0"/>
              <a:t>Green-</a:t>
            </a:r>
            <a:r>
              <a:rPr lang="en-US" dirty="0" err="1" smtClean="0"/>
              <a:t>amytage</a:t>
            </a:r>
            <a:r>
              <a:rPr lang="en-US" dirty="0" smtClean="0"/>
              <a:t> forceps to clamp midpoint of the lower uterine incision and bleeding points</a:t>
            </a:r>
          </a:p>
          <a:p>
            <a:r>
              <a:rPr lang="en-US" dirty="0" smtClean="0"/>
              <a:t>Dilate cervix (to allow </a:t>
            </a:r>
            <a:r>
              <a:rPr lang="en-US" dirty="0" err="1" smtClean="0"/>
              <a:t>lochia</a:t>
            </a:r>
            <a:r>
              <a:rPr lang="en-US" dirty="0" smtClean="0"/>
              <a:t> to flow)</a:t>
            </a:r>
          </a:p>
          <a:p>
            <a:r>
              <a:rPr lang="en-US" dirty="0" smtClean="0"/>
              <a:t>Close uterus in 1 or 2 layers</a:t>
            </a:r>
          </a:p>
          <a:p>
            <a:r>
              <a:rPr lang="en-US" dirty="0" smtClean="0"/>
              <a:t>Inspect </a:t>
            </a:r>
            <a:r>
              <a:rPr lang="en-US" dirty="0" err="1" smtClean="0"/>
              <a:t>adnexa</a:t>
            </a:r>
            <a:r>
              <a:rPr lang="en-US" dirty="0" smtClean="0"/>
              <a:t> and abdominal organs. Perform BTL if indicated.</a:t>
            </a:r>
          </a:p>
          <a:p>
            <a:r>
              <a:rPr lang="en-US" dirty="0" smtClean="0"/>
              <a:t>Close the abdomen in layers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operative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9831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If patient was under GA, observe ½ hourly till fully awake, then 4 hourly</a:t>
            </a:r>
          </a:p>
          <a:p>
            <a:r>
              <a:rPr lang="en-US" dirty="0" smtClean="0"/>
              <a:t>IVF 3 </a:t>
            </a:r>
            <a:r>
              <a:rPr lang="en-US" dirty="0" err="1" smtClean="0"/>
              <a:t>litres</a:t>
            </a:r>
            <a:r>
              <a:rPr lang="en-US" dirty="0" smtClean="0"/>
              <a:t>/ 24hours – normal saline alternating with 5% dextrose</a:t>
            </a:r>
          </a:p>
          <a:p>
            <a:r>
              <a:rPr lang="en-US" dirty="0" smtClean="0"/>
              <a:t>Pain control – </a:t>
            </a:r>
            <a:r>
              <a:rPr lang="en-US" dirty="0" err="1" smtClean="0"/>
              <a:t>pethidine</a:t>
            </a:r>
            <a:r>
              <a:rPr lang="en-US" dirty="0" smtClean="0"/>
              <a:t> for 24 hours, then non-</a:t>
            </a:r>
            <a:r>
              <a:rPr lang="en-US" dirty="0" err="1" smtClean="0"/>
              <a:t>opioids</a:t>
            </a:r>
            <a:endParaRPr lang="en-US" dirty="0" smtClean="0"/>
          </a:p>
          <a:p>
            <a:r>
              <a:rPr lang="en-US" dirty="0" smtClean="0"/>
              <a:t>Antibiotics</a:t>
            </a:r>
          </a:p>
          <a:p>
            <a:r>
              <a:rPr lang="en-US" dirty="0" smtClean="0"/>
              <a:t>Expose the wound on the 3</a:t>
            </a:r>
            <a:r>
              <a:rPr lang="en-US" baseline="30000" dirty="0" smtClean="0"/>
              <a:t>rd</a:t>
            </a:r>
            <a:r>
              <a:rPr lang="en-US" dirty="0" smtClean="0"/>
              <a:t> post operative day</a:t>
            </a:r>
          </a:p>
          <a:p>
            <a:r>
              <a:rPr lang="en-US" dirty="0" smtClean="0"/>
              <a:t>Check HB on the 3</a:t>
            </a:r>
            <a:r>
              <a:rPr lang="en-US" baseline="30000" dirty="0" smtClean="0"/>
              <a:t>rd</a:t>
            </a:r>
            <a:r>
              <a:rPr lang="en-US" dirty="0" smtClean="0"/>
              <a:t> postoperative day</a:t>
            </a:r>
          </a:p>
          <a:p>
            <a:r>
              <a:rPr lang="en-US" dirty="0" smtClean="0"/>
              <a:t>Discharge and advise on subsequent pregnancy</a:t>
            </a:r>
          </a:p>
          <a:p>
            <a:r>
              <a:rPr lang="en-US" dirty="0" smtClean="0"/>
              <a:t>See in the clinic after 1 week</a:t>
            </a:r>
          </a:p>
          <a:p>
            <a:r>
              <a:rPr lang="en-US" dirty="0" smtClean="0"/>
              <a:t>Final check – after 6 weeks at the postnatal clinic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of C-section- Maternal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Immediate</a:t>
            </a:r>
          </a:p>
          <a:p>
            <a:pPr lvl="1"/>
            <a:r>
              <a:rPr lang="en-US" dirty="0" err="1" smtClean="0"/>
              <a:t>Anaesthetic</a:t>
            </a:r>
            <a:r>
              <a:rPr lang="en-US" dirty="0" smtClean="0"/>
              <a:t> – difficult intubation, hypotension, spinal headache</a:t>
            </a:r>
          </a:p>
          <a:p>
            <a:pPr lvl="1"/>
            <a:r>
              <a:rPr lang="en-US" dirty="0" err="1" smtClean="0"/>
              <a:t>Haemorrhage</a:t>
            </a:r>
            <a:r>
              <a:rPr lang="en-US" dirty="0" smtClean="0"/>
              <a:t> – lacerations, uterine </a:t>
            </a:r>
            <a:r>
              <a:rPr lang="en-US" dirty="0" err="1" smtClean="0"/>
              <a:t>atony</a:t>
            </a:r>
            <a:r>
              <a:rPr lang="en-US" dirty="0" smtClean="0"/>
              <a:t>, placenta </a:t>
            </a:r>
            <a:r>
              <a:rPr lang="en-US" dirty="0" err="1" smtClean="0"/>
              <a:t>praevia</a:t>
            </a:r>
            <a:r>
              <a:rPr lang="en-US" dirty="0" smtClean="0"/>
              <a:t>, or </a:t>
            </a:r>
            <a:r>
              <a:rPr lang="en-US" dirty="0" err="1" smtClean="0"/>
              <a:t>accreta</a:t>
            </a:r>
            <a:endParaRPr lang="en-US" dirty="0" smtClean="0"/>
          </a:p>
          <a:p>
            <a:pPr lvl="1"/>
            <a:r>
              <a:rPr lang="en-US" dirty="0" smtClean="0"/>
              <a:t>Complications of blood transfusion</a:t>
            </a:r>
          </a:p>
          <a:p>
            <a:pPr lvl="1"/>
            <a:r>
              <a:rPr lang="en-US" dirty="0" smtClean="0"/>
              <a:t>Gastro intestinal and Urinary Tract injuries</a:t>
            </a:r>
          </a:p>
          <a:p>
            <a:pPr lvl="1"/>
            <a:r>
              <a:rPr lang="en-US" dirty="0" smtClean="0"/>
              <a:t>Death – risk 7 times more than vaginal delivery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Late </a:t>
            </a:r>
          </a:p>
          <a:p>
            <a:pPr lvl="1"/>
            <a:r>
              <a:rPr lang="en-US" dirty="0" smtClean="0"/>
              <a:t>General post op complications – </a:t>
            </a:r>
            <a:r>
              <a:rPr lang="en-US" dirty="0" err="1" smtClean="0"/>
              <a:t>atelectasis</a:t>
            </a:r>
            <a:r>
              <a:rPr lang="en-US" dirty="0" smtClean="0"/>
              <a:t>, pneumonia, paralytic </a:t>
            </a:r>
            <a:r>
              <a:rPr lang="en-US" dirty="0" err="1" smtClean="0"/>
              <a:t>ileus</a:t>
            </a:r>
            <a:r>
              <a:rPr lang="en-US" dirty="0" smtClean="0"/>
              <a:t>, UTI, </a:t>
            </a:r>
            <a:r>
              <a:rPr lang="en-US" dirty="0" err="1" smtClean="0"/>
              <a:t>thromboembolism</a:t>
            </a:r>
            <a:endParaRPr lang="en-US" dirty="0" smtClean="0"/>
          </a:p>
          <a:p>
            <a:pPr lvl="1"/>
            <a:r>
              <a:rPr lang="en-US" dirty="0" smtClean="0"/>
              <a:t>Infection (</a:t>
            </a:r>
            <a:r>
              <a:rPr lang="en-US" dirty="0" err="1" smtClean="0"/>
              <a:t>endometritis</a:t>
            </a:r>
            <a:r>
              <a:rPr lang="en-US" dirty="0" smtClean="0"/>
              <a:t>, wound infection)</a:t>
            </a:r>
          </a:p>
          <a:p>
            <a:pPr lvl="1"/>
            <a:r>
              <a:rPr lang="en-US" dirty="0" smtClean="0"/>
              <a:t>Intestinal obstruction (due to adhesion formation </a:t>
            </a:r>
            <a:r>
              <a:rPr lang="en-US" dirty="0" err="1" smtClean="0"/>
              <a:t>esp</a:t>
            </a:r>
            <a:r>
              <a:rPr lang="en-US" dirty="0" smtClean="0"/>
              <a:t> after classical)</a:t>
            </a:r>
          </a:p>
          <a:p>
            <a:pPr lvl="1"/>
            <a:r>
              <a:rPr lang="en-US" dirty="0" smtClean="0"/>
              <a:t>Uterine scar dehiscence, rupture in subsequent pregnancy</a:t>
            </a:r>
          </a:p>
          <a:p>
            <a:pPr lvl="1"/>
            <a:r>
              <a:rPr lang="en-US" dirty="0" smtClean="0"/>
              <a:t>Chronic abdominal pain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C-section - fetal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Prematurity</a:t>
            </a:r>
          </a:p>
          <a:p>
            <a:r>
              <a:rPr lang="en-US" dirty="0" smtClean="0"/>
              <a:t>Respiratory depression (TTN)</a:t>
            </a:r>
          </a:p>
          <a:p>
            <a:r>
              <a:rPr lang="en-US" dirty="0" smtClean="0"/>
              <a:t>Intracranial </a:t>
            </a:r>
            <a:r>
              <a:rPr lang="en-US" dirty="0" err="1" smtClean="0"/>
              <a:t>haemorrhage</a:t>
            </a:r>
            <a:r>
              <a:rPr lang="en-US" dirty="0" smtClean="0"/>
              <a:t> (small incision)</a:t>
            </a:r>
          </a:p>
          <a:p>
            <a:r>
              <a:rPr lang="en-US" dirty="0" err="1" smtClean="0"/>
              <a:t>Erbs</a:t>
            </a:r>
            <a:r>
              <a:rPr lang="en-US" dirty="0" smtClean="0"/>
              <a:t> palsy, fracture of long bones </a:t>
            </a:r>
            <a:r>
              <a:rPr lang="en-US" dirty="0" err="1" smtClean="0"/>
              <a:t>esp</a:t>
            </a:r>
            <a:r>
              <a:rPr lang="en-US" dirty="0" smtClean="0"/>
              <a:t> in breech extraction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TOLAC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These conditions must be satisfied:-</a:t>
            </a:r>
          </a:p>
          <a:p>
            <a:pPr lvl="1"/>
            <a:r>
              <a:rPr lang="en-US" dirty="0" smtClean="0"/>
              <a:t>Only 1 previous LUS C/S</a:t>
            </a:r>
          </a:p>
          <a:p>
            <a:pPr lvl="1"/>
            <a:r>
              <a:rPr lang="en-US" dirty="0" smtClean="0"/>
              <a:t>Nonrecurring indication for previous C/S – NRFS, cord </a:t>
            </a:r>
            <a:r>
              <a:rPr lang="en-US" dirty="0" err="1" smtClean="0"/>
              <a:t>prolapse</a:t>
            </a:r>
            <a:r>
              <a:rPr lang="en-US" dirty="0" smtClean="0"/>
              <a:t>, </a:t>
            </a:r>
            <a:r>
              <a:rPr lang="en-US" dirty="0" err="1" smtClean="0"/>
              <a:t>malpresentation</a:t>
            </a:r>
            <a:endParaRPr lang="en-US" dirty="0" smtClean="0"/>
          </a:p>
          <a:p>
            <a:pPr lvl="1"/>
            <a:r>
              <a:rPr lang="en-US" dirty="0" smtClean="0"/>
              <a:t>No post operative sepsis after previous C/S</a:t>
            </a:r>
          </a:p>
          <a:p>
            <a:pPr lvl="1"/>
            <a:r>
              <a:rPr lang="en-US" dirty="0" smtClean="0"/>
              <a:t>Parity less than 5</a:t>
            </a:r>
          </a:p>
          <a:p>
            <a:pPr lvl="1"/>
            <a:r>
              <a:rPr lang="en-US" dirty="0" smtClean="0"/>
              <a:t>Cephalic presentation</a:t>
            </a:r>
          </a:p>
          <a:p>
            <a:pPr lvl="1"/>
            <a:r>
              <a:rPr lang="en-US" dirty="0" smtClean="0"/>
              <a:t>Estimated fetal weight &lt;= 3500g</a:t>
            </a:r>
          </a:p>
          <a:p>
            <a:pPr lvl="1"/>
            <a:r>
              <a:rPr lang="en-US" dirty="0" smtClean="0"/>
              <a:t>Adequate pelvis – true conjugate &gt;=10.5cm</a:t>
            </a:r>
          </a:p>
          <a:p>
            <a:pPr lvl="1"/>
            <a:r>
              <a:rPr lang="en-US" dirty="0" smtClean="0"/>
              <a:t>No other indication for C/S</a:t>
            </a:r>
          </a:p>
          <a:p>
            <a:pPr lvl="1"/>
            <a:r>
              <a:rPr lang="en-US" dirty="0" smtClean="0"/>
              <a:t>Facilities for blood transfusion available</a:t>
            </a:r>
          </a:p>
          <a:p>
            <a:pPr lvl="1"/>
            <a:r>
              <a:rPr lang="en-US" dirty="0" smtClean="0"/>
              <a:t>Ready theatre, available immediately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 of a patient for TOLAC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Early ANC (1</a:t>
            </a:r>
            <a:r>
              <a:rPr lang="en-US" baseline="30000" dirty="0" smtClean="0"/>
              <a:t>st</a:t>
            </a:r>
            <a:r>
              <a:rPr lang="en-US" dirty="0" smtClean="0"/>
              <a:t> half of pregnancy)</a:t>
            </a:r>
          </a:p>
          <a:p>
            <a:r>
              <a:rPr lang="en-US" dirty="0" smtClean="0"/>
              <a:t>Review history to ensure eligibility</a:t>
            </a:r>
          </a:p>
          <a:p>
            <a:r>
              <a:rPr lang="en-US" dirty="0" smtClean="0"/>
              <a:t>Pelvic assessment at 36 weeks (clinical and radiological – erect lateral </a:t>
            </a:r>
            <a:r>
              <a:rPr lang="en-US" dirty="0" err="1" smtClean="0"/>
              <a:t>xray</a:t>
            </a:r>
            <a:r>
              <a:rPr lang="en-US" dirty="0" smtClean="0"/>
              <a:t> </a:t>
            </a:r>
            <a:r>
              <a:rPr lang="en-US" dirty="0" err="1" smtClean="0"/>
              <a:t>pelvimetry</a:t>
            </a:r>
            <a:r>
              <a:rPr lang="en-US" dirty="0" smtClean="0"/>
              <a:t>)</a:t>
            </a:r>
          </a:p>
          <a:p>
            <a:r>
              <a:rPr lang="en-US" dirty="0" smtClean="0"/>
              <a:t>Estimate fetal weight at 37 weeks (&lt;=3500g)</a:t>
            </a:r>
          </a:p>
          <a:p>
            <a:r>
              <a:rPr lang="en-US" dirty="0" smtClean="0"/>
              <a:t>Admit in early </a:t>
            </a:r>
            <a:r>
              <a:rPr lang="en-US" dirty="0" err="1" smtClean="0"/>
              <a:t>labour</a:t>
            </a:r>
            <a:endParaRPr lang="en-US" dirty="0"/>
          </a:p>
          <a:p>
            <a:r>
              <a:rPr lang="en-US" dirty="0" smtClean="0"/>
              <a:t>Fix IV line, take samples for GXM, TBC, U/E/Cs</a:t>
            </a:r>
          </a:p>
          <a:p>
            <a:r>
              <a:rPr lang="en-US" dirty="0" smtClean="0"/>
              <a:t>Consent for C/S</a:t>
            </a:r>
          </a:p>
          <a:p>
            <a:r>
              <a:rPr lang="en-US" dirty="0" err="1" smtClean="0"/>
              <a:t>Partograph</a:t>
            </a:r>
            <a:r>
              <a:rPr lang="en-US" dirty="0" smtClean="0"/>
              <a:t> – pulse, BP, FHR, contractions, descent of the head, cervical dilatation, </a:t>
            </a:r>
            <a:r>
              <a:rPr lang="en-US" dirty="0" err="1" smtClean="0"/>
              <a:t>colour</a:t>
            </a:r>
            <a:r>
              <a:rPr lang="en-US" dirty="0" smtClean="0"/>
              <a:t> of liquor and PV bleeding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TOS – risk is uterine rupture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Clinically observe patient closely for</a:t>
            </a:r>
          </a:p>
          <a:p>
            <a:pPr lvl="1"/>
            <a:r>
              <a:rPr lang="en-US" dirty="0" smtClean="0"/>
              <a:t>Acute abdominal pain</a:t>
            </a:r>
          </a:p>
          <a:p>
            <a:pPr lvl="1"/>
            <a:r>
              <a:rPr lang="en-US" dirty="0" smtClean="0"/>
              <a:t>A ‘popping sensation’</a:t>
            </a:r>
          </a:p>
          <a:p>
            <a:pPr lvl="1"/>
            <a:r>
              <a:rPr lang="en-US" dirty="0" smtClean="0"/>
              <a:t>Palpation of fetal parts outside the uterus on </a:t>
            </a:r>
            <a:r>
              <a:rPr lang="en-US" dirty="0" err="1" smtClean="0"/>
              <a:t>leopold’s</a:t>
            </a:r>
            <a:r>
              <a:rPr lang="en-US" dirty="0" smtClean="0"/>
              <a:t> maneuvers</a:t>
            </a:r>
          </a:p>
          <a:p>
            <a:pPr lvl="1"/>
            <a:r>
              <a:rPr lang="en-US" dirty="0" smtClean="0"/>
              <a:t>Fetal heart rate deceleration and </a:t>
            </a:r>
            <a:r>
              <a:rPr lang="en-US" dirty="0" err="1" smtClean="0"/>
              <a:t>bradycardia</a:t>
            </a:r>
            <a:endParaRPr lang="en-US" dirty="0" smtClean="0"/>
          </a:p>
          <a:p>
            <a:pPr lvl="1"/>
            <a:r>
              <a:rPr lang="en-US" dirty="0" smtClean="0"/>
              <a:t>High presenting part on vaginal examination</a:t>
            </a:r>
          </a:p>
          <a:p>
            <a:pPr lvl="1"/>
            <a:r>
              <a:rPr lang="en-US" dirty="0" smtClean="0"/>
              <a:t>Vaginal bleeding</a:t>
            </a: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 smtClean="0"/>
              <a:t>Take patient for immediate </a:t>
            </a:r>
            <a:r>
              <a:rPr lang="en-US" dirty="0" err="1" smtClean="0"/>
              <a:t>laparotomy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PERIMORTEM CAESAREAN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C/S performed when survival of the mother is in doubt.</a:t>
            </a:r>
          </a:p>
          <a:p>
            <a:r>
              <a:rPr lang="en-US" dirty="0" err="1" smtClean="0"/>
              <a:t>Perinatal</a:t>
            </a:r>
            <a:r>
              <a:rPr lang="en-US" dirty="0" smtClean="0"/>
              <a:t> outcome is directly related to </a:t>
            </a:r>
          </a:p>
          <a:p>
            <a:pPr lvl="1"/>
            <a:r>
              <a:rPr lang="en-US" dirty="0" smtClean="0"/>
              <a:t>Gestational age</a:t>
            </a:r>
          </a:p>
          <a:p>
            <a:pPr lvl="1"/>
            <a:r>
              <a:rPr lang="en-US" dirty="0" smtClean="0"/>
              <a:t>Duration since maternal collapse/ death with best results if done within 4 minutes and no survival after 25 minutes</a:t>
            </a:r>
          </a:p>
          <a:p>
            <a:pPr lvl="1"/>
            <a:r>
              <a:rPr lang="en-US" dirty="0" smtClean="0"/>
              <a:t>Availability of personnel and equipment</a:t>
            </a:r>
          </a:p>
          <a:p>
            <a:pPr lvl="1"/>
            <a:r>
              <a:rPr lang="en-US" dirty="0" smtClean="0"/>
              <a:t>Availability of </a:t>
            </a:r>
            <a:r>
              <a:rPr lang="en-US" dirty="0" err="1" smtClean="0"/>
              <a:t>perimortem</a:t>
            </a:r>
            <a:r>
              <a:rPr lang="en-US" dirty="0" smtClean="0"/>
              <a:t> ventilation and cardiac massage of mother</a:t>
            </a:r>
          </a:p>
          <a:p>
            <a:pPr lvl="1"/>
            <a:r>
              <a:rPr lang="en-US" dirty="0" smtClean="0"/>
              <a:t>Prompt delivery and effective neonatal care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Rate is rising worldwide </a:t>
            </a:r>
          </a:p>
          <a:p>
            <a:pPr lvl="1"/>
            <a:r>
              <a:rPr lang="en-US" dirty="0" smtClean="0"/>
              <a:t>1970 C-section rate: 5.5% (US)</a:t>
            </a:r>
          </a:p>
          <a:p>
            <a:pPr lvl="1"/>
            <a:r>
              <a:rPr lang="en-US" dirty="0" smtClean="0"/>
              <a:t>1988 C-section rate: 24.7% (US)</a:t>
            </a:r>
          </a:p>
          <a:p>
            <a:pPr lvl="1"/>
            <a:r>
              <a:rPr lang="en-US" dirty="0" smtClean="0"/>
              <a:t>2000 C-section rate 22.9% (US)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KNH – 17% (1980), 20% (1991)</a:t>
            </a:r>
          </a:p>
          <a:p>
            <a:pPr lvl="1"/>
            <a:r>
              <a:rPr lang="en-US" dirty="0" smtClean="0"/>
              <a:t>UK – current rate 15-20%</a:t>
            </a:r>
          </a:p>
          <a:p>
            <a:pPr lvl="1"/>
            <a:r>
              <a:rPr lang="en-US" dirty="0" smtClean="0"/>
              <a:t>Brazil – 35-51%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Reasons for Increase in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3600" u="sng" dirty="0" smtClean="0"/>
              <a:t>Reduced parity</a:t>
            </a:r>
            <a:r>
              <a:rPr lang="en-US" sz="3600" dirty="0" smtClean="0"/>
              <a:t>, over 50% of pregnant women are </a:t>
            </a:r>
            <a:r>
              <a:rPr lang="en-US" sz="3600" dirty="0" err="1" smtClean="0"/>
              <a:t>nulliparous</a:t>
            </a:r>
            <a:endParaRPr lang="en-US" sz="3600" dirty="0" smtClean="0"/>
          </a:p>
          <a:p>
            <a:pPr>
              <a:lnSpc>
                <a:spcPct val="90000"/>
              </a:lnSpc>
            </a:pPr>
            <a:r>
              <a:rPr lang="en-US" sz="3600" u="sng" dirty="0" smtClean="0"/>
              <a:t>Older women</a:t>
            </a:r>
            <a:r>
              <a:rPr lang="en-US" sz="3600" dirty="0" smtClean="0"/>
              <a:t> are having children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Extensive use of </a:t>
            </a:r>
            <a:r>
              <a:rPr lang="en-US" sz="3600" u="sng" dirty="0" smtClean="0"/>
              <a:t>electronic fetal monitoring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By 1990, 83% of </a:t>
            </a:r>
            <a:r>
              <a:rPr lang="en-US" sz="3600" u="sng" dirty="0" smtClean="0"/>
              <a:t>breech presentations 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Incidence of </a:t>
            </a:r>
            <a:r>
              <a:rPr lang="en-US" sz="3600" u="sng" dirty="0" err="1" smtClean="0"/>
              <a:t>midpelvic</a:t>
            </a:r>
            <a:r>
              <a:rPr lang="en-US" sz="3600" u="sng" dirty="0" smtClean="0"/>
              <a:t> vaginal deliveries</a:t>
            </a:r>
            <a:r>
              <a:rPr lang="en-US" sz="3600" dirty="0" smtClean="0"/>
              <a:t> </a:t>
            </a:r>
            <a:r>
              <a:rPr lang="en-US" sz="3600" dirty="0" smtClean="0"/>
              <a:t>down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Change in lifestyle</a:t>
            </a:r>
            <a:endParaRPr lang="en-US" sz="3600" dirty="0" smtClean="0"/>
          </a:p>
          <a:p>
            <a:pPr>
              <a:lnSpc>
                <a:spcPct val="90000"/>
              </a:lnSpc>
            </a:pPr>
            <a:r>
              <a:rPr lang="en-US" sz="3600" dirty="0" smtClean="0"/>
              <a:t>Malpractice suits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Maternal request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Ideally C-section rate should not be more than 15% for </a:t>
            </a:r>
            <a:r>
              <a:rPr lang="en-US" sz="3600" dirty="0" err="1" smtClean="0"/>
              <a:t>nullipara</a:t>
            </a:r>
            <a:r>
              <a:rPr lang="en-US" sz="3600" dirty="0" smtClean="0"/>
              <a:t> and 37% for VBAC</a:t>
            </a:r>
          </a:p>
          <a:p>
            <a:r>
              <a:rPr lang="en-US" sz="3600" dirty="0" smtClean="0"/>
              <a:t>A policy of </a:t>
            </a:r>
            <a:r>
              <a:rPr lang="en-US" sz="3600" b="1" dirty="0" smtClean="0"/>
              <a:t>VBAC</a:t>
            </a:r>
            <a:r>
              <a:rPr lang="en-US" sz="3600" dirty="0" smtClean="0"/>
              <a:t> would keep this figure low but</a:t>
            </a:r>
          </a:p>
          <a:p>
            <a:r>
              <a:rPr lang="en-US" sz="3600" dirty="0" smtClean="0"/>
              <a:t>Fear of litigation is main reason for most cases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Indications for caesarean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Maternal Indications</a:t>
            </a:r>
          </a:p>
          <a:p>
            <a:pPr lvl="1"/>
            <a:r>
              <a:rPr lang="en-US" dirty="0" smtClean="0"/>
              <a:t>Previous caesarean section</a:t>
            </a:r>
          </a:p>
          <a:p>
            <a:pPr lvl="2"/>
            <a:r>
              <a:rPr lang="en-US" dirty="0" smtClean="0"/>
              <a:t>Previous LUSCS due to a recurring condition </a:t>
            </a:r>
            <a:r>
              <a:rPr lang="en-US" dirty="0" err="1" smtClean="0"/>
              <a:t>e.g</a:t>
            </a:r>
            <a:r>
              <a:rPr lang="en-US" dirty="0" smtClean="0"/>
              <a:t> contracted pelvis, or a concomitant obstetric complication</a:t>
            </a:r>
          </a:p>
          <a:p>
            <a:pPr lvl="2"/>
            <a:r>
              <a:rPr lang="en-US" dirty="0" smtClean="0"/>
              <a:t>2 or more caesarean sections</a:t>
            </a:r>
          </a:p>
          <a:p>
            <a:pPr lvl="2"/>
            <a:r>
              <a:rPr lang="en-US" dirty="0" smtClean="0"/>
              <a:t>After a classical scar</a:t>
            </a:r>
          </a:p>
          <a:p>
            <a:pPr lvl="1"/>
            <a:r>
              <a:rPr lang="en-US" dirty="0" smtClean="0"/>
              <a:t>Severe preeclampsia, </a:t>
            </a:r>
            <a:r>
              <a:rPr lang="en-US" dirty="0" err="1" smtClean="0"/>
              <a:t>eclampsia</a:t>
            </a:r>
            <a:r>
              <a:rPr lang="en-US" dirty="0" smtClean="0"/>
              <a:t> with </a:t>
            </a:r>
            <a:r>
              <a:rPr lang="en-US" dirty="0" err="1" smtClean="0"/>
              <a:t>unfavourable</a:t>
            </a:r>
            <a:r>
              <a:rPr lang="en-US" dirty="0" smtClean="0"/>
              <a:t> cervix</a:t>
            </a:r>
          </a:p>
          <a:p>
            <a:pPr lvl="1"/>
            <a:r>
              <a:rPr lang="en-US" dirty="0" smtClean="0"/>
              <a:t>Life threatening </a:t>
            </a:r>
            <a:r>
              <a:rPr lang="en-US" dirty="0" err="1" smtClean="0"/>
              <a:t>haemorrhage</a:t>
            </a:r>
            <a:r>
              <a:rPr lang="en-US" dirty="0" smtClean="0"/>
              <a:t> (APH)</a:t>
            </a:r>
          </a:p>
          <a:p>
            <a:pPr lvl="1"/>
            <a:r>
              <a:rPr lang="en-US" dirty="0" smtClean="0"/>
              <a:t>Placenta </a:t>
            </a:r>
            <a:r>
              <a:rPr lang="en-US" dirty="0" err="1" smtClean="0"/>
              <a:t>praevia</a:t>
            </a:r>
            <a:r>
              <a:rPr lang="en-US" dirty="0" smtClean="0"/>
              <a:t> Types II posterior to IV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Maternal indications (</a:t>
            </a:r>
            <a:r>
              <a:rPr lang="en-US" dirty="0" err="1" smtClean="0"/>
              <a:t>ctnd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pPr lvl="1"/>
            <a:r>
              <a:rPr lang="en-US" dirty="0" smtClean="0"/>
              <a:t>Contracted pelvis (CPD)</a:t>
            </a:r>
          </a:p>
          <a:p>
            <a:pPr lvl="1"/>
            <a:r>
              <a:rPr lang="en-US" dirty="0" smtClean="0"/>
              <a:t>Following repair of Obstetric fistula (VVF, RVF)</a:t>
            </a:r>
          </a:p>
          <a:p>
            <a:pPr lvl="1"/>
            <a:r>
              <a:rPr lang="en-US" dirty="0" smtClean="0"/>
              <a:t>Prolonged </a:t>
            </a:r>
            <a:r>
              <a:rPr lang="en-US" dirty="0" err="1" smtClean="0"/>
              <a:t>labour</a:t>
            </a:r>
            <a:r>
              <a:rPr lang="en-US" dirty="0" smtClean="0"/>
              <a:t>, cervical </a:t>
            </a:r>
            <a:r>
              <a:rPr lang="en-US" dirty="0" err="1" smtClean="0"/>
              <a:t>dystocia</a:t>
            </a:r>
            <a:r>
              <a:rPr lang="en-US" dirty="0" smtClean="0"/>
              <a:t> and failed induction of </a:t>
            </a:r>
            <a:r>
              <a:rPr lang="en-US" dirty="0" err="1" smtClean="0"/>
              <a:t>labour</a:t>
            </a:r>
            <a:endParaRPr lang="en-US" dirty="0" smtClean="0"/>
          </a:p>
          <a:p>
            <a:pPr lvl="1"/>
            <a:r>
              <a:rPr lang="en-US" dirty="0" smtClean="0"/>
              <a:t>Pelvic </a:t>
            </a:r>
            <a:r>
              <a:rPr lang="en-US" dirty="0" err="1" smtClean="0"/>
              <a:t>tumours</a:t>
            </a:r>
            <a:r>
              <a:rPr lang="en-US" dirty="0" smtClean="0"/>
              <a:t> obstructing </a:t>
            </a:r>
            <a:r>
              <a:rPr lang="en-US" dirty="0" err="1" smtClean="0"/>
              <a:t>labour</a:t>
            </a:r>
            <a:r>
              <a:rPr lang="en-US" dirty="0" smtClean="0"/>
              <a:t> – fibroids, entrapped ovarian </a:t>
            </a:r>
            <a:r>
              <a:rPr lang="en-US" dirty="0" err="1" smtClean="0"/>
              <a:t>tumour</a:t>
            </a:r>
            <a:endParaRPr lang="en-US" dirty="0" smtClean="0"/>
          </a:p>
          <a:p>
            <a:pPr lvl="1"/>
            <a:r>
              <a:rPr lang="en-US" dirty="0" smtClean="0"/>
              <a:t>Invasive cancer of the cervix</a:t>
            </a:r>
          </a:p>
          <a:p>
            <a:pPr lvl="1"/>
            <a:r>
              <a:rPr lang="en-US" dirty="0" smtClean="0"/>
              <a:t>Maternal preference</a:t>
            </a:r>
          </a:p>
          <a:p>
            <a:pPr lvl="1"/>
            <a:r>
              <a:rPr lang="en-US" dirty="0" smtClean="0"/>
              <a:t>Combination of factors which alone are not indications </a:t>
            </a:r>
            <a:r>
              <a:rPr lang="en-US" dirty="0" err="1" smtClean="0"/>
              <a:t>e.g</a:t>
            </a:r>
            <a:r>
              <a:rPr lang="en-US" dirty="0" smtClean="0"/>
              <a:t> </a:t>
            </a:r>
            <a:r>
              <a:rPr lang="en-US" dirty="0" err="1" smtClean="0"/>
              <a:t>postdatism</a:t>
            </a:r>
            <a:r>
              <a:rPr lang="en-US" dirty="0" smtClean="0"/>
              <a:t>, elderly </a:t>
            </a:r>
            <a:r>
              <a:rPr lang="en-US" dirty="0" err="1" smtClean="0"/>
              <a:t>primigravida</a:t>
            </a:r>
            <a:r>
              <a:rPr lang="en-US" dirty="0" smtClean="0"/>
              <a:t>, prior infertility, bad obstetric history, DM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PRIOR CAESAREAN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 1916, </a:t>
            </a:r>
            <a:r>
              <a:rPr lang="en-US" dirty="0" err="1" smtClean="0"/>
              <a:t>Cragin</a:t>
            </a:r>
            <a:r>
              <a:rPr lang="en-US" dirty="0" smtClean="0"/>
              <a:t> made his famous pronouncement “once a CS always a CS”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Those were the days of classical method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Kerr popularized the transverse in 1921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1978, Merrill &amp; Gibbs from Texas reported safe delivery in 83% of their patients with prior CS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By 1996 use of VBAC rose from 2% in 1978 to 28% in USA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Fetal indications for C-section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Non reassuring fetal status (used to be called fetal distress) – </a:t>
            </a:r>
          </a:p>
          <a:p>
            <a:pPr lvl="1"/>
            <a:r>
              <a:rPr lang="en-US" dirty="0" smtClean="0"/>
              <a:t>reduced fetal movements with poor biophysical score</a:t>
            </a:r>
          </a:p>
          <a:p>
            <a:pPr lvl="1"/>
            <a:r>
              <a:rPr lang="en-US" dirty="0" err="1" smtClean="0"/>
              <a:t>meconium</a:t>
            </a:r>
            <a:r>
              <a:rPr lang="en-US" dirty="0" smtClean="0"/>
              <a:t> passage</a:t>
            </a:r>
          </a:p>
          <a:p>
            <a:pPr lvl="1"/>
            <a:r>
              <a:rPr lang="en-US" dirty="0" smtClean="0"/>
              <a:t>abnormal fetal heart rate – </a:t>
            </a:r>
            <a:r>
              <a:rPr lang="en-US" dirty="0" err="1" smtClean="0"/>
              <a:t>bradycardia</a:t>
            </a:r>
            <a:r>
              <a:rPr lang="en-US" dirty="0" smtClean="0"/>
              <a:t>, tachycardia, reduced variability on CTG, late decelerations on CTG, sinusoidal pattern on CTG </a:t>
            </a:r>
          </a:p>
          <a:p>
            <a:r>
              <a:rPr lang="en-US" dirty="0" err="1" smtClean="0"/>
              <a:t>Malpresentation</a:t>
            </a:r>
            <a:r>
              <a:rPr lang="en-US" dirty="0" smtClean="0"/>
              <a:t> &amp; </a:t>
            </a:r>
            <a:r>
              <a:rPr lang="en-US" dirty="0" err="1" smtClean="0"/>
              <a:t>malposition</a:t>
            </a:r>
            <a:r>
              <a:rPr lang="en-US" dirty="0" smtClean="0"/>
              <a:t> – breech, transverse, oblique, unstable lie, face, brow, compound, POPP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1323</Words>
  <Application>Microsoft Macintosh PowerPoint</Application>
  <PresentationFormat>On-screen Show (4:3)</PresentationFormat>
  <Paragraphs>189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CAESAREAN SECTION</vt:lpstr>
      <vt:lpstr>Introduction</vt:lpstr>
      <vt:lpstr>Incidence</vt:lpstr>
      <vt:lpstr>Reasons for Increase in Frequency</vt:lpstr>
      <vt:lpstr>PowerPoint Presentation</vt:lpstr>
      <vt:lpstr>Indications for caesarean section</vt:lpstr>
      <vt:lpstr>Maternal indications (ctnd)</vt:lpstr>
      <vt:lpstr>PRIOR CAESAREAN DELIVERY</vt:lpstr>
      <vt:lpstr>Fetal indications for C-section</vt:lpstr>
      <vt:lpstr>Fetal indications (ctnd)</vt:lpstr>
      <vt:lpstr>Fetal Indications (ctnd)</vt:lpstr>
      <vt:lpstr>Recurring and nonrecurring indications</vt:lpstr>
      <vt:lpstr>Types of caesarean sections</vt:lpstr>
      <vt:lpstr>Disadvantages of classical incision</vt:lpstr>
      <vt:lpstr>Indications for classical incision</vt:lpstr>
      <vt:lpstr>Abdominal incisions when performing caesarean section</vt:lpstr>
      <vt:lpstr>Abdominal and uterine incisions</vt:lpstr>
      <vt:lpstr>Video</vt:lpstr>
      <vt:lpstr>Procedure for elective caesarean section</vt:lpstr>
      <vt:lpstr>Intraoperative procedure</vt:lpstr>
      <vt:lpstr>Intraoperative procedure (ctnd)</vt:lpstr>
      <vt:lpstr>Post operative care</vt:lpstr>
      <vt:lpstr>Complications of C-section- Maternal</vt:lpstr>
      <vt:lpstr>PowerPoint Presentation</vt:lpstr>
      <vt:lpstr>Complications of C-section - fetal</vt:lpstr>
      <vt:lpstr>TOLAC</vt:lpstr>
      <vt:lpstr>Management of a patient for TOLAC</vt:lpstr>
      <vt:lpstr>TOS – risk is uterine rupture</vt:lpstr>
      <vt:lpstr>PERIMORTEM CAESAREAN SECTION</vt:lpstr>
      <vt:lpstr>THE END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CAESAREAN SECTION</dc:title>
  <dc:creator>ruth</dc:creator>
  <cp:lastModifiedBy>ondiekidk@gmail.com</cp:lastModifiedBy>
  <cp:revision>7</cp:revision>
  <dcterms:created xsi:type="dcterms:W3CDTF">2016-04-01T04:41:42Z</dcterms:created>
  <dcterms:modified xsi:type="dcterms:W3CDTF">2016-12-02T03:14:51Z</dcterms:modified>
</cp:coreProperties>
</file>