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56" r:id="rId2"/>
    <p:sldId id="258" r:id="rId3"/>
    <p:sldId id="267" r:id="rId4"/>
    <p:sldId id="257"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3" r:id="rId18"/>
    <p:sldId id="275" r:id="rId19"/>
    <p:sldId id="277" r:id="rId20"/>
    <p:sldId id="279"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311" r:id="rId35"/>
    <p:sldId id="294" r:id="rId36"/>
    <p:sldId id="295" r:id="rId37"/>
    <p:sldId id="312" r:id="rId38"/>
    <p:sldId id="313" r:id="rId39"/>
    <p:sldId id="297" r:id="rId40"/>
    <p:sldId id="298" r:id="rId41"/>
    <p:sldId id="299" r:id="rId42"/>
    <p:sldId id="300" r:id="rId43"/>
    <p:sldId id="301" r:id="rId44"/>
    <p:sldId id="302" r:id="rId45"/>
    <p:sldId id="303" r:id="rId46"/>
    <p:sldId id="305" r:id="rId47"/>
    <p:sldId id="306" r:id="rId48"/>
    <p:sldId id="307" r:id="rId49"/>
    <p:sldId id="308" r:id="rId50"/>
    <p:sldId id="309" r:id="rId51"/>
    <p:sldId id="310" r:id="rId52"/>
    <p:sldId id="314" r:id="rId53"/>
    <p:sldId id="315" r:id="rId54"/>
    <p:sldId id="316" r:id="rId55"/>
    <p:sldId id="317" r:id="rId56"/>
    <p:sldId id="318" r:id="rId57"/>
    <p:sldId id="320" r:id="rId58"/>
    <p:sldId id="321" r:id="rId59"/>
    <p:sldId id="322" r:id="rId60"/>
    <p:sldId id="323" r:id="rId61"/>
    <p:sldId id="328" r:id="rId62"/>
    <p:sldId id="324" r:id="rId63"/>
    <p:sldId id="325"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67" autoAdjust="0"/>
  </p:normalViewPr>
  <p:slideViewPr>
    <p:cSldViewPr>
      <p:cViewPr varScale="1">
        <p:scale>
          <a:sx n="63" d="100"/>
          <a:sy n="63" d="100"/>
        </p:scale>
        <p:origin x="-1560" y="-102"/>
      </p:cViewPr>
      <p:guideLst>
        <p:guide orient="horz" pos="2160"/>
        <p:guide pos="2880"/>
      </p:guideLst>
    </p:cSldViewPr>
  </p:slideViewPr>
  <p:notesTextViewPr>
    <p:cViewPr>
      <p:scale>
        <a:sx n="100" d="100"/>
        <a:sy n="100" d="100"/>
      </p:scale>
      <p:origin x="0" y="0"/>
    </p:cViewPr>
  </p:notesTextViewPr>
  <p:notesViewPr>
    <p:cSldViewPr>
      <p:cViewPr varScale="1">
        <p:scale>
          <a:sx n="38" d="100"/>
          <a:sy n="38" d="100"/>
        </p:scale>
        <p:origin x="-226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BBD4C0-2D9D-4385-9096-511ABEF4F47D}" type="datetimeFigureOut">
              <a:rPr lang="en-US" smtClean="0"/>
              <a:pPr/>
              <a:t>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37BE68-BB69-41C9-89F1-0E06F2DD45C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E70534-8200-42BB-AD7F-07CD2DC2CB63}" type="datetimeFigureOut">
              <a:rPr lang="en-US" smtClean="0"/>
              <a:pPr/>
              <a:t>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09559-A888-4409-89F6-BD20876A35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E09559-A888-4409-89F6-BD20876A35CB}"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0ABB14-E513-43E0-BF74-E8E2CF807854}"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ABB14-E513-43E0-BF74-E8E2CF807854}"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ABB14-E513-43E0-BF74-E8E2CF807854}"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ABB14-E513-43E0-BF74-E8E2CF807854}"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ABB14-E513-43E0-BF74-E8E2CF807854}"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0ABB14-E513-43E0-BF74-E8E2CF807854}"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ABB14-E513-43E0-BF74-E8E2CF807854}" type="datetimeFigureOut">
              <a:rPr lang="en-US" smtClean="0"/>
              <a:pPr/>
              <a:t>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0ABB14-E513-43E0-BF74-E8E2CF807854}" type="datetimeFigureOut">
              <a:rPr lang="en-US" smtClean="0"/>
              <a:pPr/>
              <a:t>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ABB14-E513-43E0-BF74-E8E2CF807854}" type="datetimeFigureOut">
              <a:rPr lang="en-US" smtClean="0"/>
              <a:pPr/>
              <a:t>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ABB14-E513-43E0-BF74-E8E2CF807854}"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ABB14-E513-43E0-BF74-E8E2CF807854}"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ABB14-E513-43E0-BF74-E8E2CF807854}" type="datetimeFigureOut">
              <a:rPr lang="en-US" smtClean="0"/>
              <a:pPr/>
              <a:t>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FA03A-254C-48D7-9278-CD006A82FA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5257799"/>
          </a:xfrm>
        </p:spPr>
        <p:txBody>
          <a:bodyPr/>
          <a:lstStyle/>
          <a:p>
            <a:r>
              <a:rPr lang="en-US" dirty="0" smtClean="0"/>
              <a:t>CANCER OF THE CERVIX</a:t>
            </a:r>
            <a:br>
              <a:rPr lang="en-US" dirty="0" smtClean="0"/>
            </a:br>
            <a:r>
              <a:rPr lang="en-US" sz="3600" dirty="0" smtClean="0"/>
              <a:t>DR.MEDHAT M.AMIN</a:t>
            </a:r>
            <a:br>
              <a:rPr lang="en-US" sz="3600" dirty="0" smtClean="0"/>
            </a:br>
            <a:r>
              <a:rPr lang="en-US" sz="3600" i="1" dirty="0" smtClean="0"/>
              <a:t>CYNECOLOGIC  ONCOLOGIST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POORLY DIFFERENTIATED ADENOCARCINOMA CX</a:t>
            </a:r>
            <a:endParaRPr lang="en-US" sz="4000" dirty="0"/>
          </a:p>
        </p:txBody>
      </p:sp>
      <p:pic>
        <p:nvPicPr>
          <p:cNvPr id="22530" name="Picture 2" descr="C:\Users\medhat\Pictures\thCADZNKSZ.jpg"/>
          <p:cNvPicPr>
            <a:picLocks noChangeAspect="1" noChangeArrowheads="1"/>
          </p:cNvPicPr>
          <p:nvPr/>
        </p:nvPicPr>
        <p:blipFill>
          <a:blip r:embed="rId2" cstate="print"/>
          <a:srcRect/>
          <a:stretch>
            <a:fillRect/>
          </a:stretch>
        </p:blipFill>
        <p:spPr bwMode="auto">
          <a:xfrm>
            <a:off x="381000" y="1752600"/>
            <a:ext cx="8305800" cy="4724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ADENOSQUAMOUA CA CX</a:t>
            </a:r>
            <a:endParaRPr lang="en-US" sz="4000" dirty="0"/>
          </a:p>
        </p:txBody>
      </p:sp>
      <p:pic>
        <p:nvPicPr>
          <p:cNvPr id="23554" name="Picture 2" descr="C:\Users\medhat\Pictures\thCA5LOM9S.jpg"/>
          <p:cNvPicPr>
            <a:picLocks noChangeAspect="1" noChangeArrowheads="1"/>
          </p:cNvPicPr>
          <p:nvPr/>
        </p:nvPicPr>
        <p:blipFill>
          <a:blip r:embed="rId2" cstate="print"/>
          <a:srcRect/>
          <a:stretch>
            <a:fillRect/>
          </a:stretch>
        </p:blipFill>
        <p:spPr bwMode="auto">
          <a:xfrm>
            <a:off x="457200" y="1295400"/>
            <a:ext cx="8153400" cy="5029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l"/>
            <a:r>
              <a:rPr lang="en-US" sz="3600" dirty="0" smtClean="0"/>
              <a:t>Clinical Profile</a:t>
            </a:r>
            <a:br>
              <a:rPr lang="en-US" sz="3600" dirty="0" smtClean="0"/>
            </a:br>
            <a:r>
              <a:rPr lang="en-US" sz="3200" b="1" dirty="0" smtClean="0"/>
              <a:t>I Symptoms ;</a:t>
            </a:r>
            <a:br>
              <a:rPr lang="en-US" sz="3200" b="1" dirty="0" smtClean="0"/>
            </a:br>
            <a:r>
              <a:rPr lang="en-US" sz="3200" dirty="0" smtClean="0"/>
              <a:t>-Watery vaginal discharge ,blood stained</a:t>
            </a:r>
            <a:br>
              <a:rPr lang="en-US" sz="3200" dirty="0" smtClean="0"/>
            </a:br>
            <a:r>
              <a:rPr lang="en-US" sz="3200" dirty="0" smtClean="0"/>
              <a:t>-Bleeding </a:t>
            </a:r>
            <a:r>
              <a:rPr lang="en-US" sz="3200" b="1" dirty="0" smtClean="0"/>
              <a:t>(mainly) </a:t>
            </a:r>
            <a:r>
              <a:rPr lang="en-US" sz="3200" dirty="0" smtClean="0"/>
              <a:t>;spotting ,profuse ,contact ,</a:t>
            </a:r>
            <a:r>
              <a:rPr lang="en-US" sz="3200" dirty="0" err="1" smtClean="0"/>
              <a:t>intermenstrual</a:t>
            </a:r>
            <a:r>
              <a:rPr lang="en-US" sz="3200" dirty="0" smtClean="0"/>
              <a:t/>
            </a:r>
            <a:br>
              <a:rPr lang="en-US" sz="3200" dirty="0" smtClean="0"/>
            </a:br>
            <a:r>
              <a:rPr lang="en-US" sz="3200" dirty="0" smtClean="0"/>
              <a:t>-Infection</a:t>
            </a:r>
            <a:br>
              <a:rPr lang="en-US" sz="3200" dirty="0" smtClean="0"/>
            </a:br>
            <a:r>
              <a:rPr lang="en-US" sz="3200" dirty="0" smtClean="0"/>
              <a:t>-45-55 years ,</a:t>
            </a:r>
            <a:r>
              <a:rPr lang="en-US" sz="3200" dirty="0" err="1" smtClean="0"/>
              <a:t>multiparaty</a:t>
            </a:r>
            <a:r>
              <a:rPr lang="en-US" sz="3200" dirty="0" smtClean="0"/>
              <a:t> ,early age of childbirth</a:t>
            </a:r>
            <a:br>
              <a:rPr lang="en-US" sz="3200" dirty="0" smtClean="0"/>
            </a:br>
            <a:r>
              <a:rPr lang="en-US" sz="3200" dirty="0" smtClean="0"/>
              <a:t>-</a:t>
            </a:r>
            <a:r>
              <a:rPr lang="en-US" sz="3200" b="1" dirty="0" smtClean="0"/>
              <a:t>Advanced ;</a:t>
            </a:r>
            <a:r>
              <a:rPr lang="en-US" sz="3200" dirty="0" smtClean="0"/>
              <a:t> </a:t>
            </a:r>
            <a:r>
              <a:rPr lang="en-US" sz="3200" dirty="0" err="1" smtClean="0"/>
              <a:t>ureteric</a:t>
            </a:r>
            <a:r>
              <a:rPr lang="en-US" sz="3200" dirty="0" smtClean="0"/>
              <a:t> involvement </a:t>
            </a:r>
            <a:r>
              <a:rPr lang="en-US" sz="3200" dirty="0" err="1" smtClean="0"/>
              <a:t>symp</a:t>
            </a:r>
            <a:r>
              <a:rPr lang="en-US" sz="3200" dirty="0" smtClean="0"/>
              <a:t>. ,GIT </a:t>
            </a:r>
            <a:r>
              <a:rPr lang="en-US" sz="3200" dirty="0" err="1" smtClean="0"/>
              <a:t>symp</a:t>
            </a:r>
            <a:r>
              <a:rPr lang="en-US" sz="3200" dirty="0" smtClean="0"/>
              <a:t>. ,lungs ,liver etc</a:t>
            </a:r>
            <a:br>
              <a:rPr lang="en-US" sz="3200" dirty="0" smtClean="0"/>
            </a:br>
            <a:r>
              <a:rPr lang="en-US" sz="3200" b="1" dirty="0" smtClean="0"/>
              <a:t>II Gross appearance</a:t>
            </a:r>
            <a:br>
              <a:rPr lang="en-US" sz="3200" b="1" dirty="0" smtClean="0"/>
            </a:br>
            <a:r>
              <a:rPr lang="en-US" sz="3200" dirty="0" smtClean="0"/>
              <a:t>-</a:t>
            </a:r>
            <a:r>
              <a:rPr lang="en-US" sz="3200" dirty="0" err="1" smtClean="0"/>
              <a:t>Exophytic</a:t>
            </a:r>
            <a:r>
              <a:rPr lang="en-US" sz="3200" dirty="0" smtClean="0"/>
              <a:t> , size? ,friable? ,</a:t>
            </a:r>
            <a:r>
              <a:rPr lang="en-US" sz="3200" dirty="0" err="1" smtClean="0"/>
              <a:t>polypoidal</a:t>
            </a:r>
            <a:r>
              <a:rPr lang="en-US" sz="3200" dirty="0" smtClean="0"/>
              <a:t> ,bleeding</a:t>
            </a:r>
            <a:br>
              <a:rPr lang="en-US" sz="3200" dirty="0" smtClean="0"/>
            </a:br>
            <a:r>
              <a:rPr lang="en-US" sz="3200" dirty="0" smtClean="0"/>
              <a:t>-</a:t>
            </a:r>
            <a:r>
              <a:rPr lang="en-US" sz="3200" dirty="0" err="1" smtClean="0"/>
              <a:t>Endophytic</a:t>
            </a:r>
            <a:r>
              <a:rPr lang="en-US" sz="3200" dirty="0" smtClean="0"/>
              <a:t> ,barrel shaped </a:t>
            </a:r>
            <a:br>
              <a:rPr lang="en-US" sz="3200" dirty="0" smtClean="0"/>
            </a:br>
            <a:r>
              <a:rPr lang="en-US" sz="3200" dirty="0" smtClean="0"/>
              <a:t>-Ulcer</a:t>
            </a:r>
            <a:br>
              <a:rPr lang="en-US" sz="3200" dirty="0" smtClean="0"/>
            </a:br>
            <a:r>
              <a:rPr lang="en-US" sz="3200" dirty="0" smtClean="0"/>
              <a:t>-</a:t>
            </a:r>
            <a:r>
              <a:rPr lang="en-US" sz="3200" dirty="0" err="1" smtClean="0"/>
              <a:t>Infilterating</a:t>
            </a:r>
            <a:r>
              <a:rPr lang="en-US" sz="3200" dirty="0" smtClean="0"/>
              <a:t> ,no obvious lesion (</a:t>
            </a:r>
            <a:r>
              <a:rPr lang="en-US" sz="3200" dirty="0" err="1" smtClean="0"/>
              <a:t>stoney</a:t>
            </a:r>
            <a:r>
              <a:rPr lang="en-US" sz="3200" dirty="0" smtClean="0"/>
              <a:t> hard)</a:t>
            </a:r>
            <a:endParaRPr lang="en-US"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edhat\Pictures\thCA1NML0T.jpg"/>
          <p:cNvPicPr>
            <a:picLocks noChangeAspect="1" noChangeArrowheads="1"/>
          </p:cNvPicPr>
          <p:nvPr/>
        </p:nvPicPr>
        <p:blipFill>
          <a:blip r:embed="rId2" cstate="print"/>
          <a:srcRect/>
          <a:stretch>
            <a:fillRect/>
          </a:stretch>
        </p:blipFill>
        <p:spPr bwMode="auto">
          <a:xfrm>
            <a:off x="5105400" y="381000"/>
            <a:ext cx="3581400" cy="3276600"/>
          </a:xfrm>
          <a:prstGeom prst="rect">
            <a:avLst/>
          </a:prstGeom>
          <a:noFill/>
        </p:spPr>
      </p:pic>
      <p:pic>
        <p:nvPicPr>
          <p:cNvPr id="2051" name="Picture 3" descr="C:\Users\medhat\Pictures\thCAHUJWYA.jpg"/>
          <p:cNvPicPr>
            <a:picLocks noChangeAspect="1" noChangeArrowheads="1"/>
          </p:cNvPicPr>
          <p:nvPr/>
        </p:nvPicPr>
        <p:blipFill>
          <a:blip r:embed="rId3" cstate="print"/>
          <a:srcRect/>
          <a:stretch>
            <a:fillRect/>
          </a:stretch>
        </p:blipFill>
        <p:spPr bwMode="auto">
          <a:xfrm>
            <a:off x="457200" y="304800"/>
            <a:ext cx="3810000" cy="3276600"/>
          </a:xfrm>
          <a:prstGeom prst="rect">
            <a:avLst/>
          </a:prstGeom>
          <a:noFill/>
        </p:spPr>
      </p:pic>
      <p:pic>
        <p:nvPicPr>
          <p:cNvPr id="2052" name="Picture 4" descr="C:\Users\medhat\Pictures\thCA18YHCM.jpg"/>
          <p:cNvPicPr>
            <a:picLocks noChangeAspect="1" noChangeArrowheads="1"/>
          </p:cNvPicPr>
          <p:nvPr/>
        </p:nvPicPr>
        <p:blipFill>
          <a:blip r:embed="rId4" cstate="print"/>
          <a:srcRect/>
          <a:stretch>
            <a:fillRect/>
          </a:stretch>
        </p:blipFill>
        <p:spPr bwMode="auto">
          <a:xfrm>
            <a:off x="1905000" y="3810000"/>
            <a:ext cx="5257800" cy="304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smtClean="0"/>
              <a:t>Routes of spread of Ca </a:t>
            </a:r>
            <a:r>
              <a:rPr lang="en-US" sz="3600" dirty="0" err="1" smtClean="0"/>
              <a:t>Cx</a:t>
            </a:r>
            <a:r>
              <a:rPr lang="en-US" sz="3600" dirty="0" smtClean="0"/>
              <a:t/>
            </a:r>
            <a:br>
              <a:rPr lang="en-US" sz="3600" dirty="0" smtClean="0"/>
            </a:br>
            <a:r>
              <a:rPr lang="en-US" sz="3600" dirty="0" smtClean="0"/>
              <a:t>-</a:t>
            </a:r>
            <a:r>
              <a:rPr lang="en-US" sz="3600" b="1" dirty="0" smtClean="0"/>
              <a:t>Direct </a:t>
            </a:r>
            <a:r>
              <a:rPr lang="en-US" sz="3600" dirty="0" smtClean="0"/>
              <a:t/>
            </a:r>
            <a:br>
              <a:rPr lang="en-US" sz="3600" dirty="0" smtClean="0"/>
            </a:br>
            <a:r>
              <a:rPr lang="en-US" sz="3600" dirty="0" smtClean="0"/>
              <a:t>&gt;Vagina</a:t>
            </a:r>
            <a:br>
              <a:rPr lang="en-US" sz="3600" dirty="0" smtClean="0"/>
            </a:br>
            <a:r>
              <a:rPr lang="en-US" sz="3600" dirty="0" smtClean="0"/>
              <a:t>&gt;</a:t>
            </a:r>
            <a:r>
              <a:rPr lang="en-US" sz="3600" dirty="0" err="1" smtClean="0"/>
              <a:t>Parametrium</a:t>
            </a:r>
            <a:r>
              <a:rPr lang="en-US" sz="3600" dirty="0" smtClean="0"/>
              <a:t/>
            </a:r>
            <a:br>
              <a:rPr lang="en-US" sz="3600" dirty="0" smtClean="0"/>
            </a:br>
            <a:r>
              <a:rPr lang="en-US" sz="3600" dirty="0" smtClean="0"/>
              <a:t>&gt;Bladder</a:t>
            </a:r>
            <a:br>
              <a:rPr lang="en-US" sz="3600" dirty="0" smtClean="0"/>
            </a:br>
            <a:r>
              <a:rPr lang="en-US" sz="3600" dirty="0" smtClean="0"/>
              <a:t>&gt;Rectum</a:t>
            </a:r>
            <a:br>
              <a:rPr lang="en-US" sz="3600" dirty="0" smtClean="0"/>
            </a:br>
            <a:r>
              <a:rPr lang="en-US" sz="3600" dirty="0" smtClean="0"/>
              <a:t>&gt;</a:t>
            </a:r>
            <a:r>
              <a:rPr lang="en-US" sz="3600" dirty="0" err="1" smtClean="0"/>
              <a:t>Ureters</a:t>
            </a:r>
            <a:r>
              <a:rPr lang="en-US" sz="3600" dirty="0" smtClean="0"/>
              <a:t/>
            </a:r>
            <a:br>
              <a:rPr lang="en-US" sz="3600" dirty="0" smtClean="0"/>
            </a:br>
            <a:r>
              <a:rPr lang="en-US" sz="3600" dirty="0" smtClean="0"/>
              <a:t>&gt;pelvic wall</a:t>
            </a:r>
            <a:br>
              <a:rPr lang="en-US" sz="3600" dirty="0" smtClean="0"/>
            </a:br>
            <a:r>
              <a:rPr lang="en-US" sz="3600" dirty="0" smtClean="0"/>
              <a:t>-</a:t>
            </a:r>
            <a:r>
              <a:rPr lang="en-US" sz="3600" b="1" dirty="0" err="1" smtClean="0"/>
              <a:t>Lymphatics</a:t>
            </a:r>
            <a:r>
              <a:rPr lang="en-US" sz="3600" b="1" dirty="0" smtClean="0"/>
              <a:t/>
            </a:r>
            <a:br>
              <a:rPr lang="en-US" sz="3600" b="1" dirty="0" smtClean="0"/>
            </a:br>
            <a:r>
              <a:rPr lang="en-US" sz="3600" b="1" dirty="0" smtClean="0"/>
              <a:t>-</a:t>
            </a:r>
            <a:r>
              <a:rPr lang="en-US" sz="3600" b="1" dirty="0" err="1" smtClean="0"/>
              <a:t>Hematogenous</a:t>
            </a:r>
            <a:r>
              <a:rPr lang="en-US" sz="3600" b="1" dirty="0" smtClean="0"/>
              <a:t> ;distal metastases </a:t>
            </a:r>
            <a:endParaRPr lang="en-US" sz="3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l"/>
            <a:r>
              <a:rPr lang="en-US" sz="3600" dirty="0" smtClean="0"/>
              <a:t>Lymphatic Spread in Ca </a:t>
            </a:r>
            <a:r>
              <a:rPr lang="en-US" sz="3600" dirty="0" err="1" smtClean="0"/>
              <a:t>Cx</a:t>
            </a:r>
            <a:r>
              <a:rPr lang="en-US" sz="3600" dirty="0" smtClean="0"/>
              <a:t/>
            </a:r>
            <a:br>
              <a:rPr lang="en-US" sz="3600" dirty="0" smtClean="0"/>
            </a:br>
            <a:r>
              <a:rPr lang="en-US" sz="3600" dirty="0" smtClean="0"/>
              <a:t>-Primary group </a:t>
            </a:r>
            <a:br>
              <a:rPr lang="en-US" sz="3600" dirty="0" smtClean="0"/>
            </a:br>
            <a:r>
              <a:rPr lang="en-US" sz="3600" dirty="0" smtClean="0"/>
              <a:t>      </a:t>
            </a:r>
            <a:r>
              <a:rPr lang="en-US" sz="3600" dirty="0" err="1" smtClean="0"/>
              <a:t>Parametrium</a:t>
            </a:r>
            <a:r>
              <a:rPr lang="en-US" sz="3600" dirty="0" smtClean="0"/>
              <a:t/>
            </a:r>
            <a:br>
              <a:rPr lang="en-US" sz="3600" dirty="0" smtClean="0"/>
            </a:br>
            <a:r>
              <a:rPr lang="en-US" sz="3600" dirty="0" smtClean="0"/>
              <a:t>      </a:t>
            </a:r>
            <a:r>
              <a:rPr lang="en-US" sz="3600" dirty="0" err="1" smtClean="0"/>
              <a:t>Paracervical</a:t>
            </a:r>
            <a:r>
              <a:rPr lang="en-US" sz="3600" dirty="0" smtClean="0"/>
              <a:t> or </a:t>
            </a:r>
            <a:r>
              <a:rPr lang="en-US" sz="3600" dirty="0" err="1" smtClean="0"/>
              <a:t>Ureteral</a:t>
            </a:r>
            <a:r>
              <a:rPr lang="en-US" sz="3600" dirty="0" smtClean="0"/>
              <a:t/>
            </a:r>
            <a:br>
              <a:rPr lang="en-US" sz="3600" dirty="0" smtClean="0"/>
            </a:br>
            <a:r>
              <a:rPr lang="en-US" sz="3600" dirty="0" smtClean="0"/>
              <a:t>      </a:t>
            </a:r>
            <a:r>
              <a:rPr lang="en-US" sz="3600" dirty="0" err="1" smtClean="0"/>
              <a:t>Hypogastric</a:t>
            </a:r>
            <a:r>
              <a:rPr lang="en-US" sz="3600" dirty="0" smtClean="0"/>
              <a:t> (int. iliac)</a:t>
            </a:r>
            <a:br>
              <a:rPr lang="en-US" sz="3600" dirty="0" smtClean="0"/>
            </a:br>
            <a:r>
              <a:rPr lang="en-US" sz="3600" dirty="0" smtClean="0"/>
              <a:t>      External iliac ;6-8</a:t>
            </a:r>
            <a:br>
              <a:rPr lang="en-US" sz="3600" dirty="0" smtClean="0"/>
            </a:br>
            <a:r>
              <a:rPr lang="en-US" sz="3600" dirty="0" smtClean="0"/>
              <a:t>      </a:t>
            </a:r>
            <a:r>
              <a:rPr lang="en-US" sz="3600" dirty="0" err="1" smtClean="0"/>
              <a:t>Obturator</a:t>
            </a:r>
            <a:r>
              <a:rPr lang="en-US" sz="3600" dirty="0" smtClean="0"/>
              <a:t/>
            </a:r>
            <a:br>
              <a:rPr lang="en-US" sz="3600" dirty="0" smtClean="0"/>
            </a:br>
            <a:r>
              <a:rPr lang="en-US" sz="3600" dirty="0" smtClean="0"/>
              <a:t>      Sacral group</a:t>
            </a:r>
            <a:br>
              <a:rPr lang="en-US" sz="3600" dirty="0" smtClean="0"/>
            </a:br>
            <a:r>
              <a:rPr lang="en-US" sz="3600" dirty="0" smtClean="0"/>
              <a:t>-Secondary group</a:t>
            </a:r>
            <a:br>
              <a:rPr lang="en-US" sz="3600" dirty="0" smtClean="0"/>
            </a:br>
            <a:r>
              <a:rPr lang="en-US" sz="3600" dirty="0" smtClean="0"/>
              <a:t>       Common iliac </a:t>
            </a:r>
            <a:br>
              <a:rPr lang="en-US" sz="3600" dirty="0" smtClean="0"/>
            </a:br>
            <a:r>
              <a:rPr lang="en-US" sz="3600" dirty="0" smtClean="0"/>
              <a:t>       Inguinal groups (deep and superficial L N )</a:t>
            </a:r>
            <a:br>
              <a:rPr lang="en-US" sz="3600" dirty="0" smtClean="0"/>
            </a:br>
            <a:r>
              <a:rPr lang="en-US" sz="3600" dirty="0" smtClean="0"/>
              <a:t>       </a:t>
            </a:r>
            <a:r>
              <a:rPr lang="en-US" sz="3600" dirty="0" err="1" smtClean="0"/>
              <a:t>Periaortic</a:t>
            </a:r>
            <a:r>
              <a:rPr lang="en-US" sz="3600" dirty="0" smtClean="0"/>
              <a:t> group</a:t>
            </a: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dhat\Pictures\thCAHHG18K.jpg"/>
          <p:cNvPicPr>
            <a:picLocks noChangeAspect="1" noChangeArrowheads="1"/>
          </p:cNvPicPr>
          <p:nvPr/>
        </p:nvPicPr>
        <p:blipFill>
          <a:blip r:embed="rId2" cstate="print"/>
          <a:srcRect/>
          <a:stretch>
            <a:fillRect/>
          </a:stretch>
        </p:blipFill>
        <p:spPr bwMode="auto">
          <a:xfrm>
            <a:off x="533400" y="304800"/>
            <a:ext cx="8305800" cy="6172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smtClean="0"/>
              <a:t>International Federation of Gynecology and Obstetrics</a:t>
            </a:r>
            <a:endParaRPr lang="en-US" sz="2800" b="1" dirty="0"/>
          </a:p>
        </p:txBody>
      </p:sp>
      <p:sp>
        <p:nvSpPr>
          <p:cNvPr id="3" name="Title 1"/>
          <p:cNvSpPr txBox="1">
            <a:spLocks/>
          </p:cNvSpPr>
          <p:nvPr/>
        </p:nvSpPr>
        <p:spPr>
          <a:xfrm>
            <a:off x="381000" y="838200"/>
            <a:ext cx="8534400" cy="5791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chemeClr val="tx1"/>
                </a:solidFill>
                <a:effectLst/>
                <a:uLnTx/>
                <a:uFillTx/>
                <a:latin typeface="+mj-lt"/>
                <a:ea typeface="+mj-ea"/>
                <a:cs typeface="+mj-cs"/>
              </a:rPr>
              <a:t>International classification</a:t>
            </a:r>
            <a:r>
              <a:rPr kumimoji="0" lang="en-US" sz="2400" i="0" u="none" strike="noStrike" kern="1200" cap="none" spc="0" normalizeH="0" noProof="0" dirty="0" smtClean="0">
                <a:ln>
                  <a:noFill/>
                </a:ln>
                <a:solidFill>
                  <a:schemeClr val="tx1"/>
                </a:solidFill>
                <a:effectLst/>
                <a:uLnTx/>
                <a:uFillTx/>
                <a:latin typeface="+mj-lt"/>
                <a:ea typeface="+mj-ea"/>
                <a:cs typeface="+mj-cs"/>
              </a:rPr>
              <a:t> of cancer of cervix according to the International Federation of Gynecology and Obstetrics (FIGO) was recently revised in 2009</a:t>
            </a:r>
          </a:p>
          <a:p>
            <a:pPr marL="1311275" marR="0" lvl="0" indent="-1311275" defTabSz="914400" rtl="0" eaLnBrk="1" fontAlgn="auto" latinLnBrk="0" hangingPunct="1">
              <a:lnSpc>
                <a:spcPct val="100000"/>
              </a:lnSpc>
              <a:spcBef>
                <a:spcPct val="0"/>
              </a:spcBef>
              <a:spcAft>
                <a:spcPts val="0"/>
              </a:spcAft>
              <a:buClrTx/>
              <a:buSzTx/>
              <a:buFontTx/>
              <a:buNone/>
              <a:tabLst>
                <a:tab pos="1490663" algn="l"/>
              </a:tabLst>
              <a:defRPr/>
            </a:pPr>
            <a:r>
              <a:rPr lang="en-US" sz="2400" dirty="0" smtClean="0">
                <a:latin typeface="+mj-lt"/>
                <a:ea typeface="+mj-ea"/>
                <a:cs typeface="+mj-cs"/>
              </a:rPr>
              <a:t>Stage 0	Carcinoma in situ, intraepithelial carcinoma</a:t>
            </a:r>
          </a:p>
          <a:p>
            <a:pPr marL="1311275" marR="0" lvl="0" indent="-1311275"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noProof="0" dirty="0" smtClean="0">
                <a:ln>
                  <a:noFill/>
                </a:ln>
                <a:solidFill>
                  <a:schemeClr val="tx1"/>
                </a:solidFill>
                <a:effectLst/>
                <a:uLnTx/>
                <a:uFillTx/>
                <a:latin typeface="+mj-lt"/>
                <a:ea typeface="+mj-ea"/>
                <a:cs typeface="+mj-cs"/>
              </a:rPr>
              <a:t>Stage I	The carcinoma is strictly confined to the cervix (extension to the corpus should be disregarded)</a:t>
            </a:r>
          </a:p>
          <a:p>
            <a:pPr marL="1311275" lvl="0" indent="-1311275">
              <a:spcBef>
                <a:spcPct val="0"/>
              </a:spcBef>
            </a:pPr>
            <a:r>
              <a:rPr lang="en-US" sz="2400" dirty="0" smtClean="0"/>
              <a:t>Stage </a:t>
            </a:r>
            <a:r>
              <a:rPr lang="en-US" sz="2400" dirty="0" err="1" smtClean="0"/>
              <a:t>Ia</a:t>
            </a:r>
            <a:r>
              <a:rPr lang="en-US" sz="2400" dirty="0"/>
              <a:t> </a:t>
            </a:r>
            <a:r>
              <a:rPr lang="en-US" sz="2400" dirty="0" smtClean="0"/>
              <a:t>	Invasive cancer identified only microscopically; all gross lesions even with superficial invasion are stage </a:t>
            </a:r>
            <a:r>
              <a:rPr lang="en-US" sz="2400" dirty="0" err="1" smtClean="0"/>
              <a:t>Ib</a:t>
            </a:r>
            <a:r>
              <a:rPr lang="en-US" sz="2400" dirty="0" smtClean="0"/>
              <a:t> cancers. Invasion is limited to measured stromal invasion with maximum depth of 5 mm and no wider than 7 mm</a:t>
            </a:r>
          </a:p>
          <a:p>
            <a:pPr marL="1311275" lvl="0" indent="-1311275">
              <a:spcBef>
                <a:spcPct val="0"/>
              </a:spcBef>
            </a:pPr>
            <a:r>
              <a:rPr lang="en-US" sz="2400" dirty="0" smtClean="0"/>
              <a:t>Stage Ia1	Measured invasion of </a:t>
            </a:r>
            <a:r>
              <a:rPr lang="en-US" sz="2400" dirty="0" err="1" smtClean="0"/>
              <a:t>stroma</a:t>
            </a:r>
            <a:r>
              <a:rPr lang="en-US" sz="2400" dirty="0" smtClean="0"/>
              <a:t> no greater than 3 mm in depth and no wider than 7 mm</a:t>
            </a:r>
          </a:p>
          <a:p>
            <a:pPr marL="1311275" lvl="0" indent="-1311275">
              <a:spcBef>
                <a:spcPct val="0"/>
              </a:spcBef>
            </a:pPr>
            <a:r>
              <a:rPr lang="en-US" sz="2400" dirty="0" smtClean="0"/>
              <a:t>Stage Ia2	Measured invasion of </a:t>
            </a:r>
            <a:r>
              <a:rPr lang="en-US" sz="2400" dirty="0" err="1" smtClean="0"/>
              <a:t>stroma</a:t>
            </a:r>
            <a:r>
              <a:rPr lang="en-US" sz="2400" dirty="0" smtClean="0"/>
              <a:t> greater than 3 mm and no greater than 5 mm and no wider than 7 mm</a:t>
            </a:r>
            <a:endParaRPr kumimoji="0" lang="en-US" sz="2400"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noProof="0" dirty="0" smtClean="0">
                <a:ln>
                  <a:noFill/>
                </a:ln>
                <a:solidFill>
                  <a:schemeClr val="tx1"/>
                </a:solidFill>
                <a:effectLst/>
                <a:uLnTx/>
                <a:uFillTx/>
                <a:latin typeface="+mj-lt"/>
                <a:ea typeface="+mj-ea"/>
                <a:cs typeface="+mj-cs"/>
              </a:rPr>
              <a:t> </a:t>
            </a:r>
            <a:endParaRPr kumimoji="0" lang="en-US" sz="240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Autofit/>
          </a:bodyPr>
          <a:lstStyle/>
          <a:p>
            <a:pPr algn="l">
              <a:tabLst>
                <a:tab pos="1311275" algn="l"/>
              </a:tabLst>
            </a:pPr>
            <a:r>
              <a:rPr lang="en-US" sz="2200" dirty="0" smtClean="0"/>
              <a:t>The depth of invasion should not be more than 5 mm taken from the base of the epithelium, surface or glandular, from which it originates. Vascular space involvement, venous or lymphatic, should not alter the staging</a:t>
            </a:r>
            <a:br>
              <a:rPr lang="en-US" sz="2200" dirty="0" smtClean="0"/>
            </a:br>
            <a:r>
              <a:rPr lang="en-US" sz="2200" dirty="0" smtClean="0"/>
              <a:t/>
            </a:r>
            <a:br>
              <a:rPr lang="en-US" sz="2200" dirty="0" smtClean="0"/>
            </a:br>
            <a:r>
              <a:rPr lang="en-US" sz="2200" dirty="0" smtClean="0"/>
              <a:t>Stage </a:t>
            </a:r>
            <a:r>
              <a:rPr lang="en-US" sz="2200" dirty="0" err="1" smtClean="0"/>
              <a:t>Ib</a:t>
            </a:r>
            <a:r>
              <a:rPr lang="en-US" sz="2200" dirty="0"/>
              <a:t>	</a:t>
            </a:r>
            <a:r>
              <a:rPr lang="en-US" sz="2200" dirty="0" smtClean="0"/>
              <a:t>Clinical lesions confined to the cervix or pre-clinical lesions 	greater than stage </a:t>
            </a:r>
            <a:r>
              <a:rPr lang="en-US" sz="2200" dirty="0" err="1" smtClean="0"/>
              <a:t>Ia</a:t>
            </a:r>
            <a:r>
              <a:rPr lang="en-US" sz="2200" dirty="0" smtClean="0"/>
              <a:t/>
            </a:r>
            <a:br>
              <a:rPr lang="en-US" sz="2200" dirty="0" smtClean="0"/>
            </a:br>
            <a:r>
              <a:rPr lang="en-US" sz="2200" dirty="0" smtClean="0"/>
              <a:t>Stage Ib1	Clinical lesions no greater than 4 cm</a:t>
            </a:r>
            <a:br>
              <a:rPr lang="en-US" sz="2200" dirty="0" smtClean="0"/>
            </a:br>
            <a:r>
              <a:rPr lang="en-US" sz="2200" dirty="0" smtClean="0"/>
              <a:t>Stage Ib2	Clinical lesions greater than 4 cm</a:t>
            </a:r>
            <a:br>
              <a:rPr lang="en-US" sz="2200" dirty="0" smtClean="0"/>
            </a:br>
            <a:r>
              <a:rPr lang="en-US" sz="2200" dirty="0" smtClean="0"/>
              <a:t>Stage II	Involvement of the vagina but not the lower third, or 	infiltration of the </a:t>
            </a:r>
            <a:r>
              <a:rPr lang="en-US" sz="2200" dirty="0" err="1" smtClean="0"/>
              <a:t>parametria</a:t>
            </a:r>
            <a:r>
              <a:rPr lang="en-US" sz="2200" dirty="0" smtClean="0"/>
              <a:t> but not out to the sidewall</a:t>
            </a:r>
            <a:br>
              <a:rPr lang="en-US" sz="2200" dirty="0" smtClean="0"/>
            </a:br>
            <a:r>
              <a:rPr lang="en-US" sz="2200" dirty="0" err="1" smtClean="0"/>
              <a:t>Stagen</a:t>
            </a:r>
            <a:r>
              <a:rPr lang="en-US" sz="2200" dirty="0" smtClean="0"/>
              <a:t> </a:t>
            </a:r>
            <a:r>
              <a:rPr lang="en-US" sz="2200" dirty="0" err="1" smtClean="0"/>
              <a:t>IIa</a:t>
            </a:r>
            <a:r>
              <a:rPr lang="en-US" sz="2200" dirty="0" smtClean="0"/>
              <a:t>	Involvement of the vagina but no evidence of </a:t>
            </a:r>
            <a:r>
              <a:rPr lang="en-US" sz="2200" dirty="0" err="1" smtClean="0"/>
              <a:t>parametrial</a:t>
            </a:r>
            <a:r>
              <a:rPr lang="en-US" sz="2200" dirty="0" smtClean="0"/>
              <a:t> 	involvement</a:t>
            </a:r>
            <a:r>
              <a:rPr lang="en-US" sz="2200" dirty="0"/>
              <a:t/>
            </a:r>
            <a:br>
              <a:rPr lang="en-US" sz="2200" dirty="0"/>
            </a:br>
            <a:r>
              <a:rPr lang="en-US" sz="2200" dirty="0" smtClean="0"/>
              <a:t>Stage IIa1	Clinically visible lesion greater than 4 cm in greatest 	dimension</a:t>
            </a:r>
            <a:br>
              <a:rPr lang="en-US" sz="2200" dirty="0" smtClean="0"/>
            </a:br>
            <a:r>
              <a:rPr lang="en-US" sz="2200" dirty="0" smtClean="0"/>
              <a:t>Stage IIa2	Clinically visible lesion greater than 4 cm in greatest 	dimension</a:t>
            </a:r>
            <a:br>
              <a:rPr lang="en-US" sz="2200" dirty="0" smtClean="0"/>
            </a:br>
            <a:r>
              <a:rPr lang="en-US" sz="2200" dirty="0" smtClean="0"/>
              <a:t>Stage </a:t>
            </a:r>
            <a:r>
              <a:rPr lang="en-US" sz="2200" dirty="0" err="1" smtClean="0"/>
              <a:t>IIb</a:t>
            </a:r>
            <a:r>
              <a:rPr lang="en-US" sz="2200" dirty="0" smtClean="0"/>
              <a:t>	Infiltration of the </a:t>
            </a:r>
            <a:r>
              <a:rPr lang="en-US" sz="2200" dirty="0" err="1" smtClean="0"/>
              <a:t>parametrial</a:t>
            </a:r>
            <a:r>
              <a:rPr lang="en-US" sz="2200" dirty="0" smtClean="0"/>
              <a:t> but not out to the sidewall</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22238"/>
            <a:ext cx="8229600" cy="6278562"/>
          </a:xfrm>
        </p:spPr>
        <p:txBody>
          <a:bodyPr>
            <a:noAutofit/>
          </a:bodyPr>
          <a:lstStyle/>
          <a:p>
            <a:pPr algn="l">
              <a:tabLst>
                <a:tab pos="1311275" algn="l"/>
              </a:tabLst>
            </a:pPr>
            <a:r>
              <a:rPr lang="en-US" sz="2600" dirty="0" smtClean="0"/>
              <a:t>Stage III	Involvement of the lower third of the vagina or 	extension to the pelvic sidewall; all cases with a 	</a:t>
            </a:r>
            <a:r>
              <a:rPr lang="en-US" sz="2600" dirty="0" err="1" smtClean="0"/>
              <a:t>hydronephrosis</a:t>
            </a:r>
            <a:r>
              <a:rPr lang="en-US" sz="2600" dirty="0" smtClean="0"/>
              <a:t> or nonfunctioning kidney should </a:t>
            </a:r>
            <a:r>
              <a:rPr lang="en-US" sz="2600" dirty="0" smtClean="0"/>
              <a:t> </a:t>
            </a:r>
            <a:r>
              <a:rPr lang="en-US" sz="2600" dirty="0" smtClean="0"/>
              <a:t>	</a:t>
            </a:r>
            <a:r>
              <a:rPr lang="en-US" sz="2600" dirty="0" smtClean="0"/>
              <a:t>be included</a:t>
            </a:r>
            <a:r>
              <a:rPr lang="en-US" sz="2600" dirty="0" smtClean="0"/>
              <a:t>, unless they are known to be 	attributable to other causes</a:t>
            </a:r>
            <a:br>
              <a:rPr lang="en-US" sz="2600" dirty="0" smtClean="0"/>
            </a:br>
            <a:r>
              <a:rPr lang="en-US" sz="2600" dirty="0" smtClean="0"/>
              <a:t>Stage </a:t>
            </a:r>
            <a:r>
              <a:rPr lang="en-US" sz="2600" dirty="0" err="1" smtClean="0"/>
              <a:t>IIIa</a:t>
            </a:r>
            <a:r>
              <a:rPr lang="en-US" sz="2600" dirty="0" smtClean="0"/>
              <a:t>	Involvement of the lower third of the vagina but not 	out to the pelvic sidewall if the </a:t>
            </a:r>
            <a:r>
              <a:rPr lang="en-US" sz="2600" dirty="0" err="1" smtClean="0"/>
              <a:t>parametria</a:t>
            </a:r>
            <a:r>
              <a:rPr lang="en-US" sz="2600" dirty="0" smtClean="0"/>
              <a:t> are 	involved </a:t>
            </a:r>
            <a:br>
              <a:rPr lang="en-US" sz="2600" dirty="0" smtClean="0"/>
            </a:br>
            <a:r>
              <a:rPr lang="en-US" sz="2600" dirty="0" smtClean="0"/>
              <a:t>Stage </a:t>
            </a:r>
            <a:r>
              <a:rPr lang="en-US" sz="2600" dirty="0" err="1" smtClean="0"/>
              <a:t>IIIb</a:t>
            </a:r>
            <a:r>
              <a:rPr lang="en-US" sz="2600" dirty="0"/>
              <a:t>	</a:t>
            </a:r>
            <a:r>
              <a:rPr lang="en-US" sz="2600" dirty="0" smtClean="0"/>
              <a:t>Extension onto the pelvic sidewall or 	</a:t>
            </a:r>
            <a:r>
              <a:rPr lang="en-US" sz="2600" dirty="0" err="1" smtClean="0"/>
              <a:t>hydronephrosis</a:t>
            </a:r>
            <a:r>
              <a:rPr lang="en-US" sz="2600" dirty="0" smtClean="0"/>
              <a:t> or nonfunctional kidney</a:t>
            </a:r>
            <a:br>
              <a:rPr lang="en-US" sz="2600" dirty="0" smtClean="0"/>
            </a:br>
            <a:r>
              <a:rPr lang="en-US" sz="2600" dirty="0" smtClean="0"/>
              <a:t>Stage IV	Extension outside the reproductive tract</a:t>
            </a:r>
            <a:br>
              <a:rPr lang="en-US" sz="2600" dirty="0" smtClean="0"/>
            </a:br>
            <a:r>
              <a:rPr lang="en-US" sz="2600" dirty="0" smtClean="0"/>
              <a:t>Stage </a:t>
            </a:r>
            <a:r>
              <a:rPr lang="en-US" sz="2600" dirty="0" err="1" smtClean="0"/>
              <a:t>IVa</a:t>
            </a:r>
            <a:r>
              <a:rPr lang="en-US" sz="2600" dirty="0" smtClean="0"/>
              <a:t>	Involvement of the mucosa of the bladder or 	rectum</a:t>
            </a:r>
            <a:br>
              <a:rPr lang="en-US" sz="2600" dirty="0" smtClean="0"/>
            </a:br>
            <a:r>
              <a:rPr lang="en-US" sz="2600" dirty="0" smtClean="0"/>
              <a:t>Stage </a:t>
            </a:r>
            <a:r>
              <a:rPr lang="en-US" sz="2600" dirty="0" err="1" smtClean="0"/>
              <a:t>IVb</a:t>
            </a:r>
            <a:r>
              <a:rPr lang="en-US" sz="2600" dirty="0" smtClean="0"/>
              <a:t>	Distant metastasis or disease outside the true 	pelvis</a:t>
            </a:r>
            <a:endParaRPr lang="en-US"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algn="l"/>
            <a:r>
              <a:rPr lang="en-US" sz="3600" dirty="0" smtClean="0"/>
              <a:t>Anatomy</a:t>
            </a:r>
            <a:r>
              <a:rPr lang="en-US" sz="3200" dirty="0" smtClean="0"/>
              <a:t> </a:t>
            </a:r>
            <a:br>
              <a:rPr lang="en-US" sz="3200" dirty="0" smtClean="0"/>
            </a:br>
            <a:r>
              <a:rPr lang="en-US" sz="3200" dirty="0" smtClean="0"/>
              <a:t>-</a:t>
            </a:r>
            <a:r>
              <a:rPr lang="en-US" sz="3200" dirty="0" err="1" smtClean="0"/>
              <a:t>Portio</a:t>
            </a:r>
            <a:r>
              <a:rPr lang="en-US" sz="3200" dirty="0" smtClean="0"/>
              <a:t> </a:t>
            </a:r>
            <a:r>
              <a:rPr lang="en-US" sz="3200" dirty="0" err="1" smtClean="0"/>
              <a:t>vaginalis</a:t>
            </a:r>
            <a:r>
              <a:rPr lang="en-US" sz="3200" dirty="0" smtClean="0"/>
              <a:t> &amp; </a:t>
            </a:r>
            <a:r>
              <a:rPr lang="en-US" sz="3200" dirty="0" err="1" smtClean="0"/>
              <a:t>Supravaginal</a:t>
            </a:r>
            <a:r>
              <a:rPr lang="en-US" sz="3200" dirty="0" smtClean="0"/>
              <a:t> cervix</a:t>
            </a:r>
            <a:br>
              <a:rPr lang="en-US" sz="3200" dirty="0" smtClean="0"/>
            </a:br>
            <a:r>
              <a:rPr lang="en-US" sz="3200" dirty="0" smtClean="0"/>
              <a:t>-</a:t>
            </a:r>
            <a:r>
              <a:rPr lang="en-US" sz="3200" dirty="0" err="1" smtClean="0"/>
              <a:t>Ectocervix</a:t>
            </a:r>
            <a:r>
              <a:rPr lang="en-US" sz="3200" dirty="0" smtClean="0"/>
              <a:t> &amp; </a:t>
            </a:r>
            <a:r>
              <a:rPr lang="en-US" sz="3200" dirty="0" err="1" smtClean="0"/>
              <a:t>endocervix</a:t>
            </a:r>
            <a:r>
              <a:rPr lang="en-US" sz="3200" dirty="0" smtClean="0"/>
              <a:t> </a:t>
            </a:r>
            <a:br>
              <a:rPr lang="en-US" sz="3200" dirty="0" smtClean="0"/>
            </a:br>
            <a:r>
              <a:rPr lang="en-US" sz="3200" dirty="0" smtClean="0"/>
              <a:t>-External &amp; Internal </a:t>
            </a:r>
            <a:r>
              <a:rPr lang="en-US" sz="3200" dirty="0" err="1" smtClean="0"/>
              <a:t>os</a:t>
            </a:r>
            <a:r>
              <a:rPr lang="en-US" sz="3200" dirty="0" smtClean="0"/>
              <a:t/>
            </a:r>
            <a:br>
              <a:rPr lang="en-US" sz="3200" dirty="0" smtClean="0"/>
            </a:br>
            <a:r>
              <a:rPr lang="en-US" sz="3200" dirty="0" smtClean="0"/>
              <a:t>-Histology </a:t>
            </a:r>
            <a:br>
              <a:rPr lang="en-US" sz="3200" dirty="0" smtClean="0"/>
            </a:br>
            <a:r>
              <a:rPr lang="en-US" sz="3200" dirty="0" smtClean="0"/>
              <a:t>Estrogen dependent tissue, glycogen deposition</a:t>
            </a:r>
            <a:br>
              <a:rPr lang="en-US" sz="3200" dirty="0" smtClean="0"/>
            </a:br>
            <a:r>
              <a:rPr lang="en-US" sz="3200" dirty="0" smtClean="0"/>
              <a:t>into the superficial layer (</a:t>
            </a:r>
            <a:r>
              <a:rPr lang="en-US" sz="3200" dirty="0" err="1" smtClean="0"/>
              <a:t>Schiller,s</a:t>
            </a:r>
            <a:r>
              <a:rPr lang="en-US" sz="3200" dirty="0" smtClean="0"/>
              <a:t> + </a:t>
            </a:r>
            <a:r>
              <a:rPr lang="en-US" sz="3200" dirty="0" err="1" smtClean="0"/>
              <a:t>ve</a:t>
            </a:r>
            <a:r>
              <a:rPr lang="en-US" sz="3200" dirty="0" smtClean="0"/>
              <a:t> test)</a:t>
            </a:r>
            <a:br>
              <a:rPr lang="en-US" sz="3200" dirty="0" smtClean="0"/>
            </a:br>
            <a:r>
              <a:rPr lang="en-US" sz="3200" dirty="0"/>
              <a:t> </a:t>
            </a:r>
            <a:r>
              <a:rPr lang="en-US" sz="3200" dirty="0" smtClean="0"/>
              <a:t>   </a:t>
            </a:r>
            <a:r>
              <a:rPr lang="en-US" sz="3200" dirty="0" err="1" smtClean="0"/>
              <a:t>Ectocervix</a:t>
            </a:r>
            <a:r>
              <a:rPr lang="en-US" sz="3200" dirty="0" smtClean="0"/>
              <a:t> ; </a:t>
            </a:r>
            <a:r>
              <a:rPr lang="en-US" sz="3200" dirty="0" err="1" smtClean="0"/>
              <a:t>st.sq.epth</a:t>
            </a:r>
            <a:r>
              <a:rPr lang="en-US" sz="3200" dirty="0" smtClean="0"/>
              <a:t>.   –basal layer –Mitosis</a:t>
            </a:r>
            <a:br>
              <a:rPr lang="en-US" sz="3200" dirty="0" smtClean="0"/>
            </a:br>
            <a:r>
              <a:rPr lang="en-US" sz="3200" dirty="0"/>
              <a:t> </a:t>
            </a:r>
            <a:r>
              <a:rPr lang="en-US" sz="3200" dirty="0" smtClean="0"/>
              <a:t>                                               --</a:t>
            </a:r>
            <a:r>
              <a:rPr lang="en-US" sz="3200" dirty="0" err="1" smtClean="0"/>
              <a:t>parabasal</a:t>
            </a:r>
            <a:r>
              <a:rPr lang="en-US" sz="3200" dirty="0" smtClean="0"/>
              <a:t> layer</a:t>
            </a:r>
            <a:br>
              <a:rPr lang="en-US" sz="3200" dirty="0" smtClean="0"/>
            </a:br>
            <a:r>
              <a:rPr lang="en-US" sz="3200" dirty="0"/>
              <a:t> </a:t>
            </a:r>
            <a:r>
              <a:rPr lang="en-US" sz="3200" dirty="0" smtClean="0"/>
              <a:t>                                                --intermediate layer</a:t>
            </a:r>
            <a:br>
              <a:rPr lang="en-US" sz="3200" dirty="0" smtClean="0"/>
            </a:br>
            <a:r>
              <a:rPr lang="en-US" sz="3200" dirty="0"/>
              <a:t> </a:t>
            </a:r>
            <a:r>
              <a:rPr lang="en-US" sz="3200" dirty="0" smtClean="0"/>
              <a:t>                                                --superficial layer </a:t>
            </a:r>
            <a:br>
              <a:rPr lang="en-US" sz="3200" dirty="0" smtClean="0"/>
            </a:br>
            <a:r>
              <a:rPr lang="en-US" sz="3200" dirty="0"/>
              <a:t> </a:t>
            </a:r>
            <a:r>
              <a:rPr lang="en-US" sz="3200" dirty="0" smtClean="0"/>
              <a:t>   </a:t>
            </a:r>
            <a:r>
              <a:rPr lang="en-US" sz="3200" dirty="0" err="1" smtClean="0"/>
              <a:t>Endocervix</a:t>
            </a:r>
            <a:r>
              <a:rPr lang="en-US" sz="3200" dirty="0" smtClean="0"/>
              <a:t> ; single cylindrical cells ,branching folds</a:t>
            </a:r>
            <a:br>
              <a:rPr lang="en-US" sz="3200" dirty="0" smtClean="0"/>
            </a:br>
            <a:r>
              <a:rPr lang="en-US" sz="3200" dirty="0" smtClean="0"/>
              <a:t>    </a:t>
            </a:r>
            <a:r>
              <a:rPr lang="en-US" sz="3200" dirty="0" err="1" smtClean="0"/>
              <a:t>Stroma</a:t>
            </a:r>
            <a:r>
              <a:rPr lang="en-US" sz="3200" dirty="0" smtClean="0"/>
              <a:t>  ;C.T. ,stratified ms ,collagen ,and </a:t>
            </a:r>
            <a:r>
              <a:rPr lang="en-US" sz="3200" dirty="0" err="1" smtClean="0"/>
              <a:t>bl.v</a:t>
            </a:r>
            <a:r>
              <a:rPr lang="en-US" sz="3200" dirty="0" smtClean="0"/>
              <a:t>. </a:t>
            </a:r>
            <a:br>
              <a:rPr lang="en-US" sz="3200" dirty="0" smtClean="0"/>
            </a:br>
            <a:r>
              <a:rPr lang="en-US" sz="3200" dirty="0" smtClean="0"/>
              <a:t>-Gross anatomy  ; see figure</a:t>
            </a:r>
            <a:br>
              <a:rPr lang="en-US" sz="3200" dirty="0" smtClean="0"/>
            </a:b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pictures\Figo-Stagings-&amp;-classification.jpg"/>
          <p:cNvPicPr>
            <a:picLocks noChangeAspect="1" noChangeArrowheads="1"/>
          </p:cNvPicPr>
          <p:nvPr/>
        </p:nvPicPr>
        <p:blipFill>
          <a:blip r:embed="rId2" cstate="print"/>
          <a:srcRect b="48383"/>
          <a:stretch>
            <a:fillRect/>
          </a:stretch>
        </p:blipFill>
        <p:spPr bwMode="auto">
          <a:xfrm>
            <a:off x="127588" y="381000"/>
            <a:ext cx="8559212" cy="5943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pictures\Figo-Stagings-&amp;-classification.jpg"/>
          <p:cNvPicPr>
            <a:picLocks noChangeAspect="1" noChangeArrowheads="1"/>
          </p:cNvPicPr>
          <p:nvPr/>
        </p:nvPicPr>
        <p:blipFill>
          <a:blip r:embed="rId2" cstate="print"/>
          <a:srcRect t="49625" r="51857"/>
          <a:stretch>
            <a:fillRect/>
          </a:stretch>
        </p:blipFill>
        <p:spPr bwMode="auto">
          <a:xfrm>
            <a:off x="609600" y="533400"/>
            <a:ext cx="7467600" cy="5791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pictures\Figo-Stagings-&amp;-classification.jpg"/>
          <p:cNvPicPr>
            <a:picLocks noChangeAspect="1" noChangeArrowheads="1"/>
          </p:cNvPicPr>
          <p:nvPr/>
        </p:nvPicPr>
        <p:blipFill>
          <a:blip r:embed="rId2" cstate="print"/>
          <a:srcRect l="52847" t="51612"/>
          <a:stretch>
            <a:fillRect/>
          </a:stretch>
        </p:blipFill>
        <p:spPr bwMode="auto">
          <a:xfrm>
            <a:off x="381001" y="738998"/>
            <a:ext cx="8305799" cy="550940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pictures\Figo-Stagings-&amp;-classification-2.jpg"/>
          <p:cNvPicPr>
            <a:picLocks noChangeAspect="1" noChangeArrowheads="1"/>
          </p:cNvPicPr>
          <p:nvPr/>
        </p:nvPicPr>
        <p:blipFill>
          <a:blip r:embed="rId2" cstate="print"/>
          <a:srcRect r="53063" b="50149"/>
          <a:stretch>
            <a:fillRect/>
          </a:stretch>
        </p:blipFill>
        <p:spPr bwMode="auto">
          <a:xfrm>
            <a:off x="685800" y="762000"/>
            <a:ext cx="7772400" cy="5486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ictures\Figo-Stagings-&amp;-classification-2.jpg"/>
          <p:cNvPicPr>
            <a:picLocks noChangeAspect="1" noChangeArrowheads="1"/>
          </p:cNvPicPr>
          <p:nvPr/>
        </p:nvPicPr>
        <p:blipFill>
          <a:blip r:embed="rId2" cstate="print"/>
          <a:srcRect l="52577" b="50921"/>
          <a:stretch>
            <a:fillRect/>
          </a:stretch>
        </p:blipFill>
        <p:spPr bwMode="auto">
          <a:xfrm>
            <a:off x="990600" y="381000"/>
            <a:ext cx="7086600" cy="5562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pictures\Figo-Stagings-&amp;-classification-2.jpg"/>
          <p:cNvPicPr>
            <a:picLocks noChangeAspect="1" noChangeArrowheads="1"/>
          </p:cNvPicPr>
          <p:nvPr/>
        </p:nvPicPr>
        <p:blipFill>
          <a:blip r:embed="rId2" cstate="print"/>
          <a:srcRect t="49956"/>
          <a:stretch>
            <a:fillRect/>
          </a:stretch>
        </p:blipFill>
        <p:spPr bwMode="auto">
          <a:xfrm>
            <a:off x="304800" y="609600"/>
            <a:ext cx="8610600" cy="5486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pictures\invasive-cervical-22.jpg"/>
          <p:cNvPicPr>
            <a:picLocks noChangeAspect="1" noChangeArrowheads="1"/>
          </p:cNvPicPr>
          <p:nvPr/>
        </p:nvPicPr>
        <p:blipFill>
          <a:blip r:embed="rId2" cstate="print"/>
          <a:srcRect/>
          <a:stretch>
            <a:fillRect/>
          </a:stretch>
        </p:blipFill>
        <p:spPr bwMode="auto">
          <a:xfrm>
            <a:off x="76199" y="457200"/>
            <a:ext cx="8997203" cy="5867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normAutofit/>
          </a:bodyPr>
          <a:lstStyle/>
          <a:p>
            <a:pPr algn="l"/>
            <a:r>
              <a:rPr lang="en-US" sz="3600" dirty="0" smtClean="0"/>
              <a:t>Factors influencing lymphatic spread</a:t>
            </a:r>
            <a:br>
              <a:rPr lang="en-US" sz="3600" dirty="0" smtClean="0"/>
            </a:br>
            <a:r>
              <a:rPr lang="en-US" sz="3600" b="1" dirty="0" smtClean="0"/>
              <a:t>Stage</a:t>
            </a:r>
            <a:br>
              <a:rPr lang="en-US" sz="3600" b="1" dirty="0" smtClean="0"/>
            </a:br>
            <a:r>
              <a:rPr lang="en-US" sz="3200" dirty="0" smtClean="0"/>
              <a:t>-Stage </a:t>
            </a:r>
            <a:r>
              <a:rPr lang="en-US" sz="3200" dirty="0" err="1" smtClean="0"/>
              <a:t>Ia</a:t>
            </a:r>
            <a:r>
              <a:rPr lang="en-US" sz="3200" dirty="0" smtClean="0"/>
              <a:t>    Ia1  1% / +LVSI   2-3%  ,,, Ia2   6.3%</a:t>
            </a:r>
            <a:r>
              <a:rPr lang="en-US" sz="3600" b="1" dirty="0" smtClean="0"/>
              <a:t/>
            </a:r>
            <a:br>
              <a:rPr lang="en-US" sz="3600" b="1" dirty="0" smtClean="0"/>
            </a:br>
            <a:r>
              <a:rPr lang="en-US" sz="3200" dirty="0" smtClean="0"/>
              <a:t>-Stage </a:t>
            </a:r>
            <a:r>
              <a:rPr lang="en-US" sz="3200" dirty="0" err="1" smtClean="0"/>
              <a:t>Ib</a:t>
            </a:r>
            <a:r>
              <a:rPr lang="en-US" sz="3200" dirty="0" smtClean="0"/>
              <a:t>      Pelvic L N  18%   </a:t>
            </a:r>
            <a:r>
              <a:rPr lang="en-US" sz="3200" dirty="0" err="1" smtClean="0"/>
              <a:t>Periaortic</a:t>
            </a:r>
            <a:r>
              <a:rPr lang="en-US" sz="3200" dirty="0" smtClean="0"/>
              <a:t> L N 6%</a:t>
            </a:r>
            <a:br>
              <a:rPr lang="en-US" sz="3200" dirty="0" smtClean="0"/>
            </a:br>
            <a:r>
              <a:rPr lang="en-US" sz="3200" dirty="0" smtClean="0"/>
              <a:t>-Stage II       Pelvic L N   29%  </a:t>
            </a:r>
            <a:r>
              <a:rPr lang="en-US" sz="3200" dirty="0" err="1" smtClean="0"/>
              <a:t>Periaotic</a:t>
            </a:r>
            <a:r>
              <a:rPr lang="en-US" sz="3200" dirty="0" smtClean="0"/>
              <a:t>   L N 16%</a:t>
            </a:r>
            <a:br>
              <a:rPr lang="en-US" sz="3200" dirty="0" smtClean="0"/>
            </a:br>
            <a:r>
              <a:rPr lang="en-US" sz="3200" dirty="0" smtClean="0"/>
              <a:t>-Stage III     Pelvic  L N   47%  </a:t>
            </a:r>
            <a:r>
              <a:rPr lang="en-US" sz="3200" dirty="0" err="1" smtClean="0"/>
              <a:t>Periaotic</a:t>
            </a:r>
            <a:r>
              <a:rPr lang="en-US" sz="3200" dirty="0" smtClean="0"/>
              <a:t>   L N  9% </a:t>
            </a:r>
            <a:r>
              <a:rPr lang="en-US" sz="3200" b="1" dirty="0" smtClean="0"/>
              <a:t>Tumor Size</a:t>
            </a:r>
            <a:br>
              <a:rPr lang="en-US" sz="3200" b="1" dirty="0" smtClean="0"/>
            </a:br>
            <a:r>
              <a:rPr lang="en-US" sz="3200" dirty="0" smtClean="0"/>
              <a:t>-Stage </a:t>
            </a:r>
            <a:r>
              <a:rPr lang="en-US" sz="3200" dirty="0" err="1" smtClean="0"/>
              <a:t>Ib</a:t>
            </a:r>
            <a:r>
              <a:rPr lang="en-US" sz="3200" dirty="0" smtClean="0"/>
              <a:t> </a:t>
            </a:r>
            <a:br>
              <a:rPr lang="en-US" sz="3200" dirty="0" smtClean="0"/>
            </a:br>
            <a:r>
              <a:rPr lang="en-US" sz="3200" dirty="0" smtClean="0"/>
              <a:t>&lt; 1cm  18%  ----2-3cm  22%  ---4-5cm 35% ---- </a:t>
            </a:r>
            <a:br>
              <a:rPr lang="en-US" sz="3200" dirty="0" smtClean="0"/>
            </a:br>
            <a:r>
              <a:rPr lang="en-US" sz="3200" dirty="0" smtClean="0"/>
              <a:t>&gt;6cm 50%</a:t>
            </a:r>
            <a:br>
              <a:rPr lang="en-US" sz="3200" dirty="0" smtClean="0"/>
            </a:br>
            <a:r>
              <a:rPr lang="en-US" sz="3200" b="1" dirty="0" smtClean="0"/>
              <a:t>Cell Differentiation</a:t>
            </a:r>
            <a:br>
              <a:rPr lang="en-US" sz="3200" b="1" dirty="0" smtClean="0"/>
            </a:br>
            <a:r>
              <a:rPr lang="en-US" sz="3200" b="1" dirty="0" smtClean="0"/>
              <a:t>Histological Type</a:t>
            </a:r>
            <a:endParaRPr lang="en-US" sz="36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278562"/>
          </a:xfrm>
        </p:spPr>
        <p:txBody>
          <a:bodyPr/>
          <a:lstStyle/>
          <a:p>
            <a:r>
              <a:rPr lang="en-US" dirty="0" smtClean="0"/>
              <a:t>Assessment of Patient with Ca </a:t>
            </a:r>
            <a:r>
              <a:rPr lang="en-US" dirty="0" err="1" smtClean="0"/>
              <a:t>Cx</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228600"/>
          <a:ext cx="8686800" cy="6387506"/>
        </p:xfrm>
        <a:graphic>
          <a:graphicData uri="http://schemas.openxmlformats.org/drawingml/2006/table">
            <a:tbl>
              <a:tblPr firstRow="1" bandRow="1">
                <a:tableStyleId>{5940675A-B579-460E-94D1-54222C63F5DA}</a:tableStyleId>
              </a:tblPr>
              <a:tblGrid>
                <a:gridCol w="8686800"/>
              </a:tblGrid>
              <a:tr h="413426">
                <a:tc>
                  <a:txBody>
                    <a:bodyPr/>
                    <a:lstStyle/>
                    <a:p>
                      <a:pPr marL="2514600" indent="-2514600">
                        <a:tabLst>
                          <a:tab pos="2514600" algn="l"/>
                          <a:tab pos="5257800" algn="l"/>
                        </a:tabLst>
                      </a:pPr>
                      <a:r>
                        <a:rPr lang="en-US" sz="1400" b="1" dirty="0" smtClean="0"/>
                        <a:t>History                                                              Review of systems                                              General</a:t>
                      </a:r>
                      <a:r>
                        <a:rPr lang="en-US" sz="1400" b="1" baseline="0" dirty="0" smtClean="0"/>
                        <a:t> Physical Examination</a:t>
                      </a:r>
                      <a:endParaRPr lang="en-US" sz="1400" b="1" dirty="0"/>
                    </a:p>
                  </a:txBody>
                  <a:tcPr/>
                </a:tc>
              </a:tr>
              <a:tr h="3472774">
                <a:tc>
                  <a:txBody>
                    <a:bodyPr/>
                    <a:lstStyle/>
                    <a:p>
                      <a:pPr>
                        <a:lnSpc>
                          <a:spcPct val="150000"/>
                        </a:lnSpc>
                        <a:spcBef>
                          <a:spcPts val="600"/>
                        </a:spcBef>
                      </a:pPr>
                      <a:r>
                        <a:rPr lang="en-US" sz="1200" dirty="0" smtClean="0"/>
                        <a:t>Risk factors (STDs, smoking,</a:t>
                      </a:r>
                      <a:r>
                        <a:rPr lang="en-US" sz="1200" baseline="0" dirty="0" smtClean="0"/>
                        <a:t> OCPs, HIV</a:t>
                      </a:r>
                      <a:r>
                        <a:rPr lang="en-US" sz="1200" dirty="0" smtClean="0"/>
                        <a:t>),                Abnormal vaginal bleeding or discharge; pelvic         Peripheral</a:t>
                      </a:r>
                      <a:r>
                        <a:rPr lang="en-US" sz="1200" baseline="0" dirty="0" smtClean="0"/>
                        <a:t> </a:t>
                      </a:r>
                      <a:r>
                        <a:rPr lang="en-US" sz="1200" baseline="0" dirty="0" err="1" smtClean="0"/>
                        <a:t>lymphadenopathy</a:t>
                      </a:r>
                      <a:endParaRPr lang="en-US" sz="1200" dirty="0" smtClean="0"/>
                    </a:p>
                    <a:p>
                      <a:pPr>
                        <a:lnSpc>
                          <a:spcPct val="150000"/>
                        </a:lnSpc>
                        <a:spcBef>
                          <a:spcPts val="600"/>
                        </a:spcBef>
                      </a:pPr>
                      <a:r>
                        <a:rPr lang="en-US" sz="1200" dirty="0" smtClean="0"/>
                        <a:t>Prior abnormal Pap test, previous                           pain. Flank pain, sciatica,</a:t>
                      </a:r>
                      <a:r>
                        <a:rPr lang="en-US" sz="1200" baseline="0" dirty="0" smtClean="0"/>
                        <a:t> </a:t>
                      </a:r>
                      <a:r>
                        <a:rPr lang="en-US" sz="1200" baseline="0" dirty="0" err="1" smtClean="0"/>
                        <a:t>hematuria</a:t>
                      </a:r>
                      <a:r>
                        <a:rPr lang="en-US" sz="1200" baseline="0" dirty="0" smtClean="0"/>
                        <a:t>, rectal</a:t>
                      </a:r>
                      <a:endParaRPr lang="en-US" sz="1200" dirty="0" smtClean="0"/>
                    </a:p>
                    <a:p>
                      <a:pPr>
                        <a:lnSpc>
                          <a:spcPct val="150000"/>
                        </a:lnSpc>
                        <a:spcBef>
                          <a:spcPts val="600"/>
                        </a:spcBef>
                      </a:pPr>
                      <a:r>
                        <a:rPr lang="en-US" sz="1200" dirty="0" smtClean="0"/>
                        <a:t>Dysplasia</a:t>
                      </a:r>
                      <a:r>
                        <a:rPr lang="en-US" sz="1200" baseline="0" dirty="0" smtClean="0"/>
                        <a:t> a</a:t>
                      </a:r>
                      <a:r>
                        <a:rPr lang="en-US" sz="1200" dirty="0" smtClean="0"/>
                        <a:t>nd treatment                                           bleeding, anorexia,</a:t>
                      </a:r>
                      <a:r>
                        <a:rPr lang="en-US" sz="1200" baseline="0" dirty="0" smtClean="0"/>
                        <a:t> weight loss, bone pain</a:t>
                      </a:r>
                    </a:p>
                    <a:p>
                      <a:pPr>
                        <a:lnSpc>
                          <a:spcPct val="150000"/>
                        </a:lnSpc>
                        <a:spcBef>
                          <a:spcPts val="600"/>
                        </a:spcBef>
                      </a:pPr>
                      <a:r>
                        <a:rPr lang="en-US" sz="1200" baseline="0" dirty="0" smtClean="0"/>
                        <a:t>Evaluation                                                                    Common procedures (FIGO)                                          Alternative procedures</a:t>
                      </a:r>
                    </a:p>
                    <a:p>
                      <a:pPr>
                        <a:lnSpc>
                          <a:spcPct val="150000"/>
                        </a:lnSpc>
                        <a:spcBef>
                          <a:spcPts val="600"/>
                        </a:spcBef>
                      </a:pPr>
                      <a:r>
                        <a:rPr lang="en-US" sz="1200" baseline="0" dirty="0" smtClean="0"/>
                        <a:t>Invasive cancer                                                           Cervical biopsy                                                                  </a:t>
                      </a:r>
                      <a:r>
                        <a:rPr lang="en-US" sz="1200" baseline="0" dirty="0" err="1" smtClean="0"/>
                        <a:t>Histologic</a:t>
                      </a:r>
                      <a:r>
                        <a:rPr lang="en-US" sz="1200" baseline="0" dirty="0" smtClean="0"/>
                        <a:t> diagnosis required</a:t>
                      </a:r>
                    </a:p>
                    <a:p>
                      <a:pPr>
                        <a:lnSpc>
                          <a:spcPct val="150000"/>
                        </a:lnSpc>
                        <a:spcBef>
                          <a:spcPts val="600"/>
                        </a:spcBef>
                      </a:pPr>
                      <a:r>
                        <a:rPr lang="en-US" sz="1200" baseline="0" dirty="0" smtClean="0"/>
                        <a:t>                                                                                      </a:t>
                      </a:r>
                      <a:r>
                        <a:rPr lang="en-US" sz="1200" baseline="0" dirty="0" err="1" smtClean="0"/>
                        <a:t>Endocervical</a:t>
                      </a:r>
                      <a:r>
                        <a:rPr lang="en-US" sz="1200" baseline="0" dirty="0" smtClean="0"/>
                        <a:t> curettage</a:t>
                      </a:r>
                    </a:p>
                    <a:p>
                      <a:pPr>
                        <a:lnSpc>
                          <a:spcPct val="150000"/>
                        </a:lnSpc>
                        <a:spcBef>
                          <a:spcPts val="600"/>
                        </a:spcBef>
                      </a:pPr>
                      <a:r>
                        <a:rPr lang="en-US" sz="1200" baseline="0" dirty="0" smtClean="0"/>
                        <a:t>                                                                                      Cervical </a:t>
                      </a:r>
                      <a:r>
                        <a:rPr lang="en-US" sz="1200" baseline="0" dirty="0" err="1" smtClean="0"/>
                        <a:t>conization</a:t>
                      </a:r>
                      <a:endParaRPr lang="en-US" sz="1200" baseline="0" dirty="0" smtClean="0"/>
                    </a:p>
                    <a:p>
                      <a:pPr>
                        <a:lnSpc>
                          <a:spcPct val="150000"/>
                        </a:lnSpc>
                        <a:spcBef>
                          <a:spcPts val="600"/>
                        </a:spcBef>
                      </a:pPr>
                      <a:r>
                        <a:rPr lang="en-US" sz="1200" baseline="0" dirty="0" smtClean="0"/>
                        <a:t>Tumor size; involvement of the vagina,                  Pelvic examination under anesthesia                            MRI pelvis preferred over CT</a:t>
                      </a:r>
                    </a:p>
                    <a:p>
                      <a:pPr>
                        <a:lnSpc>
                          <a:spcPct val="150000"/>
                        </a:lnSpc>
                        <a:spcBef>
                          <a:spcPts val="600"/>
                        </a:spcBef>
                      </a:pPr>
                      <a:r>
                        <a:rPr lang="en-US" sz="1200" baseline="0" dirty="0" smtClean="0"/>
                        <a:t>bladder, rectum and </a:t>
                      </a:r>
                      <a:r>
                        <a:rPr lang="en-US" sz="1200" baseline="0" dirty="0" err="1" smtClean="0"/>
                        <a:t>parametria</a:t>
                      </a:r>
                      <a:endParaRPr lang="en-US" sz="1200" baseline="0" dirty="0" smtClean="0"/>
                    </a:p>
                    <a:p>
                      <a:pPr>
                        <a:lnSpc>
                          <a:spcPct val="150000"/>
                        </a:lnSpc>
                        <a:spcBef>
                          <a:spcPts val="600"/>
                        </a:spcBef>
                      </a:pPr>
                      <a:r>
                        <a:rPr lang="en-US" sz="1200" baseline="0" dirty="0" smtClean="0"/>
                        <a:t>Anemia                                                                         Complete blood count                                                     __</a:t>
                      </a:r>
                    </a:p>
                    <a:p>
                      <a:pPr>
                        <a:lnSpc>
                          <a:spcPct val="150000"/>
                        </a:lnSpc>
                        <a:spcBef>
                          <a:spcPts val="600"/>
                        </a:spcBef>
                      </a:pPr>
                      <a:r>
                        <a:rPr lang="en-US" sz="1200" baseline="0" dirty="0" smtClean="0"/>
                        <a:t>Renal failure                                                                 Serum chemistries                                                           __</a:t>
                      </a:r>
                    </a:p>
                    <a:p>
                      <a:pPr>
                        <a:lnSpc>
                          <a:spcPct val="150000"/>
                        </a:lnSpc>
                        <a:spcBef>
                          <a:spcPts val="600"/>
                        </a:spcBef>
                      </a:pPr>
                      <a:r>
                        <a:rPr lang="en-US" sz="1200" baseline="0" dirty="0" err="1" smtClean="0"/>
                        <a:t>Hematuria</a:t>
                      </a:r>
                      <a:r>
                        <a:rPr lang="en-US" sz="1200" baseline="0" dirty="0" smtClean="0"/>
                        <a:t>                                                                    Urinalysis                                                                           __</a:t>
                      </a:r>
                    </a:p>
                    <a:p>
                      <a:pPr>
                        <a:lnSpc>
                          <a:spcPct val="150000"/>
                        </a:lnSpc>
                        <a:spcBef>
                          <a:spcPts val="600"/>
                        </a:spcBef>
                      </a:pPr>
                      <a:r>
                        <a:rPr lang="en-US" sz="1200" baseline="0" dirty="0" smtClean="0"/>
                        <a:t>Bladder involvement                                                  </a:t>
                      </a:r>
                      <a:r>
                        <a:rPr lang="en-US" sz="1200" baseline="0" dirty="0" err="1" smtClean="0"/>
                        <a:t>Cytoscopy</a:t>
                      </a:r>
                      <a:r>
                        <a:rPr lang="en-US" sz="1200" baseline="0" dirty="0" smtClean="0"/>
                        <a:t> with biopsy and urine cytology                   CT, MRI pelvis</a:t>
                      </a:r>
                    </a:p>
                    <a:p>
                      <a:pPr>
                        <a:lnSpc>
                          <a:spcPct val="150000"/>
                        </a:lnSpc>
                        <a:spcBef>
                          <a:spcPts val="600"/>
                        </a:spcBef>
                      </a:pPr>
                      <a:r>
                        <a:rPr lang="en-US" sz="1200" baseline="0" dirty="0" smtClean="0"/>
                        <a:t>Rectal infiltration                                                        </a:t>
                      </a:r>
                      <a:r>
                        <a:rPr lang="en-US" sz="1200" baseline="0" dirty="0" err="1" smtClean="0"/>
                        <a:t>Proctoscopy</a:t>
                      </a:r>
                      <a:r>
                        <a:rPr lang="en-US" sz="1200" baseline="0" dirty="0" smtClean="0"/>
                        <a:t> with biopsy                                                 CT, MRI pelvis; barium enema</a:t>
                      </a:r>
                    </a:p>
                    <a:p>
                      <a:pPr>
                        <a:lnSpc>
                          <a:spcPct val="150000"/>
                        </a:lnSpc>
                        <a:spcBef>
                          <a:spcPts val="600"/>
                        </a:spcBef>
                      </a:pPr>
                      <a:r>
                        <a:rPr lang="en-US" sz="1200" baseline="0" dirty="0" err="1" smtClean="0"/>
                        <a:t>Hydronephrosis</a:t>
                      </a:r>
                      <a:r>
                        <a:rPr lang="en-US" sz="1200" baseline="0" dirty="0" smtClean="0"/>
                        <a:t>                                                           Intravenous </a:t>
                      </a:r>
                      <a:r>
                        <a:rPr lang="en-US" sz="1200" baseline="0" dirty="0" err="1" smtClean="0"/>
                        <a:t>pyelogram</a:t>
                      </a:r>
                      <a:r>
                        <a:rPr lang="en-US" sz="1200" baseline="0" dirty="0" smtClean="0"/>
                        <a:t>                                                   Renal ultrasound; CT abdomen</a:t>
                      </a:r>
                    </a:p>
                    <a:p>
                      <a:pPr>
                        <a:lnSpc>
                          <a:spcPct val="150000"/>
                        </a:lnSpc>
                        <a:spcBef>
                          <a:spcPts val="600"/>
                        </a:spcBef>
                      </a:pPr>
                      <a:r>
                        <a:rPr lang="en-US" sz="1200" baseline="0" dirty="0" smtClean="0"/>
                        <a:t>Pulmonary metastases                                               Chest radiograph                                                             CT chest; PET scan</a:t>
                      </a:r>
                    </a:p>
                    <a:p>
                      <a:pPr>
                        <a:lnSpc>
                          <a:spcPct val="150000"/>
                        </a:lnSpc>
                        <a:spcBef>
                          <a:spcPts val="600"/>
                        </a:spcBef>
                      </a:pPr>
                      <a:r>
                        <a:rPr lang="en-US" sz="1200" baseline="0" dirty="0" smtClean="0"/>
                        <a:t>Retroperitoneal </a:t>
                      </a:r>
                      <a:r>
                        <a:rPr lang="en-US" sz="1200" baseline="0" dirty="0" err="1" smtClean="0"/>
                        <a:t>lymphadenopathy</a:t>
                      </a:r>
                      <a:r>
                        <a:rPr lang="en-US" sz="1200" baseline="0" dirty="0" smtClean="0"/>
                        <a:t>                           __                                                                                      </a:t>
                      </a:r>
                      <a:r>
                        <a:rPr lang="en-US" sz="1200" baseline="0" dirty="0" err="1" smtClean="0"/>
                        <a:t>Lymphangiogram</a:t>
                      </a:r>
                      <a:r>
                        <a:rPr lang="en-US" sz="1200" baseline="0" dirty="0" smtClean="0"/>
                        <a:t>, CT, MRI, PET scan </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St.Squamous</a:t>
            </a:r>
            <a:r>
              <a:rPr lang="en-US" sz="3600" dirty="0" smtClean="0"/>
              <a:t> cell &amp; CIN</a:t>
            </a:r>
            <a:endParaRPr lang="en-US" sz="3600" dirty="0"/>
          </a:p>
        </p:txBody>
      </p:sp>
      <p:pic>
        <p:nvPicPr>
          <p:cNvPr id="1026" name="Picture 2" descr="C:\Users\medhat\Pictures\thCAEH6IM5.jpg"/>
          <p:cNvPicPr>
            <a:picLocks noChangeAspect="1" noChangeArrowheads="1"/>
          </p:cNvPicPr>
          <p:nvPr/>
        </p:nvPicPr>
        <p:blipFill>
          <a:blip r:embed="rId2" cstate="print"/>
          <a:srcRect/>
          <a:stretch>
            <a:fillRect/>
          </a:stretch>
        </p:blipFill>
        <p:spPr bwMode="auto">
          <a:xfrm>
            <a:off x="304800" y="1600201"/>
            <a:ext cx="8534400" cy="4953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t>Management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74638"/>
            <a:ext cx="8534400" cy="6278562"/>
          </a:xfrm>
        </p:spPr>
        <p:txBody>
          <a:bodyPr>
            <a:normAutofit fontScale="90000"/>
          </a:bodyPr>
          <a:lstStyle/>
          <a:p>
            <a:pPr algn="l"/>
            <a:r>
              <a:rPr lang="en-US" sz="3600" b="1" dirty="0" smtClean="0"/>
              <a:t>Fertility Preservation</a:t>
            </a:r>
            <a:r>
              <a:rPr lang="en-US" sz="3600" dirty="0" smtClean="0"/>
              <a:t/>
            </a:r>
            <a:br>
              <a:rPr lang="en-US" sz="3600" dirty="0" smtClean="0"/>
            </a:br>
            <a:r>
              <a:rPr lang="en-US" sz="3200" dirty="0" smtClean="0"/>
              <a:t>-Stage Ia1 SCCA (no LVSI) &gt;  Cone biopsy</a:t>
            </a:r>
            <a:br>
              <a:rPr lang="en-US" sz="3200" dirty="0" smtClean="0"/>
            </a:br>
            <a:r>
              <a:rPr lang="en-US" sz="3200" dirty="0" smtClean="0"/>
              <a:t>-Stage </a:t>
            </a:r>
            <a:r>
              <a:rPr lang="en-US" sz="3200" dirty="0" err="1" smtClean="0"/>
              <a:t>Ia</a:t>
            </a:r>
            <a:r>
              <a:rPr lang="en-US" sz="3200" dirty="0" smtClean="0"/>
              <a:t> + LVSI  &gt;Cone biopsy + </a:t>
            </a:r>
            <a:r>
              <a:rPr lang="en-US" sz="3200" dirty="0" err="1" smtClean="0"/>
              <a:t>Lapar.lymph</a:t>
            </a:r>
            <a:r>
              <a:rPr lang="en-US" sz="3200" dirty="0" smtClean="0"/>
              <a:t>.</a:t>
            </a:r>
            <a:br>
              <a:rPr lang="en-US" sz="3200" dirty="0" smtClean="0"/>
            </a:br>
            <a:r>
              <a:rPr lang="en-US" sz="3200" dirty="0" smtClean="0"/>
              <a:t>-Stage Ia2 to </a:t>
            </a:r>
            <a:r>
              <a:rPr lang="en-US" sz="3200" dirty="0" err="1" smtClean="0"/>
              <a:t>IIa</a:t>
            </a:r>
            <a:r>
              <a:rPr lang="en-US" sz="3200" dirty="0" smtClean="0"/>
              <a:t>&gt; Radical </a:t>
            </a:r>
            <a:r>
              <a:rPr lang="en-US" sz="3200" dirty="0" err="1" smtClean="0"/>
              <a:t>Trachelectomy</a:t>
            </a:r>
            <a:r>
              <a:rPr lang="en-US" sz="3200" dirty="0" smtClean="0"/>
              <a:t> + Pelvic </a:t>
            </a:r>
            <a:r>
              <a:rPr lang="en-US" sz="3200" dirty="0" err="1" smtClean="0"/>
              <a:t>Lymphadenectomy</a:t>
            </a:r>
            <a:r>
              <a:rPr lang="en-US" sz="3200" dirty="0" smtClean="0"/>
              <a:t> ( </a:t>
            </a:r>
            <a:r>
              <a:rPr lang="en-US" sz="3200" dirty="0" err="1" smtClean="0"/>
              <a:t>Lapar</a:t>
            </a:r>
            <a:r>
              <a:rPr lang="en-US" sz="3200" dirty="0" smtClean="0"/>
              <a:t>. , </a:t>
            </a:r>
            <a:r>
              <a:rPr lang="en-US" sz="3200" dirty="0" err="1" smtClean="0"/>
              <a:t>Abdo</a:t>
            </a:r>
            <a:r>
              <a:rPr lang="en-US" sz="3200" dirty="0" smtClean="0"/>
              <a:t>. . </a:t>
            </a:r>
            <a:r>
              <a:rPr lang="en-US" sz="3200" dirty="0" err="1" smtClean="0"/>
              <a:t>Vag</a:t>
            </a:r>
            <a:r>
              <a:rPr lang="en-US" sz="3200" dirty="0" smtClean="0"/>
              <a:t>. ) + tailored adjuvant therapy</a:t>
            </a:r>
            <a:br>
              <a:rPr lang="en-US" sz="3200" dirty="0" smtClean="0"/>
            </a:br>
            <a:r>
              <a:rPr lang="en-US" sz="3600" b="1" dirty="0" err="1" smtClean="0"/>
              <a:t>Standerd</a:t>
            </a:r>
            <a:r>
              <a:rPr lang="en-US" sz="3600" b="1" dirty="0" smtClean="0"/>
              <a:t> </a:t>
            </a:r>
            <a:r>
              <a:rPr lang="en-US" sz="3600" b="1" dirty="0" err="1" smtClean="0"/>
              <a:t>Terapy</a:t>
            </a:r>
            <a:r>
              <a:rPr lang="en-US" sz="3600" dirty="0" smtClean="0"/>
              <a:t/>
            </a:r>
            <a:br>
              <a:rPr lang="en-US" sz="3600" dirty="0" smtClean="0"/>
            </a:br>
            <a:r>
              <a:rPr lang="en-US" sz="3200" dirty="0" smtClean="0"/>
              <a:t>-Stage Ia1 SCCA (no LVSI) &gt; </a:t>
            </a:r>
            <a:r>
              <a:rPr lang="en-US" sz="3200" dirty="0" err="1" smtClean="0"/>
              <a:t>Extrafascial</a:t>
            </a:r>
            <a:r>
              <a:rPr lang="en-US" sz="3200" dirty="0" smtClean="0"/>
              <a:t> hysterectomy</a:t>
            </a:r>
            <a:br>
              <a:rPr lang="en-US" sz="3200" dirty="0" smtClean="0"/>
            </a:br>
            <a:r>
              <a:rPr lang="en-US" sz="3200" dirty="0" smtClean="0"/>
              <a:t>-Stage Ia1 + LVSI &gt; </a:t>
            </a:r>
            <a:r>
              <a:rPr lang="en-US" sz="3200" dirty="0" err="1" smtClean="0"/>
              <a:t>Extrafascial</a:t>
            </a:r>
            <a:r>
              <a:rPr lang="en-US" sz="3200" dirty="0" smtClean="0"/>
              <a:t> hysterectomy +/- </a:t>
            </a:r>
            <a:r>
              <a:rPr lang="en-US" sz="3200" dirty="0" err="1" smtClean="0"/>
              <a:t>Lymphadenectomy</a:t>
            </a:r>
            <a:r>
              <a:rPr lang="en-US" sz="3200" dirty="0" smtClean="0"/>
              <a:t/>
            </a:r>
            <a:br>
              <a:rPr lang="en-US" sz="3200" dirty="0" smtClean="0"/>
            </a:br>
            <a:r>
              <a:rPr lang="en-US" sz="3200" dirty="0" smtClean="0"/>
              <a:t>-Stage Ia2 –Ib1 &gt; Modified Radical hysterectomy +</a:t>
            </a:r>
            <a:br>
              <a:rPr lang="en-US" sz="3200" dirty="0" smtClean="0"/>
            </a:br>
            <a:r>
              <a:rPr lang="en-US" sz="3200" dirty="0" err="1" smtClean="0"/>
              <a:t>Lymphadenectomy</a:t>
            </a:r>
            <a:r>
              <a:rPr lang="en-US" sz="3200" dirty="0" smtClean="0"/>
              <a:t> (</a:t>
            </a:r>
            <a:r>
              <a:rPr lang="en-US" sz="3200" dirty="0" err="1" smtClean="0"/>
              <a:t>Lapar.,Abd</a:t>
            </a:r>
            <a:r>
              <a:rPr lang="en-US" sz="3200" dirty="0" smtClean="0"/>
              <a:t>.) +</a:t>
            </a:r>
            <a:r>
              <a:rPr lang="en-US" sz="3200" dirty="0" err="1" smtClean="0"/>
              <a:t>adjuvent</a:t>
            </a:r>
            <a:r>
              <a:rPr lang="en-US" sz="3200" dirty="0" smtClean="0"/>
              <a:t> therapy</a:t>
            </a:r>
            <a:br>
              <a:rPr lang="en-US" sz="3200" dirty="0" smtClean="0"/>
            </a:br>
            <a:r>
              <a:rPr lang="en-US" sz="3200" dirty="0" smtClean="0"/>
              <a:t>-Stage Ib1-IIa &gt; Radical hysterectomy  + </a:t>
            </a:r>
            <a:r>
              <a:rPr lang="en-US" sz="3200" dirty="0" err="1" smtClean="0"/>
              <a:t>adjuvent</a:t>
            </a:r>
            <a:r>
              <a:rPr lang="en-US" sz="3200" dirty="0" smtClean="0"/>
              <a:t> therapy  </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839200" cy="5516562"/>
          </a:xfrm>
        </p:spPr>
        <p:txBody>
          <a:bodyPr>
            <a:normAutofit fontScale="90000"/>
          </a:bodyPr>
          <a:lstStyle/>
          <a:p>
            <a:pPr algn="l"/>
            <a:r>
              <a:rPr lang="en-US" sz="3200" dirty="0" smtClean="0"/>
              <a:t>-Stage Ib2 – </a:t>
            </a:r>
            <a:r>
              <a:rPr lang="en-US" sz="3200" dirty="0" err="1" smtClean="0"/>
              <a:t>IIa</a:t>
            </a:r>
            <a:r>
              <a:rPr lang="en-US" sz="3200" dirty="0" smtClean="0"/>
              <a:t> &gt; </a:t>
            </a:r>
            <a:r>
              <a:rPr lang="en-US" sz="3200" dirty="0" err="1" smtClean="0"/>
              <a:t>Radiochemotherapy</a:t>
            </a:r>
            <a:r>
              <a:rPr lang="en-US" sz="3200" dirty="0" smtClean="0"/>
              <a:t/>
            </a:r>
            <a:br>
              <a:rPr lang="en-US" sz="3200" dirty="0" smtClean="0"/>
            </a:br>
            <a:r>
              <a:rPr lang="en-US" sz="3200" dirty="0" smtClean="0"/>
              <a:t>-Stage Ib2 – IV a &gt; </a:t>
            </a:r>
            <a:r>
              <a:rPr lang="en-US" sz="3200" dirty="0" err="1" smtClean="0"/>
              <a:t>Radiochemotherapy</a:t>
            </a:r>
            <a:r>
              <a:rPr lang="en-US" sz="3200" dirty="0" smtClean="0"/>
              <a:t> HDR </a:t>
            </a:r>
            <a:r>
              <a:rPr lang="en-US" sz="3200" dirty="0" err="1" smtClean="0"/>
              <a:t>brachytherapy</a:t>
            </a:r>
            <a:r>
              <a:rPr lang="en-US" sz="3200" dirty="0" smtClean="0"/>
              <a:t> (pretreatment laparoscopic </a:t>
            </a:r>
            <a:r>
              <a:rPr lang="en-US" sz="3200" dirty="0" err="1" smtClean="0"/>
              <a:t>Lymphadenectomy</a:t>
            </a:r>
            <a:r>
              <a:rPr lang="en-US" sz="3200" dirty="0" smtClean="0"/>
              <a:t> as indicated )</a:t>
            </a:r>
            <a:br>
              <a:rPr lang="en-US" sz="3200" dirty="0" smtClean="0"/>
            </a:br>
            <a:r>
              <a:rPr lang="en-US" sz="3600" b="1" dirty="0" smtClean="0"/>
              <a:t>Central Recurrence (isolated)</a:t>
            </a:r>
            <a:r>
              <a:rPr lang="en-US" sz="3600" dirty="0" smtClean="0"/>
              <a:t/>
            </a:r>
            <a:br>
              <a:rPr lang="en-US" sz="3600" dirty="0" smtClean="0"/>
            </a:br>
            <a:r>
              <a:rPr lang="en-US" sz="3200" dirty="0" smtClean="0"/>
              <a:t>-No prior Radio &gt; </a:t>
            </a:r>
            <a:r>
              <a:rPr lang="en-US" sz="3200" dirty="0" err="1" smtClean="0"/>
              <a:t>Radiochemotherapy</a:t>
            </a:r>
            <a:r>
              <a:rPr lang="en-US" sz="3200" dirty="0" smtClean="0"/>
              <a:t/>
            </a:r>
            <a:br>
              <a:rPr lang="en-US" sz="3200" dirty="0" smtClean="0"/>
            </a:br>
            <a:r>
              <a:rPr lang="en-US" sz="3200" dirty="0" smtClean="0"/>
              <a:t>-Prior Radiotherapy &gt; Pelvic </a:t>
            </a:r>
            <a:r>
              <a:rPr lang="en-US" sz="3200" dirty="0" err="1" smtClean="0"/>
              <a:t>exentration</a:t>
            </a:r>
            <a:r>
              <a:rPr lang="en-US" sz="3200" dirty="0" smtClean="0"/>
              <a:t> with urinary </a:t>
            </a:r>
            <a:r>
              <a:rPr lang="en-US" sz="3200" dirty="0" err="1" smtClean="0"/>
              <a:t>divertion</a:t>
            </a:r>
            <a:r>
              <a:rPr lang="en-US" sz="3200" dirty="0" smtClean="0"/>
              <a:t> (If no </a:t>
            </a:r>
            <a:r>
              <a:rPr lang="en-US" sz="3200" dirty="0" err="1" smtClean="0"/>
              <a:t>hydronephrosis</a:t>
            </a:r>
            <a:r>
              <a:rPr lang="en-US" sz="3200" dirty="0" smtClean="0"/>
              <a:t> ,negative </a:t>
            </a:r>
            <a:r>
              <a:rPr lang="en-US" sz="3200" dirty="0" err="1" smtClean="0"/>
              <a:t>paraortic</a:t>
            </a:r>
            <a:r>
              <a:rPr lang="en-US" sz="3200" dirty="0" smtClean="0"/>
              <a:t> </a:t>
            </a:r>
            <a:r>
              <a:rPr lang="en-US" sz="3200" dirty="0" smtClean="0"/>
              <a:t>lymph nodes)</a:t>
            </a:r>
            <a:br>
              <a:rPr lang="en-US" sz="3200" dirty="0" smtClean="0"/>
            </a:br>
            <a:r>
              <a:rPr lang="en-US" sz="3600" b="1" dirty="0" smtClean="0"/>
              <a:t>Stage </a:t>
            </a:r>
            <a:r>
              <a:rPr lang="en-US" sz="3600" b="1" dirty="0" err="1" smtClean="0"/>
              <a:t>IVb</a:t>
            </a:r>
            <a:r>
              <a:rPr lang="en-US" sz="3600" b="1" dirty="0" smtClean="0"/>
              <a:t> ,Persistent and/or non central recurrence</a:t>
            </a:r>
            <a:br>
              <a:rPr lang="en-US" sz="3600" b="1" dirty="0" smtClean="0"/>
            </a:br>
            <a:r>
              <a:rPr lang="en-US" sz="3200" dirty="0" smtClean="0"/>
              <a:t>-</a:t>
            </a:r>
            <a:r>
              <a:rPr lang="en-US" sz="3200" dirty="0" err="1" smtClean="0"/>
              <a:t>Cisplatin</a:t>
            </a:r>
            <a:r>
              <a:rPr lang="en-US" sz="3200" dirty="0" smtClean="0"/>
              <a:t>+ </a:t>
            </a:r>
            <a:r>
              <a:rPr lang="en-US" sz="3200" dirty="0" err="1" smtClean="0"/>
              <a:t>Paclitaxil</a:t>
            </a:r>
            <a:r>
              <a:rPr lang="en-US" sz="3200" dirty="0" smtClean="0"/>
              <a:t> OR</a:t>
            </a:r>
            <a:br>
              <a:rPr lang="en-US" sz="3200" dirty="0" smtClean="0"/>
            </a:br>
            <a:r>
              <a:rPr lang="en-US" sz="3200" dirty="0" smtClean="0"/>
              <a:t>-GOG Protocol 240 ; </a:t>
            </a:r>
            <a:r>
              <a:rPr lang="en-US" sz="3200" dirty="0" err="1" smtClean="0"/>
              <a:t>Cisplatin</a:t>
            </a:r>
            <a:r>
              <a:rPr lang="en-US" sz="3200" dirty="0" smtClean="0"/>
              <a:t> +</a:t>
            </a:r>
            <a:r>
              <a:rPr lang="en-US" sz="3200" dirty="0" err="1" smtClean="0"/>
              <a:t>Pclitaxil</a:t>
            </a:r>
            <a:r>
              <a:rPr lang="en-US" sz="3200" dirty="0" smtClean="0"/>
              <a:t> +/- </a:t>
            </a:r>
            <a:r>
              <a:rPr lang="en-US" sz="3200" dirty="0" err="1" smtClean="0"/>
              <a:t>Bevacizumab</a:t>
            </a:r>
            <a:r>
              <a:rPr lang="en-US" sz="3200" dirty="0" smtClean="0"/>
              <a:t/>
            </a:r>
            <a:br>
              <a:rPr lang="en-US" sz="3200" dirty="0" smtClean="0"/>
            </a:br>
            <a:r>
              <a:rPr lang="en-US" sz="3200" dirty="0" smtClean="0"/>
              <a:t>Vs </a:t>
            </a:r>
            <a:r>
              <a:rPr lang="en-US" sz="3200" dirty="0" err="1" smtClean="0"/>
              <a:t>Toptocan</a:t>
            </a:r>
            <a:r>
              <a:rPr lang="en-US" sz="3200" dirty="0" smtClean="0"/>
              <a:t> +</a:t>
            </a:r>
            <a:r>
              <a:rPr lang="en-US" sz="3200" dirty="0" err="1" smtClean="0"/>
              <a:t>Paclitaxil</a:t>
            </a:r>
            <a:r>
              <a:rPr lang="en-US" sz="3200" dirty="0" smtClean="0"/>
              <a:t> +/ - </a:t>
            </a:r>
            <a:r>
              <a:rPr lang="en-US" sz="3200" dirty="0" err="1" smtClean="0"/>
              <a:t>Bevacizumab</a:t>
            </a:r>
            <a:r>
              <a:rPr lang="en-US" sz="3200" dirty="0" smtClean="0"/>
              <a:t/>
            </a:r>
            <a:br>
              <a:rPr lang="en-US" sz="3200" dirty="0" smtClean="0"/>
            </a:br>
            <a:r>
              <a:rPr lang="en-US" sz="3200" dirty="0" smtClean="0"/>
              <a:t>-Palliative Care ;e.g. Radiation for PV bleeding /bone metastasis ,,, </a:t>
            </a:r>
            <a:r>
              <a:rPr lang="en-US" sz="3200" dirty="0" err="1" smtClean="0"/>
              <a:t>Percutaneous</a:t>
            </a:r>
            <a:r>
              <a:rPr lang="en-US" sz="3200" dirty="0" smtClean="0"/>
              <a:t> </a:t>
            </a:r>
            <a:r>
              <a:rPr lang="en-US" sz="3200" dirty="0" err="1" smtClean="0"/>
              <a:t>nephrostomy</a:t>
            </a:r>
            <a:r>
              <a:rPr lang="en-US" sz="3200" dirty="0" smtClean="0"/>
              <a:t> /</a:t>
            </a:r>
            <a:r>
              <a:rPr lang="en-US" sz="3200" dirty="0" err="1" smtClean="0"/>
              <a:t>ureteric</a:t>
            </a:r>
            <a:r>
              <a:rPr lang="en-US" sz="3200" dirty="0" smtClean="0"/>
              <a:t> stent</a:t>
            </a:r>
            <a:br>
              <a:rPr lang="en-US" sz="3200" dirty="0" smtClean="0"/>
            </a:br>
            <a:r>
              <a:rPr lang="en-US" sz="3600" dirty="0" smtClean="0"/>
              <a:t> </a:t>
            </a:r>
            <a:r>
              <a:rPr lang="en-US" sz="3200" dirty="0" smtClean="0"/>
              <a:t/>
            </a:r>
            <a:br>
              <a:rPr lang="en-US" sz="3200" dirty="0" smtClean="0"/>
            </a:br>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dirty="0" smtClean="0"/>
              <a:t>Surgical Management of Ca </a:t>
            </a:r>
            <a:r>
              <a:rPr lang="en-US" dirty="0" err="1" smtClean="0"/>
              <a:t>Cx</a:t>
            </a:r>
            <a:r>
              <a:rPr lang="en-US" dirty="0" smtClean="0"/>
              <a:t>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600" dirty="0" smtClean="0"/>
              <a:t>Cone biopsy , cold knife ,Co2 LASER ,</a:t>
            </a:r>
            <a:br>
              <a:rPr lang="en-US" sz="3600" dirty="0" smtClean="0"/>
            </a:br>
            <a:r>
              <a:rPr lang="en-US" sz="3600" dirty="0" smtClean="0"/>
              <a:t>LEEP are acceptable management for </a:t>
            </a:r>
            <a:br>
              <a:rPr lang="en-US" sz="3600" dirty="0" smtClean="0"/>
            </a:br>
            <a:r>
              <a:rPr lang="en-US" sz="3600" dirty="0" smtClean="0"/>
              <a:t>stage Ia1 (no LVSI or AIS </a:t>
            </a:r>
            <a:r>
              <a:rPr lang="en-US" sz="3600" dirty="0" err="1" smtClean="0"/>
              <a:t>Ia</a:t>
            </a:r>
            <a:r>
              <a:rPr lang="en-US" sz="3600" dirty="0" smtClean="0"/>
              <a:t>)</a:t>
            </a:r>
            <a:br>
              <a:rPr lang="en-US" sz="3600" dirty="0" smtClean="0"/>
            </a:br>
            <a:r>
              <a:rPr lang="en-US" sz="3600" dirty="0" smtClean="0"/>
              <a:t>-In AIS Ia1 cone biopsy has 2.6% recurrence</a:t>
            </a:r>
            <a:br>
              <a:rPr lang="en-US" sz="3600" dirty="0" smtClean="0"/>
            </a:br>
            <a:r>
              <a:rPr lang="en-US" sz="3600" dirty="0" smtClean="0"/>
              <a:t>rate in free margin specimen , and 19% in margin involvement</a:t>
            </a:r>
            <a:endParaRPr lang="en-US"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dirty="0" smtClean="0"/>
              <a:t>Cone biopsy</a:t>
            </a:r>
            <a:endParaRPr lang="en-US" sz="3600" dirty="0"/>
          </a:p>
        </p:txBody>
      </p:sp>
      <p:pic>
        <p:nvPicPr>
          <p:cNvPr id="1026" name="Picture 2" descr="C:\Users\medhat\Pictures\thCAKJE05I.jpg"/>
          <p:cNvPicPr>
            <a:picLocks noChangeAspect="1" noChangeArrowheads="1"/>
          </p:cNvPicPr>
          <p:nvPr/>
        </p:nvPicPr>
        <p:blipFill>
          <a:blip r:embed="rId2" cstate="print"/>
          <a:srcRect/>
          <a:stretch>
            <a:fillRect/>
          </a:stretch>
        </p:blipFill>
        <p:spPr bwMode="auto">
          <a:xfrm>
            <a:off x="457200" y="838200"/>
            <a:ext cx="8305799" cy="5715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LEEP</a:t>
            </a:r>
            <a:endParaRPr lang="en-US" dirty="0"/>
          </a:p>
        </p:txBody>
      </p:sp>
      <p:pic>
        <p:nvPicPr>
          <p:cNvPr id="2050" name="Picture 2" descr="C:\Users\medhat\Pictures\thCAFV5N47.jpg"/>
          <p:cNvPicPr>
            <a:picLocks noChangeAspect="1" noChangeArrowheads="1"/>
          </p:cNvPicPr>
          <p:nvPr/>
        </p:nvPicPr>
        <p:blipFill>
          <a:blip r:embed="rId2" cstate="print"/>
          <a:srcRect/>
          <a:stretch>
            <a:fillRect/>
          </a:stretch>
        </p:blipFill>
        <p:spPr bwMode="auto">
          <a:xfrm>
            <a:off x="685801" y="1371600"/>
            <a:ext cx="7086600" cy="4953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l"/>
            <a:r>
              <a:rPr lang="en-US" sz="3600" dirty="0" smtClean="0"/>
              <a:t>Radical </a:t>
            </a:r>
            <a:r>
              <a:rPr lang="en-US" sz="3600" dirty="0" err="1" smtClean="0"/>
              <a:t>trachelectomy</a:t>
            </a:r>
            <a:r>
              <a:rPr lang="en-US" sz="3600" dirty="0" smtClean="0"/>
              <a:t>  ( </a:t>
            </a:r>
            <a:r>
              <a:rPr lang="en-US" sz="3600" dirty="0" err="1" smtClean="0"/>
              <a:t>vag</a:t>
            </a:r>
            <a:r>
              <a:rPr lang="en-US" sz="3600" dirty="0" smtClean="0"/>
              <a:t>. &amp; </a:t>
            </a:r>
            <a:r>
              <a:rPr lang="en-US" sz="3600" dirty="0" err="1" smtClean="0"/>
              <a:t>abd</a:t>
            </a:r>
            <a:r>
              <a:rPr lang="en-US" sz="3600" dirty="0" smtClean="0"/>
              <a:t>. ) </a:t>
            </a:r>
            <a:br>
              <a:rPr lang="en-US" sz="3600" dirty="0" smtClean="0"/>
            </a:br>
            <a:r>
              <a:rPr lang="en-US" sz="3600" dirty="0" smtClean="0"/>
              <a:t>VRT &amp; ART</a:t>
            </a:r>
            <a:br>
              <a:rPr lang="en-US" sz="3600" dirty="0" smtClean="0"/>
            </a:br>
            <a:r>
              <a:rPr lang="en-US" sz="3200" dirty="0" smtClean="0"/>
              <a:t>-For stage Ia2 ; recurrence rate 4.5% ,mort.2.5%</a:t>
            </a:r>
            <a:br>
              <a:rPr lang="en-US" sz="3200" dirty="0" smtClean="0"/>
            </a:br>
            <a:r>
              <a:rPr lang="en-US" sz="3200" dirty="0" smtClean="0"/>
              <a:t>-Risk for failure ; bigger size (not suitable in &gt;2cm)  , LVSI </a:t>
            </a:r>
            <a:br>
              <a:rPr lang="en-US" sz="3200" dirty="0" smtClean="0"/>
            </a:br>
            <a:r>
              <a:rPr lang="en-US" sz="3200" dirty="0" smtClean="0"/>
              <a:t>-</a:t>
            </a:r>
            <a:r>
              <a:rPr lang="en-US" sz="3200" dirty="0" err="1" smtClean="0"/>
              <a:t>Neuroendocrine</a:t>
            </a:r>
            <a:r>
              <a:rPr lang="en-US" sz="3200" dirty="0" smtClean="0"/>
              <a:t> tumor RT is not suitable treat.</a:t>
            </a:r>
            <a:br>
              <a:rPr lang="en-US" sz="3200" dirty="0" smtClean="0"/>
            </a:br>
            <a:r>
              <a:rPr lang="en-US" sz="3200" dirty="0" smtClean="0"/>
              <a:t>-Subsequent pregnancy rate 62% of which 65%</a:t>
            </a:r>
            <a:br>
              <a:rPr lang="en-US" sz="3200" dirty="0" smtClean="0"/>
            </a:br>
            <a:r>
              <a:rPr lang="en-US" sz="3200" dirty="0" smtClean="0"/>
              <a:t>proceed to term</a:t>
            </a:r>
            <a:br>
              <a:rPr lang="en-US" sz="3200" dirty="0" smtClean="0"/>
            </a:br>
            <a:r>
              <a:rPr lang="en-US" sz="3200" dirty="0" smtClean="0"/>
              <a:t>-Indications of ART</a:t>
            </a:r>
            <a:br>
              <a:rPr lang="en-US" sz="3200" dirty="0" smtClean="0"/>
            </a:br>
            <a:r>
              <a:rPr lang="en-US" sz="3200" dirty="0" smtClean="0"/>
              <a:t>       </a:t>
            </a:r>
            <a:r>
              <a:rPr lang="en-US" sz="3200" dirty="0" err="1" smtClean="0"/>
              <a:t>Vag</a:t>
            </a:r>
            <a:r>
              <a:rPr lang="en-US" sz="3200" dirty="0" smtClean="0"/>
              <a:t>. distortion </a:t>
            </a:r>
            <a:br>
              <a:rPr lang="en-US" sz="3200" dirty="0" smtClean="0"/>
            </a:br>
            <a:r>
              <a:rPr lang="en-US" sz="3200" dirty="0" smtClean="0"/>
              <a:t>       Clear c. ca of up </a:t>
            </a:r>
            <a:r>
              <a:rPr lang="en-US" sz="3200" dirty="0" err="1" smtClean="0"/>
              <a:t>vag</a:t>
            </a:r>
            <a:r>
              <a:rPr lang="en-US" sz="3200" dirty="0" smtClean="0"/>
              <a:t>.</a:t>
            </a:r>
            <a:br>
              <a:rPr lang="en-US" sz="3200" dirty="0" smtClean="0"/>
            </a:br>
            <a:r>
              <a:rPr lang="en-US" sz="3200" dirty="0" smtClean="0"/>
              <a:t>       Cervical stump ca</a:t>
            </a:r>
            <a:br>
              <a:rPr lang="en-US" sz="3200" dirty="0" smtClean="0"/>
            </a:br>
            <a:r>
              <a:rPr lang="en-US" sz="3200" dirty="0" smtClean="0"/>
              <a:t>       1</a:t>
            </a:r>
            <a:r>
              <a:rPr lang="en-US" sz="3200" baseline="30000" dirty="0" smtClean="0"/>
              <a:t>st</a:t>
            </a:r>
            <a:r>
              <a:rPr lang="en-US" sz="3200" dirty="0" smtClean="0"/>
              <a:t> half of pregnancy</a:t>
            </a:r>
            <a:br>
              <a:rPr lang="en-US" sz="3200" dirty="0" smtClean="0"/>
            </a:br>
            <a:r>
              <a:rPr lang="en-US" sz="3200" dirty="0" smtClean="0"/>
              <a:t>-ART has better </a:t>
            </a:r>
            <a:r>
              <a:rPr lang="en-US" sz="3200" dirty="0" err="1" smtClean="0"/>
              <a:t>parametrium</a:t>
            </a:r>
            <a:r>
              <a:rPr lang="en-US" sz="3200" dirty="0" smtClean="0"/>
              <a:t> clearance </a:t>
            </a:r>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2.mm.bing.net/th?id=H.4857591866854177&amp;pid=1.9"/>
          <p:cNvPicPr>
            <a:picLocks noChangeAspect="1" noChangeArrowheads="1"/>
          </p:cNvPicPr>
          <p:nvPr/>
        </p:nvPicPr>
        <p:blipFill>
          <a:blip r:embed="rId2" cstate="print"/>
          <a:srcRect/>
          <a:stretch>
            <a:fillRect/>
          </a:stretch>
        </p:blipFill>
        <p:spPr bwMode="auto">
          <a:xfrm>
            <a:off x="2362200" y="1914524"/>
            <a:ext cx="4572000" cy="303847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26162"/>
          </a:xfrm>
        </p:spPr>
        <p:txBody>
          <a:bodyPr/>
          <a:lstStyle/>
          <a:p>
            <a:r>
              <a:rPr lang="en-US" dirty="0" smtClean="0"/>
              <a:t>Radical Hysterectomy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as.miami.edu/chemistry/2086/Chap28/NewChap28-Female_files/image007.jpg"/>
          <p:cNvPicPr>
            <a:picLocks noChangeAspect="1" noChangeArrowheads="1"/>
          </p:cNvPicPr>
          <p:nvPr/>
        </p:nvPicPr>
        <p:blipFill>
          <a:blip r:embed="rId2" cstate="print"/>
          <a:srcRect/>
          <a:stretch>
            <a:fillRect/>
          </a:stretch>
        </p:blipFill>
        <p:spPr bwMode="auto">
          <a:xfrm>
            <a:off x="63500" y="0"/>
            <a:ext cx="8699500" cy="6858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373126"/>
          <a:ext cx="8839200" cy="6256274"/>
        </p:xfrm>
        <a:graphic>
          <a:graphicData uri="http://schemas.openxmlformats.org/drawingml/2006/table">
            <a:tbl>
              <a:tblPr firstRow="1" bandRow="1">
                <a:tableStyleId>{5940675A-B579-460E-94D1-54222C63F5DA}</a:tableStyleId>
              </a:tblPr>
              <a:tblGrid>
                <a:gridCol w="8839200"/>
              </a:tblGrid>
              <a:tr h="539334">
                <a:tc>
                  <a:txBody>
                    <a:bodyPr/>
                    <a:lstStyle/>
                    <a:p>
                      <a:r>
                        <a:rPr lang="en-US" sz="1200" b="1" dirty="0" smtClean="0"/>
                        <a:t>Class                  Description                                                                                                         Indication</a:t>
                      </a:r>
                      <a:endParaRPr lang="en-US" sz="1200" b="1" dirty="0"/>
                    </a:p>
                  </a:txBody>
                  <a:tcPr/>
                </a:tc>
              </a:tr>
              <a:tr h="5716940">
                <a:tc>
                  <a:txBody>
                    <a:bodyPr/>
                    <a:lstStyle/>
                    <a:p>
                      <a:pPr>
                        <a:lnSpc>
                          <a:spcPct val="150000"/>
                        </a:lnSpc>
                      </a:pPr>
                      <a:r>
                        <a:rPr lang="en-US" sz="1600" b="0" baseline="0" dirty="0" smtClean="0"/>
                        <a:t>  I                  </a:t>
                      </a:r>
                      <a:r>
                        <a:rPr lang="en-US" sz="1600" b="0" baseline="0" dirty="0" err="1" smtClean="0"/>
                        <a:t>Extrafacial</a:t>
                      </a:r>
                      <a:r>
                        <a:rPr lang="en-US" sz="1600" b="0" baseline="0" dirty="0" smtClean="0"/>
                        <a:t> hysterectomy; </a:t>
                      </a:r>
                      <a:r>
                        <a:rPr lang="en-US" sz="1600" b="0" baseline="0" dirty="0" err="1" smtClean="0"/>
                        <a:t>pubocervical</a:t>
                      </a:r>
                      <a:r>
                        <a:rPr lang="en-US" sz="1600" b="0" baseline="0" dirty="0" smtClean="0"/>
                        <a:t>                          CIN, early stromal invasion</a:t>
                      </a:r>
                    </a:p>
                    <a:p>
                      <a:pPr>
                        <a:lnSpc>
                          <a:spcPct val="150000"/>
                        </a:lnSpc>
                      </a:pPr>
                      <a:r>
                        <a:rPr lang="en-US" sz="1600" b="0" baseline="0" dirty="0" smtClean="0"/>
                        <a:t>                     ligament is incised, allowing </a:t>
                      </a:r>
                      <a:r>
                        <a:rPr lang="en-US" sz="1600" b="0" baseline="0" dirty="0" err="1" smtClean="0"/>
                        <a:t>letaral</a:t>
                      </a:r>
                      <a:r>
                        <a:rPr lang="en-US" sz="1600" b="0" baseline="0" dirty="0" smtClean="0"/>
                        <a:t> deflection</a:t>
                      </a:r>
                    </a:p>
                    <a:p>
                      <a:pPr>
                        <a:lnSpc>
                          <a:spcPct val="150000"/>
                        </a:lnSpc>
                      </a:pPr>
                      <a:r>
                        <a:rPr lang="en-US" sz="1600" b="0" baseline="0" dirty="0" smtClean="0"/>
                        <a:t>                     of the </a:t>
                      </a:r>
                      <a:r>
                        <a:rPr lang="en-US" sz="1600" b="0" baseline="0" dirty="0" err="1" smtClean="0"/>
                        <a:t>ureter</a:t>
                      </a:r>
                      <a:endParaRPr lang="en-US" sz="1600" b="0" baseline="0" dirty="0" smtClean="0"/>
                    </a:p>
                    <a:p>
                      <a:pPr>
                        <a:lnSpc>
                          <a:spcPct val="150000"/>
                        </a:lnSpc>
                      </a:pPr>
                      <a:r>
                        <a:rPr lang="en-US" sz="1600" b="0" baseline="0" dirty="0" smtClean="0"/>
                        <a:t>  II                 Removal of the medial half of the cardinal and            </a:t>
                      </a:r>
                      <a:r>
                        <a:rPr lang="en-US" sz="1600" b="0" baseline="0" dirty="0" err="1" smtClean="0"/>
                        <a:t>Microcarcinoma</a:t>
                      </a:r>
                      <a:r>
                        <a:rPr lang="en-US" sz="1600" b="0" baseline="0" dirty="0" smtClean="0"/>
                        <a:t> </a:t>
                      </a:r>
                      <a:r>
                        <a:rPr lang="en-US" sz="1600" b="0" baseline="0" dirty="0" err="1" smtClean="0"/>
                        <a:t>postirradiation</a:t>
                      </a:r>
                      <a:endParaRPr lang="en-US" sz="1600" b="0" baseline="0" dirty="0" smtClean="0"/>
                    </a:p>
                    <a:p>
                      <a:pPr>
                        <a:lnSpc>
                          <a:spcPct val="150000"/>
                        </a:lnSpc>
                      </a:pPr>
                      <a:r>
                        <a:rPr lang="en-US" sz="1600" b="0" baseline="0" dirty="0" smtClean="0"/>
                        <a:t>                     </a:t>
                      </a:r>
                      <a:r>
                        <a:rPr lang="en-US" sz="1600" b="0" baseline="0" dirty="0" err="1" smtClean="0"/>
                        <a:t>uterosacral</a:t>
                      </a:r>
                      <a:r>
                        <a:rPr lang="en-US" sz="1600" b="0" baseline="0" dirty="0" smtClean="0"/>
                        <a:t> ligaments; upper third of the vagina </a:t>
                      </a:r>
                    </a:p>
                    <a:p>
                      <a:pPr>
                        <a:lnSpc>
                          <a:spcPct val="150000"/>
                        </a:lnSpc>
                      </a:pPr>
                      <a:r>
                        <a:rPr lang="en-US" sz="1600" b="0" baseline="0" dirty="0" smtClean="0"/>
                        <a:t>                     removed</a:t>
                      </a:r>
                    </a:p>
                    <a:p>
                      <a:pPr>
                        <a:lnSpc>
                          <a:spcPct val="150000"/>
                        </a:lnSpc>
                      </a:pPr>
                      <a:r>
                        <a:rPr lang="en-US" sz="1600" b="0" baseline="0" dirty="0" smtClean="0"/>
                        <a:t>  III               Removal of the entire cardinal and </a:t>
                      </a:r>
                      <a:r>
                        <a:rPr lang="en-US" sz="1600" b="0" baseline="0" dirty="0" err="1" smtClean="0"/>
                        <a:t>uterosacral</a:t>
                      </a:r>
                      <a:r>
                        <a:rPr lang="en-US" sz="1600" b="0" baseline="0" dirty="0" smtClean="0"/>
                        <a:t>             Stages </a:t>
                      </a:r>
                      <a:r>
                        <a:rPr lang="en-US" sz="1600" b="0" baseline="0" dirty="0" err="1" smtClean="0"/>
                        <a:t>Ib</a:t>
                      </a:r>
                      <a:r>
                        <a:rPr lang="en-US" sz="1600" b="0" baseline="0" dirty="0" smtClean="0"/>
                        <a:t> and </a:t>
                      </a:r>
                      <a:r>
                        <a:rPr lang="en-US" sz="1600" b="0" baseline="0" dirty="0" err="1" smtClean="0"/>
                        <a:t>IIa</a:t>
                      </a:r>
                      <a:r>
                        <a:rPr lang="en-US" sz="1600" b="0" baseline="0" dirty="0" smtClean="0"/>
                        <a:t> lesions</a:t>
                      </a:r>
                    </a:p>
                    <a:p>
                      <a:pPr>
                        <a:lnSpc>
                          <a:spcPct val="150000"/>
                        </a:lnSpc>
                      </a:pPr>
                      <a:r>
                        <a:rPr lang="en-US" sz="1600" b="0" baseline="0" dirty="0" smtClean="0"/>
                        <a:t>                    ligaments; upper third of the vagina removed</a:t>
                      </a:r>
                    </a:p>
                    <a:p>
                      <a:pPr>
                        <a:lnSpc>
                          <a:spcPct val="150000"/>
                        </a:lnSpc>
                      </a:pPr>
                      <a:r>
                        <a:rPr lang="en-US" sz="1600" b="0" baseline="0" dirty="0" smtClean="0"/>
                        <a:t>  IV               Removal of all </a:t>
                      </a:r>
                      <a:r>
                        <a:rPr lang="en-US" sz="1600" b="0" baseline="0" dirty="0" err="1" smtClean="0"/>
                        <a:t>periureteral</a:t>
                      </a:r>
                      <a:r>
                        <a:rPr lang="en-US" sz="1600" b="0" baseline="0" dirty="0" smtClean="0"/>
                        <a:t> tissue, superior                    </a:t>
                      </a:r>
                      <a:r>
                        <a:rPr lang="en-US" sz="1600" b="0" baseline="0" dirty="0" err="1" smtClean="0"/>
                        <a:t>Anteriorly</a:t>
                      </a:r>
                      <a:r>
                        <a:rPr lang="en-US" sz="1600" b="0" baseline="0" dirty="0" smtClean="0"/>
                        <a:t> </a:t>
                      </a:r>
                      <a:r>
                        <a:rPr lang="en-US" sz="1600" b="0" baseline="0" dirty="0" err="1" smtClean="0"/>
                        <a:t>occuring</a:t>
                      </a:r>
                      <a:r>
                        <a:rPr lang="en-US" sz="1600" b="0" baseline="0" dirty="0" smtClean="0"/>
                        <a:t> central recurrences</a:t>
                      </a:r>
                    </a:p>
                    <a:p>
                      <a:pPr>
                        <a:lnSpc>
                          <a:spcPct val="150000"/>
                        </a:lnSpc>
                      </a:pPr>
                      <a:r>
                        <a:rPr lang="en-US" sz="1600" b="0" baseline="0" dirty="0" smtClean="0"/>
                        <a:t>                     </a:t>
                      </a:r>
                      <a:r>
                        <a:rPr lang="en-US" sz="1600" b="0" baseline="0" dirty="0" err="1" smtClean="0"/>
                        <a:t>vesical</a:t>
                      </a:r>
                      <a:r>
                        <a:rPr lang="en-US" sz="1600" b="0" baseline="0" dirty="0" smtClean="0"/>
                        <a:t> artery, and three fourth of the vagina </a:t>
                      </a:r>
                    </a:p>
                    <a:p>
                      <a:pPr>
                        <a:lnSpc>
                          <a:spcPct val="150000"/>
                        </a:lnSpc>
                      </a:pPr>
                      <a:r>
                        <a:rPr lang="en-US" sz="1600" b="0" baseline="0" dirty="0" smtClean="0"/>
                        <a:t>                    where preservation of the bladder is still possible</a:t>
                      </a:r>
                    </a:p>
                    <a:p>
                      <a:pPr>
                        <a:lnSpc>
                          <a:spcPct val="150000"/>
                        </a:lnSpc>
                      </a:pPr>
                      <a:r>
                        <a:rPr lang="en-US" sz="1600" b="0" baseline="0" dirty="0" smtClean="0"/>
                        <a:t>  V                Removal of portions of the distal </a:t>
                      </a:r>
                      <a:r>
                        <a:rPr lang="en-US" sz="1600" b="0" baseline="0" dirty="0" err="1" smtClean="0"/>
                        <a:t>ureter</a:t>
                      </a:r>
                      <a:r>
                        <a:rPr lang="en-US" sz="1600" b="0" baseline="0" dirty="0" smtClean="0"/>
                        <a:t> and                  Central recurrent cancer involving</a:t>
                      </a:r>
                    </a:p>
                    <a:p>
                      <a:pPr>
                        <a:lnSpc>
                          <a:spcPct val="150000"/>
                        </a:lnSpc>
                      </a:pPr>
                      <a:r>
                        <a:rPr lang="en-US" sz="1600" b="0" baseline="0" dirty="0" smtClean="0"/>
                        <a:t>                     bladder                                                                                  portions of the distal </a:t>
                      </a:r>
                      <a:r>
                        <a:rPr lang="en-US" sz="1600" b="0" baseline="0" dirty="0" err="1" smtClean="0"/>
                        <a:t>ureter</a:t>
                      </a:r>
                      <a:r>
                        <a:rPr lang="en-US" sz="1600" b="0" baseline="0" dirty="0" smtClean="0"/>
                        <a:t> or bladder</a:t>
                      </a:r>
                      <a:endParaRPr lang="en-US" sz="1600" b="0" dirty="0"/>
                    </a:p>
                  </a:txBody>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edhat\Pictures\thCAPJLOP3.jpg"/>
          <p:cNvPicPr>
            <a:picLocks noChangeAspect="1" noChangeArrowheads="1"/>
          </p:cNvPicPr>
          <p:nvPr/>
        </p:nvPicPr>
        <p:blipFill>
          <a:blip r:embed="rId2" cstate="print"/>
          <a:srcRect/>
          <a:stretch>
            <a:fillRect/>
          </a:stretch>
        </p:blipFill>
        <p:spPr bwMode="auto">
          <a:xfrm>
            <a:off x="381001" y="304800"/>
            <a:ext cx="8458200" cy="6172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edhat\Pictures\thCANRQYBR.jpg"/>
          <p:cNvPicPr>
            <a:picLocks noChangeAspect="1" noChangeArrowheads="1"/>
          </p:cNvPicPr>
          <p:nvPr/>
        </p:nvPicPr>
        <p:blipFill>
          <a:blip r:embed="rId2" cstate="print"/>
          <a:srcRect/>
          <a:stretch>
            <a:fillRect/>
          </a:stretch>
        </p:blipFill>
        <p:spPr bwMode="auto">
          <a:xfrm>
            <a:off x="1447800" y="457200"/>
            <a:ext cx="5943600" cy="57912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edhat\Pictures\thCANNHRGT.jpg"/>
          <p:cNvPicPr>
            <a:picLocks noChangeAspect="1" noChangeArrowheads="1"/>
          </p:cNvPicPr>
          <p:nvPr/>
        </p:nvPicPr>
        <p:blipFill>
          <a:blip r:embed="rId2" cstate="print"/>
          <a:srcRect/>
          <a:stretch>
            <a:fillRect/>
          </a:stretch>
        </p:blipFill>
        <p:spPr bwMode="auto">
          <a:xfrm>
            <a:off x="533400" y="685800"/>
            <a:ext cx="8077200" cy="54102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edhat\Pictures\thCASVNKNQ.jpg"/>
          <p:cNvPicPr>
            <a:picLocks noChangeAspect="1" noChangeArrowheads="1"/>
          </p:cNvPicPr>
          <p:nvPr/>
        </p:nvPicPr>
        <p:blipFill>
          <a:blip r:embed="rId2" cstate="print"/>
          <a:srcRect/>
          <a:stretch>
            <a:fillRect/>
          </a:stretch>
        </p:blipFill>
        <p:spPr bwMode="auto">
          <a:xfrm>
            <a:off x="381000" y="457200"/>
            <a:ext cx="8229600" cy="594359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edhat\Pictures\thCA1KSJ5Z.jpg"/>
          <p:cNvPicPr>
            <a:picLocks noChangeAspect="1" noChangeArrowheads="1"/>
          </p:cNvPicPr>
          <p:nvPr/>
        </p:nvPicPr>
        <p:blipFill>
          <a:blip r:embed="rId2" cstate="print"/>
          <a:srcRect/>
          <a:stretch>
            <a:fillRect/>
          </a:stretch>
        </p:blipFill>
        <p:spPr bwMode="auto">
          <a:xfrm>
            <a:off x="685800" y="381000"/>
            <a:ext cx="7848600" cy="5715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126162"/>
          </a:xfrm>
        </p:spPr>
        <p:txBody>
          <a:bodyPr>
            <a:normAutofit fontScale="90000"/>
          </a:bodyPr>
          <a:lstStyle/>
          <a:p>
            <a:pPr algn="l"/>
            <a:r>
              <a:rPr lang="en-US" sz="3600" dirty="0" smtClean="0"/>
              <a:t>Complications of Radical Surgery</a:t>
            </a:r>
            <a:br>
              <a:rPr lang="en-US" sz="3600" dirty="0" smtClean="0"/>
            </a:br>
            <a:r>
              <a:rPr lang="en-US" sz="3200" dirty="0" smtClean="0"/>
              <a:t>-Bladder dysfunction ; 4% more in class III ,motor &amp; sensory n. damage . Loss of sense of urgency and complete emptying .up to 30 days catheterization or self catheterization</a:t>
            </a:r>
            <a:br>
              <a:rPr lang="en-US" sz="3200" dirty="0" smtClean="0"/>
            </a:br>
            <a:r>
              <a:rPr lang="en-US" sz="3200" dirty="0" smtClean="0"/>
              <a:t>-</a:t>
            </a:r>
            <a:r>
              <a:rPr lang="en-US" sz="3200" dirty="0" err="1" smtClean="0"/>
              <a:t>Lymphocyst</a:t>
            </a:r>
            <a:r>
              <a:rPr lang="en-US" sz="3200" dirty="0" smtClean="0"/>
              <a:t> formation ;3% ,less incidence without</a:t>
            </a:r>
            <a:br>
              <a:rPr lang="en-US" sz="3200" dirty="0" smtClean="0"/>
            </a:br>
            <a:r>
              <a:rPr lang="en-US" sz="3200" dirty="0" err="1" smtClean="0"/>
              <a:t>peritonization</a:t>
            </a:r>
            <a:r>
              <a:rPr lang="en-US" sz="3200" dirty="0" smtClean="0"/>
              <a:t> ,need to repeat aspiration if &gt;4cm ,</a:t>
            </a:r>
            <a:br>
              <a:rPr lang="en-US" sz="3200" dirty="0" smtClean="0"/>
            </a:br>
            <a:r>
              <a:rPr lang="en-US" sz="3200" dirty="0" smtClean="0"/>
              <a:t>resolves </a:t>
            </a:r>
            <a:r>
              <a:rPr lang="en-US" sz="3200" dirty="0" err="1" smtClean="0"/>
              <a:t>sponteousely</a:t>
            </a:r>
            <a:r>
              <a:rPr lang="en-US" sz="3200" dirty="0" smtClean="0"/>
              <a:t> in 2 months</a:t>
            </a:r>
            <a:br>
              <a:rPr lang="en-US" sz="3200" dirty="0" smtClean="0"/>
            </a:br>
            <a:r>
              <a:rPr lang="en-US" sz="3200" dirty="0" smtClean="0"/>
              <a:t>-</a:t>
            </a:r>
            <a:r>
              <a:rPr lang="en-US" sz="3200" dirty="0" err="1" smtClean="0"/>
              <a:t>Ureteral</a:t>
            </a:r>
            <a:r>
              <a:rPr lang="en-US" sz="3200" dirty="0" smtClean="0"/>
              <a:t> fistula 0-3% ,</a:t>
            </a:r>
            <a:r>
              <a:rPr lang="en-US" sz="3200" dirty="0" err="1" smtClean="0"/>
              <a:t>Vesico</a:t>
            </a:r>
            <a:r>
              <a:rPr lang="en-US" sz="3200" dirty="0" smtClean="0"/>
              <a:t>-uterine fistula 1%</a:t>
            </a:r>
            <a:br>
              <a:rPr lang="en-US" sz="3200" dirty="0" smtClean="0"/>
            </a:br>
            <a:r>
              <a:rPr lang="en-US" sz="3200" dirty="0" smtClean="0"/>
              <a:t>-Intestinal obstruction 1% ,</a:t>
            </a:r>
            <a:br>
              <a:rPr lang="en-US" sz="3200" dirty="0" smtClean="0"/>
            </a:br>
            <a:r>
              <a:rPr lang="en-US" sz="3200" dirty="0" smtClean="0"/>
              <a:t>-occult </a:t>
            </a:r>
            <a:r>
              <a:rPr lang="en-US" sz="3200" dirty="0" err="1" smtClean="0"/>
              <a:t>ov.mets</a:t>
            </a:r>
            <a:r>
              <a:rPr lang="en-US" sz="3200" dirty="0" smtClean="0"/>
              <a:t> 1% </a:t>
            </a:r>
            <a:br>
              <a:rPr lang="en-US" sz="3200" dirty="0" smtClean="0"/>
            </a:br>
            <a:r>
              <a:rPr lang="en-US" sz="3200" dirty="0" smtClean="0"/>
              <a:t>-Need for </a:t>
            </a:r>
            <a:r>
              <a:rPr lang="en-US" sz="3200" dirty="0" err="1" smtClean="0"/>
              <a:t>neoadjuvent</a:t>
            </a:r>
            <a:r>
              <a:rPr lang="en-US" sz="3200" dirty="0" smtClean="0"/>
              <a:t> therapy ; &gt;30% in class III</a:t>
            </a:r>
            <a:br>
              <a:rPr lang="en-US" sz="3200" dirty="0" smtClean="0"/>
            </a:br>
            <a:r>
              <a:rPr lang="en-US" sz="3200" dirty="0" smtClean="0"/>
              <a:t>, &gt;60% in class II </a:t>
            </a:r>
            <a:endParaRPr lang="en-US" sz="3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02362"/>
          </a:xfrm>
        </p:spPr>
        <p:txBody>
          <a:bodyPr>
            <a:noAutofit/>
          </a:bodyPr>
          <a:lstStyle/>
          <a:p>
            <a:pPr algn="l"/>
            <a:r>
              <a:rPr lang="en-US" sz="2400" dirty="0" smtClean="0"/>
              <a:t>Nerve Sparing Radical Hysterectomy</a:t>
            </a:r>
            <a:br>
              <a:rPr lang="en-US" sz="2400" dirty="0" smtClean="0"/>
            </a:br>
            <a:r>
              <a:rPr lang="en-US" sz="2400" dirty="0" smtClean="0"/>
              <a:t>-Pelvic nerve supply </a:t>
            </a:r>
            <a:br>
              <a:rPr lang="en-US" sz="2400" dirty="0" smtClean="0"/>
            </a:br>
            <a:r>
              <a:rPr lang="en-US" sz="2400" dirty="0" smtClean="0"/>
              <a:t>        Sympathetic supply T11-L2 &gt;</a:t>
            </a:r>
            <a:r>
              <a:rPr lang="en-US" sz="2400" dirty="0" err="1" smtClean="0"/>
              <a:t>sup.hypogastric</a:t>
            </a:r>
            <a:r>
              <a:rPr lang="en-US" sz="2400" dirty="0" smtClean="0"/>
              <a:t/>
            </a:r>
            <a:br>
              <a:rPr lang="en-US" sz="2400" dirty="0" smtClean="0"/>
            </a:br>
            <a:r>
              <a:rPr lang="en-US" sz="2400" dirty="0" smtClean="0"/>
              <a:t>        </a:t>
            </a:r>
            <a:r>
              <a:rPr lang="en-US" sz="2400" dirty="0" err="1" smtClean="0"/>
              <a:t>Parasymp</a:t>
            </a:r>
            <a:r>
              <a:rPr lang="en-US" sz="2400" dirty="0" smtClean="0"/>
              <a:t>. supply L2-4 &gt; Pelvic </a:t>
            </a:r>
            <a:r>
              <a:rPr lang="en-US" sz="2400" dirty="0" err="1" smtClean="0"/>
              <a:t>splanchnic</a:t>
            </a:r>
            <a:r>
              <a:rPr lang="en-US" sz="2400" dirty="0" smtClean="0"/>
              <a:t> n.</a:t>
            </a:r>
            <a:br>
              <a:rPr lang="en-US" sz="2400" dirty="0" smtClean="0"/>
            </a:br>
            <a:r>
              <a:rPr lang="en-US" sz="2400" dirty="0" smtClean="0"/>
              <a:t>-</a:t>
            </a:r>
            <a:r>
              <a:rPr lang="en-US" sz="2400" dirty="0" err="1" smtClean="0"/>
              <a:t>Symp</a:t>
            </a:r>
            <a:r>
              <a:rPr lang="en-US" sz="2400" dirty="0" smtClean="0"/>
              <a:t> &amp;</a:t>
            </a:r>
            <a:r>
              <a:rPr lang="en-US" sz="2400" dirty="0" err="1" smtClean="0"/>
              <a:t>Parasymp</a:t>
            </a:r>
            <a:r>
              <a:rPr lang="en-US" sz="2400" dirty="0" smtClean="0"/>
              <a:t> &gt; merge &gt;Inf. </a:t>
            </a:r>
            <a:r>
              <a:rPr lang="en-US" sz="2400" dirty="0" err="1" smtClean="0"/>
              <a:t>Hypogasric</a:t>
            </a:r>
            <a:r>
              <a:rPr lang="en-US" sz="2400" dirty="0" smtClean="0"/>
              <a:t> plexus &gt;supply uterus ,vagina ,and bladder</a:t>
            </a:r>
            <a:br>
              <a:rPr lang="en-US" sz="2400" dirty="0" smtClean="0"/>
            </a:br>
            <a:r>
              <a:rPr lang="en-US" sz="2400" dirty="0" smtClean="0"/>
              <a:t>-Nerve Sparing ;</a:t>
            </a:r>
            <a:br>
              <a:rPr lang="en-US" sz="2400" dirty="0" smtClean="0"/>
            </a:br>
            <a:r>
              <a:rPr lang="en-US" sz="2400" dirty="0" smtClean="0"/>
              <a:t>  </a:t>
            </a:r>
            <a:r>
              <a:rPr lang="en-US" sz="2400" dirty="0" err="1" smtClean="0"/>
              <a:t>Hypogasric</a:t>
            </a:r>
            <a:r>
              <a:rPr lang="en-US" sz="2400" dirty="0" smtClean="0"/>
              <a:t> n.—loose tissue sheath underneath   </a:t>
            </a:r>
            <a:br>
              <a:rPr lang="en-US" sz="2400" dirty="0" smtClean="0"/>
            </a:br>
            <a:r>
              <a:rPr lang="en-US" sz="2400" dirty="0" smtClean="0"/>
              <a:t>                           </a:t>
            </a:r>
            <a:r>
              <a:rPr lang="en-US" sz="2400" dirty="0" err="1" smtClean="0"/>
              <a:t>ureter</a:t>
            </a:r>
            <a:r>
              <a:rPr lang="en-US" sz="2400" dirty="0" smtClean="0"/>
              <a:t> </a:t>
            </a:r>
            <a:r>
              <a:rPr lang="en-US" sz="2400" dirty="0" err="1" smtClean="0"/>
              <a:t>lat.to</a:t>
            </a:r>
            <a:r>
              <a:rPr lang="en-US" sz="2400" dirty="0" smtClean="0"/>
              <a:t> </a:t>
            </a:r>
            <a:r>
              <a:rPr lang="en-US" sz="2400" dirty="0" err="1" smtClean="0"/>
              <a:t>uterosacral</a:t>
            </a:r>
            <a:r>
              <a:rPr lang="en-US" sz="2400" dirty="0" smtClean="0"/>
              <a:t> </a:t>
            </a:r>
            <a:r>
              <a:rPr lang="en-US" sz="2400" dirty="0" err="1" smtClean="0"/>
              <a:t>lig</a:t>
            </a:r>
            <a:r>
              <a:rPr lang="en-US" sz="2400" dirty="0" smtClean="0"/>
              <a:t> </a:t>
            </a:r>
            <a:br>
              <a:rPr lang="en-US" sz="2400" dirty="0" smtClean="0"/>
            </a:br>
            <a:r>
              <a:rPr lang="en-US" sz="2400" dirty="0" smtClean="0"/>
              <a:t>  </a:t>
            </a:r>
            <a:r>
              <a:rPr lang="en-US" sz="2400" dirty="0" err="1" smtClean="0"/>
              <a:t>Inf.hypogastric</a:t>
            </a:r>
            <a:r>
              <a:rPr lang="en-US" sz="2400" dirty="0" smtClean="0"/>
              <a:t> </a:t>
            </a:r>
            <a:r>
              <a:rPr lang="en-US" sz="2400" dirty="0" err="1" smtClean="0"/>
              <a:t>plaxus</a:t>
            </a:r>
            <a:r>
              <a:rPr lang="en-US" sz="2400" dirty="0" smtClean="0"/>
              <a:t> –</a:t>
            </a:r>
            <a:r>
              <a:rPr lang="en-US" sz="2400" dirty="0" err="1" smtClean="0"/>
              <a:t>parametium</a:t>
            </a:r>
            <a:r>
              <a:rPr lang="en-US" sz="2400" dirty="0" smtClean="0"/>
              <a:t/>
            </a:r>
            <a:br>
              <a:rPr lang="en-US" sz="2400" dirty="0" smtClean="0"/>
            </a:br>
            <a:r>
              <a:rPr lang="en-US" sz="2400" dirty="0" smtClean="0"/>
              <a:t>                            lateralization during dissection </a:t>
            </a:r>
            <a:br>
              <a:rPr lang="en-US" sz="2400" dirty="0" smtClean="0"/>
            </a:br>
            <a:r>
              <a:rPr lang="en-US" sz="2400" dirty="0" smtClean="0"/>
              <a:t>  Separation &amp;isolation of deep </a:t>
            </a:r>
            <a:r>
              <a:rPr lang="en-US" sz="2400" dirty="0" err="1" smtClean="0"/>
              <a:t>ut.vein</a:t>
            </a:r>
            <a:r>
              <a:rPr lang="en-US" sz="2400" dirty="0" smtClean="0"/>
              <a:t> from  the </a:t>
            </a:r>
            <a:br>
              <a:rPr lang="en-US" sz="2400" dirty="0" smtClean="0"/>
            </a:br>
            <a:r>
              <a:rPr lang="en-US" sz="2400" dirty="0" smtClean="0"/>
              <a:t>                            pelvic </a:t>
            </a:r>
            <a:r>
              <a:rPr lang="en-US" sz="2400" dirty="0" err="1" smtClean="0"/>
              <a:t>splanchnic</a:t>
            </a:r>
            <a:r>
              <a:rPr lang="en-US" sz="2400" dirty="0" smtClean="0"/>
              <a:t> n.</a:t>
            </a:r>
            <a:br>
              <a:rPr lang="en-US" sz="2400" dirty="0" smtClean="0"/>
            </a:br>
            <a:r>
              <a:rPr lang="en-US" sz="2400" dirty="0" smtClean="0"/>
              <a:t>  Distal part of </a:t>
            </a:r>
            <a:r>
              <a:rPr lang="en-US" sz="2400" dirty="0" err="1" smtClean="0"/>
              <a:t>inf.hypogasric</a:t>
            </a:r>
            <a:r>
              <a:rPr lang="en-US" sz="2400" dirty="0" smtClean="0"/>
              <a:t> plexus below the </a:t>
            </a:r>
            <a:r>
              <a:rPr lang="en-US" sz="2400" dirty="0" err="1" smtClean="0"/>
              <a:t>the</a:t>
            </a:r>
            <a:r>
              <a:rPr lang="en-US" sz="2400" dirty="0" smtClean="0"/>
              <a:t> </a:t>
            </a:r>
            <a:br>
              <a:rPr lang="en-US" sz="2400" dirty="0" smtClean="0"/>
            </a:br>
            <a:r>
              <a:rPr lang="en-US" sz="2400" dirty="0" smtClean="0"/>
              <a:t>                            </a:t>
            </a:r>
            <a:r>
              <a:rPr lang="en-US" sz="2400" dirty="0" err="1" smtClean="0"/>
              <a:t>post.part</a:t>
            </a:r>
            <a:r>
              <a:rPr lang="en-US" sz="2400" dirty="0" smtClean="0"/>
              <a:t> of </a:t>
            </a:r>
            <a:r>
              <a:rPr lang="en-US" sz="2400" dirty="0" err="1" smtClean="0"/>
              <a:t>vesicouterine</a:t>
            </a:r>
            <a:r>
              <a:rPr lang="en-US" sz="2400" dirty="0" smtClean="0"/>
              <a:t> </a:t>
            </a:r>
            <a:r>
              <a:rPr lang="en-US" sz="2400" dirty="0" err="1" smtClean="0"/>
              <a:t>lig</a:t>
            </a:r>
            <a:r>
              <a:rPr lang="en-US" sz="2400" dirty="0" smtClean="0"/>
              <a:t>.</a:t>
            </a:r>
            <a:br>
              <a:rPr lang="en-US" sz="2400" dirty="0" smtClean="0"/>
            </a:br>
            <a:r>
              <a:rPr lang="en-US" sz="2400" dirty="0" smtClean="0"/>
              <a:t>-Bladder &amp; rectal dysfunction ,emptying ,storage </a:t>
            </a:r>
            <a:br>
              <a:rPr lang="en-US" sz="2400" dirty="0" smtClean="0"/>
            </a:br>
            <a:r>
              <a:rPr lang="en-US" sz="2400" dirty="0" smtClean="0"/>
              <a:t>-Nerve sparing </a:t>
            </a:r>
            <a:r>
              <a:rPr lang="en-US" sz="2400" dirty="0" err="1" smtClean="0"/>
              <a:t>proceedure</a:t>
            </a:r>
            <a:r>
              <a:rPr lang="en-US" sz="2400" dirty="0" smtClean="0"/>
              <a:t>  is associated with less </a:t>
            </a:r>
            <a:r>
              <a:rPr lang="en-US" sz="2400" dirty="0" err="1" smtClean="0"/>
              <a:t>bl.loss</a:t>
            </a:r>
            <a:r>
              <a:rPr lang="en-US" sz="2400" dirty="0" smtClean="0"/>
              <a:t> ,operative time</a:t>
            </a:r>
            <a:br>
              <a:rPr lang="en-US" sz="2400" dirty="0" smtClean="0"/>
            </a:br>
            <a:r>
              <a:rPr lang="en-US" sz="2400" dirty="0" smtClean="0"/>
              <a:t>-</a:t>
            </a:r>
            <a:r>
              <a:rPr lang="en-US" sz="2400" dirty="0" err="1" smtClean="0"/>
              <a:t>Neuronavigation</a:t>
            </a:r>
            <a:r>
              <a:rPr lang="en-US" sz="2400" dirty="0" smtClean="0"/>
              <a:t> system in Robotic surgery is under study</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smtClean="0"/>
              <a:t>Sentinel Lymph Node Identification</a:t>
            </a:r>
            <a:br>
              <a:rPr lang="en-US" sz="3600" dirty="0" smtClean="0"/>
            </a:br>
            <a:r>
              <a:rPr lang="en-US" sz="3200" dirty="0" smtClean="0"/>
              <a:t>-To avoid </a:t>
            </a:r>
            <a:r>
              <a:rPr lang="en-US" sz="3200" dirty="0" err="1" smtClean="0"/>
              <a:t>lymphadenectomy</a:t>
            </a:r>
            <a:r>
              <a:rPr lang="en-US" sz="3200" dirty="0" smtClean="0"/>
              <a:t> with its subsequent</a:t>
            </a:r>
            <a:br>
              <a:rPr lang="en-US" sz="3200" dirty="0" smtClean="0"/>
            </a:br>
            <a:r>
              <a:rPr lang="en-US" sz="3200" dirty="0" smtClean="0"/>
              <a:t>complications as </a:t>
            </a:r>
            <a:r>
              <a:rPr lang="en-US" sz="3200" dirty="0" err="1" smtClean="0"/>
              <a:t>lymphoedema</a:t>
            </a:r>
            <a:r>
              <a:rPr lang="en-US" sz="3200" dirty="0" smtClean="0"/>
              <a:t> ,</a:t>
            </a:r>
            <a:r>
              <a:rPr lang="en-US" sz="3200" dirty="0" err="1" smtClean="0"/>
              <a:t>lymphcyst</a:t>
            </a:r>
            <a:r>
              <a:rPr lang="en-US" sz="3200" dirty="0" smtClean="0"/>
              <a:t> </a:t>
            </a:r>
            <a:br>
              <a:rPr lang="en-US" sz="3200" dirty="0" smtClean="0"/>
            </a:br>
            <a:r>
              <a:rPr lang="en-US" sz="3200" dirty="0" smtClean="0"/>
              <a:t>-Using blue dye &amp; colloid isotopes</a:t>
            </a:r>
            <a:br>
              <a:rPr lang="en-US" sz="3200" dirty="0" smtClean="0"/>
            </a:br>
            <a:r>
              <a:rPr lang="en-US" sz="3200" dirty="0" smtClean="0"/>
              <a:t>-Detection rate 87-100% , false negative rate</a:t>
            </a:r>
            <a:r>
              <a:rPr lang="en-US" sz="3600" dirty="0" smtClean="0"/>
              <a:t>    0-20%</a:t>
            </a:r>
            <a:endParaRPr lang="en-US" sz="3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600" dirty="0" smtClean="0"/>
              <a:t>Laparoscopic Radical Hysterectomy</a:t>
            </a:r>
            <a:br>
              <a:rPr lang="en-US" sz="3600" dirty="0" smtClean="0"/>
            </a:br>
            <a:r>
              <a:rPr lang="en-US" sz="3200" dirty="0" smtClean="0"/>
              <a:t>-Improved visualization by magnifications &amp;light</a:t>
            </a:r>
            <a:br>
              <a:rPr lang="en-US" sz="3200" dirty="0" smtClean="0"/>
            </a:br>
            <a:r>
              <a:rPr lang="en-US" sz="3200" dirty="0" smtClean="0"/>
              <a:t>-Better </a:t>
            </a:r>
            <a:r>
              <a:rPr lang="en-US" sz="3200" dirty="0" err="1" smtClean="0"/>
              <a:t>cosmatic</a:t>
            </a:r>
            <a:r>
              <a:rPr lang="en-US" sz="3200" dirty="0" smtClean="0"/>
              <a:t> ,reduced </a:t>
            </a:r>
            <a:r>
              <a:rPr lang="en-US" sz="3200" dirty="0" err="1" smtClean="0"/>
              <a:t>bi.loss</a:t>
            </a:r>
            <a:r>
              <a:rPr lang="en-US" sz="3200" dirty="0" smtClean="0"/>
              <a:t> 50-250 cc , hosp. stay ,</a:t>
            </a:r>
            <a:r>
              <a:rPr lang="en-US" sz="3200" dirty="0" err="1" smtClean="0"/>
              <a:t>morbididty</a:t>
            </a:r>
            <a:r>
              <a:rPr lang="en-US" sz="3200" dirty="0" smtClean="0"/>
              <a:t> ,adhesion </a:t>
            </a:r>
            <a:br>
              <a:rPr lang="en-US" sz="3200" dirty="0" smtClean="0"/>
            </a:br>
            <a:r>
              <a:rPr lang="en-US" sz="3200" dirty="0" smtClean="0"/>
              <a:t>-Average operative time 162-189 </a:t>
            </a:r>
            <a:r>
              <a:rPr lang="en-US" sz="3200" dirty="0" err="1" smtClean="0"/>
              <a:t>mins</a:t>
            </a:r>
            <a:r>
              <a:rPr lang="en-US" sz="3200" dirty="0" smtClean="0"/>
              <a:t/>
            </a:r>
            <a:br>
              <a:rPr lang="en-US" sz="3200" dirty="0" smtClean="0"/>
            </a:br>
            <a:r>
              <a:rPr lang="en-US" sz="3200" dirty="0" smtClean="0"/>
              <a:t>-Complications 10% Vs 5% for </a:t>
            </a:r>
            <a:r>
              <a:rPr lang="en-US" sz="3200" dirty="0" err="1" smtClean="0"/>
              <a:t>convensional</a:t>
            </a:r>
            <a:r>
              <a:rPr lang="en-US" sz="3200" dirty="0" smtClean="0"/>
              <a:t> surg.</a:t>
            </a:r>
            <a:br>
              <a:rPr lang="en-US" sz="3200" dirty="0" smtClean="0"/>
            </a:br>
            <a:r>
              <a:rPr lang="en-US" sz="3200" dirty="0" smtClean="0"/>
              <a:t>-Port site </a:t>
            </a:r>
            <a:r>
              <a:rPr lang="en-US" sz="3200" dirty="0" err="1" smtClean="0"/>
              <a:t>mets</a:t>
            </a:r>
            <a:r>
              <a:rPr lang="en-US" sz="3200" dirty="0" smtClean="0"/>
              <a:t> ; floating cells ,direct spread</a:t>
            </a:r>
            <a:br>
              <a:rPr lang="en-US" sz="3200" dirty="0" smtClean="0"/>
            </a:br>
            <a:r>
              <a:rPr lang="en-US" sz="3200" dirty="0" smtClean="0"/>
              <a:t>-Multi-channels single incision </a:t>
            </a:r>
            <a:r>
              <a:rPr lang="en-US" sz="3600" dirty="0" smtClean="0"/>
              <a:t/>
            </a:r>
            <a:br>
              <a:rPr lang="en-US" sz="3600" dirty="0" smtClean="0"/>
            </a:b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pPr algn="l"/>
            <a:r>
              <a:rPr lang="en-US" sz="3600" dirty="0" smtClean="0"/>
              <a:t>Epidemiology</a:t>
            </a:r>
            <a:br>
              <a:rPr lang="en-US" sz="3600" dirty="0" smtClean="0"/>
            </a:br>
            <a:r>
              <a:rPr lang="en-US" sz="3200" dirty="0" smtClean="0"/>
              <a:t>-The 2</a:t>
            </a:r>
            <a:r>
              <a:rPr lang="en-US" sz="3200" baseline="30000" dirty="0" smtClean="0"/>
              <a:t>nd</a:t>
            </a:r>
            <a:r>
              <a:rPr lang="en-US" sz="3200" dirty="0" smtClean="0"/>
              <a:t> most common wide world cancer </a:t>
            </a:r>
            <a:br>
              <a:rPr lang="en-US" sz="3200" dirty="0" smtClean="0"/>
            </a:br>
            <a:r>
              <a:rPr lang="en-US" sz="3200" dirty="0" smtClean="0"/>
              <a:t>- incidence 530 .000 new cases ,280.000 deaths annually ,most of which in </a:t>
            </a:r>
            <a:r>
              <a:rPr lang="en-US" sz="3200" dirty="0" err="1" smtClean="0"/>
              <a:t>subsaharian</a:t>
            </a:r>
            <a:r>
              <a:rPr lang="en-US" sz="3200" dirty="0" smtClean="0"/>
              <a:t> Africa</a:t>
            </a:r>
            <a:br>
              <a:rPr lang="en-US" sz="3200" dirty="0" smtClean="0"/>
            </a:br>
            <a:r>
              <a:rPr lang="en-US" sz="3200" dirty="0" smtClean="0"/>
              <a:t>-Reduced mortalities due to screening, and improving treatment skills</a:t>
            </a:r>
            <a:br>
              <a:rPr lang="en-US" sz="3200" dirty="0" smtClean="0"/>
            </a:br>
            <a:r>
              <a:rPr lang="en-US" sz="3200" dirty="0" smtClean="0"/>
              <a:t>-incidence reduced 15 to 4.6 to 3.4/100000</a:t>
            </a:r>
            <a:br>
              <a:rPr lang="en-US" sz="3200" dirty="0" smtClean="0"/>
            </a:br>
            <a:r>
              <a:rPr lang="en-US" sz="3200" dirty="0" smtClean="0"/>
              <a:t>-High association with human </a:t>
            </a:r>
            <a:r>
              <a:rPr lang="en-US" sz="3200" dirty="0" err="1" smtClean="0"/>
              <a:t>papilloma</a:t>
            </a:r>
            <a:r>
              <a:rPr lang="en-US" sz="3200" dirty="0" smtClean="0"/>
              <a:t> virus shows a causative relation than association</a:t>
            </a:r>
            <a:br>
              <a:rPr lang="en-US" sz="3200" dirty="0" smtClean="0"/>
            </a:br>
            <a:r>
              <a:rPr lang="en-US" sz="3200" dirty="0" smtClean="0"/>
              <a:t>-Risk factors </a:t>
            </a:r>
            <a:br>
              <a:rPr lang="en-US" sz="3200" dirty="0" smtClean="0"/>
            </a:br>
            <a:r>
              <a:rPr lang="en-US" sz="3200" dirty="0" smtClean="0"/>
              <a:t>     Young age of sexual activities</a:t>
            </a:r>
            <a:br>
              <a:rPr lang="en-US" sz="3200" dirty="0" smtClean="0"/>
            </a:br>
            <a:r>
              <a:rPr lang="en-US" sz="3200" dirty="0" smtClean="0"/>
              <a:t>     Multiple sexual partners &amp; unprotected sex</a:t>
            </a:r>
            <a:br>
              <a:rPr lang="en-US" sz="3200" dirty="0" smtClean="0"/>
            </a:br>
            <a:r>
              <a:rPr lang="en-US" sz="3200" dirty="0" smtClean="0"/>
              <a:t>     Cigarette smoking ,</a:t>
            </a:r>
            <a:r>
              <a:rPr lang="en-US" sz="3200" dirty="0" err="1" smtClean="0"/>
              <a:t>multiparity</a:t>
            </a:r>
            <a:r>
              <a:rPr lang="en-US" sz="3200" dirty="0" smtClean="0"/>
              <a:t> ,1</a:t>
            </a:r>
            <a:r>
              <a:rPr lang="en-US" sz="3200" baseline="30000" dirty="0" smtClean="0"/>
              <a:t>st</a:t>
            </a:r>
            <a:r>
              <a:rPr lang="en-US" sz="3200" dirty="0" smtClean="0"/>
              <a:t> child  at age &gt;20</a:t>
            </a:r>
            <a:br>
              <a:rPr lang="en-US" sz="3200" dirty="0" smtClean="0"/>
            </a:br>
            <a:r>
              <a:rPr lang="en-US" sz="3200" dirty="0" smtClean="0"/>
              <a:t>     Low social class  ,Backs  </a:t>
            </a:r>
            <a:endParaRPr lang="en-US" sz="3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3600" dirty="0" smtClean="0"/>
              <a:t>Robotic Laparoscopic Rad. </a:t>
            </a:r>
            <a:r>
              <a:rPr lang="en-US" sz="3600" dirty="0" err="1" smtClean="0"/>
              <a:t>Hyst</a:t>
            </a:r>
            <a:r>
              <a:rPr lang="en-US" sz="3600" dirty="0" smtClean="0"/>
              <a:t>.</a:t>
            </a:r>
            <a:br>
              <a:rPr lang="en-US" sz="3600" dirty="0" smtClean="0"/>
            </a:br>
            <a:r>
              <a:rPr lang="en-US" sz="3200" dirty="0" smtClean="0"/>
              <a:t>-high definition , 3D ,abolishing tremors and faster suturing</a:t>
            </a:r>
            <a:br>
              <a:rPr lang="en-US" sz="3200" dirty="0" smtClean="0"/>
            </a:br>
            <a:r>
              <a:rPr lang="en-US" sz="3200" dirty="0" smtClean="0"/>
              <a:t>-High dexterity</a:t>
            </a:r>
            <a:br>
              <a:rPr lang="en-US" sz="3200" dirty="0" smtClean="0"/>
            </a:br>
            <a:r>
              <a:rPr lang="en-US" sz="3200" dirty="0" smtClean="0"/>
              <a:t>-Operative time 272 min Vs 200 min </a:t>
            </a:r>
            <a:r>
              <a:rPr lang="en-US" sz="3200" dirty="0" err="1" smtClean="0"/>
              <a:t>laparotomy</a:t>
            </a:r>
            <a:r>
              <a:rPr lang="en-US" sz="3200" dirty="0" smtClean="0"/>
              <a:t/>
            </a:r>
            <a:br>
              <a:rPr lang="en-US" sz="3200" dirty="0" smtClean="0"/>
            </a:br>
            <a:r>
              <a:rPr lang="en-US" sz="3200" dirty="0" smtClean="0"/>
              <a:t>-Cost benefits ?</a:t>
            </a:r>
            <a:br>
              <a:rPr lang="en-US" sz="3200" dirty="0" smtClean="0"/>
            </a:br>
            <a:r>
              <a:rPr lang="en-US" sz="3200" dirty="0" smtClean="0"/>
              <a:t>-steep </a:t>
            </a:r>
            <a:r>
              <a:rPr lang="en-US" sz="3200" dirty="0" err="1" smtClean="0"/>
              <a:t>Trendlenberg</a:t>
            </a:r>
            <a:r>
              <a:rPr lang="en-US" sz="3200" dirty="0" smtClean="0"/>
              <a:t> position </a:t>
            </a:r>
            <a:br>
              <a:rPr lang="en-US" sz="3200" dirty="0" smtClean="0"/>
            </a:br>
            <a:endParaRPr lang="en-US"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600" dirty="0" smtClean="0"/>
              <a:t>Ovarian Transposition</a:t>
            </a:r>
            <a:br>
              <a:rPr lang="en-US" sz="3600" dirty="0" smtClean="0"/>
            </a:br>
            <a:r>
              <a:rPr lang="en-US" sz="3200" dirty="0" smtClean="0"/>
              <a:t>-Radiotherapy result in 28-50% ovarian failure</a:t>
            </a:r>
            <a:br>
              <a:rPr lang="en-US" sz="3200" dirty="0" smtClean="0"/>
            </a:br>
            <a:r>
              <a:rPr lang="en-US" sz="3200" dirty="0" smtClean="0"/>
              <a:t>-Dose of scattered radiation affecting the ovaries is 30 </a:t>
            </a:r>
            <a:r>
              <a:rPr lang="en-US" sz="3200" dirty="0" err="1" smtClean="0"/>
              <a:t>cGy</a:t>
            </a:r>
            <a:r>
              <a:rPr lang="en-US" sz="3200" dirty="0" smtClean="0"/>
              <a:t/>
            </a:r>
            <a:br>
              <a:rPr lang="en-US" sz="3200" dirty="0" smtClean="0"/>
            </a:br>
            <a:r>
              <a:rPr lang="en-US" sz="3200" dirty="0" smtClean="0"/>
              <a:t>-Follow up of ovarian function using FSH &amp;LH</a:t>
            </a:r>
            <a:br>
              <a:rPr lang="en-US" sz="3200" dirty="0" smtClean="0"/>
            </a:br>
            <a:r>
              <a:rPr lang="en-US" sz="3200" dirty="0" smtClean="0"/>
              <a:t> </a:t>
            </a:r>
            <a:endParaRPr lang="en-US" sz="3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t>Radiotherapy for Treatment</a:t>
            </a:r>
            <a:br>
              <a:rPr lang="en-US" dirty="0" smtClean="0"/>
            </a:br>
            <a:r>
              <a:rPr lang="en-US" dirty="0" smtClean="0"/>
              <a:t>of</a:t>
            </a:r>
            <a:br>
              <a:rPr lang="en-US" dirty="0" smtClean="0"/>
            </a:br>
            <a:r>
              <a:rPr lang="en-US" dirty="0" smtClean="0"/>
              <a:t>Ca </a:t>
            </a:r>
            <a:r>
              <a:rPr lang="en-US" dirty="0" err="1" smtClean="0"/>
              <a:t>Cx</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algn="l"/>
            <a:r>
              <a:rPr lang="en-US" sz="3600" dirty="0" smtClean="0"/>
              <a:t>-Total dose used in ca </a:t>
            </a:r>
            <a:r>
              <a:rPr lang="en-US" sz="3600" dirty="0" err="1" smtClean="0"/>
              <a:t>cx</a:t>
            </a:r>
            <a:r>
              <a:rPr lang="en-US" sz="3600" dirty="0" smtClean="0"/>
              <a:t> is usually 70 </a:t>
            </a:r>
            <a:r>
              <a:rPr lang="en-US" sz="3600" dirty="0" err="1" smtClean="0"/>
              <a:t>Gy</a:t>
            </a:r>
            <a:r>
              <a:rPr lang="en-US" sz="3600" dirty="0" smtClean="0"/>
              <a:t> </a:t>
            </a:r>
            <a:br>
              <a:rPr lang="en-US" sz="3600" dirty="0" smtClean="0"/>
            </a:br>
            <a:r>
              <a:rPr lang="en-US" sz="3600" dirty="0" smtClean="0"/>
              <a:t>-External beam 45 </a:t>
            </a:r>
            <a:r>
              <a:rPr lang="en-US" sz="3600" dirty="0" err="1" smtClean="0"/>
              <a:t>Gy</a:t>
            </a:r>
            <a:r>
              <a:rPr lang="en-US" sz="3600" dirty="0" smtClean="0"/>
              <a:t> is 25 fractions</a:t>
            </a:r>
            <a:br>
              <a:rPr lang="en-US" sz="3600" dirty="0" smtClean="0"/>
            </a:br>
            <a:r>
              <a:rPr lang="en-US" sz="3600" dirty="0" smtClean="0"/>
              <a:t>-</a:t>
            </a:r>
            <a:r>
              <a:rPr lang="en-US" sz="3600" dirty="0" err="1" smtClean="0"/>
              <a:t>Brachytherapy</a:t>
            </a:r>
            <a:r>
              <a:rPr lang="en-US" sz="3600" dirty="0" smtClean="0"/>
              <a:t> 10-15 </a:t>
            </a:r>
            <a:r>
              <a:rPr lang="en-US" sz="3600" dirty="0" err="1" smtClean="0"/>
              <a:t>Gy</a:t>
            </a:r>
            <a:r>
              <a:rPr lang="en-US" sz="3600" dirty="0" smtClean="0"/>
              <a:t> applied in three techniques Stockholm , Paris and </a:t>
            </a:r>
            <a:r>
              <a:rPr lang="en-US" sz="3600" dirty="0" err="1" smtClean="0"/>
              <a:t>Manchister</a:t>
            </a:r>
            <a:r>
              <a:rPr lang="en-US" sz="3600" dirty="0" smtClean="0"/>
              <a:t/>
            </a:r>
            <a:br>
              <a:rPr lang="en-US" sz="3600" dirty="0" smtClean="0"/>
            </a:br>
            <a:r>
              <a:rPr lang="en-US" sz="3600" dirty="0" smtClean="0"/>
              <a:t>-ca tissues are more sensitive than normal tissues to ionized radiation </a:t>
            </a:r>
            <a:br>
              <a:rPr lang="en-US" sz="3600" dirty="0" smtClean="0"/>
            </a:br>
            <a:r>
              <a:rPr lang="en-US" sz="3600" dirty="0" smtClean="0"/>
              <a:t>-Normal tissues have high recuperate abilities  </a:t>
            </a:r>
            <a:br>
              <a:rPr lang="en-US" sz="3600" dirty="0" smtClean="0"/>
            </a:br>
            <a:r>
              <a:rPr lang="en-US" sz="3600" dirty="0" smtClean="0"/>
              <a:t>-Maximum effect of ionized radiotherapy</a:t>
            </a:r>
            <a:br>
              <a:rPr lang="en-US" sz="3600" dirty="0" smtClean="0"/>
            </a:br>
            <a:r>
              <a:rPr lang="en-US" sz="3600" dirty="0" smtClean="0"/>
              <a:t>needs good intact circulation with optimum</a:t>
            </a:r>
            <a:br>
              <a:rPr lang="en-US" sz="3600" dirty="0" smtClean="0"/>
            </a:br>
            <a:r>
              <a:rPr lang="en-US" sz="3600" dirty="0" smtClean="0"/>
              <a:t>oxygenation , so </a:t>
            </a:r>
            <a:r>
              <a:rPr lang="en-US" sz="3600" dirty="0" err="1" smtClean="0"/>
              <a:t>Hb</a:t>
            </a:r>
            <a:r>
              <a:rPr lang="en-US" sz="3600" dirty="0" smtClean="0"/>
              <a:t> of &gt; 10 gm /dl is needed before start on radiotherapy</a:t>
            </a:r>
            <a:br>
              <a:rPr lang="en-US" sz="3600" dirty="0" smtClean="0"/>
            </a:br>
            <a:r>
              <a:rPr lang="en-US" sz="3600" dirty="0" smtClean="0"/>
              <a:t>-Radiation sources ;</a:t>
            </a:r>
            <a:br>
              <a:rPr lang="en-US" sz="3600" dirty="0" smtClean="0"/>
            </a:br>
            <a:r>
              <a:rPr lang="en-US" sz="3600" dirty="0" smtClean="0"/>
              <a:t>          Radium       half life     1620 y</a:t>
            </a:r>
            <a:br>
              <a:rPr lang="en-US" sz="3600" dirty="0" smtClean="0"/>
            </a:br>
            <a:r>
              <a:rPr lang="en-US" sz="3600" dirty="0" smtClean="0"/>
              <a:t>          </a:t>
            </a:r>
            <a:r>
              <a:rPr lang="en-US" sz="3600" dirty="0" err="1" smtClean="0"/>
              <a:t>Caesium</a:t>
            </a:r>
            <a:r>
              <a:rPr lang="en-US" sz="3600" dirty="0" smtClean="0"/>
              <a:t>     half life      30     y</a:t>
            </a:r>
            <a:endParaRPr lang="en-US" sz="3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200" dirty="0" smtClean="0"/>
              <a:t>-radiation tolerance is inversely related to the organ volume (size and distribution of the cancer tissues rather than the tumor stage)</a:t>
            </a:r>
            <a:br>
              <a:rPr lang="en-US" sz="3200" dirty="0" smtClean="0"/>
            </a:br>
            <a:r>
              <a:rPr lang="en-US" sz="3200" dirty="0" smtClean="0"/>
              <a:t>-Tissues radiation dose tolerability</a:t>
            </a:r>
            <a:br>
              <a:rPr lang="en-US" sz="3200" dirty="0" smtClean="0"/>
            </a:br>
            <a:r>
              <a:rPr lang="en-US" sz="3200" dirty="0" smtClean="0"/>
              <a:t>       </a:t>
            </a:r>
            <a:r>
              <a:rPr lang="en-US" sz="3200" dirty="0" err="1" smtClean="0"/>
              <a:t>Vag</a:t>
            </a:r>
            <a:r>
              <a:rPr lang="en-US" sz="3200" dirty="0" smtClean="0"/>
              <a:t>. mucosa                  20000-25000 </a:t>
            </a:r>
            <a:r>
              <a:rPr lang="en-US" sz="3200" dirty="0" err="1" smtClean="0"/>
              <a:t>cGy</a:t>
            </a:r>
            <a:r>
              <a:rPr lang="en-US" sz="3200" dirty="0" smtClean="0"/>
              <a:t/>
            </a:r>
            <a:br>
              <a:rPr lang="en-US" sz="3200" dirty="0" smtClean="0"/>
            </a:br>
            <a:r>
              <a:rPr lang="en-US" sz="3200" dirty="0" smtClean="0"/>
              <a:t>       </a:t>
            </a:r>
            <a:r>
              <a:rPr lang="en-US" sz="3200" dirty="0" err="1" smtClean="0"/>
              <a:t>Rectovaginal</a:t>
            </a:r>
            <a:r>
              <a:rPr lang="en-US" sz="3200" dirty="0" smtClean="0"/>
              <a:t> septum   6000                </a:t>
            </a:r>
            <a:r>
              <a:rPr lang="en-US" sz="3200" dirty="0" err="1" smtClean="0"/>
              <a:t>cGy</a:t>
            </a:r>
            <a:r>
              <a:rPr lang="en-US" sz="3200" dirty="0" smtClean="0"/>
              <a:t/>
            </a:r>
            <a:br>
              <a:rPr lang="en-US" sz="3200" dirty="0" smtClean="0"/>
            </a:br>
            <a:r>
              <a:rPr lang="en-US" sz="3200" dirty="0" smtClean="0"/>
              <a:t>       Bladder mucosa           7000                </a:t>
            </a:r>
            <a:r>
              <a:rPr lang="en-US" sz="3200" dirty="0" err="1" smtClean="0"/>
              <a:t>cGy</a:t>
            </a:r>
            <a:r>
              <a:rPr lang="en-US" sz="3200" dirty="0" smtClean="0"/>
              <a:t/>
            </a:r>
            <a:br>
              <a:rPr lang="en-US" sz="3200" dirty="0" smtClean="0"/>
            </a:br>
            <a:r>
              <a:rPr lang="en-US" sz="3200" dirty="0" smtClean="0"/>
              <a:t>       Colon &amp; Rectum           5500                </a:t>
            </a:r>
            <a:r>
              <a:rPr lang="en-US" sz="3200" dirty="0" err="1" smtClean="0"/>
              <a:t>cGy</a:t>
            </a:r>
            <a:r>
              <a:rPr lang="en-US" sz="3200" dirty="0" smtClean="0"/>
              <a:t/>
            </a:r>
            <a:br>
              <a:rPr lang="en-US" sz="3200" dirty="0" smtClean="0"/>
            </a:br>
            <a:r>
              <a:rPr lang="en-US" sz="3200" dirty="0" smtClean="0"/>
              <a:t>       Small Bowel                  4200                </a:t>
            </a:r>
            <a:r>
              <a:rPr lang="en-US" sz="3200" dirty="0" err="1" smtClean="0"/>
              <a:t>cGy</a:t>
            </a:r>
            <a:r>
              <a:rPr lang="en-US" sz="3200" dirty="0" smtClean="0"/>
              <a:t/>
            </a:r>
            <a:br>
              <a:rPr lang="en-US" sz="3200" dirty="0" smtClean="0"/>
            </a:br>
            <a:r>
              <a:rPr lang="en-US" sz="3200" dirty="0" smtClean="0"/>
              <a:t>       WAR                               2500                </a:t>
            </a:r>
            <a:r>
              <a:rPr lang="en-US" sz="3200" dirty="0" err="1" smtClean="0"/>
              <a:t>cGy</a:t>
            </a:r>
            <a:r>
              <a:rPr lang="en-US" sz="3200" dirty="0" smtClean="0"/>
              <a:t/>
            </a:r>
            <a:br>
              <a:rPr lang="en-US" sz="3200" dirty="0" smtClean="0"/>
            </a:br>
            <a:r>
              <a:rPr lang="en-US" sz="3200" dirty="0" smtClean="0"/>
              <a:t>-Normal </a:t>
            </a:r>
            <a:r>
              <a:rPr lang="en-US" sz="3200" dirty="0" err="1" smtClean="0"/>
              <a:t>Vag</a:t>
            </a:r>
            <a:r>
              <a:rPr lang="en-US" sz="3200" dirty="0" smtClean="0"/>
              <a:t>. &amp; Cervical tissues are potentially </a:t>
            </a:r>
            <a:r>
              <a:rPr lang="en-US" sz="3200" dirty="0" err="1" smtClean="0"/>
              <a:t>radioresistant</a:t>
            </a:r>
            <a:r>
              <a:rPr lang="en-US" sz="3200" dirty="0" smtClean="0"/>
              <a:t> </a:t>
            </a:r>
            <a:endParaRPr lang="en-US" sz="3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278562"/>
          </a:xfrm>
        </p:spPr>
        <p:txBody>
          <a:bodyPr>
            <a:normAutofit fontScale="90000"/>
          </a:bodyPr>
          <a:lstStyle/>
          <a:p>
            <a:pPr algn="l"/>
            <a:r>
              <a:rPr lang="en-US" sz="4000" dirty="0" err="1" smtClean="0"/>
              <a:t>Brachytherapy</a:t>
            </a:r>
            <a:r>
              <a:rPr lang="en-US" sz="3600" dirty="0" smtClean="0"/>
              <a:t/>
            </a:r>
            <a:br>
              <a:rPr lang="en-US" sz="3600" dirty="0" smtClean="0"/>
            </a:br>
            <a:r>
              <a:rPr lang="en-US" sz="3200" dirty="0" smtClean="0"/>
              <a:t>-</a:t>
            </a:r>
            <a:r>
              <a:rPr lang="en-US" sz="3200" dirty="0" err="1" smtClean="0"/>
              <a:t>Brachytherapy</a:t>
            </a:r>
            <a:r>
              <a:rPr lang="en-US" sz="3200" dirty="0" smtClean="0"/>
              <a:t> delivers 15000-20000 </a:t>
            </a:r>
            <a:r>
              <a:rPr lang="en-US" sz="3200" dirty="0" err="1" smtClean="0"/>
              <a:t>cGy</a:t>
            </a:r>
            <a:r>
              <a:rPr lang="en-US" sz="3200" dirty="0" smtClean="0"/>
              <a:t> </a:t>
            </a:r>
            <a:br>
              <a:rPr lang="en-US" sz="3200" dirty="0" smtClean="0"/>
            </a:br>
            <a:r>
              <a:rPr lang="en-US" sz="3200" dirty="0" smtClean="0"/>
              <a:t>-Three techniques are used </a:t>
            </a:r>
            <a:br>
              <a:rPr lang="en-US" sz="3200" dirty="0" smtClean="0"/>
            </a:br>
            <a:r>
              <a:rPr lang="en-US" sz="3200" b="1" dirty="0" smtClean="0"/>
              <a:t>Stockholm technique</a:t>
            </a:r>
            <a:br>
              <a:rPr lang="en-US" sz="3200" b="1" dirty="0" smtClean="0"/>
            </a:br>
            <a:r>
              <a:rPr lang="en-US" sz="3200" b="1" dirty="0" smtClean="0"/>
              <a:t>Paris  technique</a:t>
            </a:r>
            <a:br>
              <a:rPr lang="en-US" sz="3200" b="1" dirty="0" smtClean="0"/>
            </a:br>
            <a:r>
              <a:rPr lang="en-US" sz="3200" b="1" dirty="0" smtClean="0"/>
              <a:t>Manchester technique</a:t>
            </a:r>
            <a:br>
              <a:rPr lang="en-US" sz="3200" b="1" dirty="0" smtClean="0"/>
            </a:br>
            <a:r>
              <a:rPr lang="en-US" sz="3200" dirty="0" smtClean="0"/>
              <a:t>-Intra-</a:t>
            </a:r>
            <a:r>
              <a:rPr lang="en-US" sz="3200" dirty="0" err="1" smtClean="0"/>
              <a:t>cavitary</a:t>
            </a:r>
            <a:r>
              <a:rPr lang="en-US" sz="3200" dirty="0" smtClean="0"/>
              <a:t>  make accessibility to radiate the cervical canal and </a:t>
            </a:r>
            <a:r>
              <a:rPr lang="en-US" sz="3200" dirty="0" err="1" smtClean="0"/>
              <a:t>portio</a:t>
            </a:r>
            <a:r>
              <a:rPr lang="en-US" sz="3200" dirty="0" smtClean="0"/>
              <a:t> </a:t>
            </a:r>
            <a:r>
              <a:rPr lang="en-US" sz="3200" dirty="0" err="1" smtClean="0"/>
              <a:t>vaginalis</a:t>
            </a:r>
            <a:r>
              <a:rPr lang="en-US" sz="3200" dirty="0" smtClean="0"/>
              <a:t/>
            </a:r>
            <a:br>
              <a:rPr lang="en-US" sz="3200" dirty="0" smtClean="0"/>
            </a:br>
            <a:r>
              <a:rPr lang="en-US" sz="3200" dirty="0" smtClean="0"/>
              <a:t>-Before treatment evaluate the lesion and the pelvic geometry</a:t>
            </a:r>
            <a:br>
              <a:rPr lang="en-US" sz="3200" dirty="0" smtClean="0"/>
            </a:br>
            <a:r>
              <a:rPr lang="en-US" sz="3200" dirty="0" smtClean="0"/>
              <a:t>-</a:t>
            </a:r>
            <a:r>
              <a:rPr lang="en-US" sz="3200" b="1" dirty="0" smtClean="0"/>
              <a:t>Paris technique</a:t>
            </a:r>
            <a:br>
              <a:rPr lang="en-US" sz="3200" b="1" dirty="0" smtClean="0"/>
            </a:br>
            <a:r>
              <a:rPr lang="en-US" sz="3200" dirty="0" smtClean="0"/>
              <a:t>Intra-uterine </a:t>
            </a:r>
            <a:r>
              <a:rPr lang="en-US" sz="3200" dirty="0" err="1" smtClean="0"/>
              <a:t>tanedum</a:t>
            </a:r>
            <a:r>
              <a:rPr lang="en-US" sz="3200" dirty="0" smtClean="0"/>
              <a:t> &amp; </a:t>
            </a:r>
            <a:r>
              <a:rPr lang="en-US" sz="3200" dirty="0" err="1" smtClean="0"/>
              <a:t>vag.colpostat</a:t>
            </a:r>
            <a:r>
              <a:rPr lang="en-US" sz="3200" dirty="0" smtClean="0"/>
              <a:t> (hallow corks)   with </a:t>
            </a:r>
            <a:r>
              <a:rPr lang="en-US" sz="3200" dirty="0" err="1" smtClean="0"/>
              <a:t>afterload</a:t>
            </a:r>
            <a:r>
              <a:rPr lang="en-US" sz="3200" dirty="0" smtClean="0"/>
              <a:t> (Fletch-suit)</a:t>
            </a:r>
            <a:br>
              <a:rPr lang="en-US" sz="3200" dirty="0" smtClean="0"/>
            </a:br>
            <a:r>
              <a:rPr lang="en-US" sz="3200" dirty="0" smtClean="0"/>
              <a:t>Use 66.66 mg  ( 1/2 </a:t>
            </a:r>
            <a:r>
              <a:rPr lang="en-US" sz="3200" dirty="0" err="1" smtClean="0"/>
              <a:t>vag</a:t>
            </a:r>
            <a:r>
              <a:rPr lang="en-US" sz="3200" dirty="0" smtClean="0"/>
              <a:t>. hallow cork &amp; 1/2 </a:t>
            </a:r>
            <a:r>
              <a:rPr lang="en-US" sz="3200" dirty="0" err="1" smtClean="0"/>
              <a:t>cx</a:t>
            </a:r>
            <a:r>
              <a:rPr lang="en-US" sz="3200" dirty="0" smtClean="0"/>
              <a:t> )</a:t>
            </a:r>
            <a:br>
              <a:rPr lang="en-US" sz="3200" dirty="0" smtClean="0"/>
            </a:br>
            <a:r>
              <a:rPr lang="en-US" sz="3200" dirty="0" smtClean="0"/>
              <a:t>12 -24 hours   for   5-7 days  </a:t>
            </a:r>
            <a:endParaRPr lang="en-US" sz="36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algn="l"/>
            <a:r>
              <a:rPr lang="en-US" sz="3200" dirty="0" smtClean="0"/>
              <a:t>-</a:t>
            </a:r>
            <a:r>
              <a:rPr lang="en-US" sz="3200" b="1" dirty="0" smtClean="0"/>
              <a:t>Stockholm technique </a:t>
            </a:r>
            <a:r>
              <a:rPr lang="en-US" sz="3600" dirty="0" smtClean="0"/>
              <a:t/>
            </a:r>
            <a:br>
              <a:rPr lang="en-US" sz="3600" dirty="0" smtClean="0"/>
            </a:br>
            <a:r>
              <a:rPr lang="en-US" sz="3200" dirty="0" smtClean="0"/>
              <a:t>Plaque , No </a:t>
            </a:r>
            <a:r>
              <a:rPr lang="en-US" sz="3200" dirty="0" err="1" smtClean="0"/>
              <a:t>tanedum</a:t>
            </a:r>
            <a:r>
              <a:rPr lang="en-US" sz="3200" dirty="0" smtClean="0"/>
              <a:t> 12-36 h.--- 2-3 applications</a:t>
            </a:r>
            <a:br>
              <a:rPr lang="en-US" sz="3200" dirty="0" smtClean="0"/>
            </a:br>
            <a:r>
              <a:rPr lang="en-US" sz="3200" dirty="0" smtClean="0"/>
              <a:t>-</a:t>
            </a:r>
            <a:r>
              <a:rPr lang="en-US" sz="3200" b="1" dirty="0" smtClean="0"/>
              <a:t>Manchester technique </a:t>
            </a:r>
            <a:r>
              <a:rPr lang="en-US" sz="3200" dirty="0" smtClean="0"/>
              <a:t/>
            </a:r>
            <a:br>
              <a:rPr lang="en-US" sz="3200" dirty="0" smtClean="0"/>
            </a:br>
            <a:r>
              <a:rPr lang="en-US" sz="3200" dirty="0" err="1" smtClean="0"/>
              <a:t>Iso</a:t>
            </a:r>
            <a:r>
              <a:rPr lang="en-US" sz="3200" dirty="0" smtClean="0"/>
              <a:t>-dose pattern </a:t>
            </a:r>
            <a:br>
              <a:rPr lang="en-US" sz="3200" dirty="0" smtClean="0"/>
            </a:br>
            <a:r>
              <a:rPr lang="en-US" sz="3200" dirty="0" smtClean="0"/>
              <a:t>7000 </a:t>
            </a:r>
            <a:r>
              <a:rPr lang="en-US" sz="3200" dirty="0" err="1" smtClean="0"/>
              <a:t>cGy</a:t>
            </a:r>
            <a:r>
              <a:rPr lang="en-US" sz="3200" dirty="0" smtClean="0"/>
              <a:t>  -- </a:t>
            </a:r>
            <a:r>
              <a:rPr lang="en-US" sz="3200" dirty="0" err="1" smtClean="0"/>
              <a:t>paracervical</a:t>
            </a:r>
            <a:r>
              <a:rPr lang="en-US" sz="3200" dirty="0" smtClean="0"/>
              <a:t> region </a:t>
            </a:r>
            <a:br>
              <a:rPr lang="en-US" sz="3200" dirty="0" smtClean="0"/>
            </a:br>
            <a:r>
              <a:rPr lang="en-US" sz="3200" dirty="0" smtClean="0"/>
              <a:t>Point </a:t>
            </a:r>
            <a:r>
              <a:rPr lang="en-US" sz="3200" b="1" dirty="0" smtClean="0"/>
              <a:t>A</a:t>
            </a:r>
            <a:r>
              <a:rPr lang="en-US" sz="3200" dirty="0" smtClean="0"/>
              <a:t>  ;2cm lat. To midline and 2cm above lat. </a:t>
            </a:r>
            <a:r>
              <a:rPr lang="en-US" sz="3200" dirty="0" err="1" smtClean="0"/>
              <a:t>vag</a:t>
            </a:r>
            <a:r>
              <a:rPr lang="en-US" sz="3200" dirty="0" smtClean="0"/>
              <a:t>. fornix</a:t>
            </a:r>
            <a:br>
              <a:rPr lang="en-US" sz="3200" dirty="0" smtClean="0"/>
            </a:br>
            <a:r>
              <a:rPr lang="en-US" sz="3200" dirty="0" smtClean="0"/>
              <a:t>Point </a:t>
            </a:r>
            <a:r>
              <a:rPr lang="en-US" sz="3200" b="1" dirty="0" smtClean="0"/>
              <a:t>B</a:t>
            </a:r>
            <a:r>
              <a:rPr lang="en-US" sz="3200" dirty="0" smtClean="0"/>
              <a:t>  ;3cm lat. to point A  </a:t>
            </a:r>
            <a:br>
              <a:rPr lang="en-US" sz="3200" dirty="0" smtClean="0"/>
            </a:br>
            <a:r>
              <a:rPr lang="en-US" sz="3200" dirty="0" smtClean="0"/>
              <a:t>Points A&amp;B represent important points on a curve describing the dose gradient </a:t>
            </a:r>
            <a:br>
              <a:rPr lang="en-US" sz="3200" dirty="0" smtClean="0"/>
            </a:br>
            <a:r>
              <a:rPr lang="en-US" sz="3200" dirty="0" smtClean="0"/>
              <a:t>4000 </a:t>
            </a:r>
            <a:r>
              <a:rPr lang="en-US" sz="3200" dirty="0" err="1" smtClean="0"/>
              <a:t>cGy</a:t>
            </a:r>
            <a:r>
              <a:rPr lang="en-US" sz="3200" dirty="0" smtClean="0"/>
              <a:t>  -- rectum</a:t>
            </a:r>
            <a:br>
              <a:rPr lang="en-US" sz="3200" dirty="0" smtClean="0"/>
            </a:br>
            <a:r>
              <a:rPr lang="en-US" sz="3200" dirty="0" smtClean="0"/>
              <a:t>5000-7000 </a:t>
            </a:r>
            <a:r>
              <a:rPr lang="en-US" sz="3200" dirty="0" err="1" smtClean="0"/>
              <a:t>cGy</a:t>
            </a:r>
            <a:r>
              <a:rPr lang="en-US" sz="3200" dirty="0" smtClean="0"/>
              <a:t> bladder  </a:t>
            </a:r>
            <a:br>
              <a:rPr lang="en-US" sz="3200" dirty="0" smtClean="0"/>
            </a:br>
            <a:r>
              <a:rPr lang="en-US" sz="3200" dirty="0" smtClean="0"/>
              <a:t>-</a:t>
            </a:r>
            <a:r>
              <a:rPr lang="en-US" sz="3200" dirty="0" err="1" smtClean="0"/>
              <a:t>Migavoltage</a:t>
            </a:r>
            <a:r>
              <a:rPr lang="en-US" sz="3200" dirty="0" smtClean="0"/>
              <a:t> machine ;cobalt ,linear accelerator ,</a:t>
            </a:r>
            <a:br>
              <a:rPr lang="en-US" sz="3200" dirty="0" smtClean="0"/>
            </a:br>
            <a:r>
              <a:rPr lang="en-US" sz="3200" dirty="0" err="1" smtClean="0"/>
              <a:t>betatron</a:t>
            </a:r>
            <a:r>
              <a:rPr lang="en-US" sz="3200" dirty="0" smtClean="0"/>
              <a:t> --- No skin damage by energy this passage</a:t>
            </a:r>
            <a:br>
              <a:rPr lang="en-US" sz="3200" dirty="0" smtClean="0"/>
            </a:br>
            <a:r>
              <a:rPr lang="en-US" sz="3200" dirty="0" smtClean="0"/>
              <a:t>-</a:t>
            </a:r>
            <a:r>
              <a:rPr lang="en-US" sz="3200" dirty="0" err="1" smtClean="0"/>
              <a:t>Orthovoltage</a:t>
            </a:r>
            <a:r>
              <a:rPr lang="en-US" sz="3200" dirty="0" smtClean="0"/>
              <a:t> ; causes skin damage</a:t>
            </a:r>
            <a:endParaRPr lang="en-US" sz="36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pictures\Intracavitary.jpg"/>
          <p:cNvPicPr>
            <a:picLocks noChangeAspect="1" noChangeArrowheads="1"/>
          </p:cNvPicPr>
          <p:nvPr/>
        </p:nvPicPr>
        <p:blipFill>
          <a:blip r:embed="rId2" cstate="print"/>
          <a:srcRect/>
          <a:stretch>
            <a:fillRect/>
          </a:stretch>
        </p:blipFill>
        <p:spPr bwMode="auto">
          <a:xfrm>
            <a:off x="228600" y="228600"/>
            <a:ext cx="8534400" cy="5105400"/>
          </a:xfrm>
          <a:prstGeom prst="rect">
            <a:avLst/>
          </a:prstGeom>
          <a:noFill/>
        </p:spPr>
      </p:pic>
      <p:sp>
        <p:nvSpPr>
          <p:cNvPr id="3" name="Title 1"/>
          <p:cNvSpPr txBox="1">
            <a:spLocks/>
          </p:cNvSpPr>
          <p:nvPr/>
        </p:nvSpPr>
        <p:spPr>
          <a:xfrm>
            <a:off x="457200" y="5562600"/>
            <a:ext cx="8229600" cy="9144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chemeClr val="tx1"/>
                </a:solidFill>
                <a:effectLst/>
                <a:uLnTx/>
                <a:uFillTx/>
                <a:latin typeface="+mj-lt"/>
                <a:ea typeface="+mj-ea"/>
                <a:cs typeface="+mj-cs"/>
              </a:rPr>
              <a:t>Three techniques</a:t>
            </a:r>
            <a:r>
              <a:rPr kumimoji="0" lang="en-US" sz="2400" i="0" u="none" strike="noStrike" kern="1200" cap="none" spc="0" normalizeH="0" noProof="0" dirty="0" smtClean="0">
                <a:ln>
                  <a:noFill/>
                </a:ln>
                <a:solidFill>
                  <a:schemeClr val="tx1"/>
                </a:solidFill>
                <a:effectLst/>
                <a:uLnTx/>
                <a:uFillTx/>
                <a:latin typeface="+mj-lt"/>
                <a:ea typeface="+mj-ea"/>
                <a:cs typeface="+mj-cs"/>
              </a:rPr>
              <a:t> of </a:t>
            </a:r>
            <a:r>
              <a:rPr kumimoji="0" lang="en-US" sz="2400" i="0" u="none" strike="noStrike" kern="1200" cap="none" spc="0" normalizeH="0" noProof="0" dirty="0" err="1" smtClean="0">
                <a:ln>
                  <a:noFill/>
                </a:ln>
                <a:solidFill>
                  <a:schemeClr val="tx1"/>
                </a:solidFill>
                <a:effectLst/>
                <a:uLnTx/>
                <a:uFillTx/>
                <a:latin typeface="+mj-lt"/>
                <a:ea typeface="+mj-ea"/>
                <a:cs typeface="+mj-cs"/>
              </a:rPr>
              <a:t>intracavitary</a:t>
            </a:r>
            <a:r>
              <a:rPr kumimoji="0" lang="en-US" sz="2400" i="0" u="none" strike="noStrike" kern="1200" cap="none" spc="0" normalizeH="0" noProof="0" dirty="0" smtClean="0">
                <a:ln>
                  <a:noFill/>
                </a:ln>
                <a:solidFill>
                  <a:schemeClr val="tx1"/>
                </a:solidFill>
                <a:effectLst/>
                <a:uLnTx/>
                <a:uFillTx/>
                <a:latin typeface="+mj-lt"/>
                <a:ea typeface="+mj-ea"/>
                <a:cs typeface="+mj-cs"/>
              </a:rPr>
              <a:t> </a:t>
            </a:r>
            <a:r>
              <a:rPr kumimoji="0" lang="en-US" sz="2400" i="0" u="none" strike="noStrike" kern="1200" cap="none" spc="0" normalizeH="0" noProof="0" dirty="0" err="1" smtClean="0">
                <a:ln>
                  <a:noFill/>
                </a:ln>
                <a:solidFill>
                  <a:schemeClr val="tx1"/>
                </a:solidFill>
                <a:effectLst/>
                <a:uLnTx/>
                <a:uFillTx/>
                <a:latin typeface="+mj-lt"/>
                <a:ea typeface="+mj-ea"/>
                <a:cs typeface="+mj-cs"/>
              </a:rPr>
              <a:t>brachytherapy</a:t>
            </a:r>
            <a:endParaRPr kumimoji="0" lang="en-US" sz="240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ictures\pear-shaped.jpg"/>
          <p:cNvPicPr>
            <a:picLocks noChangeAspect="1" noChangeArrowheads="1"/>
          </p:cNvPicPr>
          <p:nvPr/>
        </p:nvPicPr>
        <p:blipFill>
          <a:blip r:embed="rId2" cstate="print"/>
          <a:srcRect/>
          <a:stretch>
            <a:fillRect/>
          </a:stretch>
        </p:blipFill>
        <p:spPr bwMode="auto">
          <a:xfrm>
            <a:off x="685800" y="152401"/>
            <a:ext cx="7391400" cy="6241804"/>
          </a:xfrm>
          <a:prstGeom prst="rect">
            <a:avLst/>
          </a:prstGeom>
          <a:noFill/>
        </p:spPr>
      </p:pic>
      <p:sp>
        <p:nvSpPr>
          <p:cNvPr id="3" name="Title 1"/>
          <p:cNvSpPr txBox="1">
            <a:spLocks/>
          </p:cNvSpPr>
          <p:nvPr/>
        </p:nvSpPr>
        <p:spPr>
          <a:xfrm>
            <a:off x="457200" y="6370638"/>
            <a:ext cx="8229600" cy="6397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Pear-shaped distribution of radiation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pictures\radium-applicators.jpg"/>
          <p:cNvPicPr>
            <a:picLocks noChangeAspect="1" noChangeArrowheads="1"/>
          </p:cNvPicPr>
          <p:nvPr/>
        </p:nvPicPr>
        <p:blipFill>
          <a:blip r:embed="rId2" cstate="print"/>
          <a:srcRect/>
          <a:stretch>
            <a:fillRect/>
          </a:stretch>
        </p:blipFill>
        <p:spPr bwMode="auto">
          <a:xfrm>
            <a:off x="457200" y="0"/>
            <a:ext cx="8077200" cy="6629401"/>
          </a:xfrm>
          <a:prstGeom prst="rect">
            <a:avLst/>
          </a:prstGeom>
          <a:noFill/>
        </p:spPr>
      </p:pic>
      <p:sp>
        <p:nvSpPr>
          <p:cNvPr id="3" name="Title 1"/>
          <p:cNvSpPr txBox="1">
            <a:spLocks/>
          </p:cNvSpPr>
          <p:nvPr/>
        </p:nvSpPr>
        <p:spPr>
          <a:xfrm>
            <a:off x="304800" y="6446838"/>
            <a:ext cx="8229600" cy="6397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chemeClr val="tx1"/>
                </a:solidFill>
                <a:effectLst/>
                <a:uLnTx/>
                <a:uFillTx/>
                <a:latin typeface="+mj-lt"/>
                <a:ea typeface="+mj-ea"/>
                <a:cs typeface="+mj-cs"/>
              </a:rPr>
              <a:t>Fletcher-Suit</a:t>
            </a:r>
            <a:r>
              <a:rPr kumimoji="0" lang="en-US" sz="2800" i="0" u="none" strike="noStrike" kern="1200" cap="none" spc="0" normalizeH="0" noProof="0" dirty="0" smtClean="0">
                <a:ln>
                  <a:noFill/>
                </a:ln>
                <a:solidFill>
                  <a:schemeClr val="tx1"/>
                </a:solidFill>
                <a:effectLst/>
                <a:uLnTx/>
                <a:uFillTx/>
                <a:latin typeface="+mj-lt"/>
                <a:ea typeface="+mj-ea"/>
                <a:cs typeface="+mj-cs"/>
              </a:rPr>
              <a:t> radium applicators</a:t>
            </a:r>
            <a:endParaRPr kumimoji="0" lang="en-US" sz="280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278562"/>
          </a:xfrm>
        </p:spPr>
        <p:txBody>
          <a:bodyPr>
            <a:normAutofit/>
          </a:bodyPr>
          <a:lstStyle/>
          <a:p>
            <a:pPr algn="l"/>
            <a:r>
              <a:rPr lang="en-US" sz="4000" dirty="0" smtClean="0"/>
              <a:t>Vaccination </a:t>
            </a:r>
            <a:r>
              <a:rPr lang="en-US" sz="4000" dirty="0" err="1" smtClean="0"/>
              <a:t>againist</a:t>
            </a:r>
            <a:r>
              <a:rPr lang="en-US" sz="4000" dirty="0" smtClean="0"/>
              <a:t> Human </a:t>
            </a:r>
            <a:r>
              <a:rPr lang="en-US" sz="4000" dirty="0" err="1" smtClean="0"/>
              <a:t>Papilloma</a:t>
            </a:r>
            <a:r>
              <a:rPr lang="en-US" sz="4000" dirty="0" smtClean="0"/>
              <a:t> Virus</a:t>
            </a:r>
            <a:r>
              <a:rPr lang="en-US" sz="3600" dirty="0" smtClean="0"/>
              <a:t/>
            </a:r>
            <a:br>
              <a:rPr lang="en-US" sz="3600" dirty="0" smtClean="0"/>
            </a:br>
            <a:r>
              <a:rPr lang="en-US" sz="3200" dirty="0" smtClean="0"/>
              <a:t>-</a:t>
            </a:r>
            <a:r>
              <a:rPr lang="en-US" sz="3200" b="1" dirty="0" smtClean="0"/>
              <a:t>GARDASIL</a:t>
            </a:r>
            <a:r>
              <a:rPr lang="en-US" sz="3200" dirty="0" smtClean="0"/>
              <a:t> ;</a:t>
            </a:r>
            <a:r>
              <a:rPr lang="en-US" sz="3200" dirty="0" err="1" smtClean="0"/>
              <a:t>quadravalent</a:t>
            </a:r>
            <a:r>
              <a:rPr lang="en-US" sz="3200" dirty="0" smtClean="0"/>
              <a:t> vaccine (HPV 6,11,16,18)</a:t>
            </a:r>
            <a:br>
              <a:rPr lang="en-US" sz="3200" dirty="0" smtClean="0"/>
            </a:br>
            <a:r>
              <a:rPr lang="en-US" sz="3200" dirty="0" smtClean="0"/>
              <a:t> against HPV of </a:t>
            </a:r>
            <a:r>
              <a:rPr lang="en-US" sz="3200" dirty="0" err="1" smtClean="0"/>
              <a:t>cx</a:t>
            </a:r>
            <a:r>
              <a:rPr lang="en-US" sz="3200" dirty="0" smtClean="0"/>
              <a:t> ,</a:t>
            </a:r>
            <a:r>
              <a:rPr lang="en-US" sz="3200" dirty="0" err="1" smtClean="0"/>
              <a:t>vag</a:t>
            </a:r>
            <a:r>
              <a:rPr lang="en-US" sz="3200" dirty="0" smtClean="0"/>
              <a:t>. , </a:t>
            </a:r>
            <a:r>
              <a:rPr lang="en-US" sz="3200" dirty="0" err="1" smtClean="0"/>
              <a:t>anogenital</a:t>
            </a:r>
            <a:r>
              <a:rPr lang="en-US" sz="3200" dirty="0" smtClean="0"/>
              <a:t> region </a:t>
            </a:r>
            <a:br>
              <a:rPr lang="en-US" sz="3200" dirty="0" smtClean="0"/>
            </a:br>
            <a:r>
              <a:rPr lang="en-US" sz="3200" dirty="0" smtClean="0"/>
              <a:t>-</a:t>
            </a:r>
            <a:r>
              <a:rPr lang="en-US" sz="3200" b="1" dirty="0" smtClean="0"/>
              <a:t>CERVACIX</a:t>
            </a:r>
            <a:r>
              <a:rPr lang="en-US" sz="3200" dirty="0" smtClean="0"/>
              <a:t> ; bivalent vaccine ( HPV 16 ,18 )</a:t>
            </a:r>
            <a:br>
              <a:rPr lang="en-US" sz="3200" dirty="0" smtClean="0"/>
            </a:br>
            <a:r>
              <a:rPr lang="en-US" sz="3200" dirty="0" smtClean="0"/>
              <a:t>against HPV of </a:t>
            </a:r>
            <a:r>
              <a:rPr lang="en-US" sz="3200" dirty="0" err="1" smtClean="0"/>
              <a:t>cx</a:t>
            </a:r>
            <a:r>
              <a:rPr lang="en-US" sz="3200" dirty="0" smtClean="0"/>
              <a:t> , </a:t>
            </a:r>
            <a:r>
              <a:rPr lang="en-US" sz="3200" dirty="0" err="1" smtClean="0"/>
              <a:t>vag</a:t>
            </a:r>
            <a:r>
              <a:rPr lang="en-US" sz="3200" dirty="0" smtClean="0"/>
              <a:t/>
            </a:r>
            <a:br>
              <a:rPr lang="en-US" sz="3200" dirty="0" smtClean="0"/>
            </a:br>
            <a:r>
              <a:rPr lang="en-US" sz="3200" dirty="0" smtClean="0"/>
              <a:t>-Vaccination ; 98% effective</a:t>
            </a:r>
            <a:br>
              <a:rPr lang="en-US" sz="3200" dirty="0" smtClean="0"/>
            </a:br>
            <a:r>
              <a:rPr lang="en-US" sz="3200" dirty="0" smtClean="0"/>
              <a:t>-Intent to treat ; 44% improvement</a:t>
            </a:r>
            <a:br>
              <a:rPr lang="en-US" sz="3200" dirty="0" smtClean="0"/>
            </a:br>
            <a:r>
              <a:rPr lang="en-US" sz="3200" dirty="0" smtClean="0"/>
              <a:t>-Age of vaccination 9-26 years ( before sexual activities)</a:t>
            </a:r>
            <a:br>
              <a:rPr lang="en-US" sz="3200" dirty="0" smtClean="0"/>
            </a:br>
            <a:r>
              <a:rPr lang="en-US" sz="3200" dirty="0" smtClean="0"/>
              <a:t>-Vaccination 0 , 1-2 , 6 months</a:t>
            </a:r>
            <a:br>
              <a:rPr lang="en-US" sz="3200" dirty="0" smtClean="0"/>
            </a:br>
            <a:endParaRPr lang="en-US" sz="3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smtClean="0"/>
              <a:t>Interstitial Therapy</a:t>
            </a:r>
            <a:br>
              <a:rPr lang="en-US" sz="3600" dirty="0" smtClean="0"/>
            </a:br>
            <a:r>
              <a:rPr lang="en-US" sz="3600" dirty="0" smtClean="0"/>
              <a:t>-</a:t>
            </a:r>
            <a:r>
              <a:rPr lang="en-US" sz="3200" dirty="0" smtClean="0"/>
              <a:t>For advanced stages of ca </a:t>
            </a:r>
            <a:r>
              <a:rPr lang="en-US" sz="3200" dirty="0" err="1" smtClean="0"/>
              <a:t>cx</a:t>
            </a:r>
            <a:r>
              <a:rPr lang="en-US" sz="3200" dirty="0" smtClean="0"/>
              <a:t> and/or obliterated</a:t>
            </a:r>
            <a:br>
              <a:rPr lang="en-US" sz="3200" dirty="0" smtClean="0"/>
            </a:br>
            <a:r>
              <a:rPr lang="en-US" sz="3200" dirty="0" smtClean="0"/>
              <a:t>vaginal </a:t>
            </a:r>
            <a:r>
              <a:rPr lang="en-US" sz="3200" dirty="0" err="1" smtClean="0"/>
              <a:t>fornices</a:t>
            </a:r>
            <a:r>
              <a:rPr lang="en-US" sz="3200" dirty="0" smtClean="0"/>
              <a:t/>
            </a:r>
            <a:br>
              <a:rPr lang="en-US" sz="3200" dirty="0" smtClean="0"/>
            </a:br>
            <a:r>
              <a:rPr lang="en-US" sz="3200" dirty="0" smtClean="0"/>
              <a:t>-</a:t>
            </a:r>
            <a:r>
              <a:rPr lang="en-US" sz="3200" dirty="0" err="1" smtClean="0"/>
              <a:t>Transperitoneal</a:t>
            </a:r>
            <a:r>
              <a:rPr lang="en-US" sz="3200" dirty="0" smtClean="0"/>
              <a:t> &amp;</a:t>
            </a:r>
            <a:r>
              <a:rPr lang="en-US" sz="3200" dirty="0" err="1" smtClean="0"/>
              <a:t>Transvaginal</a:t>
            </a:r>
            <a:r>
              <a:rPr lang="en-US" sz="3200" dirty="0" smtClean="0"/>
              <a:t>  implants </a:t>
            </a:r>
            <a:br>
              <a:rPr lang="en-US" sz="3200" dirty="0" smtClean="0"/>
            </a:br>
            <a:r>
              <a:rPr lang="en-US" sz="3200" dirty="0" smtClean="0"/>
              <a:t>(</a:t>
            </a:r>
            <a:r>
              <a:rPr lang="en-US" sz="3200" dirty="0" err="1" smtClean="0"/>
              <a:t>transvaginal</a:t>
            </a:r>
            <a:r>
              <a:rPr lang="en-US" sz="3200" dirty="0" smtClean="0"/>
              <a:t> interstitial </a:t>
            </a:r>
            <a:r>
              <a:rPr lang="en-US" sz="3200" dirty="0" err="1" smtClean="0"/>
              <a:t>colpostat</a:t>
            </a:r>
            <a:r>
              <a:rPr lang="en-US" sz="3200" dirty="0" smtClean="0"/>
              <a:t> )</a:t>
            </a:r>
            <a:endParaRPr lang="en-US" sz="3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ictures\pear-shaped.jpg"/>
          <p:cNvPicPr>
            <a:picLocks noChangeAspect="1" noChangeArrowheads="1"/>
          </p:cNvPicPr>
          <p:nvPr/>
        </p:nvPicPr>
        <p:blipFill>
          <a:blip r:embed="rId2" cstate="print"/>
          <a:srcRect/>
          <a:stretch>
            <a:fillRect/>
          </a:stretch>
        </p:blipFill>
        <p:spPr bwMode="auto">
          <a:xfrm>
            <a:off x="685800" y="152401"/>
            <a:ext cx="7391400" cy="6241804"/>
          </a:xfrm>
          <a:prstGeom prst="rect">
            <a:avLst/>
          </a:prstGeom>
          <a:noFill/>
        </p:spPr>
      </p:pic>
      <p:sp>
        <p:nvSpPr>
          <p:cNvPr id="3" name="Title 1"/>
          <p:cNvSpPr txBox="1">
            <a:spLocks/>
          </p:cNvSpPr>
          <p:nvPr/>
        </p:nvSpPr>
        <p:spPr>
          <a:xfrm>
            <a:off x="457200" y="6370638"/>
            <a:ext cx="8229600" cy="6397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Pear-shaped distribution of radiation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pPr algn="l"/>
            <a:r>
              <a:rPr lang="en-US" sz="3100" dirty="0" smtClean="0"/>
              <a:t>Extended field radiotherapy</a:t>
            </a:r>
            <a:r>
              <a:rPr lang="en-US" sz="2400" dirty="0" smtClean="0"/>
              <a:t/>
            </a:r>
            <a:br>
              <a:rPr lang="en-US" sz="2400" dirty="0" smtClean="0"/>
            </a:br>
            <a:r>
              <a:rPr lang="en-US" sz="2400" dirty="0" smtClean="0"/>
              <a:t>-Value and field of irradiation in advanced disease is not clear</a:t>
            </a:r>
            <a:br>
              <a:rPr lang="en-US" sz="2400" dirty="0" smtClean="0"/>
            </a:br>
            <a:r>
              <a:rPr lang="en-US" sz="2400" dirty="0" smtClean="0"/>
              <a:t>-In bloc </a:t>
            </a:r>
            <a:r>
              <a:rPr lang="en-US" sz="2400" dirty="0" err="1" smtClean="0"/>
              <a:t>lymphadenectomy</a:t>
            </a:r>
            <a:r>
              <a:rPr lang="en-US" sz="2400" dirty="0" smtClean="0"/>
              <a:t> from the dome of the diaphragm to the </a:t>
            </a:r>
            <a:r>
              <a:rPr lang="en-US" sz="2400" dirty="0" err="1" smtClean="0"/>
              <a:t>obturator</a:t>
            </a:r>
            <a:r>
              <a:rPr lang="en-US" sz="2400" dirty="0" smtClean="0"/>
              <a:t> foramen</a:t>
            </a:r>
            <a:br>
              <a:rPr lang="en-US" sz="2400" dirty="0" smtClean="0"/>
            </a:br>
            <a:r>
              <a:rPr lang="en-US" sz="2400" dirty="0" smtClean="0"/>
              <a:t>-</a:t>
            </a:r>
            <a:r>
              <a:rPr lang="en-US" sz="2400" dirty="0" err="1" smtClean="0"/>
              <a:t>Periaortic</a:t>
            </a:r>
            <a:r>
              <a:rPr lang="en-US" sz="2400" dirty="0" smtClean="0"/>
              <a:t> region (8-10cm) dose is 4500 </a:t>
            </a:r>
            <a:r>
              <a:rPr lang="en-US" sz="2400" dirty="0" err="1" smtClean="0"/>
              <a:t>cGy</a:t>
            </a:r>
            <a:r>
              <a:rPr lang="en-US" sz="2400" dirty="0" smtClean="0"/>
              <a:t> </a:t>
            </a:r>
            <a:br>
              <a:rPr lang="en-US" sz="2400" dirty="0" smtClean="0"/>
            </a:br>
            <a:r>
              <a:rPr lang="en-US" sz="2400" dirty="0" smtClean="0"/>
              <a:t>(150-180 </a:t>
            </a:r>
            <a:r>
              <a:rPr lang="en-US" sz="2400" dirty="0" err="1" smtClean="0"/>
              <a:t>cGy</a:t>
            </a:r>
            <a:r>
              <a:rPr lang="en-US" sz="2400" dirty="0" smtClean="0"/>
              <a:t> /day ) x 30 days </a:t>
            </a:r>
            <a:br>
              <a:rPr lang="en-US" sz="2400" dirty="0" smtClean="0"/>
            </a:br>
            <a:r>
              <a:rPr lang="en-US" sz="2400" dirty="0" smtClean="0"/>
              <a:t>-Complications of extended radiotherapy </a:t>
            </a:r>
            <a:br>
              <a:rPr lang="en-US" sz="2400" dirty="0" smtClean="0"/>
            </a:br>
            <a:r>
              <a:rPr lang="en-US" sz="2400" dirty="0" smtClean="0"/>
              <a:t>    </a:t>
            </a:r>
            <a:r>
              <a:rPr lang="en-US" sz="2400" dirty="0" err="1" smtClean="0"/>
              <a:t>Segmoiditis</a:t>
            </a:r>
            <a:r>
              <a:rPr lang="en-US" sz="2400" dirty="0" smtClean="0"/>
              <a:t> </a:t>
            </a:r>
            <a:br>
              <a:rPr lang="en-US" sz="2400" dirty="0" smtClean="0"/>
            </a:br>
            <a:r>
              <a:rPr lang="en-US" sz="2400" dirty="0" smtClean="0"/>
              <a:t>    Small bowel obstruction</a:t>
            </a:r>
            <a:br>
              <a:rPr lang="en-US" sz="2400" dirty="0" smtClean="0"/>
            </a:br>
            <a:r>
              <a:rPr lang="en-US" sz="2400" dirty="0" smtClean="0"/>
              <a:t>    Rectal &amp; </a:t>
            </a:r>
            <a:r>
              <a:rPr lang="en-US" sz="2400" dirty="0" err="1" smtClean="0"/>
              <a:t>Uretheral</a:t>
            </a:r>
            <a:r>
              <a:rPr lang="en-US" sz="2400" dirty="0" smtClean="0"/>
              <a:t> stricture</a:t>
            </a:r>
            <a:br>
              <a:rPr lang="en-US" sz="2400" dirty="0" smtClean="0"/>
            </a:br>
            <a:r>
              <a:rPr lang="en-US" sz="2400" dirty="0" smtClean="0"/>
              <a:t>-Prognosis of extended field radiotherapy </a:t>
            </a:r>
            <a:br>
              <a:rPr lang="en-US" sz="2400" dirty="0" smtClean="0"/>
            </a:br>
            <a:r>
              <a:rPr lang="en-US" sz="2400" dirty="0" smtClean="0"/>
              <a:t>30% die from complications ,45% recurrence , 25% survive</a:t>
            </a:r>
            <a:br>
              <a:rPr lang="en-US" sz="2400" dirty="0" smtClean="0"/>
            </a:br>
            <a:r>
              <a:rPr lang="en-US" sz="2400" dirty="0" smtClean="0"/>
              <a:t>-Although retroperitoneal </a:t>
            </a:r>
            <a:r>
              <a:rPr lang="en-US" sz="2400" dirty="0" err="1" smtClean="0"/>
              <a:t>lymphadenctomy</a:t>
            </a:r>
            <a:r>
              <a:rPr lang="en-US" sz="2400" dirty="0" smtClean="0"/>
              <a:t> is preferred for </a:t>
            </a:r>
            <a:r>
              <a:rPr lang="en-US" sz="2400" dirty="0" err="1" smtClean="0"/>
              <a:t>transperitoneal</a:t>
            </a:r>
            <a:r>
              <a:rPr lang="en-US" sz="2400" dirty="0" smtClean="0"/>
              <a:t> ,less adhesion &amp;fibrosis</a:t>
            </a:r>
            <a:br>
              <a:rPr lang="en-US" sz="2400" dirty="0" smtClean="0"/>
            </a:br>
            <a:r>
              <a:rPr lang="en-US" sz="2400" dirty="0" smtClean="0"/>
              <a:t>,the role of </a:t>
            </a:r>
            <a:r>
              <a:rPr lang="en-US" sz="2400" dirty="0" err="1" smtClean="0"/>
              <a:t>lymphadenectomy</a:t>
            </a:r>
            <a:r>
              <a:rPr lang="en-US" sz="2400" dirty="0" smtClean="0"/>
              <a:t> is questioned</a:t>
            </a:r>
            <a:br>
              <a:rPr lang="en-US" sz="2400" dirty="0" smtClean="0"/>
            </a:br>
            <a:r>
              <a:rPr lang="en-US" sz="2400" dirty="0" smtClean="0"/>
              <a:t>-In barrel-shaped </a:t>
            </a:r>
            <a:r>
              <a:rPr lang="en-US" sz="2400" dirty="0" err="1" smtClean="0"/>
              <a:t>cx</a:t>
            </a:r>
            <a:r>
              <a:rPr lang="en-US" sz="2400" dirty="0" smtClean="0"/>
              <a:t> pre-operative radiotherapy will reduce </a:t>
            </a:r>
            <a:br>
              <a:rPr lang="en-US" sz="2400" dirty="0" smtClean="0"/>
            </a:br>
            <a:r>
              <a:rPr lang="en-US" sz="2400" dirty="0" smtClean="0"/>
              <a:t>recurrence rate from  19% to 2% </a:t>
            </a:r>
            <a:endParaRPr 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278562"/>
          </a:xfrm>
        </p:spPr>
        <p:txBody>
          <a:bodyPr>
            <a:normAutofit fontScale="90000"/>
          </a:bodyPr>
          <a:lstStyle/>
          <a:p>
            <a:pPr algn="l"/>
            <a:r>
              <a:rPr lang="en-US" sz="3600" dirty="0" err="1" smtClean="0"/>
              <a:t>Chemoradiation</a:t>
            </a:r>
            <a:r>
              <a:rPr lang="en-US" sz="3600" dirty="0" smtClean="0"/>
              <a:t/>
            </a:r>
            <a:br>
              <a:rPr lang="en-US" sz="3600" dirty="0" smtClean="0"/>
            </a:br>
            <a:r>
              <a:rPr lang="en-US" sz="3200" dirty="0" smtClean="0"/>
              <a:t>-Chemotherapy effect is formation of DNA-platinum adducts</a:t>
            </a:r>
            <a:br>
              <a:rPr lang="en-US" sz="3200" dirty="0" smtClean="0"/>
            </a:br>
            <a:r>
              <a:rPr lang="en-US" sz="3200" dirty="0" smtClean="0"/>
              <a:t>-Mechanism of action of chemo is</a:t>
            </a:r>
            <a:br>
              <a:rPr lang="en-US" sz="3200" dirty="0" smtClean="0"/>
            </a:br>
            <a:r>
              <a:rPr lang="en-US" sz="3200" dirty="0" err="1" smtClean="0"/>
              <a:t>Sublethal</a:t>
            </a:r>
            <a:r>
              <a:rPr lang="en-US" sz="3200" dirty="0" smtClean="0"/>
              <a:t> damage repair , reduce tumor volume</a:t>
            </a:r>
            <a:br>
              <a:rPr lang="en-US" sz="3200" dirty="0" smtClean="0"/>
            </a:br>
            <a:r>
              <a:rPr lang="en-US" sz="3200" dirty="0" smtClean="0"/>
              <a:t>&gt; increase oxygenation &gt; increase response </a:t>
            </a:r>
            <a:r>
              <a:rPr lang="en-US" sz="3200" dirty="0" err="1" smtClean="0"/>
              <a:t>toDXT</a:t>
            </a:r>
            <a:r>
              <a:rPr lang="en-US" sz="3200" dirty="0" smtClean="0"/>
              <a:t/>
            </a:r>
            <a:br>
              <a:rPr lang="en-US" sz="3200" dirty="0" smtClean="0"/>
            </a:br>
            <a:r>
              <a:rPr lang="en-US" sz="3200" dirty="0" smtClean="0"/>
              <a:t>&gt;reduce recurrence by 50%</a:t>
            </a:r>
            <a:br>
              <a:rPr lang="en-US" sz="3200" dirty="0" smtClean="0"/>
            </a:br>
            <a:r>
              <a:rPr lang="en-US" sz="3200" dirty="0" smtClean="0"/>
              <a:t>-Used agents </a:t>
            </a:r>
            <a:r>
              <a:rPr lang="en-US" sz="3200" dirty="0" err="1" smtClean="0"/>
              <a:t>cisplatin</a:t>
            </a:r>
            <a:r>
              <a:rPr lang="en-US" sz="3200" dirty="0" smtClean="0"/>
              <a:t> , 5-F U , </a:t>
            </a:r>
            <a:r>
              <a:rPr lang="en-US" sz="3200" dirty="0" err="1" smtClean="0"/>
              <a:t>hydroxyurea</a:t>
            </a:r>
            <a:r>
              <a:rPr lang="en-US" sz="3200" dirty="0" smtClean="0"/>
              <a:t/>
            </a:r>
            <a:br>
              <a:rPr lang="en-US" sz="3200" dirty="0" smtClean="0"/>
            </a:br>
            <a:r>
              <a:rPr lang="en-US" sz="3200" dirty="0" smtClean="0"/>
              <a:t> -</a:t>
            </a:r>
            <a:r>
              <a:rPr lang="en-US" sz="3200" dirty="0" err="1" smtClean="0"/>
              <a:t>Cisplatin</a:t>
            </a:r>
            <a:r>
              <a:rPr lang="en-US" sz="3200" dirty="0" smtClean="0"/>
              <a:t> dose 40-20 mg/m2 /weekly</a:t>
            </a:r>
            <a:br>
              <a:rPr lang="en-US" sz="3200" dirty="0" smtClean="0"/>
            </a:br>
            <a:r>
              <a:rPr lang="en-US" sz="3200" dirty="0" smtClean="0"/>
              <a:t>-Toxicities are GIT , </a:t>
            </a:r>
            <a:r>
              <a:rPr lang="en-US" sz="3200" dirty="0" err="1" smtClean="0"/>
              <a:t>myelosupression</a:t>
            </a:r>
            <a:r>
              <a:rPr lang="en-US" sz="3200" dirty="0" smtClean="0"/>
              <a:t> and leukemia</a:t>
            </a:r>
            <a:br>
              <a:rPr lang="en-US" sz="3200" dirty="0" smtClean="0"/>
            </a:br>
            <a:r>
              <a:rPr lang="en-US" sz="3200" dirty="0" smtClean="0"/>
              <a:t>but no cystitis ,no </a:t>
            </a:r>
            <a:r>
              <a:rPr lang="en-US" sz="3200" dirty="0" err="1" smtClean="0"/>
              <a:t>proctitis</a:t>
            </a:r>
            <a:r>
              <a:rPr lang="en-US" sz="3200" dirty="0" smtClean="0"/>
              <a:t/>
            </a:r>
            <a:br>
              <a:rPr lang="en-US" sz="3200" dirty="0" smtClean="0"/>
            </a:br>
            <a:r>
              <a:rPr lang="en-US" sz="3200" dirty="0" smtClean="0"/>
              <a:t>-</a:t>
            </a:r>
            <a:r>
              <a:rPr lang="en-US" sz="3200" dirty="0" err="1" smtClean="0"/>
              <a:t>Chemoradiation</a:t>
            </a:r>
            <a:r>
              <a:rPr lang="en-US" sz="3200" dirty="0" smtClean="0"/>
              <a:t> is used mainly in bulky &amp; </a:t>
            </a:r>
            <a:br>
              <a:rPr lang="en-US" sz="3200" dirty="0" smtClean="0"/>
            </a:br>
            <a:r>
              <a:rPr lang="en-US" sz="3200" dirty="0" smtClean="0"/>
              <a:t>advanced tumor</a:t>
            </a:r>
            <a:br>
              <a:rPr lang="en-US" sz="3200" dirty="0" smtClean="0"/>
            </a:br>
            <a:r>
              <a:rPr lang="en-US" sz="3200" dirty="0" smtClean="0"/>
              <a:t>-</a:t>
            </a:r>
            <a:r>
              <a:rPr lang="en-US" sz="3200" dirty="0" err="1" smtClean="0"/>
              <a:t>Radiohyperthermia</a:t>
            </a:r>
            <a:r>
              <a:rPr lang="en-US" sz="3200" dirty="0" smtClean="0"/>
              <a:t> has significant improvement in </a:t>
            </a:r>
            <a:br>
              <a:rPr lang="en-US" sz="3200" dirty="0" smtClean="0"/>
            </a:br>
            <a:r>
              <a:rPr lang="en-US" sz="3200" dirty="0" smtClean="0"/>
              <a:t>prognosis</a:t>
            </a:r>
            <a:endParaRPr lang="en-US" sz="3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3600" dirty="0" err="1" smtClean="0"/>
              <a:t>Neoadjuvant</a:t>
            </a:r>
            <a:r>
              <a:rPr lang="en-US" sz="3600" dirty="0" smtClean="0"/>
              <a:t> Chemotherapy</a:t>
            </a:r>
            <a:br>
              <a:rPr lang="en-US" sz="3600" dirty="0" smtClean="0"/>
            </a:br>
            <a:r>
              <a:rPr lang="en-US" sz="3200" dirty="0" smtClean="0"/>
              <a:t>-</a:t>
            </a:r>
            <a:r>
              <a:rPr lang="en-US" sz="3200" dirty="0" err="1" smtClean="0"/>
              <a:t>Imrpove</a:t>
            </a:r>
            <a:r>
              <a:rPr lang="en-US" sz="3200" dirty="0" smtClean="0"/>
              <a:t> result in stage Ib2</a:t>
            </a:r>
            <a:br>
              <a:rPr lang="en-US" sz="3200" dirty="0" smtClean="0"/>
            </a:br>
            <a:r>
              <a:rPr lang="en-US" sz="3200" dirty="0" smtClean="0"/>
              <a:t>-</a:t>
            </a:r>
            <a:r>
              <a:rPr lang="en-US" sz="3200" dirty="0" err="1" smtClean="0"/>
              <a:t>Adviced</a:t>
            </a:r>
            <a:r>
              <a:rPr lang="en-US" sz="3200" dirty="0" smtClean="0"/>
              <a:t> for cases with lymph nodes &amp; </a:t>
            </a:r>
            <a:r>
              <a:rPr lang="en-US" sz="3200" dirty="0" err="1" smtClean="0"/>
              <a:t>parametrium</a:t>
            </a:r>
            <a:r>
              <a:rPr lang="en-US" sz="3200" dirty="0" smtClean="0"/>
              <a:t> involvement </a:t>
            </a:r>
            <a:endParaRPr lang="en-US" sz="3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600" dirty="0" smtClean="0"/>
              <a:t>Suboptimum Management</a:t>
            </a:r>
            <a:br>
              <a:rPr lang="en-US" sz="3600" dirty="0" smtClean="0"/>
            </a:br>
            <a:r>
              <a:rPr lang="en-US" sz="3200" dirty="0" smtClean="0"/>
              <a:t>-Cancer of Stump of the </a:t>
            </a:r>
            <a:r>
              <a:rPr lang="en-US" sz="3200" dirty="0" err="1" smtClean="0"/>
              <a:t>cx</a:t>
            </a:r>
            <a:r>
              <a:rPr lang="en-US" sz="3200" dirty="0" smtClean="0"/>
              <a:t/>
            </a:r>
            <a:br>
              <a:rPr lang="en-US" sz="3200" dirty="0" smtClean="0"/>
            </a:br>
            <a:r>
              <a:rPr lang="en-US" sz="3200" dirty="0" smtClean="0"/>
              <a:t>    </a:t>
            </a:r>
            <a:r>
              <a:rPr lang="en-US" sz="3200" dirty="0" err="1" smtClean="0"/>
              <a:t>Brachytherapy</a:t>
            </a:r>
            <a:r>
              <a:rPr lang="en-US" sz="3200" dirty="0" smtClean="0"/>
              <a:t> ;challenges of use due to   </a:t>
            </a:r>
            <a:br>
              <a:rPr lang="en-US" sz="3200" dirty="0" smtClean="0"/>
            </a:br>
            <a:r>
              <a:rPr lang="en-US" sz="3200" dirty="0" smtClean="0"/>
              <a:t>    adherent bladder and rectum</a:t>
            </a:r>
            <a:br>
              <a:rPr lang="en-US" sz="3200" dirty="0" smtClean="0"/>
            </a:br>
            <a:r>
              <a:rPr lang="en-US" sz="3200" dirty="0" smtClean="0"/>
              <a:t>    Surgery ; is preferred , </a:t>
            </a:r>
            <a:r>
              <a:rPr lang="en-US" sz="3200" dirty="0" err="1" smtClean="0"/>
              <a:t>Trachelectomy</a:t>
            </a:r>
            <a:r>
              <a:rPr lang="en-US" sz="3200" dirty="0" smtClean="0"/>
              <a:t> </a:t>
            </a:r>
            <a:br>
              <a:rPr lang="en-US" sz="3200" dirty="0" smtClean="0"/>
            </a:br>
            <a:r>
              <a:rPr lang="en-US" sz="3200" dirty="0" smtClean="0"/>
              <a:t>-Simple Hysterectomy in ca </a:t>
            </a:r>
            <a:r>
              <a:rPr lang="en-US" sz="3200" dirty="0" err="1" smtClean="0"/>
              <a:t>cx</a:t>
            </a:r>
            <a:r>
              <a:rPr lang="en-US" sz="3200" dirty="0" smtClean="0"/>
              <a:t>  ; </a:t>
            </a:r>
            <a:r>
              <a:rPr lang="en-US" sz="3200" dirty="0" err="1" smtClean="0"/>
              <a:t>surgerical</a:t>
            </a:r>
            <a:r>
              <a:rPr lang="en-US" sz="3200" dirty="0" smtClean="0"/>
              <a:t> </a:t>
            </a:r>
            <a:r>
              <a:rPr lang="en-US" sz="3200" dirty="0" err="1" smtClean="0"/>
              <a:t>lymphadenectomy</a:t>
            </a:r>
            <a:r>
              <a:rPr lang="en-US" sz="3200" dirty="0" smtClean="0"/>
              <a:t> and </a:t>
            </a:r>
            <a:r>
              <a:rPr lang="en-US" sz="3200" dirty="0" err="1" smtClean="0"/>
              <a:t>parametrium</a:t>
            </a:r>
            <a:r>
              <a:rPr lang="en-US" sz="3200" dirty="0" smtClean="0"/>
              <a:t> excision </a:t>
            </a:r>
            <a:br>
              <a:rPr lang="en-US" sz="3200" dirty="0" smtClean="0"/>
            </a:br>
            <a:r>
              <a:rPr lang="en-US" sz="3200" dirty="0" smtClean="0"/>
              <a:t>with proper surgical staging</a:t>
            </a:r>
            <a:endParaRPr lang="en-US" sz="3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3600" dirty="0" err="1" smtClean="0"/>
              <a:t>Neuroendocrine</a:t>
            </a:r>
            <a:r>
              <a:rPr lang="en-US" sz="3600" dirty="0" smtClean="0"/>
              <a:t> (small cells) ca </a:t>
            </a:r>
            <a:r>
              <a:rPr lang="en-US" sz="3600" dirty="0" err="1" smtClean="0"/>
              <a:t>cx</a:t>
            </a:r>
            <a:r>
              <a:rPr lang="en-US" sz="3600" dirty="0" smtClean="0"/>
              <a:t/>
            </a:r>
            <a:br>
              <a:rPr lang="en-US" sz="3600" dirty="0" smtClean="0"/>
            </a:br>
            <a:r>
              <a:rPr lang="en-US" sz="3200" dirty="0" smtClean="0"/>
              <a:t>-Incidence &lt;5% ,with early nodal &amp; distant </a:t>
            </a:r>
            <a:r>
              <a:rPr lang="en-US" sz="3200" dirty="0" err="1" smtClean="0"/>
              <a:t>mets</a:t>
            </a:r>
            <a:r>
              <a:rPr lang="en-US" sz="3200" dirty="0" smtClean="0"/>
              <a:t/>
            </a:r>
            <a:br>
              <a:rPr lang="en-US" sz="3200" dirty="0" smtClean="0"/>
            </a:br>
            <a:r>
              <a:rPr lang="en-US" sz="3200" dirty="0" smtClean="0"/>
              <a:t>-Non keratinized </a:t>
            </a:r>
            <a:r>
              <a:rPr lang="en-US" sz="3200" dirty="0" err="1" smtClean="0"/>
              <a:t>st</a:t>
            </a:r>
            <a:r>
              <a:rPr lang="en-US" sz="3200" dirty="0" smtClean="0"/>
              <a:t>. sq. </a:t>
            </a:r>
            <a:r>
              <a:rPr lang="en-US" sz="3200" dirty="0" err="1" smtClean="0"/>
              <a:t>ep</a:t>
            </a:r>
            <a:r>
              <a:rPr lang="en-US" sz="3200" dirty="0" smtClean="0"/>
              <a:t>.</a:t>
            </a:r>
            <a:br>
              <a:rPr lang="en-US" sz="3200" dirty="0" smtClean="0"/>
            </a:br>
            <a:r>
              <a:rPr lang="en-US" sz="3200" dirty="0" smtClean="0"/>
              <a:t>-Similar to Oat cell tumor of the lungs</a:t>
            </a:r>
            <a:br>
              <a:rPr lang="en-US" sz="3200" dirty="0" smtClean="0"/>
            </a:br>
            <a:r>
              <a:rPr lang="en-US" sz="3200" dirty="0" smtClean="0"/>
              <a:t>-Poorest diagnosis ;29% OS</a:t>
            </a:r>
            <a:br>
              <a:rPr lang="en-US" sz="3200" dirty="0" smtClean="0"/>
            </a:br>
            <a:r>
              <a:rPr lang="en-US" sz="3200" dirty="0" smtClean="0"/>
              <a:t>-80% of tumor staining ,</a:t>
            </a:r>
            <a:r>
              <a:rPr lang="en-US" sz="3200" dirty="0" err="1" smtClean="0"/>
              <a:t>synaptophysin</a:t>
            </a:r>
            <a:r>
              <a:rPr lang="en-US" sz="3200" dirty="0" smtClean="0"/>
              <a:t> ,</a:t>
            </a:r>
            <a:r>
              <a:rPr lang="en-US" sz="3200" dirty="0" err="1" smtClean="0"/>
              <a:t>chromogranin</a:t>
            </a:r>
            <a:r>
              <a:rPr lang="en-US" sz="3200" dirty="0" smtClean="0"/>
              <a:t> .CD 56 ( neural cell adhesion molecules</a:t>
            </a:r>
            <a:br>
              <a:rPr lang="en-US" sz="3200" dirty="0" smtClean="0"/>
            </a:br>
            <a:r>
              <a:rPr lang="en-US" sz="3200" dirty="0" smtClean="0"/>
              <a:t>-Treatment options ; surgery , chemo-radiotherapy</a:t>
            </a:r>
            <a:br>
              <a:rPr lang="en-US" sz="3200" dirty="0" smtClean="0"/>
            </a:br>
            <a:endParaRPr lang="en-US" sz="36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smtClean="0"/>
              <a:t>Glassy cell carcinoma ,</a:t>
            </a:r>
            <a:r>
              <a:rPr lang="en-US" sz="3600" dirty="0" err="1" smtClean="0"/>
              <a:t>Carcinosarcoma</a:t>
            </a:r>
            <a:r>
              <a:rPr lang="en-US" sz="3600" dirty="0" smtClean="0"/>
              <a:t> </a:t>
            </a:r>
            <a:br>
              <a:rPr lang="en-US" sz="3600" dirty="0" smtClean="0"/>
            </a:br>
            <a:r>
              <a:rPr lang="en-US" sz="3600" dirty="0" smtClean="0"/>
              <a:t>,Lymphoma</a:t>
            </a:r>
            <a:br>
              <a:rPr lang="en-US" sz="3600" dirty="0" smtClean="0"/>
            </a:br>
            <a:r>
              <a:rPr lang="en-US" sz="3200" dirty="0" smtClean="0"/>
              <a:t>-Glassy cell ( </a:t>
            </a:r>
            <a:r>
              <a:rPr lang="en-US" sz="3200" dirty="0" err="1" smtClean="0"/>
              <a:t>Adeno-squamous</a:t>
            </a:r>
            <a:r>
              <a:rPr lang="en-US" sz="3200" dirty="0" smtClean="0"/>
              <a:t> ca ) with survival </a:t>
            </a:r>
            <a:br>
              <a:rPr lang="en-US" sz="3200" dirty="0" smtClean="0"/>
            </a:br>
            <a:r>
              <a:rPr lang="en-US" sz="3200" dirty="0" smtClean="0"/>
              <a:t>rate of 50% for stage I</a:t>
            </a:r>
            <a:br>
              <a:rPr lang="en-US" sz="3200" dirty="0" smtClean="0"/>
            </a:br>
            <a:r>
              <a:rPr lang="en-US" sz="3200" dirty="0" smtClean="0"/>
              <a:t>-</a:t>
            </a:r>
            <a:r>
              <a:rPr lang="en-US" sz="3200" dirty="0" err="1" smtClean="0"/>
              <a:t>Carcinosarcoma</a:t>
            </a:r>
            <a:r>
              <a:rPr lang="en-US" sz="3200" dirty="0" smtClean="0"/>
              <a:t> ; </a:t>
            </a:r>
            <a:r>
              <a:rPr lang="en-US" sz="3200" dirty="0" err="1" smtClean="0"/>
              <a:t>Ifosfamide</a:t>
            </a:r>
            <a:r>
              <a:rPr lang="en-US" sz="3200" dirty="0" smtClean="0"/>
              <a:t> based regimen is to be used</a:t>
            </a:r>
            <a:br>
              <a:rPr lang="en-US" sz="3200" dirty="0" smtClean="0"/>
            </a:br>
            <a:r>
              <a:rPr lang="en-US" sz="3200" dirty="0" smtClean="0"/>
              <a:t>-Lymphoma ; </a:t>
            </a:r>
            <a:r>
              <a:rPr lang="en-US" sz="3200" dirty="0" err="1" smtClean="0"/>
              <a:t>extranodal</a:t>
            </a:r>
            <a:r>
              <a:rPr lang="en-US" sz="3200" dirty="0" smtClean="0"/>
              <a:t> type has worse prognosis than nodal type</a:t>
            </a:r>
            <a:br>
              <a:rPr lang="en-US" sz="3200" dirty="0" smtClean="0"/>
            </a:br>
            <a:r>
              <a:rPr lang="en-US" sz="3200" dirty="0" smtClean="0"/>
              <a:t>-Melanoma is rare </a:t>
            </a:r>
            <a:endParaRPr lang="en-US" sz="36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600" dirty="0" smtClean="0"/>
              <a:t>Prognostic factors for early ca </a:t>
            </a:r>
            <a:r>
              <a:rPr lang="en-US" sz="3600" dirty="0" err="1" smtClean="0"/>
              <a:t>cx</a:t>
            </a:r>
            <a:r>
              <a:rPr lang="en-US" sz="3600" dirty="0" smtClean="0"/>
              <a:t> &amp; locally advanced disease</a:t>
            </a:r>
            <a:br>
              <a:rPr lang="en-US" sz="3600" dirty="0" smtClean="0"/>
            </a:br>
            <a:r>
              <a:rPr lang="en-US" sz="3200" dirty="0" smtClean="0"/>
              <a:t>-Depth of the </a:t>
            </a:r>
            <a:r>
              <a:rPr lang="en-US" sz="3200" b="1" dirty="0" err="1" smtClean="0"/>
              <a:t>stroma</a:t>
            </a:r>
            <a:r>
              <a:rPr lang="en-US" sz="3200" b="1" dirty="0" smtClean="0"/>
              <a:t> invasion </a:t>
            </a:r>
            <a:r>
              <a:rPr lang="en-US" sz="3200" dirty="0" smtClean="0"/>
              <a:t>is the most single prognostic factor</a:t>
            </a:r>
            <a:br>
              <a:rPr lang="en-US" sz="3200" dirty="0" smtClean="0"/>
            </a:br>
            <a:r>
              <a:rPr lang="en-US" sz="3200" dirty="0" smtClean="0"/>
              <a:t>-</a:t>
            </a:r>
            <a:r>
              <a:rPr lang="en-US" sz="3200" dirty="0" err="1" smtClean="0"/>
              <a:t>Bl.v</a:t>
            </a:r>
            <a:r>
              <a:rPr lang="en-US" sz="3200" dirty="0" smtClean="0"/>
              <a:t>. invasion 30%  OS </a:t>
            </a:r>
            <a:r>
              <a:rPr lang="en-US" sz="3200" dirty="0" err="1" smtClean="0"/>
              <a:t>vs</a:t>
            </a:r>
            <a:r>
              <a:rPr lang="en-US" sz="3200" dirty="0" smtClean="0"/>
              <a:t> 70% for non-invasion</a:t>
            </a:r>
            <a:br>
              <a:rPr lang="en-US" sz="3200" dirty="0" smtClean="0"/>
            </a:br>
            <a:r>
              <a:rPr lang="en-US" sz="3200" dirty="0" smtClean="0"/>
              <a:t>-Tumor size can </a:t>
            </a:r>
            <a:r>
              <a:rPr lang="en-US" sz="3200" dirty="0" smtClean="0"/>
              <a:t>be reflected </a:t>
            </a:r>
            <a:r>
              <a:rPr lang="en-US" sz="3200" dirty="0" smtClean="0"/>
              <a:t>on LN involvement </a:t>
            </a:r>
            <a:br>
              <a:rPr lang="en-US" sz="3200" dirty="0" smtClean="0"/>
            </a:br>
            <a:r>
              <a:rPr lang="en-US" sz="3200" dirty="0" smtClean="0"/>
              <a:t>-In </a:t>
            </a:r>
            <a:r>
              <a:rPr lang="en-US" sz="3200" dirty="0" err="1" smtClean="0"/>
              <a:t>intraperitoneal</a:t>
            </a:r>
            <a:r>
              <a:rPr lang="en-US" sz="3200" dirty="0" smtClean="0"/>
              <a:t> involvement OS is the same regardless the tumor stage</a:t>
            </a:r>
            <a:br>
              <a:rPr lang="en-US" sz="3200" dirty="0" smtClean="0"/>
            </a:br>
            <a:r>
              <a:rPr lang="en-US" sz="3200" dirty="0" smtClean="0"/>
              <a:t>-LN +</a:t>
            </a:r>
            <a:r>
              <a:rPr lang="en-US" sz="3200" dirty="0" err="1" smtClean="0"/>
              <a:t>ve</a:t>
            </a:r>
            <a:r>
              <a:rPr lang="en-US" sz="3200" dirty="0" smtClean="0"/>
              <a:t> </a:t>
            </a:r>
            <a:r>
              <a:rPr lang="en-US" sz="3200" dirty="0" err="1" smtClean="0"/>
              <a:t>intraperitoneal</a:t>
            </a:r>
            <a:r>
              <a:rPr lang="en-US" sz="3200" dirty="0" smtClean="0"/>
              <a:t> involvement is 25% Vs</a:t>
            </a:r>
            <a:br>
              <a:rPr lang="en-US" sz="3200" dirty="0" smtClean="0"/>
            </a:br>
            <a:r>
              <a:rPr lang="en-US" sz="3200" dirty="0" smtClean="0"/>
              <a:t>only 6% for LN –</a:t>
            </a:r>
            <a:r>
              <a:rPr lang="en-US" sz="3200" dirty="0" err="1" smtClean="0"/>
              <a:t>ve</a:t>
            </a:r>
            <a:r>
              <a:rPr lang="en-US" sz="3200" dirty="0" smtClean="0"/>
              <a:t/>
            </a:r>
            <a:br>
              <a:rPr lang="en-US" sz="3200" dirty="0" smtClean="0"/>
            </a:br>
            <a:r>
              <a:rPr lang="en-US" sz="3200" dirty="0" smtClean="0"/>
              <a:t>-Age factor ; worse survival at 15-39y for stage II</a:t>
            </a:r>
            <a:br>
              <a:rPr lang="en-US" sz="3200" dirty="0" smtClean="0"/>
            </a:br>
            <a:r>
              <a:rPr lang="en-US" sz="3200" dirty="0" smtClean="0"/>
              <a:t>                &amp; 30-49y for stage IV </a:t>
            </a:r>
            <a:endParaRPr lang="en-US" sz="3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algn="l"/>
            <a:r>
              <a:rPr lang="en-US" sz="4000" dirty="0" smtClean="0"/>
              <a:t>Recurrent &amp; Persistent ca </a:t>
            </a:r>
            <a:r>
              <a:rPr lang="en-US" sz="4000" dirty="0" err="1" smtClean="0"/>
              <a:t>cx</a:t>
            </a:r>
            <a:r>
              <a:rPr lang="en-US" sz="3600" dirty="0" smtClean="0"/>
              <a:t/>
            </a:r>
            <a:br>
              <a:rPr lang="en-US" sz="3600" dirty="0" smtClean="0"/>
            </a:br>
            <a:r>
              <a:rPr lang="en-US" sz="3200" dirty="0" smtClean="0"/>
              <a:t>-35% of ca </a:t>
            </a:r>
            <a:r>
              <a:rPr lang="en-US" sz="3200" dirty="0" err="1" smtClean="0"/>
              <a:t>cx</a:t>
            </a:r>
            <a:r>
              <a:rPr lang="en-US" sz="3200" dirty="0" smtClean="0"/>
              <a:t> either persist or recur</a:t>
            </a:r>
            <a:br>
              <a:rPr lang="en-US" sz="3200" dirty="0" smtClean="0"/>
            </a:br>
            <a:r>
              <a:rPr lang="en-US" sz="3200" dirty="0" smtClean="0"/>
              <a:t>-Central recurrence ; stages I 15% , II b 5% ,</a:t>
            </a:r>
            <a:br>
              <a:rPr lang="en-US" sz="3200" dirty="0" smtClean="0"/>
            </a:br>
            <a:r>
              <a:rPr lang="en-US" sz="3200" dirty="0" smtClean="0"/>
              <a:t> </a:t>
            </a:r>
            <a:r>
              <a:rPr lang="en-US" sz="3200" dirty="0" err="1" smtClean="0"/>
              <a:t>IIIa</a:t>
            </a:r>
            <a:r>
              <a:rPr lang="en-US" sz="3200" dirty="0" smtClean="0"/>
              <a:t> 7.5% , 17%</a:t>
            </a:r>
            <a:br>
              <a:rPr lang="en-US" sz="3200" dirty="0" smtClean="0"/>
            </a:br>
            <a:r>
              <a:rPr lang="en-US" sz="3200" dirty="0" smtClean="0"/>
              <a:t>-Pap smear is invalid after radiotherapy (</a:t>
            </a:r>
            <a:r>
              <a:rPr lang="en-US" sz="3200" dirty="0" err="1" smtClean="0"/>
              <a:t>malig</a:t>
            </a:r>
            <a:r>
              <a:rPr lang="en-US" sz="3200" dirty="0" smtClean="0"/>
              <a:t>’ cells with reproductive death) &gt;</a:t>
            </a:r>
            <a:r>
              <a:rPr lang="en-US" sz="3200" dirty="0" err="1" smtClean="0"/>
              <a:t>punch&amp;needle</a:t>
            </a:r>
            <a:r>
              <a:rPr lang="en-US" sz="3200" dirty="0" smtClean="0"/>
              <a:t> </a:t>
            </a:r>
            <a:r>
              <a:rPr lang="en-US" sz="3200" dirty="0" err="1" smtClean="0"/>
              <a:t>biospy</a:t>
            </a:r>
            <a:r>
              <a:rPr lang="en-US" sz="3200" dirty="0" smtClean="0"/>
              <a:t> is indicated</a:t>
            </a:r>
            <a:br>
              <a:rPr lang="en-US" sz="3200" dirty="0" smtClean="0"/>
            </a:br>
            <a:r>
              <a:rPr lang="en-US" sz="3200" dirty="0" smtClean="0"/>
              <a:t>-Most of recurrence in 1</a:t>
            </a:r>
            <a:r>
              <a:rPr lang="en-US" sz="3200" baseline="30000" dirty="0" smtClean="0"/>
              <a:t>st</a:t>
            </a:r>
            <a:r>
              <a:rPr lang="en-US" sz="3200" dirty="0" smtClean="0"/>
              <a:t> 2 years  ,variable presentations ; </a:t>
            </a:r>
            <a:r>
              <a:rPr lang="en-US" sz="3200" dirty="0" err="1" smtClean="0"/>
              <a:t>serosangineous</a:t>
            </a:r>
            <a:r>
              <a:rPr lang="en-US" sz="3200" dirty="0" smtClean="0"/>
              <a:t> </a:t>
            </a:r>
            <a:r>
              <a:rPr lang="en-US" sz="3200" dirty="0" err="1" smtClean="0"/>
              <a:t>vag</a:t>
            </a:r>
            <a:r>
              <a:rPr lang="en-US" sz="3200" dirty="0" smtClean="0"/>
              <a:t> discharge&amp;</a:t>
            </a:r>
            <a:br>
              <a:rPr lang="en-US" sz="3200" dirty="0" smtClean="0"/>
            </a:br>
            <a:r>
              <a:rPr lang="en-US" sz="3200" dirty="0" smtClean="0"/>
              <a:t>                            pelvic ,sciatic or thigh pain &amp; leg</a:t>
            </a:r>
            <a:br>
              <a:rPr lang="en-US" sz="3200" dirty="0" smtClean="0"/>
            </a:br>
            <a:r>
              <a:rPr lang="en-US" sz="3200" dirty="0" smtClean="0"/>
              <a:t>                            </a:t>
            </a:r>
            <a:r>
              <a:rPr lang="en-US" sz="3200" dirty="0" err="1" smtClean="0"/>
              <a:t>oededma</a:t>
            </a:r>
            <a:r>
              <a:rPr lang="en-US" sz="3200" dirty="0" smtClean="0"/>
              <a:t> &amp;</a:t>
            </a:r>
            <a:r>
              <a:rPr lang="en-US" sz="3200" dirty="0" err="1" smtClean="0"/>
              <a:t>prog.uretral</a:t>
            </a:r>
            <a:r>
              <a:rPr lang="en-US" sz="3200" dirty="0" smtClean="0"/>
              <a:t> </a:t>
            </a:r>
            <a:r>
              <a:rPr lang="en-US" sz="3200" dirty="0" err="1" smtClean="0"/>
              <a:t>obst</a:t>
            </a:r>
            <a:r>
              <a:rPr lang="en-US" sz="3200" dirty="0" smtClean="0"/>
              <a:t>.&amp;</a:t>
            </a:r>
            <a:br>
              <a:rPr lang="en-US" sz="3200" dirty="0" smtClean="0"/>
            </a:br>
            <a:r>
              <a:rPr lang="en-US" sz="3200" dirty="0" smtClean="0"/>
              <a:t>                            </a:t>
            </a:r>
            <a:r>
              <a:rPr lang="en-US" sz="3200" dirty="0" err="1" smtClean="0"/>
              <a:t>supraclavecular</a:t>
            </a:r>
            <a:r>
              <a:rPr lang="en-US" sz="3200" dirty="0" smtClean="0"/>
              <a:t> LN &amp;general </a:t>
            </a:r>
            <a:r>
              <a:rPr lang="en-US" sz="3200" dirty="0" err="1" smtClean="0"/>
              <a:t>symp</a:t>
            </a:r>
            <a:r>
              <a:rPr lang="en-US" sz="3200" dirty="0" smtClean="0"/>
              <a:t>. </a:t>
            </a:r>
            <a:br>
              <a:rPr lang="en-US" sz="3200" dirty="0" smtClean="0"/>
            </a:br>
            <a:r>
              <a:rPr lang="en-US" sz="3200" dirty="0" smtClean="0"/>
              <a:t>                            (</a:t>
            </a:r>
            <a:r>
              <a:rPr lang="en-US" sz="3200" dirty="0" err="1" smtClean="0"/>
              <a:t>wt.loss</a:t>
            </a:r>
            <a:r>
              <a:rPr lang="en-US" sz="3200" dirty="0" smtClean="0"/>
              <a:t> &amp;cough </a:t>
            </a:r>
            <a:r>
              <a:rPr lang="en-US" sz="3200" dirty="0" err="1" smtClean="0"/>
              <a:t>hemoptysis</a:t>
            </a:r>
            <a:r>
              <a:rPr lang="en-US" sz="3200" dirty="0" smtClean="0"/>
              <a:t> ,pain)</a:t>
            </a:r>
            <a:br>
              <a:rPr lang="en-US" sz="3200" dirty="0" smtClean="0"/>
            </a:br>
            <a:r>
              <a:rPr lang="en-US" sz="3200" dirty="0" smtClean="0"/>
              <a:t>-CT ,MRI ,PET-CT ,CXR ,</a:t>
            </a:r>
            <a:r>
              <a:rPr lang="en-US" sz="3200" dirty="0" err="1" smtClean="0"/>
              <a:t>hemogram</a:t>
            </a:r>
            <a:r>
              <a:rPr lang="en-US" sz="3200" dirty="0" smtClean="0"/>
              <a:t> ,</a:t>
            </a:r>
            <a:r>
              <a:rPr lang="en-US" sz="3200" dirty="0" err="1" smtClean="0"/>
              <a:t>UECs,liver</a:t>
            </a:r>
            <a:r>
              <a:rPr lang="en-US" sz="3200" dirty="0" smtClean="0"/>
              <a:t> </a:t>
            </a:r>
            <a:r>
              <a:rPr lang="en-US" sz="3200" dirty="0" err="1" smtClean="0"/>
              <a:t>f.test</a:t>
            </a:r>
            <a:r>
              <a:rPr lang="en-US" sz="3200" dirty="0" smtClean="0"/>
              <a:t/>
            </a:r>
            <a:br>
              <a:rPr lang="en-US" sz="3200" dirty="0" smtClean="0"/>
            </a:br>
            <a:r>
              <a:rPr lang="en-US" sz="3200" dirty="0" smtClean="0"/>
              <a:t>IVU</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202362"/>
          </a:xfrm>
        </p:spPr>
        <p:txBody>
          <a:bodyPr>
            <a:normAutofit fontScale="90000"/>
          </a:bodyPr>
          <a:lstStyle/>
          <a:p>
            <a:pPr algn="l"/>
            <a:r>
              <a:rPr lang="en-US" dirty="0" smtClean="0"/>
              <a:t>Histological Classification</a:t>
            </a:r>
            <a:r>
              <a:rPr lang="en-US" sz="4000" dirty="0" smtClean="0"/>
              <a:t/>
            </a:r>
            <a:br>
              <a:rPr lang="en-US" sz="4000" dirty="0" smtClean="0"/>
            </a:br>
            <a:r>
              <a:rPr lang="en-US" sz="3200" dirty="0" smtClean="0"/>
              <a:t>-</a:t>
            </a:r>
            <a:r>
              <a:rPr lang="en-US" sz="3200" b="1" dirty="0" smtClean="0"/>
              <a:t>EPITHELIAL </a:t>
            </a:r>
            <a:r>
              <a:rPr lang="en-US" sz="3200" dirty="0" smtClean="0"/>
              <a:t/>
            </a:r>
            <a:br>
              <a:rPr lang="en-US" sz="3200" dirty="0" smtClean="0"/>
            </a:br>
            <a:r>
              <a:rPr lang="en-US" sz="3200" dirty="0" smtClean="0"/>
              <a:t>    I </a:t>
            </a:r>
            <a:r>
              <a:rPr lang="en-US" sz="3200" dirty="0" err="1" smtClean="0"/>
              <a:t>Ectocervix</a:t>
            </a:r>
            <a:r>
              <a:rPr lang="en-US" sz="3200" dirty="0" smtClean="0"/>
              <a:t> ; Non-glandular</a:t>
            </a:r>
            <a:br>
              <a:rPr lang="en-US" sz="3200" dirty="0" smtClean="0"/>
            </a:br>
            <a:r>
              <a:rPr lang="en-US" sz="3200" dirty="0" smtClean="0"/>
              <a:t>                            </a:t>
            </a:r>
            <a:r>
              <a:rPr lang="en-US" sz="3200" b="1" dirty="0" err="1" smtClean="0"/>
              <a:t>squamous</a:t>
            </a:r>
            <a:r>
              <a:rPr lang="en-US" sz="3200" b="1" dirty="0" smtClean="0"/>
              <a:t> .c.</a:t>
            </a:r>
            <a:r>
              <a:rPr lang="en-US" sz="3200" dirty="0" smtClean="0"/>
              <a:t> – </a:t>
            </a:r>
            <a:r>
              <a:rPr lang="en-US" sz="3200" dirty="0" err="1" smtClean="0"/>
              <a:t>verrucous</a:t>
            </a:r>
            <a:r>
              <a:rPr lang="en-US" sz="3200" dirty="0" smtClean="0"/>
              <a:t> –warty, </a:t>
            </a:r>
            <a:br>
              <a:rPr lang="en-US" sz="3200" dirty="0" smtClean="0"/>
            </a:br>
            <a:r>
              <a:rPr lang="en-US" sz="3200" dirty="0" smtClean="0"/>
              <a:t>                            </a:t>
            </a:r>
            <a:r>
              <a:rPr lang="en-US" sz="3200" dirty="0" err="1" smtClean="0"/>
              <a:t>papil</a:t>
            </a:r>
            <a:r>
              <a:rPr lang="en-US" sz="3200" dirty="0" smtClean="0"/>
              <a:t> sq c – lymphoid like </a:t>
            </a:r>
            <a:r>
              <a:rPr lang="en-US" sz="3200" dirty="0" err="1" smtClean="0"/>
              <a:t>epith</a:t>
            </a:r>
            <a:r>
              <a:rPr lang="en-US" sz="3200" dirty="0" smtClean="0"/>
              <a:t> -    </a:t>
            </a:r>
            <a:br>
              <a:rPr lang="en-US" sz="3200" dirty="0" smtClean="0"/>
            </a:br>
            <a:r>
              <a:rPr lang="en-US" sz="3200" dirty="0" smtClean="0"/>
              <a:t>                            </a:t>
            </a:r>
            <a:r>
              <a:rPr lang="en-US" sz="3200" dirty="0" err="1" smtClean="0"/>
              <a:t>sarcomatoid</a:t>
            </a:r>
            <a:r>
              <a:rPr lang="en-US" sz="3200" dirty="0" smtClean="0"/>
              <a:t>   </a:t>
            </a:r>
            <a:br>
              <a:rPr lang="en-US" sz="3200" dirty="0" smtClean="0"/>
            </a:br>
            <a:r>
              <a:rPr lang="en-US" sz="3200" dirty="0" smtClean="0"/>
              <a:t>    II </a:t>
            </a:r>
            <a:r>
              <a:rPr lang="en-US" sz="3200" dirty="0" err="1" smtClean="0"/>
              <a:t>Endocevtx</a:t>
            </a:r>
            <a:r>
              <a:rPr lang="en-US" sz="3200" dirty="0" smtClean="0"/>
              <a:t> ;Glandular   </a:t>
            </a:r>
            <a:br>
              <a:rPr lang="en-US" sz="3200" dirty="0" smtClean="0"/>
            </a:br>
            <a:r>
              <a:rPr lang="en-US" sz="3200" b="1" dirty="0" smtClean="0"/>
              <a:t>                            </a:t>
            </a:r>
            <a:r>
              <a:rPr lang="en-US" sz="3200" b="1" dirty="0" err="1" smtClean="0"/>
              <a:t>Adencarcinoma</a:t>
            </a:r>
            <a:r>
              <a:rPr lang="en-US" sz="3200" b="1" dirty="0" smtClean="0"/>
              <a:t> </a:t>
            </a:r>
            <a:r>
              <a:rPr lang="en-US" sz="3200" dirty="0" smtClean="0"/>
              <a:t>–mucous –clear c</a:t>
            </a:r>
            <a:br>
              <a:rPr lang="en-US" sz="3200" dirty="0" smtClean="0"/>
            </a:br>
            <a:r>
              <a:rPr lang="en-US" sz="3200" dirty="0" smtClean="0"/>
              <a:t>                            - </a:t>
            </a:r>
            <a:r>
              <a:rPr lang="en-US" sz="3200" dirty="0" err="1" smtClean="0"/>
              <a:t>endomerioid</a:t>
            </a:r>
            <a:r>
              <a:rPr lang="en-US" sz="3200" dirty="0" smtClean="0"/>
              <a:t> –adenoma</a:t>
            </a:r>
            <a:br>
              <a:rPr lang="en-US" sz="3200" dirty="0" smtClean="0"/>
            </a:br>
            <a:r>
              <a:rPr lang="en-US" sz="3200" dirty="0" smtClean="0"/>
              <a:t>                            magnum –</a:t>
            </a:r>
            <a:r>
              <a:rPr lang="en-US" sz="3200" dirty="0" err="1" smtClean="0"/>
              <a:t>mesenephr</a:t>
            </a:r>
            <a:r>
              <a:rPr lang="en-US" sz="3200" dirty="0" smtClean="0"/>
              <a:t>. Signet </a:t>
            </a:r>
            <a:br>
              <a:rPr lang="en-US" sz="3200" dirty="0" smtClean="0"/>
            </a:br>
            <a:r>
              <a:rPr lang="en-US" sz="3200" dirty="0" smtClean="0"/>
              <a:t>                            ring – colloid –</a:t>
            </a:r>
            <a:r>
              <a:rPr lang="en-US" sz="3200" dirty="0" err="1" smtClean="0"/>
              <a:t>intest</a:t>
            </a:r>
            <a:r>
              <a:rPr lang="en-US" sz="3200" dirty="0" smtClean="0"/>
              <a:t>-like </a:t>
            </a:r>
            <a:r>
              <a:rPr lang="en-US" sz="3200" dirty="0" smtClean="0"/>
              <a:t/>
            </a:r>
            <a:br>
              <a:rPr lang="en-US" sz="3200" dirty="0" smtClean="0"/>
            </a:br>
            <a:r>
              <a:rPr lang="en-US" sz="3200" dirty="0" smtClean="0"/>
              <a:t>    III Others ; </a:t>
            </a:r>
            <a:r>
              <a:rPr lang="en-US" sz="3200" dirty="0" err="1" smtClean="0"/>
              <a:t>Adeno-squamous</a:t>
            </a:r>
            <a:r>
              <a:rPr lang="en-US" sz="3200" dirty="0" smtClean="0"/>
              <a:t> – Glassy –small c</a:t>
            </a:r>
            <a:br>
              <a:rPr lang="en-US" sz="3200" dirty="0" smtClean="0"/>
            </a:br>
            <a:r>
              <a:rPr lang="en-US" sz="3200" dirty="0" smtClean="0"/>
              <a:t>-</a:t>
            </a:r>
            <a:r>
              <a:rPr lang="en-US" sz="3200" b="1" dirty="0" smtClean="0"/>
              <a:t>NON-EPITHELIAL  </a:t>
            </a:r>
            <a:r>
              <a:rPr lang="en-US" sz="3200" dirty="0" smtClean="0"/>
              <a:t>      </a:t>
            </a:r>
            <a:br>
              <a:rPr lang="en-US" sz="3200" dirty="0" smtClean="0"/>
            </a:br>
            <a:r>
              <a:rPr lang="en-US" sz="3200" dirty="0" smtClean="0"/>
              <a:t>     </a:t>
            </a:r>
            <a:r>
              <a:rPr lang="en-US" sz="3200" dirty="0" err="1" smtClean="0"/>
              <a:t>Mesenchymal</a:t>
            </a:r>
            <a:r>
              <a:rPr lang="en-US" sz="3200" dirty="0" smtClean="0"/>
              <a:t> , Germ c , Miscellaneous    </a:t>
            </a:r>
            <a:endParaRPr lang="en-US" sz="4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l"/>
            <a:r>
              <a:rPr lang="en-US" sz="3200" dirty="0" smtClean="0"/>
              <a:t>-Mets in untreated pt.; liver 25% ,lungs 14% , </a:t>
            </a:r>
            <a:br>
              <a:rPr lang="en-US" sz="3200" dirty="0" smtClean="0"/>
            </a:br>
            <a:r>
              <a:rPr lang="en-US" sz="3200" dirty="0" smtClean="0"/>
              <a:t>vertebrae 8% ,</a:t>
            </a:r>
            <a:r>
              <a:rPr lang="en-US" sz="3200" dirty="0" err="1" smtClean="0"/>
              <a:t>larege</a:t>
            </a:r>
            <a:r>
              <a:rPr lang="en-US" sz="3200" dirty="0" smtClean="0"/>
              <a:t> bowel 7%</a:t>
            </a:r>
            <a:br>
              <a:rPr lang="en-US" sz="3200" dirty="0" smtClean="0"/>
            </a:br>
            <a:r>
              <a:rPr lang="en-US" sz="3200" dirty="0" smtClean="0"/>
              <a:t>-Mets in treated pt.; liver 16% ,lungs 14% ,</a:t>
            </a:r>
            <a:br>
              <a:rPr lang="en-US" sz="3200" dirty="0" smtClean="0"/>
            </a:br>
            <a:r>
              <a:rPr lang="en-US" sz="3200" dirty="0" smtClean="0"/>
              <a:t>vertebrae 9% ,large bowel 7%</a:t>
            </a:r>
            <a:br>
              <a:rPr lang="en-US" sz="3200" dirty="0" smtClean="0"/>
            </a:br>
            <a:r>
              <a:rPr lang="en-US" sz="3200" dirty="0" smtClean="0"/>
              <a:t>-Recurrence after DXT 12.7% ; 43% </a:t>
            </a:r>
            <a:r>
              <a:rPr lang="en-US" sz="3200" dirty="0" err="1" smtClean="0"/>
              <a:t>parametrium</a:t>
            </a:r>
            <a:r>
              <a:rPr lang="en-US" sz="3200" dirty="0" smtClean="0"/>
              <a:t/>
            </a:r>
            <a:br>
              <a:rPr lang="en-US" sz="3200" dirty="0" smtClean="0"/>
            </a:br>
            <a:r>
              <a:rPr lang="en-US" sz="3200" dirty="0" smtClean="0"/>
              <a:t>&amp; </a:t>
            </a:r>
            <a:r>
              <a:rPr lang="en-US" sz="3200" dirty="0" err="1" smtClean="0"/>
              <a:t>pelic</a:t>
            </a:r>
            <a:r>
              <a:rPr lang="en-US" sz="3200" dirty="0" smtClean="0"/>
              <a:t> side wall , 16% distant</a:t>
            </a:r>
            <a:br>
              <a:rPr lang="en-US" sz="3200" dirty="0" smtClean="0"/>
            </a:br>
            <a:r>
              <a:rPr lang="en-US" sz="3200" dirty="0" smtClean="0"/>
              <a:t>-</a:t>
            </a:r>
            <a:r>
              <a:rPr lang="en-US" sz="3200" dirty="0" err="1" smtClean="0"/>
              <a:t>Ureteral</a:t>
            </a:r>
            <a:r>
              <a:rPr lang="en-US" sz="3200" dirty="0" smtClean="0"/>
              <a:t> obstruction 95% due tumor </a:t>
            </a:r>
            <a:r>
              <a:rPr lang="en-US" sz="3200" dirty="0" err="1" smtClean="0"/>
              <a:t>prog</a:t>
            </a:r>
            <a:r>
              <a:rPr lang="en-US" sz="3200" dirty="0" smtClean="0"/>
              <a:t>.&amp; 5%</a:t>
            </a:r>
            <a:br>
              <a:rPr lang="en-US" sz="3200" dirty="0" smtClean="0"/>
            </a:br>
            <a:r>
              <a:rPr lang="en-US" sz="3200" dirty="0" smtClean="0"/>
              <a:t>due to DXT fibrosis &gt;diversion &amp;retrograde stent</a:t>
            </a:r>
            <a:br>
              <a:rPr lang="en-US" sz="3200" dirty="0" smtClean="0"/>
            </a:br>
            <a:r>
              <a:rPr lang="en-US" sz="3200" dirty="0" smtClean="0"/>
              <a:t>-Definition of healing after DXT;</a:t>
            </a:r>
            <a:br>
              <a:rPr lang="en-US" sz="3200" dirty="0" smtClean="0"/>
            </a:br>
            <a:r>
              <a:rPr lang="en-US" sz="3200" dirty="0" smtClean="0"/>
              <a:t>smooth vault (</a:t>
            </a:r>
            <a:r>
              <a:rPr lang="en-US" sz="3200" dirty="0" err="1" smtClean="0"/>
              <a:t>epithelialization</a:t>
            </a:r>
            <a:r>
              <a:rPr lang="en-US" sz="3200" dirty="0" smtClean="0"/>
              <a:t>) ,</a:t>
            </a:r>
            <a:r>
              <a:rPr lang="en-US" sz="3200" dirty="0" err="1" smtClean="0"/>
              <a:t>rectovag.,ex</a:t>
            </a:r>
            <a:r>
              <a:rPr lang="en-US" sz="3200" dirty="0" smtClean="0"/>
              <a:t> </a:t>
            </a:r>
            <a:r>
              <a:rPr lang="en-US" sz="3200" dirty="0" err="1" smtClean="0"/>
              <a:t>cx</a:t>
            </a:r>
            <a:r>
              <a:rPr lang="en-US" sz="3200" dirty="0" smtClean="0"/>
              <a:t> no </a:t>
            </a:r>
            <a:r>
              <a:rPr lang="en-US" sz="3200" dirty="0" err="1" smtClean="0"/>
              <a:t>nodularity</a:t>
            </a:r>
            <a:r>
              <a:rPr lang="en-US" sz="3200" dirty="0" smtClean="0"/>
              <a:t> </a:t>
            </a:r>
            <a:br>
              <a:rPr lang="en-US" sz="3200" dirty="0" smtClean="0"/>
            </a:br>
            <a:r>
              <a:rPr lang="en-US" sz="3200" dirty="0" smtClean="0"/>
              <a:t>-Definition of </a:t>
            </a:r>
            <a:r>
              <a:rPr lang="en-US" sz="3200" dirty="0" err="1" smtClean="0"/>
              <a:t>persistnce</a:t>
            </a:r>
            <a:r>
              <a:rPr lang="en-US" sz="3200" dirty="0" smtClean="0"/>
              <a:t> ca </a:t>
            </a:r>
            <a:r>
              <a:rPr lang="en-US" sz="3200" dirty="0" err="1" smtClean="0"/>
              <a:t>cx</a:t>
            </a:r>
            <a:r>
              <a:rPr lang="en-US" sz="3200" dirty="0" smtClean="0"/>
              <a:t> ;</a:t>
            </a:r>
            <a:br>
              <a:rPr lang="en-US" sz="3200" dirty="0" smtClean="0"/>
            </a:br>
            <a:r>
              <a:rPr lang="en-US" sz="3200" dirty="0" smtClean="0"/>
              <a:t>evidence of persistence of portion of </a:t>
            </a:r>
            <a:r>
              <a:rPr lang="en-US" sz="3200" dirty="0" err="1" smtClean="0"/>
              <a:t>cx</a:t>
            </a:r>
            <a:r>
              <a:rPr lang="en-US" sz="3200" dirty="0" smtClean="0"/>
              <a:t> or develop of new growth</a:t>
            </a:r>
            <a:endParaRPr lang="en-US" sz="32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6202362"/>
          </a:xfrm>
        </p:spPr>
        <p:txBody>
          <a:bodyPr>
            <a:noAutofit/>
          </a:bodyPr>
          <a:lstStyle/>
          <a:p>
            <a:pPr algn="l"/>
            <a:r>
              <a:rPr lang="en-US" sz="2800" dirty="0" smtClean="0"/>
              <a:t>-After surgery ; recurrence after proved free margins of specimen and persistence is evidence of growth </a:t>
            </a:r>
            <a:r>
              <a:rPr lang="en-US" sz="2800" b="1" dirty="0" smtClean="0"/>
              <a:t>within one year </a:t>
            </a:r>
            <a:r>
              <a:rPr lang="en-US" sz="2800" dirty="0" smtClean="0"/>
              <a:t>of treatment  </a:t>
            </a:r>
            <a:br>
              <a:rPr lang="en-US" sz="2800" dirty="0" smtClean="0"/>
            </a:br>
            <a:r>
              <a:rPr lang="en-US" sz="2800" dirty="0" smtClean="0"/>
              <a:t>-The triad ;Leg </a:t>
            </a:r>
            <a:r>
              <a:rPr lang="en-US" sz="2800" dirty="0" err="1" smtClean="0"/>
              <a:t>oedema</a:t>
            </a:r>
            <a:r>
              <a:rPr lang="en-US" sz="2800" dirty="0" smtClean="0"/>
              <a:t> ,Wt loss ,Pelvic pain ,,is</a:t>
            </a:r>
            <a:br>
              <a:rPr lang="en-US" sz="2800" dirty="0" smtClean="0"/>
            </a:br>
            <a:r>
              <a:rPr lang="en-US" sz="2800" dirty="0" smtClean="0"/>
              <a:t>an ominous finding</a:t>
            </a:r>
            <a:br>
              <a:rPr lang="en-US" sz="2800" dirty="0" smtClean="0"/>
            </a:br>
            <a:r>
              <a:rPr lang="en-US" sz="2800" dirty="0" smtClean="0"/>
              <a:t>-Leg </a:t>
            </a:r>
            <a:r>
              <a:rPr lang="en-US" sz="2800" dirty="0" err="1" smtClean="0"/>
              <a:t>oedema</a:t>
            </a:r>
            <a:r>
              <a:rPr lang="en-US" sz="2800" dirty="0" smtClean="0"/>
              <a:t> ;lymphatic obs. ,or vascular tumor growth  ,unilateral</a:t>
            </a:r>
            <a:br>
              <a:rPr lang="en-US" sz="2800" dirty="0" smtClean="0"/>
            </a:br>
            <a:r>
              <a:rPr lang="en-US" sz="2800" dirty="0" smtClean="0"/>
              <a:t>-Pain ;thigh ant-medial ,post---buttocks ,sciatic</a:t>
            </a:r>
            <a:br>
              <a:rPr lang="en-US" sz="2800" dirty="0" smtClean="0"/>
            </a:br>
            <a:r>
              <a:rPr lang="en-US" sz="2800" dirty="0" smtClean="0"/>
              <a:t>-</a:t>
            </a:r>
            <a:r>
              <a:rPr lang="en-US" sz="2800" dirty="0" err="1" smtClean="0"/>
              <a:t>Vag</a:t>
            </a:r>
            <a:r>
              <a:rPr lang="en-US" sz="2800" dirty="0" smtClean="0"/>
              <a:t> bleeding or watery discharge suggest recur.</a:t>
            </a:r>
            <a:br>
              <a:rPr lang="en-US" sz="2800" dirty="0" smtClean="0"/>
            </a:br>
            <a:r>
              <a:rPr lang="en-US" sz="2800" dirty="0" smtClean="0"/>
              <a:t>-Lung </a:t>
            </a:r>
            <a:r>
              <a:rPr lang="en-US" sz="2800" dirty="0" err="1" smtClean="0"/>
              <a:t>mets</a:t>
            </a:r>
            <a:r>
              <a:rPr lang="en-US" sz="2800" dirty="0" smtClean="0"/>
              <a:t> </a:t>
            </a:r>
            <a:r>
              <a:rPr lang="en-US" sz="2800" dirty="0" err="1" smtClean="0"/>
              <a:t>symp.;cough</a:t>
            </a:r>
            <a:r>
              <a:rPr lang="en-US" sz="2800" dirty="0" smtClean="0"/>
              <a:t> ,</a:t>
            </a:r>
            <a:r>
              <a:rPr lang="en-US" sz="2800" dirty="0" err="1" smtClean="0"/>
              <a:t>hemoptysis</a:t>
            </a:r>
            <a:r>
              <a:rPr lang="en-US" sz="2800" dirty="0" smtClean="0"/>
              <a:t> ,pain</a:t>
            </a:r>
            <a:br>
              <a:rPr lang="en-US" sz="2800" dirty="0" smtClean="0"/>
            </a:br>
            <a:r>
              <a:rPr lang="en-US" sz="2800" dirty="0" smtClean="0"/>
              <a:t>-</a:t>
            </a:r>
            <a:r>
              <a:rPr lang="en-US" sz="2800" dirty="0" err="1" smtClean="0"/>
              <a:t>Supraclavicular</a:t>
            </a:r>
            <a:r>
              <a:rPr lang="en-US" sz="2800" dirty="0" smtClean="0"/>
              <a:t> needle biopsy is indicated</a:t>
            </a:r>
            <a:br>
              <a:rPr lang="en-US" sz="2800" dirty="0" smtClean="0"/>
            </a:br>
            <a:r>
              <a:rPr lang="en-US" sz="2800" dirty="0" smtClean="0"/>
              <a:t>-Bone </a:t>
            </a:r>
            <a:r>
              <a:rPr lang="en-US" sz="2800" dirty="0" err="1" smtClean="0"/>
              <a:t>mets</a:t>
            </a:r>
            <a:r>
              <a:rPr lang="en-US" sz="2800" dirty="0" smtClean="0"/>
              <a:t> ;2% ,bone survey , develop within 30 m ,96% die in 18m</a:t>
            </a:r>
            <a:br>
              <a:rPr lang="en-US" sz="2800" dirty="0" smtClean="0"/>
            </a:br>
            <a:r>
              <a:rPr lang="en-US" sz="2800" dirty="0" smtClean="0"/>
              <a:t>-Of mortalities 50% 1</a:t>
            </a:r>
            <a:r>
              <a:rPr lang="en-US" sz="2800" baseline="30000" dirty="0" smtClean="0"/>
              <a:t>st</a:t>
            </a:r>
            <a:r>
              <a:rPr lang="en-US" sz="2800" dirty="0" smtClean="0"/>
              <a:t> year,25% 2</a:t>
            </a:r>
            <a:r>
              <a:rPr lang="en-US" sz="2800" baseline="30000" dirty="0" smtClean="0"/>
              <a:t>nd</a:t>
            </a:r>
            <a:r>
              <a:rPr lang="en-US" sz="2800" dirty="0" smtClean="0"/>
              <a:t> y ,3</a:t>
            </a:r>
            <a:r>
              <a:rPr lang="en-US" sz="2800" baseline="30000" dirty="0" smtClean="0"/>
              <a:t>rd</a:t>
            </a:r>
            <a:r>
              <a:rPr lang="en-US" sz="2800" dirty="0" smtClean="0"/>
              <a:t> y 15%</a:t>
            </a:r>
            <a:br>
              <a:rPr lang="en-US" sz="2800" dirty="0" smtClean="0"/>
            </a:br>
            <a:r>
              <a:rPr lang="en-US" sz="2800" dirty="0" smtClean="0"/>
              <a:t>-Follow up ex ,</a:t>
            </a:r>
            <a:r>
              <a:rPr lang="en-US" sz="2800" dirty="0" err="1" smtClean="0"/>
              <a:t>rectovag.ex</a:t>
            </a:r>
            <a:r>
              <a:rPr lang="en-US" sz="2800" dirty="0" smtClean="0"/>
              <a:t> ;horse-shoe due to </a:t>
            </a:r>
            <a:r>
              <a:rPr lang="en-US" sz="2800" dirty="0" err="1" smtClean="0"/>
              <a:t>parametrium</a:t>
            </a:r>
            <a:r>
              <a:rPr lang="en-US" sz="2800" dirty="0" smtClean="0"/>
              <a:t> fibrosis</a:t>
            </a:r>
            <a:br>
              <a:rPr lang="en-US" sz="2800" dirty="0" smtClean="0"/>
            </a:br>
            <a:r>
              <a:rPr lang="en-US" sz="2800" dirty="0" smtClean="0"/>
              <a:t>  </a:t>
            </a:r>
            <a:endParaRPr lang="en-US"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txBody>
          <a:bodyPr>
            <a:normAutofit fontScale="90000"/>
          </a:bodyPr>
          <a:lstStyle/>
          <a:p>
            <a:pPr algn="l"/>
            <a:r>
              <a:rPr lang="en-US" sz="3200" dirty="0" smtClean="0"/>
              <a:t>-</a:t>
            </a:r>
            <a:r>
              <a:rPr lang="en-US" sz="3200" dirty="0" err="1" smtClean="0"/>
              <a:t>Periaotic</a:t>
            </a:r>
            <a:r>
              <a:rPr lang="en-US" sz="3200" dirty="0" smtClean="0"/>
              <a:t> LN involvement ,extended field radiation</a:t>
            </a:r>
            <a:br>
              <a:rPr lang="en-US" sz="3200" dirty="0" smtClean="0"/>
            </a:br>
            <a:r>
              <a:rPr lang="en-US" sz="3200" dirty="0" smtClean="0"/>
              <a:t>- Isolated lung </a:t>
            </a:r>
            <a:r>
              <a:rPr lang="en-US" sz="3200" dirty="0" err="1" smtClean="0"/>
              <a:t>mets</a:t>
            </a:r>
            <a:r>
              <a:rPr lang="en-US" sz="3200" dirty="0" smtClean="0"/>
              <a:t> may be treated by </a:t>
            </a:r>
            <a:r>
              <a:rPr lang="en-US" sz="3200" dirty="0" err="1" smtClean="0"/>
              <a:t>lobectomy</a:t>
            </a:r>
            <a:r>
              <a:rPr lang="en-US" sz="3200" dirty="0" smtClean="0"/>
              <a:t/>
            </a:r>
            <a:br>
              <a:rPr lang="en-US" sz="3200" dirty="0" smtClean="0"/>
            </a:br>
            <a:r>
              <a:rPr lang="en-US" sz="3200" dirty="0" smtClean="0"/>
              <a:t>-Roles of </a:t>
            </a:r>
            <a:r>
              <a:rPr lang="en-US" sz="3200" dirty="0" err="1" smtClean="0"/>
              <a:t>brachytherapy</a:t>
            </a:r>
            <a:r>
              <a:rPr lang="en-US" sz="3200" dirty="0" smtClean="0"/>
              <a:t> and </a:t>
            </a:r>
            <a:r>
              <a:rPr lang="en-US" sz="3200" dirty="0" err="1" smtClean="0"/>
              <a:t>supervoltage</a:t>
            </a:r>
            <a:r>
              <a:rPr lang="en-US" sz="3200" dirty="0" smtClean="0"/>
              <a:t> extended </a:t>
            </a:r>
            <a:r>
              <a:rPr lang="en-US" sz="3200" dirty="0" smtClean="0"/>
              <a:t>radiation</a:t>
            </a:r>
            <a:r>
              <a:rPr lang="en-US" sz="3200" dirty="0" smtClean="0"/>
              <a:t/>
            </a:r>
            <a:br>
              <a:rPr lang="en-US" sz="3200" dirty="0" smtClean="0"/>
            </a:br>
            <a:r>
              <a:rPr lang="en-US" sz="3200" dirty="0" smtClean="0"/>
              <a:t>-Bowel irradiation &gt; bowel radiation changes including acute &amp; chronic presentation</a:t>
            </a:r>
            <a:br>
              <a:rPr lang="en-US" sz="3200" dirty="0" smtClean="0"/>
            </a:br>
            <a:r>
              <a:rPr lang="en-US" sz="3200" dirty="0" smtClean="0"/>
              <a:t>-Bowel obstruction may be due to radiotherapy or tumor, surgical repair may be needed  </a:t>
            </a:r>
            <a:endParaRPr lang="en-US" sz="3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3600" dirty="0" smtClean="0"/>
              <a:t>Prognosis </a:t>
            </a:r>
            <a:br>
              <a:rPr lang="en-US" sz="3600" dirty="0" smtClean="0"/>
            </a:br>
            <a:r>
              <a:rPr lang="en-US" sz="3200" dirty="0" smtClean="0"/>
              <a:t>-Persistent &amp; recurrent ca </a:t>
            </a:r>
            <a:r>
              <a:rPr lang="en-US" sz="3200" dirty="0" err="1" smtClean="0"/>
              <a:t>cx</a:t>
            </a:r>
            <a:r>
              <a:rPr lang="en-US" sz="3200" dirty="0" smtClean="0"/>
              <a:t> has overall survival rate of 10-15%</a:t>
            </a:r>
            <a:br>
              <a:rPr lang="en-US" sz="3200" dirty="0" smtClean="0"/>
            </a:br>
            <a:r>
              <a:rPr lang="en-US" sz="3200" dirty="0" smtClean="0"/>
              <a:t>-Most are unlikely to be candidate for curative </a:t>
            </a:r>
            <a:br>
              <a:rPr lang="en-US" sz="3200" dirty="0" smtClean="0"/>
            </a:br>
            <a:r>
              <a:rPr lang="en-US" sz="3200" dirty="0" smtClean="0"/>
              <a:t>therapy  and palliative care are the likely needed</a:t>
            </a:r>
            <a:br>
              <a:rPr lang="en-US" sz="3200" dirty="0" smtClean="0"/>
            </a:br>
            <a:r>
              <a:rPr lang="en-US" sz="3200" dirty="0" smtClean="0"/>
              <a:t>measure </a:t>
            </a:r>
            <a:br>
              <a:rPr lang="en-US" sz="3200" dirty="0" smtClean="0"/>
            </a:br>
            <a:endParaRPr lang="en-US" sz="3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600" dirty="0" smtClean="0"/>
              <a:t>Radical Hysterectomy for </a:t>
            </a:r>
            <a:r>
              <a:rPr lang="en-US" sz="3600" dirty="0" err="1" smtClean="0"/>
              <a:t>previousely</a:t>
            </a:r>
            <a:r>
              <a:rPr lang="en-US" sz="3600" dirty="0" smtClean="0"/>
              <a:t> radiotherapy</a:t>
            </a:r>
            <a:br>
              <a:rPr lang="en-US" sz="3600" dirty="0" smtClean="0"/>
            </a:br>
            <a:r>
              <a:rPr lang="en-US" sz="3200" dirty="0" smtClean="0"/>
              <a:t>-Usually class II &amp; III</a:t>
            </a:r>
            <a:br>
              <a:rPr lang="en-US" sz="3200" dirty="0" smtClean="0"/>
            </a:br>
            <a:r>
              <a:rPr lang="en-US" sz="3200" dirty="0" smtClean="0"/>
              <a:t>-Complications 42% ,of which 28% urinary tract injuries</a:t>
            </a:r>
            <a:br>
              <a:rPr lang="en-US" sz="3200" dirty="0" smtClean="0"/>
            </a:br>
            <a:r>
              <a:rPr lang="en-US" sz="3200" dirty="0" smtClean="0"/>
              <a:t>-In a successful surgery 90% 5 years survival rates if the lesion is &lt;2cm and 63% &gt;2cm</a:t>
            </a:r>
            <a:br>
              <a:rPr lang="en-US" sz="3200" dirty="0" smtClean="0"/>
            </a:br>
            <a:r>
              <a:rPr lang="en-US" sz="3200" dirty="0" smtClean="0"/>
              <a:t>-</a:t>
            </a:r>
            <a:r>
              <a:rPr lang="en-US" sz="3200" dirty="0" err="1" smtClean="0"/>
              <a:t>Omental</a:t>
            </a:r>
            <a:r>
              <a:rPr lang="en-US" sz="3200" dirty="0" smtClean="0"/>
              <a:t> pedicle placement into the pelvis may</a:t>
            </a:r>
            <a:br>
              <a:rPr lang="en-US" sz="3200" dirty="0" smtClean="0"/>
            </a:br>
            <a:r>
              <a:rPr lang="en-US" sz="3200" dirty="0" smtClean="0"/>
              <a:t>provide pelvic </a:t>
            </a:r>
            <a:r>
              <a:rPr lang="en-US" sz="3200" dirty="0" err="1" smtClean="0"/>
              <a:t>bl.supply</a:t>
            </a:r>
            <a:r>
              <a:rPr lang="en-US" sz="3200" dirty="0" smtClean="0"/>
              <a:t> and improve circulation</a:t>
            </a:r>
            <a:br>
              <a:rPr lang="en-US" sz="3200" dirty="0" smtClean="0"/>
            </a:br>
            <a:endParaRPr lang="en-US" sz="36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pPr algn="l"/>
            <a:r>
              <a:rPr lang="en-US" sz="4000" dirty="0" smtClean="0"/>
              <a:t>Pelvic </a:t>
            </a:r>
            <a:r>
              <a:rPr lang="en-US" sz="4000" dirty="0" err="1" smtClean="0"/>
              <a:t>Exentration</a:t>
            </a:r>
            <a:r>
              <a:rPr lang="en-US" sz="3600" dirty="0" smtClean="0"/>
              <a:t/>
            </a:r>
            <a:br>
              <a:rPr lang="en-US" sz="3600" dirty="0" smtClean="0"/>
            </a:br>
            <a:r>
              <a:rPr lang="en-US" sz="3200" dirty="0" smtClean="0"/>
              <a:t>-Acceptable and respectable mode of treatment</a:t>
            </a:r>
            <a:br>
              <a:rPr lang="en-US" sz="3200" dirty="0" smtClean="0"/>
            </a:br>
            <a:r>
              <a:rPr lang="en-US" sz="3200" dirty="0" smtClean="0"/>
              <a:t>in indicated cases</a:t>
            </a:r>
            <a:br>
              <a:rPr lang="en-US" sz="3200" dirty="0" smtClean="0"/>
            </a:br>
            <a:r>
              <a:rPr lang="en-US" sz="3200" dirty="0" smtClean="0"/>
              <a:t>-Can improve mortalities &amp; morbidities</a:t>
            </a:r>
            <a:br>
              <a:rPr lang="en-US" sz="3200" dirty="0" smtClean="0"/>
            </a:br>
            <a:r>
              <a:rPr lang="en-US" sz="3200" dirty="0" smtClean="0"/>
              <a:t>-Total </a:t>
            </a:r>
            <a:r>
              <a:rPr lang="en-US" sz="3200" dirty="0" err="1" smtClean="0"/>
              <a:t>exentric</a:t>
            </a:r>
            <a:r>
              <a:rPr lang="en-US" sz="3200" dirty="0" smtClean="0"/>
              <a:t> involves resection of both bladder</a:t>
            </a:r>
            <a:br>
              <a:rPr lang="en-US" sz="3200" dirty="0" smtClean="0"/>
            </a:br>
            <a:r>
              <a:rPr lang="en-US" sz="3200" dirty="0" smtClean="0"/>
              <a:t>and </a:t>
            </a:r>
            <a:r>
              <a:rPr lang="en-US" sz="3200" dirty="0" err="1" smtClean="0"/>
              <a:t>rectoegmoid</a:t>
            </a:r>
            <a:r>
              <a:rPr lang="en-US" sz="3200" dirty="0" smtClean="0"/>
              <a:t/>
            </a:r>
            <a:br>
              <a:rPr lang="en-US" sz="3200" dirty="0" smtClean="0"/>
            </a:br>
            <a:r>
              <a:rPr lang="en-US" sz="3200" dirty="0" smtClean="0"/>
              <a:t>-Rehabilitation assistance will help to improve the healthy existence </a:t>
            </a:r>
            <a:br>
              <a:rPr lang="en-US" sz="3200" dirty="0" smtClean="0"/>
            </a:br>
            <a:r>
              <a:rPr lang="en-US" sz="3200" dirty="0" smtClean="0"/>
              <a:t>-</a:t>
            </a:r>
            <a:r>
              <a:rPr lang="en-US" sz="3200" dirty="0" err="1" smtClean="0"/>
              <a:t>Illial</a:t>
            </a:r>
            <a:r>
              <a:rPr lang="en-US" sz="3200" dirty="0" smtClean="0"/>
              <a:t> conduit &amp; rectal bladder ,proximal colostomy  are various urinary diversion measures </a:t>
            </a:r>
            <a:br>
              <a:rPr lang="en-US" sz="3200" dirty="0" smtClean="0"/>
            </a:br>
            <a:r>
              <a:rPr lang="en-US" sz="3200" dirty="0" smtClean="0"/>
              <a:t>-Electrolytes imbalance ,</a:t>
            </a:r>
            <a:r>
              <a:rPr lang="en-US" sz="3200" dirty="0" err="1" smtClean="0"/>
              <a:t>ut</a:t>
            </a:r>
            <a:r>
              <a:rPr lang="en-US" sz="3200" dirty="0" smtClean="0"/>
              <a:t> infection (</a:t>
            </a:r>
            <a:r>
              <a:rPr lang="en-US" sz="3200" dirty="0" err="1" smtClean="0"/>
              <a:t>pyelonephritis</a:t>
            </a:r>
            <a:r>
              <a:rPr lang="en-US" sz="3200" dirty="0" smtClean="0"/>
              <a:t>)</a:t>
            </a:r>
            <a:br>
              <a:rPr lang="en-US" sz="3200" dirty="0" smtClean="0"/>
            </a:br>
            <a:r>
              <a:rPr lang="en-US" sz="3200" dirty="0" smtClean="0"/>
              <a:t>&amp; </a:t>
            </a:r>
            <a:r>
              <a:rPr lang="en-US" sz="3200" dirty="0" err="1" smtClean="0"/>
              <a:t>hypochloraemic</a:t>
            </a:r>
            <a:r>
              <a:rPr lang="en-US" sz="3200" dirty="0" smtClean="0"/>
              <a:t> acidosis</a:t>
            </a:r>
            <a:br>
              <a:rPr lang="en-US" sz="3200" dirty="0" smtClean="0"/>
            </a:br>
            <a:r>
              <a:rPr lang="en-US" sz="3200" dirty="0" smtClean="0"/>
              <a:t>-Stapling device can improve surgical facilities with </a:t>
            </a:r>
            <a:r>
              <a:rPr lang="en-US" sz="3200" dirty="0" err="1" smtClean="0"/>
              <a:t>resrvoir</a:t>
            </a:r>
            <a:r>
              <a:rPr lang="en-US" sz="3200" dirty="0" smtClean="0"/>
              <a:t> dry continence</a:t>
            </a:r>
            <a:endParaRPr lang="en-US" sz="36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smtClean="0"/>
              <a:t>Patient selection</a:t>
            </a:r>
            <a:br>
              <a:rPr lang="en-US" sz="3600" dirty="0" smtClean="0"/>
            </a:br>
            <a:r>
              <a:rPr lang="en-US" sz="3200" dirty="0" smtClean="0"/>
              <a:t>-Unilateral leg </a:t>
            </a:r>
            <a:r>
              <a:rPr lang="en-US" sz="3200" dirty="0" err="1" smtClean="0"/>
              <a:t>oedema</a:t>
            </a:r>
            <a:r>
              <a:rPr lang="en-US" sz="3200" dirty="0" smtClean="0"/>
              <a:t> ,</a:t>
            </a:r>
            <a:r>
              <a:rPr lang="en-US" sz="3200" dirty="0" err="1" smtClean="0"/>
              <a:t>ureteric</a:t>
            </a:r>
            <a:r>
              <a:rPr lang="en-US" sz="3200" dirty="0" smtClean="0"/>
              <a:t> obstruction and </a:t>
            </a:r>
            <a:br>
              <a:rPr lang="en-US" sz="3200" dirty="0" smtClean="0"/>
            </a:br>
            <a:r>
              <a:rPr lang="en-US" sz="3200" dirty="0" smtClean="0"/>
              <a:t>sciatic pain are signs of </a:t>
            </a:r>
            <a:r>
              <a:rPr lang="en-US" sz="3200" dirty="0" err="1" smtClean="0"/>
              <a:t>unresectability</a:t>
            </a:r>
            <a:r>
              <a:rPr lang="en-US" sz="3200" dirty="0" smtClean="0"/>
              <a:t/>
            </a:r>
            <a:br>
              <a:rPr lang="en-US" sz="3200" dirty="0" smtClean="0"/>
            </a:br>
            <a:r>
              <a:rPr lang="en-US" sz="3200" dirty="0" smtClean="0"/>
              <a:t>-</a:t>
            </a:r>
            <a:r>
              <a:rPr lang="en-US" sz="3200" dirty="0" err="1" smtClean="0"/>
              <a:t>Pt.with</a:t>
            </a:r>
            <a:r>
              <a:rPr lang="en-US" sz="3200" dirty="0" smtClean="0"/>
              <a:t> distant </a:t>
            </a:r>
            <a:r>
              <a:rPr lang="en-US" sz="3200" dirty="0" err="1" smtClean="0"/>
              <a:t>mets</a:t>
            </a:r>
            <a:r>
              <a:rPr lang="en-US" sz="3200" dirty="0" smtClean="0"/>
              <a:t> is unsuitable for </a:t>
            </a:r>
            <a:r>
              <a:rPr lang="en-US" sz="3200" dirty="0" err="1" smtClean="0"/>
              <a:t>exentration</a:t>
            </a:r>
            <a:r>
              <a:rPr lang="en-US" sz="3200" dirty="0" smtClean="0"/>
              <a:t> </a:t>
            </a:r>
            <a:r>
              <a:rPr lang="en-US" sz="3200" dirty="0" err="1" smtClean="0"/>
              <a:t>proceedure</a:t>
            </a:r>
            <a:r>
              <a:rPr lang="en-US" sz="3200" dirty="0" smtClean="0"/>
              <a:t/>
            </a:r>
            <a:br>
              <a:rPr lang="en-US" sz="3200" dirty="0" smtClean="0"/>
            </a:br>
            <a:r>
              <a:rPr lang="en-US" sz="3200" dirty="0" smtClean="0"/>
              <a:t>-Intra-operatively ; lower </a:t>
            </a:r>
            <a:r>
              <a:rPr lang="en-US" sz="3200" dirty="0" err="1" smtClean="0"/>
              <a:t>periaotic</a:t>
            </a:r>
            <a:r>
              <a:rPr lang="en-US" sz="3200" dirty="0" smtClean="0"/>
              <a:t> LN sampling and examination if no </a:t>
            </a:r>
            <a:r>
              <a:rPr lang="en-US" sz="3200" dirty="0" err="1" smtClean="0"/>
              <a:t>mets</a:t>
            </a:r>
            <a:r>
              <a:rPr lang="en-US" sz="3200" dirty="0" smtClean="0"/>
              <a:t> </a:t>
            </a:r>
            <a:r>
              <a:rPr lang="en-US" sz="3200" dirty="0" err="1" smtClean="0"/>
              <a:t>exentration</a:t>
            </a:r>
            <a:r>
              <a:rPr lang="en-US" sz="3200" dirty="0" smtClean="0"/>
              <a:t> could be done</a:t>
            </a:r>
            <a:endParaRPr lang="en-US" sz="36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sz="3600" dirty="0" smtClean="0"/>
              <a:t>Morbidity &amp; Mortality</a:t>
            </a:r>
            <a:br>
              <a:rPr lang="en-US" sz="3600" dirty="0" smtClean="0"/>
            </a:br>
            <a:r>
              <a:rPr lang="en-US" sz="3200" dirty="0" smtClean="0"/>
              <a:t>-Most within 18 m</a:t>
            </a:r>
            <a:br>
              <a:rPr lang="en-US" sz="3200" dirty="0" smtClean="0"/>
            </a:br>
            <a:r>
              <a:rPr lang="en-US" sz="3200" dirty="0" smtClean="0"/>
              <a:t>-</a:t>
            </a:r>
            <a:r>
              <a:rPr lang="en-US" sz="3200" dirty="0" err="1" smtClean="0"/>
              <a:t>Pul.embolism</a:t>
            </a:r>
            <a:r>
              <a:rPr lang="en-US" sz="3200" dirty="0" smtClean="0"/>
              <a:t> ,</a:t>
            </a:r>
            <a:r>
              <a:rPr lang="en-US" sz="3200" dirty="0" err="1" smtClean="0"/>
              <a:t>oedema</a:t>
            </a:r>
            <a:r>
              <a:rPr lang="en-US" sz="3200" dirty="0" smtClean="0"/>
              <a:t> ,</a:t>
            </a:r>
            <a:r>
              <a:rPr lang="en-US" sz="3200" dirty="0" err="1" smtClean="0"/>
              <a:t>cererbrovascular</a:t>
            </a:r>
            <a:r>
              <a:rPr lang="en-US" sz="3200" dirty="0" smtClean="0"/>
              <a:t> accidents ,bleeding and sepsis</a:t>
            </a:r>
            <a:br>
              <a:rPr lang="en-US" sz="3200" dirty="0" smtClean="0"/>
            </a:br>
            <a:r>
              <a:rPr lang="en-US" sz="3200" dirty="0" smtClean="0"/>
              <a:t>-Small bowel obstruction due to denuded pelvic</a:t>
            </a:r>
            <a:br>
              <a:rPr lang="en-US" sz="3200" dirty="0" smtClean="0"/>
            </a:br>
            <a:r>
              <a:rPr lang="en-US" sz="3200" dirty="0" smtClean="0"/>
              <a:t>floor leads to adhesion ,</a:t>
            </a:r>
            <a:r>
              <a:rPr lang="en-US" sz="3200" dirty="0" err="1" smtClean="0"/>
              <a:t>omental</a:t>
            </a:r>
            <a:r>
              <a:rPr lang="en-US" sz="3200" dirty="0" smtClean="0"/>
              <a:t> mobilization and </a:t>
            </a:r>
            <a:r>
              <a:rPr lang="en-US" sz="3200" dirty="0" err="1" smtClean="0"/>
              <a:t>peritonization</a:t>
            </a:r>
            <a:r>
              <a:rPr lang="en-US" sz="3200" dirty="0" smtClean="0"/>
              <a:t> ,,,,mortality  50%</a:t>
            </a:r>
            <a:br>
              <a:rPr lang="en-US" sz="3200" dirty="0" smtClean="0"/>
            </a:br>
            <a:r>
              <a:rPr lang="en-US" sz="3200" dirty="0" smtClean="0"/>
              <a:t>-Urinary deviation ,     UT infection , and </a:t>
            </a:r>
            <a:r>
              <a:rPr lang="en-US" sz="3200" dirty="0" err="1" smtClean="0"/>
              <a:t>hydronephrosis</a:t>
            </a:r>
            <a:r>
              <a:rPr lang="en-US" sz="3200" dirty="0" smtClean="0"/>
              <a:t> has to be treated promptly </a:t>
            </a:r>
            <a:endParaRPr lang="en-US" sz="36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smtClean="0"/>
              <a:t>Radiation</a:t>
            </a:r>
            <a:r>
              <a:rPr lang="en-US" sz="3200" dirty="0" smtClean="0"/>
              <a:t/>
            </a:r>
            <a:br>
              <a:rPr lang="en-US" sz="3200" dirty="0" smtClean="0"/>
            </a:br>
            <a:r>
              <a:rPr lang="en-US" sz="3200" dirty="0" smtClean="0"/>
              <a:t>-For recurrence outside the initial field of treatment ,the dose is 3000 </a:t>
            </a:r>
            <a:r>
              <a:rPr lang="en-US" sz="3200" dirty="0" err="1" smtClean="0"/>
              <a:t>cGy</a:t>
            </a:r>
            <a:r>
              <a:rPr lang="en-US" sz="3200" dirty="0" smtClean="0"/>
              <a:t> over 2-3 weeks</a:t>
            </a:r>
            <a:br>
              <a:rPr lang="en-US" sz="3200" dirty="0" smtClean="0"/>
            </a:br>
            <a:r>
              <a:rPr lang="en-US" sz="3200" dirty="0" smtClean="0"/>
              <a:t>-Insertion of a guide tubes for </a:t>
            </a:r>
            <a:r>
              <a:rPr lang="en-US" sz="3200" dirty="0" err="1" smtClean="0"/>
              <a:t>brachytherapy</a:t>
            </a:r>
            <a:r>
              <a:rPr lang="en-US" sz="3200" dirty="0" smtClean="0"/>
              <a:t> </a:t>
            </a:r>
            <a:br>
              <a:rPr lang="en-US" sz="3200" dirty="0" smtClean="0"/>
            </a:br>
            <a:r>
              <a:rPr lang="en-US" sz="3200" dirty="0" smtClean="0"/>
              <a:t>into </a:t>
            </a:r>
            <a:r>
              <a:rPr lang="en-US" sz="3200" dirty="0" err="1" smtClean="0"/>
              <a:t>deposites</a:t>
            </a:r>
            <a:r>
              <a:rPr lang="en-US" sz="3200" dirty="0" smtClean="0"/>
              <a:t> or growth</a:t>
            </a:r>
            <a:br>
              <a:rPr lang="en-US" sz="3200" dirty="0" smtClean="0"/>
            </a:br>
            <a:r>
              <a:rPr lang="en-US" sz="3200" dirty="0" smtClean="0"/>
              <a:t>-Re-irradiation of a </a:t>
            </a:r>
            <a:r>
              <a:rPr lang="en-US" sz="3200" dirty="0" err="1" smtClean="0"/>
              <a:t>previousely</a:t>
            </a:r>
            <a:r>
              <a:rPr lang="en-US" sz="3200" dirty="0" smtClean="0"/>
              <a:t> treated pt. is </a:t>
            </a:r>
            <a:br>
              <a:rPr lang="en-US" sz="3200" dirty="0" smtClean="0"/>
            </a:br>
            <a:r>
              <a:rPr lang="en-US" sz="3200" dirty="0" smtClean="0"/>
              <a:t>controversial with unfavorable complications as</a:t>
            </a:r>
            <a:br>
              <a:rPr lang="en-US" sz="3200" dirty="0" smtClean="0"/>
            </a:br>
            <a:r>
              <a:rPr lang="en-US" sz="3200" dirty="0" smtClean="0"/>
              <a:t>fistulae and necrosis  </a:t>
            </a:r>
            <a:endParaRPr lang="en-US" sz="36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202362"/>
          </a:xfrm>
        </p:spPr>
        <p:txBody>
          <a:bodyPr>
            <a:normAutofit fontScale="90000"/>
          </a:bodyPr>
          <a:lstStyle/>
          <a:p>
            <a:pPr algn="l"/>
            <a:r>
              <a:rPr lang="en-US" sz="3600" dirty="0" smtClean="0"/>
              <a:t>Chemotherapy</a:t>
            </a:r>
            <a:br>
              <a:rPr lang="en-US" sz="3600" dirty="0" smtClean="0"/>
            </a:br>
            <a:r>
              <a:rPr lang="en-US" sz="3200" dirty="0" smtClean="0"/>
              <a:t>-Recurrent tumor is essentially platinum resistant as in platinum based agents is a part of recent </a:t>
            </a:r>
            <a:r>
              <a:rPr lang="en-US" sz="3200" dirty="0" err="1" smtClean="0"/>
              <a:t>chemoradiation</a:t>
            </a:r>
            <a:r>
              <a:rPr lang="en-US" sz="3200" dirty="0" smtClean="0"/>
              <a:t>  </a:t>
            </a:r>
            <a:br>
              <a:rPr lang="en-US" sz="3200" dirty="0" smtClean="0"/>
            </a:br>
            <a:r>
              <a:rPr lang="en-US" sz="3200" dirty="0" smtClean="0"/>
              <a:t>-Regimens are ;</a:t>
            </a:r>
            <a:r>
              <a:rPr lang="en-US" sz="3200" dirty="0" err="1" smtClean="0"/>
              <a:t>Ifosfamide+bleomycin+platinum</a:t>
            </a:r>
            <a:r>
              <a:rPr lang="en-US" sz="3200" dirty="0" smtClean="0"/>
              <a:t> b</a:t>
            </a:r>
            <a:br>
              <a:rPr lang="en-US" sz="3200" dirty="0" smtClean="0"/>
            </a:br>
            <a:r>
              <a:rPr lang="en-US" sz="3200" dirty="0" smtClean="0"/>
              <a:t>                           </a:t>
            </a:r>
            <a:r>
              <a:rPr lang="en-US" sz="3200" dirty="0" err="1" smtClean="0"/>
              <a:t>Topotocan</a:t>
            </a:r>
            <a:r>
              <a:rPr lang="en-US" sz="3200" dirty="0" smtClean="0"/>
              <a:t> +platinum b</a:t>
            </a:r>
            <a:br>
              <a:rPr lang="en-US" sz="3200" dirty="0" smtClean="0"/>
            </a:br>
            <a:r>
              <a:rPr lang="en-US" sz="3200" dirty="0" smtClean="0"/>
              <a:t>                           </a:t>
            </a:r>
            <a:r>
              <a:rPr lang="en-US" sz="3200" dirty="0" err="1" smtClean="0"/>
              <a:t>Paclitaxil+platinum</a:t>
            </a:r>
            <a:r>
              <a:rPr lang="en-US" sz="3200" dirty="0" smtClean="0"/>
              <a:t> b</a:t>
            </a:r>
            <a:br>
              <a:rPr lang="en-US" sz="3200" dirty="0" smtClean="0"/>
            </a:br>
            <a:r>
              <a:rPr lang="en-US" sz="3200" dirty="0" smtClean="0"/>
              <a:t>-</a:t>
            </a:r>
            <a:r>
              <a:rPr lang="en-US" sz="3200" dirty="0" err="1" smtClean="0"/>
              <a:t>Cisplatinum</a:t>
            </a:r>
            <a:r>
              <a:rPr lang="en-US" sz="3200" dirty="0" smtClean="0"/>
              <a:t> is more effective than </a:t>
            </a:r>
            <a:r>
              <a:rPr lang="en-US" sz="3200" dirty="0" err="1" smtClean="0"/>
              <a:t>carboplatin</a:t>
            </a:r>
            <a:r>
              <a:rPr lang="en-US" sz="3200" dirty="0" smtClean="0"/>
              <a:t/>
            </a:r>
            <a:br>
              <a:rPr lang="en-US" sz="3200" dirty="0" smtClean="0"/>
            </a:br>
            <a:r>
              <a:rPr lang="en-US" sz="3200" dirty="0" smtClean="0"/>
              <a:t>-</a:t>
            </a:r>
            <a:r>
              <a:rPr lang="en-US" sz="3200" dirty="0" err="1" smtClean="0"/>
              <a:t>Bevacizumab</a:t>
            </a:r>
            <a:r>
              <a:rPr lang="en-US" sz="3200" dirty="0" smtClean="0"/>
              <a:t> 15mg/kg  as used in breast &amp; colorectal recurrence</a:t>
            </a:r>
            <a:br>
              <a:rPr lang="en-US" sz="3200" dirty="0" smtClean="0"/>
            </a:br>
            <a:r>
              <a:rPr lang="en-US" sz="3200" dirty="0" smtClean="0"/>
              <a:t>-Proposed regimen;</a:t>
            </a:r>
            <a:br>
              <a:rPr lang="en-US" sz="3200" dirty="0" smtClean="0"/>
            </a:br>
            <a:r>
              <a:rPr lang="en-US" sz="3200" dirty="0" smtClean="0"/>
              <a:t>             </a:t>
            </a:r>
            <a:r>
              <a:rPr lang="en-US" sz="3200" dirty="0" err="1" smtClean="0"/>
              <a:t>Carboplatin</a:t>
            </a:r>
            <a:r>
              <a:rPr lang="en-US" sz="3200" dirty="0" smtClean="0"/>
              <a:t> 2 AUC /days 1-8-15</a:t>
            </a:r>
            <a:br>
              <a:rPr lang="en-US" sz="3200" dirty="0" smtClean="0"/>
            </a:br>
            <a:r>
              <a:rPr lang="en-US" sz="3200" dirty="0" smtClean="0"/>
              <a:t>             </a:t>
            </a:r>
            <a:r>
              <a:rPr lang="en-US" sz="3200" dirty="0" err="1" smtClean="0"/>
              <a:t>Paclitaxil</a:t>
            </a:r>
            <a:r>
              <a:rPr lang="en-US" sz="3200" dirty="0" smtClean="0"/>
              <a:t>        80mg /m2 weekly</a:t>
            </a:r>
            <a:br>
              <a:rPr lang="en-US" sz="3200" dirty="0" smtClean="0"/>
            </a:br>
            <a:r>
              <a:rPr lang="en-US" sz="3200" dirty="0" smtClean="0"/>
              <a:t>             </a:t>
            </a:r>
            <a:r>
              <a:rPr lang="en-US" sz="3200" dirty="0" err="1" smtClean="0"/>
              <a:t>Bevacizumab</a:t>
            </a:r>
            <a:r>
              <a:rPr lang="en-US" sz="3200" dirty="0" smtClean="0"/>
              <a:t>     days 1-8-15</a:t>
            </a:r>
            <a:br>
              <a:rPr lang="en-US" sz="3200" dirty="0" smtClean="0"/>
            </a:b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t>SQUAMOUS CELL CARCINOMA CX</a:t>
            </a:r>
            <a:endParaRPr lang="en-US" sz="4000" dirty="0"/>
          </a:p>
        </p:txBody>
      </p:sp>
      <p:pic>
        <p:nvPicPr>
          <p:cNvPr id="2050" name="Picture 2" descr="http://ts2.mm.bing.net/th?id=H.4645347459205029&amp;pid=1.9"/>
          <p:cNvPicPr>
            <a:picLocks noChangeAspect="1" noChangeArrowheads="1"/>
          </p:cNvPicPr>
          <p:nvPr/>
        </p:nvPicPr>
        <p:blipFill>
          <a:blip r:embed="rId2" cstate="print"/>
          <a:srcRect/>
          <a:stretch>
            <a:fillRect/>
          </a:stretch>
        </p:blipFill>
        <p:spPr bwMode="auto">
          <a:xfrm>
            <a:off x="533400" y="1371601"/>
            <a:ext cx="8153400" cy="51816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smtClean="0"/>
              <a:t>Targeted Therapy</a:t>
            </a:r>
            <a:br>
              <a:rPr lang="en-US" sz="3600" dirty="0" smtClean="0"/>
            </a:br>
            <a:r>
              <a:rPr lang="en-US" sz="3600" dirty="0" smtClean="0"/>
              <a:t>Angiogenesis inhibitor</a:t>
            </a:r>
            <a:br>
              <a:rPr lang="en-US" sz="3600" dirty="0" smtClean="0"/>
            </a:br>
            <a:r>
              <a:rPr lang="en-US" sz="3200" dirty="0" smtClean="0"/>
              <a:t>-Retarding tumor growth ,and even eliminating </a:t>
            </a:r>
            <a:br>
              <a:rPr lang="en-US" sz="3200" dirty="0" smtClean="0"/>
            </a:br>
            <a:r>
              <a:rPr lang="en-US" sz="3200" b="1" dirty="0" smtClean="0"/>
              <a:t>small-volume </a:t>
            </a:r>
            <a:r>
              <a:rPr lang="en-US" sz="3200" dirty="0" smtClean="0"/>
              <a:t>tumor residues</a:t>
            </a:r>
            <a:br>
              <a:rPr lang="en-US" sz="3200" dirty="0" smtClean="0"/>
            </a:br>
            <a:r>
              <a:rPr lang="en-US" sz="3200" dirty="0" smtClean="0"/>
              <a:t>-Tumor </a:t>
            </a:r>
            <a:r>
              <a:rPr lang="en-US" sz="3200" dirty="0" err="1" smtClean="0"/>
              <a:t>Microvessel</a:t>
            </a:r>
            <a:r>
              <a:rPr lang="en-US" sz="3200" dirty="0" smtClean="0"/>
              <a:t> Density (MVD); it is a significant prognostic factor and its presence is</a:t>
            </a:r>
            <a:br>
              <a:rPr lang="en-US" sz="3200" dirty="0" smtClean="0"/>
            </a:br>
            <a:r>
              <a:rPr lang="en-US" sz="3200" dirty="0" smtClean="0"/>
              <a:t>associated with poor </a:t>
            </a:r>
            <a:r>
              <a:rPr lang="en-US" sz="3200" dirty="0" err="1" smtClean="0"/>
              <a:t>locoregional</a:t>
            </a:r>
            <a:r>
              <a:rPr lang="en-US" sz="3200" dirty="0" smtClean="0"/>
              <a:t> </a:t>
            </a:r>
            <a:r>
              <a:rPr lang="en-US" sz="3200" dirty="0" err="1" smtClean="0"/>
              <a:t>controle</a:t>
            </a:r>
            <a:r>
              <a:rPr lang="en-US" sz="3200" dirty="0" smtClean="0"/>
              <a:t> and overall survival</a:t>
            </a:r>
            <a:br>
              <a:rPr lang="en-US" sz="3200" dirty="0" smtClean="0"/>
            </a:br>
            <a:r>
              <a:rPr lang="en-US" sz="3200" dirty="0" smtClean="0"/>
              <a:t>-MVD &gt;20 HPF survival 90% &lt;20 63%</a:t>
            </a:r>
            <a:br>
              <a:rPr lang="en-US" sz="3200" dirty="0" smtClean="0"/>
            </a:br>
            <a:r>
              <a:rPr lang="en-US" sz="3200" dirty="0" smtClean="0"/>
              <a:t>-</a:t>
            </a:r>
            <a:r>
              <a:rPr lang="en-US" sz="3200" dirty="0" err="1" smtClean="0"/>
              <a:t>Pazopanib</a:t>
            </a:r>
            <a:r>
              <a:rPr lang="en-US" sz="3200" dirty="0" smtClean="0"/>
              <a:t> is oral </a:t>
            </a:r>
            <a:r>
              <a:rPr lang="en-US" sz="3200" dirty="0" err="1" smtClean="0"/>
              <a:t>tyrosinkinase</a:t>
            </a:r>
            <a:r>
              <a:rPr lang="en-US" sz="3200" dirty="0" smtClean="0"/>
              <a:t> inhibitor and </a:t>
            </a:r>
            <a:br>
              <a:rPr lang="en-US" sz="3200" dirty="0" smtClean="0"/>
            </a:br>
            <a:r>
              <a:rPr lang="en-US" sz="3200" dirty="0" smtClean="0"/>
              <a:t>anti-</a:t>
            </a:r>
            <a:r>
              <a:rPr lang="en-US" sz="3200" dirty="0" err="1" smtClean="0"/>
              <a:t>angiogenetic</a:t>
            </a:r>
            <a:r>
              <a:rPr lang="en-US" sz="3200" dirty="0" smtClean="0"/>
              <a:t> activities</a:t>
            </a:r>
            <a:endParaRPr lang="en-US" sz="36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3600" dirty="0" smtClean="0"/>
              <a:t>Therapeutic HPV Vaccination</a:t>
            </a:r>
            <a:br>
              <a:rPr lang="en-US" sz="3600" dirty="0" smtClean="0"/>
            </a:br>
            <a:r>
              <a:rPr lang="en-US" sz="3200" dirty="0" smtClean="0"/>
              <a:t>-</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WELL DIFFERENTIATED ADENOCARCINOMA CX</a:t>
            </a:r>
            <a:endParaRPr lang="en-US" sz="4000" dirty="0"/>
          </a:p>
        </p:txBody>
      </p:sp>
      <p:pic>
        <p:nvPicPr>
          <p:cNvPr id="21506" name="Picture 2" descr="C:\Users\medhat\Pictures\thCAVDFKIJ.jpg"/>
          <p:cNvPicPr>
            <a:picLocks noChangeAspect="1" noChangeArrowheads="1"/>
          </p:cNvPicPr>
          <p:nvPr/>
        </p:nvPicPr>
        <p:blipFill>
          <a:blip r:embed="rId2" cstate="print"/>
          <a:srcRect/>
          <a:stretch>
            <a:fillRect/>
          </a:stretch>
        </p:blipFill>
        <p:spPr bwMode="auto">
          <a:xfrm>
            <a:off x="381000" y="1647824"/>
            <a:ext cx="8229600" cy="48291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641</Words>
  <Application>Microsoft Office PowerPoint</Application>
  <PresentationFormat>On-screen Show (4:3)</PresentationFormat>
  <Paragraphs>103</Paragraphs>
  <Slides>81</Slides>
  <Notes>1</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CANCER OF THE CERVIX DR.MEDHAT M.AMIN CYNECOLOGIC  ONCOLOGIST</vt:lpstr>
      <vt:lpstr>Anatomy  -Portio vaginalis &amp; Supravaginal cervix -Ectocervix &amp; endocervix  -External &amp; Internal os -Histology  Estrogen dependent tissue, glycogen deposition into the superficial layer (Schiller,s + ve test)     Ectocervix ; st.sq.epth.   –basal layer –Mitosis                                                 --parabasal layer                                                  --intermediate layer                                                  --superficial layer      Endocervix ; single cylindrical cells ,branching folds     Stroma  ;C.T. ,stratified ms ,collagen ,and bl.v.  -Gross anatomy  ; see figure </vt:lpstr>
      <vt:lpstr>St.Squamous cell &amp; CIN</vt:lpstr>
      <vt:lpstr>Slide 4</vt:lpstr>
      <vt:lpstr>Epidemiology -The 2nd most common wide world cancer  - incidence 530 .000 new cases ,280.000 deaths annually ,most of which in subsaharian Africa -Reduced mortalities due to screening, and improving treatment skills -incidence reduced 15 to 4.6 to 3.4/100000 -High association with human papilloma virus shows a causative relation than association -Risk factors       Young age of sexual activities      Multiple sexual partners &amp; unprotected sex      Cigarette smoking ,multiparity ,1st child  at age &gt;20      Low social class  ,Backs  </vt:lpstr>
      <vt:lpstr>Vaccination againist Human Papilloma Virus -GARDASIL ;quadravalent vaccine (HPV 6,11,16,18)  against HPV of cx ,vag. , anogenital region  -CERVACIX ; bivalent vaccine ( HPV 16 ,18 ) against HPV of cx , vag -Vaccination ; 98% effective -Intent to treat ; 44% improvement -Age of vaccination 9-26 years ( before sexual activities) -Vaccination 0 , 1-2 , 6 months </vt:lpstr>
      <vt:lpstr>Histological Classification -EPITHELIAL      I Ectocervix ; Non-glandular                             squamous .c. – verrucous –warty,                              papil sq c – lymphoid like epith -                                 sarcomatoid        II Endocevtx ;Glandular                                Adencarcinoma –mucous –clear c                             - endomerioid –adenoma                             magnum –mesenephr. Signet                              ring – colloid –intest-like      III Others ; Adeno-squamous – Glassy –small c -NON-EPITHELIAL              Mesenchymal , Germ c , Miscellaneous    </vt:lpstr>
      <vt:lpstr>SQUAMOUS CELL CARCINOMA CX</vt:lpstr>
      <vt:lpstr>WELL DIFFERENTIATED ADENOCARCINOMA CX</vt:lpstr>
      <vt:lpstr>POORLY DIFFERENTIATED ADENOCARCINOMA CX</vt:lpstr>
      <vt:lpstr>ADENOSQUAMOUA CA CX</vt:lpstr>
      <vt:lpstr>Clinical Profile I Symptoms ; -Watery vaginal discharge ,blood stained -Bleeding (mainly) ;spotting ,profuse ,contact ,intermenstrual -Infection -45-55 years ,multiparaty ,early age of childbirth -Advanced ; ureteric involvement symp. ,GIT symp. ,lungs ,liver etc II Gross appearance -Exophytic , size? ,friable? ,polypoidal ,bleeding -Endophytic ,barrel shaped  -Ulcer -Infilterating ,no obvious lesion (stoney hard)</vt:lpstr>
      <vt:lpstr>Slide 13</vt:lpstr>
      <vt:lpstr>Routes of spread of Ca Cx -Direct  &gt;Vagina &gt;Parametrium &gt;Bladder &gt;Rectum &gt;Ureters &gt;pelvic wall -Lymphatics -Hematogenous ;distal metastases </vt:lpstr>
      <vt:lpstr>Lymphatic Spread in Ca Cx -Primary group        Parametrium       Paracervical or Ureteral       Hypogastric (int. iliac)       External iliac ;6-8       Obturator       Sacral group -Secondary group        Common iliac         Inguinal groups (deep and superficial L N )        Periaortic group</vt:lpstr>
      <vt:lpstr>Slide 16</vt:lpstr>
      <vt:lpstr>International Federation of Gynecology and Obstetrics</vt:lpstr>
      <vt:lpstr>The depth of invasion should not be more than 5 mm taken from the base of the epithelium, surface or glandular, from which it originates. Vascular space involvement, venous or lymphatic, should not alter the staging  Stage Ib Clinical lesions confined to the cervix or pre-clinical lesions  greater than stage Ia Stage Ib1 Clinical lesions no greater than 4 cm Stage Ib2 Clinical lesions greater than 4 cm Stage II Involvement of the vagina but not the lower third, or  infiltration of the parametria but not out to the sidewall Stagen IIa Involvement of the vagina but no evidence of parametrial  involvement Stage IIa1 Clinically visible lesion greater than 4 cm in greatest  dimension Stage IIa2 Clinically visible lesion greater than 4 cm in greatest  dimension Stage IIb Infiltration of the parametrial but not out to the sidewall</vt:lpstr>
      <vt:lpstr>Stage III Involvement of the lower third of the vagina or  extension to the pelvic sidewall; all cases with a  hydronephrosis or nonfunctioning kidney should   be included, unless they are known to be  attributable to other causes Stage IIIa Involvement of the lower third of the vagina but not  out to the pelvic sidewall if the parametria are  involved  Stage IIIb Extension onto the pelvic sidewall or  hydronephrosis or nonfunctional kidney Stage IV Extension outside the reproductive tract Stage IVa Involvement of the mucosa of the bladder or  rectum Stage IVb Distant metastasis or disease outside the true  pelvis</vt:lpstr>
      <vt:lpstr>Slide 20</vt:lpstr>
      <vt:lpstr>Slide 21</vt:lpstr>
      <vt:lpstr>Slide 22</vt:lpstr>
      <vt:lpstr>Slide 23</vt:lpstr>
      <vt:lpstr>Slide 24</vt:lpstr>
      <vt:lpstr>Slide 25</vt:lpstr>
      <vt:lpstr>Slide 26</vt:lpstr>
      <vt:lpstr>Factors influencing lymphatic spread Stage -Stage Ia    Ia1  1% / +LVSI   2-3%  ,,, Ia2   6.3% -Stage Ib      Pelvic L N  18%   Periaortic L N 6% -Stage II       Pelvic L N   29%  Periaotic   L N 16% -Stage III     Pelvic  L N   47%  Periaotic   L N  9% Tumor Size -Stage Ib  &lt; 1cm  18%  ----2-3cm  22%  ---4-5cm 35% ----  &gt;6cm 50% Cell Differentiation Histological Type</vt:lpstr>
      <vt:lpstr>Assessment of Patient with Ca Cx</vt:lpstr>
      <vt:lpstr>Slide 29</vt:lpstr>
      <vt:lpstr>Management</vt:lpstr>
      <vt:lpstr>Fertility Preservation -Stage Ia1 SCCA (no LVSI) &gt;  Cone biopsy -Stage Ia + LVSI  &gt;Cone biopsy + Lapar.lymph. -Stage Ia2 to IIa&gt; Radical Trachelectomy + Pelvic Lymphadenectomy ( Lapar. , Abdo. . Vag. ) + tailored adjuvant therapy Standerd Terapy -Stage Ia1 SCCA (no LVSI) &gt; Extrafascial hysterectomy -Stage Ia1 + LVSI &gt; Extrafascial hysterectomy +/- Lymphadenectomy -Stage Ia2 –Ib1 &gt; Modified Radical hysterectomy + Lymphadenectomy (Lapar.,Abd.) +adjuvent therapy -Stage Ib1-IIa &gt; Radical hysterectomy  + adjuvent therapy  </vt:lpstr>
      <vt:lpstr>-Stage Ib2 – IIa &gt; Radiochemotherapy -Stage Ib2 – IV a &gt; Radiochemotherapy HDR brachytherapy (pretreatment laparoscopic Lymphadenectomy as indicated ) Central Recurrence (isolated) -No prior Radio &gt; Radiochemotherapy -Prior Radiotherapy &gt; Pelvic exentration with urinary divertion (If no hydronephrosis ,negative paraortic lymph nodes) Stage IVb ,Persistent and/or non central recurrence -Cisplatin+ Paclitaxil OR -GOG Protocol 240 ; Cisplatin +Pclitaxil +/- Bevacizumab Vs Toptocan +Paclitaxil +/ - Bevacizumab -Palliative Care ;e.g. Radiation for PV bleeding /bone metastasis ,,, Percutaneous nephrostomy /ureteric stent   </vt:lpstr>
      <vt:lpstr>Surgical Management of Ca Cx  </vt:lpstr>
      <vt:lpstr>Cone biopsy , cold knife ,Co2 LASER , LEEP are acceptable management for  stage Ia1 (no LVSI or AIS Ia) -In AIS Ia1 cone biopsy has 2.6% recurrence rate in free margin specimen , and 19% in margin involvement</vt:lpstr>
      <vt:lpstr>Cone biopsy</vt:lpstr>
      <vt:lpstr>LEEP</vt:lpstr>
      <vt:lpstr>Radical trachelectomy  ( vag. &amp; abd. )  VRT &amp; ART -For stage Ia2 ; recurrence rate 4.5% ,mort.2.5% -Risk for failure ; bigger size (not suitable in &gt;2cm)  , LVSI  -Neuroendocrine tumor RT is not suitable treat. -Subsequent pregnancy rate 62% of which 65% proceed to term -Indications of ART        Vag. distortion         Clear c. ca of up vag.        Cervical stump ca        1st half of pregnancy -ART has better parametrium clearance </vt:lpstr>
      <vt:lpstr>Slide 38</vt:lpstr>
      <vt:lpstr>Radical Hysterectomy</vt:lpstr>
      <vt:lpstr>Slide 40</vt:lpstr>
      <vt:lpstr>Slide 41</vt:lpstr>
      <vt:lpstr>Slide 42</vt:lpstr>
      <vt:lpstr>Slide 43</vt:lpstr>
      <vt:lpstr>Slide 44</vt:lpstr>
      <vt:lpstr>Slide 45</vt:lpstr>
      <vt:lpstr>Complications of Radical Surgery -Bladder dysfunction ; 4% more in class III ,motor &amp; sensory n. damage . Loss of sense of urgency and complete emptying .up to 30 days catheterization or self catheterization -Lymphocyst formation ;3% ,less incidence without peritonization ,need to repeat aspiration if &gt;4cm , resolves sponteousely in 2 months -Ureteral fistula 0-3% ,Vesico-uterine fistula 1% -Intestinal obstruction 1% , -occult ov.mets 1%  -Need for neoadjuvent therapy ; &gt;30% in class III , &gt;60% in class II </vt:lpstr>
      <vt:lpstr>Nerve Sparing Radical Hysterectomy -Pelvic nerve supply          Sympathetic supply T11-L2 &gt;sup.hypogastric         Parasymp. supply L2-4 &gt; Pelvic splanchnic n. -Symp &amp;Parasymp &gt; merge &gt;Inf. Hypogasric plexus &gt;supply uterus ,vagina ,and bladder -Nerve Sparing ;   Hypogasric n.—loose tissue sheath underneath                               ureter lat.to uterosacral lig    Inf.hypogastric plaxus –parametium                             lateralization during dissection    Separation &amp;isolation of deep ut.vein from  the                              pelvic splanchnic n.   Distal part of inf.hypogasric plexus below the the                              post.part of vesicouterine lig. -Bladder &amp; rectal dysfunction ,emptying ,storage  -Nerve sparing proceedure  is associated with less bl.loss ,operative time -Neuronavigation system in Robotic surgery is under study</vt:lpstr>
      <vt:lpstr>Sentinel Lymph Node Identification -To avoid lymphadenectomy with its subsequent complications as lymphoedema ,lymphcyst  -Using blue dye &amp; colloid isotopes -Detection rate 87-100% , false negative rate    0-20%</vt:lpstr>
      <vt:lpstr>Laparoscopic Radical Hysterectomy -Improved visualization by magnifications &amp;light -Better cosmatic ,reduced bi.loss 50-250 cc , hosp. stay ,morbididty ,adhesion  -Average operative time 162-189 mins -Complications 10% Vs 5% for convensional surg. -Port site mets ; floating cells ,direct spread -Multi-channels single incision  </vt:lpstr>
      <vt:lpstr>Robotic Laparoscopic Rad. Hyst. -high definition , 3D ,abolishing tremors and faster suturing -High dexterity -Operative time 272 min Vs 200 min laparotomy -Cost benefits ? -steep Trendlenberg position  </vt:lpstr>
      <vt:lpstr>Ovarian Transposition -Radiotherapy result in 28-50% ovarian failure -Dose of scattered radiation affecting the ovaries is 30 cGy -Follow up of ovarian function using FSH &amp;LH  </vt:lpstr>
      <vt:lpstr>Radiotherapy for Treatment of Ca Cx</vt:lpstr>
      <vt:lpstr>-Total dose used in ca cx is usually 70 Gy  -External beam 45 Gy is 25 fractions -Brachytherapy 10-15 Gy applied in three techniques Stockholm , Paris and Manchister -ca tissues are more sensitive than normal tissues to ionized radiation  -Normal tissues have high recuperate abilities   -Maximum effect of ionized radiotherapy needs good intact circulation with optimum oxygenation , so Hb of &gt; 10 gm /dl is needed before start on radiotherapy -Radiation sources ;           Radium       half life     1620 y           Caesium     half life      30     y</vt:lpstr>
      <vt:lpstr>-radiation tolerance is inversely related to the organ volume (size and distribution of the cancer tissues rather than the tumor stage) -Tissues radiation dose tolerability        Vag. mucosa                  20000-25000 cGy        Rectovaginal septum   6000                cGy        Bladder mucosa           7000                cGy        Colon &amp; Rectum           5500                cGy        Small Bowel                  4200                cGy        WAR                               2500                cGy -Normal Vag. &amp; Cervical tissues are potentially radioresistant </vt:lpstr>
      <vt:lpstr>Brachytherapy -Brachytherapy delivers 15000-20000 cGy  -Three techniques are used  Stockholm technique Paris  technique Manchester technique -Intra-cavitary  make accessibility to radiate the cervical canal and portio vaginalis -Before treatment evaluate the lesion and the pelvic geometry -Paris technique Intra-uterine tanedum &amp; vag.colpostat (hallow corks)   with afterload (Fletch-suit) Use 66.66 mg  ( 1/2 vag. hallow cork &amp; 1/2 cx ) 12 -24 hours   for   5-7 days  </vt:lpstr>
      <vt:lpstr>-Stockholm technique  Plaque , No tanedum 12-36 h.--- 2-3 applications -Manchester technique  Iso-dose pattern  7000 cGy  -- paracervical region  Point A  ;2cm lat. To midline and 2cm above lat. vag. fornix Point B  ;3cm lat. to point A   Points A&amp;B represent important points on a curve describing the dose gradient  4000 cGy  -- rectum 5000-7000 cGy bladder   -Migavoltage machine ;cobalt ,linear accelerator , betatron --- No skin damage by energy this passage -Orthovoltage ; causes skin damage</vt:lpstr>
      <vt:lpstr>Slide 57</vt:lpstr>
      <vt:lpstr>Slide 58</vt:lpstr>
      <vt:lpstr>Slide 59</vt:lpstr>
      <vt:lpstr>Interstitial Therapy -For advanced stages of ca cx and/or obliterated vaginal fornices -Transperitoneal &amp;Transvaginal  implants  (transvaginal interstitial colpostat )</vt:lpstr>
      <vt:lpstr>Slide 61</vt:lpstr>
      <vt:lpstr>Extended field radiotherapy -Value and field of irradiation in advanced disease is not clear -In bloc lymphadenectomy from the dome of the diaphragm to the obturator foramen -Periaortic region (8-10cm) dose is 4500 cGy  (150-180 cGy /day ) x 30 days  -Complications of extended radiotherapy      Segmoiditis      Small bowel obstruction     Rectal &amp; Uretheral stricture -Prognosis of extended field radiotherapy  30% die from complications ,45% recurrence , 25% survive -Although retroperitoneal lymphadenctomy is preferred for transperitoneal ,less adhesion &amp;fibrosis ,the role of lymphadenectomy is questioned -In barrel-shaped cx pre-operative radiotherapy will reduce  recurrence rate from  19% to 2% </vt:lpstr>
      <vt:lpstr>Chemoradiation -Chemotherapy effect is formation of DNA-platinum adducts -Mechanism of action of chemo is Sublethal damage repair , reduce tumor volume &gt; increase oxygenation &gt; increase response toDXT &gt;reduce recurrence by 50% -Used agents cisplatin , 5-F U , hydroxyurea  -Cisplatin dose 40-20 mg/m2 /weekly -Toxicities are GIT , myelosupression and leukemia but no cystitis ,no proctitis -Chemoradiation is used mainly in bulky &amp;  advanced tumor -Radiohyperthermia has significant improvement in  prognosis</vt:lpstr>
      <vt:lpstr>Neoadjuvant Chemotherapy -Imrpove result in stage Ib2 -Adviced for cases with lymph nodes &amp; parametrium involvement </vt:lpstr>
      <vt:lpstr>Suboptimum Management -Cancer of Stump of the cx     Brachytherapy ;challenges of use due to        adherent bladder and rectum     Surgery ; is preferred , Trachelectomy  -Simple Hysterectomy in ca cx  ; surgerical lymphadenectomy and parametrium excision  with proper surgical staging</vt:lpstr>
      <vt:lpstr>Neuroendocrine (small cells) ca cx -Incidence &lt;5% ,with early nodal &amp; distant mets -Non keratinized st. sq. ep. -Similar to Oat cell tumor of the lungs -Poorest diagnosis ;29% OS -80% of tumor staining ,synaptophysin ,chromogranin .CD 56 ( neural cell adhesion molecules -Treatment options ; surgery , chemo-radiotherapy </vt:lpstr>
      <vt:lpstr>Glassy cell carcinoma ,Carcinosarcoma  ,Lymphoma -Glassy cell ( Adeno-squamous ca ) with survival  rate of 50% for stage I -Carcinosarcoma ; Ifosfamide based regimen is to be used -Lymphoma ; extranodal type has worse prognosis than nodal type -Melanoma is rare </vt:lpstr>
      <vt:lpstr>Prognostic factors for early ca cx &amp; locally advanced disease -Depth of the stroma invasion is the most single prognostic factor -Bl.v. invasion 30%  OS vs 70% for non-invasion -Tumor size can be reflected on LN involvement  -In intraperitoneal involvement OS is the same regardless the tumor stage -LN +ve intraperitoneal involvement is 25% Vs only 6% for LN –ve -Age factor ; worse survival at 15-39y for stage II                 &amp; 30-49y for stage IV </vt:lpstr>
      <vt:lpstr>Recurrent &amp; Persistent ca cx -35% of ca cx either persist or recur -Central recurrence ; stages I 15% , II b 5% ,  IIIa 7.5% , 17% -Pap smear is invalid after radiotherapy (malig’ cells with reproductive death) &gt;punch&amp;needle biospy is indicated -Most of recurrence in 1st 2 years  ,variable presentations ; serosangineous vag discharge&amp;                             pelvic ,sciatic or thigh pain &amp; leg                             oededma &amp;prog.uretral obst.&amp;                             supraclavecular LN &amp;general symp.                              (wt.loss &amp;cough hemoptysis ,pain) -CT ,MRI ,PET-CT ,CXR ,hemogram ,UECs,liver f.test IVU</vt:lpstr>
      <vt:lpstr>-Mets in untreated pt.; liver 25% ,lungs 14% ,  vertebrae 8% ,larege bowel 7% -Mets in treated pt.; liver 16% ,lungs 14% , vertebrae 9% ,large bowel 7% -Recurrence after DXT 12.7% ; 43% parametrium &amp; pelic side wall , 16% distant -Ureteral obstruction 95% due tumor prog.&amp; 5% due to DXT fibrosis &gt;diversion &amp;retrograde stent -Definition of healing after DXT; smooth vault (epithelialization) ,rectovag.,ex cx no nodularity  -Definition of persistnce ca cx ; evidence of persistence of portion of cx or develop of new growth</vt:lpstr>
      <vt:lpstr>-After surgery ; recurrence after proved free margins of specimen and persistence is evidence of growth within one year of treatment   -The triad ;Leg oedema ,Wt loss ,Pelvic pain ,,is an ominous finding -Leg oedema ;lymphatic obs. ,or vascular tumor growth  ,unilateral -Pain ;thigh ant-medial ,post---buttocks ,sciatic -Vag bleeding or watery discharge suggest recur. -Lung mets symp.;cough ,hemoptysis ,pain -Supraclavicular needle biopsy is indicated -Bone mets ;2% ,bone survey , develop within 30 m ,96% die in 18m -Of mortalities 50% 1st year,25% 2nd y ,3rd y 15% -Follow up ex ,rectovag.ex ;horse-shoe due to parametrium fibrosis   </vt:lpstr>
      <vt:lpstr>-Periaotic LN involvement ,extended field radiation - Isolated lung mets may be treated by lobectomy -Roles of brachytherapy and supervoltage extended radiation -Bowel irradiation &gt; bowel radiation changes including acute &amp; chronic presentation -Bowel obstruction may be due to radiotherapy or tumor, surgical repair may be needed  </vt:lpstr>
      <vt:lpstr>Prognosis  -Persistent &amp; recurrent ca cx has overall survival rate of 10-15% -Most are unlikely to be candidate for curative  therapy  and palliative care are the likely needed measure  </vt:lpstr>
      <vt:lpstr>Radical Hysterectomy for previousely radiotherapy -Usually class II &amp; III -Complications 42% ,of which 28% urinary tract injuries -In a successful surgery 90% 5 years survival rates if the lesion is &lt;2cm and 63% &gt;2cm -Omental pedicle placement into the pelvis may provide pelvic bl.supply and improve circulation </vt:lpstr>
      <vt:lpstr>Pelvic Exentration -Acceptable and respectable mode of treatment in indicated cases -Can improve mortalities &amp; morbidities -Total exentric involves resection of both bladder and rectoegmoid -Rehabilitation assistance will help to improve the healthy existence  -Illial conduit &amp; rectal bladder ,proximal colostomy  are various urinary diversion measures  -Electrolytes imbalance ,ut infection (pyelonephritis) &amp; hypochloraemic acidosis -Stapling device can improve surgical facilities with resrvoir dry continence</vt:lpstr>
      <vt:lpstr>Patient selection -Unilateral leg oedema ,ureteric obstruction and  sciatic pain are signs of unresectability -Pt.with distant mets is unsuitable for exentration proceedure -Intra-operatively ; lower periaotic LN sampling and examination if no mets exentration could be done</vt:lpstr>
      <vt:lpstr>Morbidity &amp; Mortality -Most within 18 m -Pul.embolism ,oedema ,cererbrovascular accidents ,bleeding and sepsis -Small bowel obstruction due to denuded pelvic floor leads to adhesion ,omental mobilization and peritonization ,,,,mortality  50% -Urinary deviation ,     UT infection , and hydronephrosis has to be treated promptly </vt:lpstr>
      <vt:lpstr>Radiation -For recurrence outside the initial field of treatment ,the dose is 3000 cGy over 2-3 weeks -Insertion of a guide tubes for brachytherapy  into deposites or growth -Re-irradiation of a previousely treated pt. is  controversial with unfavorable complications as fistulae and necrosis  </vt:lpstr>
      <vt:lpstr>Chemotherapy -Recurrent tumor is essentially platinum resistant as in platinum based agents is a part of recent chemoradiation   -Regimens are ;Ifosfamide+bleomycin+platinum b                            Topotocan +platinum b                            Paclitaxil+platinum b -Cisplatinum is more effective than carboplatin -Bevacizumab 15mg/kg  as used in breast &amp; colorectal recurrence -Proposed regimen;              Carboplatin 2 AUC /days 1-8-15              Paclitaxil        80mg /m2 weekly              Bevacizumab     days 1-8-15 </vt:lpstr>
      <vt:lpstr>Targeted Therapy Angiogenesis inhibitor -Retarding tumor growth ,and even eliminating  small-volume tumor residues -Tumor Microvessel Density (MVD); it is a significant prognostic factor and its presence is associated with poor locoregional controle and overall survival -MVD &gt;20 HPF survival 90% &lt;20 63% -Pazopanib is oral tyrosinkinase inhibitor and  anti-angiogenetic activities</vt:lpstr>
      <vt:lpstr>Therapeutic HPV Vaccination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OF THE CERVIX DR.MEDHAT M.AMIN CYNECOLOGICAL ONCOLOGIST</dc:title>
  <dc:creator>medhat</dc:creator>
  <cp:lastModifiedBy>medhat amin</cp:lastModifiedBy>
  <cp:revision>126</cp:revision>
  <dcterms:created xsi:type="dcterms:W3CDTF">2013-05-12T09:47:45Z</dcterms:created>
  <dcterms:modified xsi:type="dcterms:W3CDTF">2015-02-08T12:21:18Z</dcterms:modified>
</cp:coreProperties>
</file>