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6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771650"/>
          </a:xfrm>
          <a:solidFill>
            <a:schemeClr val="accent6">
              <a:lumMod val="40000"/>
              <a:lumOff val="60000"/>
            </a:schemeClr>
          </a:solidFill>
          <a:ln w="187325" cmpd="tri">
            <a:solidFill>
              <a:schemeClr val="tx1"/>
            </a:solidFill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Bernard MT Condensed" pitchFamily="18" charset="0"/>
              </a:rPr>
              <a:t>ECTOPIC PREGNANCY</a:t>
            </a:r>
            <a:endParaRPr lang="en-US" sz="54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886200"/>
            <a:ext cx="3962400" cy="13716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BY DR. P. KAMAU KOIGI,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M.B.,</a:t>
            </a:r>
            <a:r>
              <a:rPr lang="en-US" b="1" dirty="0" err="1" smtClean="0">
                <a:solidFill>
                  <a:schemeClr val="tx1"/>
                </a:solidFill>
                <a:latin typeface="Bodoni MT Condensed" pitchFamily="18" charset="0"/>
              </a:rPr>
              <a:t>Ch.B</a:t>
            </a:r>
            <a:r>
              <a:rPr lang="en-US" b="1" dirty="0" smtClean="0">
                <a:solidFill>
                  <a:schemeClr val="tx1"/>
                </a:solidFill>
                <a:latin typeface="Bodoni MT Condensed" pitchFamily="18" charset="0"/>
              </a:rPr>
              <a:t>, M. MED OBS/GYN</a:t>
            </a:r>
            <a:endParaRPr lang="en-US" b="1" dirty="0">
              <a:solidFill>
                <a:schemeClr val="tx1"/>
              </a:solidFill>
              <a:latin typeface="Bodoni MT Condensed" pitchFamily="18" charset="0"/>
            </a:endParaRPr>
          </a:p>
        </p:txBody>
      </p:sp>
      <p:pic>
        <p:nvPicPr>
          <p:cNvPr id="1026" name="Picture 2" descr="C:\Users\USER\Desktop\U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271054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uldocent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248400" cy="1143000"/>
          </a:xfrm>
        </p:spPr>
        <p:txBody>
          <a:bodyPr/>
          <a:lstStyle/>
          <a:p>
            <a:pPr algn="l"/>
            <a:r>
              <a:rPr lang="en-US" dirty="0" smtClean="0">
                <a:latin typeface="Bernard MT Condensed" pitchFamily="18" charset="0"/>
              </a:rPr>
              <a:t>DIFFERENTIAL DIAGNOSIS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052" name="Picture 4" descr="C:\Users\USER\Desktop\Differential diagn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191000"/>
            <a:ext cx="26098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00B050"/>
                </a:solidFill>
                <a:latin typeface="Bodoni MT Condensed" pitchFamily="18" charset="0"/>
              </a:rPr>
              <a:t>PREGNANCY-RELATED CONDITIONS: </a:t>
            </a:r>
            <a:r>
              <a:rPr lang="en-US" dirty="0" smtClean="0">
                <a:latin typeface="Bodoni MT Condensed" pitchFamily="18" charset="0"/>
              </a:rPr>
              <a:t>Abortion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</a:rPr>
              <a:t>UTERINE AND CERVICAL PATHOLOGY:</a:t>
            </a:r>
            <a:r>
              <a:rPr lang="en-US" dirty="0" smtClean="0">
                <a:latin typeface="Bodoni MT Condensed" pitchFamily="18" charset="0"/>
              </a:rPr>
              <a:t> Cervicitis, Endometriosis, Degenerating fibroids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0070C0"/>
                </a:solidFill>
                <a:latin typeface="Bodoni MT Condensed" pitchFamily="18" charset="0"/>
              </a:rPr>
              <a:t>ADNEXAL DISEASE:</a:t>
            </a:r>
            <a:r>
              <a:rPr lang="en-US" dirty="0" smtClean="0">
                <a:latin typeface="Bodoni MT Condensed" pitchFamily="18" charset="0"/>
              </a:rPr>
              <a:t> </a:t>
            </a:r>
            <a:r>
              <a:rPr lang="en-US" dirty="0" err="1" smtClean="0">
                <a:latin typeface="Bodoni MT Condensed" pitchFamily="18" charset="0"/>
              </a:rPr>
              <a:t>Salpingitis</a:t>
            </a:r>
            <a:r>
              <a:rPr lang="en-US" dirty="0" smtClean="0">
                <a:latin typeface="Bodoni MT Condensed" pitchFamily="18" charset="0"/>
              </a:rPr>
              <a:t>, </a:t>
            </a:r>
            <a:r>
              <a:rPr lang="en-US" dirty="0" err="1" smtClean="0">
                <a:latin typeface="Bodoni MT Condensed" pitchFamily="18" charset="0"/>
              </a:rPr>
              <a:t>Tubo</a:t>
            </a:r>
            <a:r>
              <a:rPr lang="en-US" dirty="0" smtClean="0">
                <a:latin typeface="Bodoni MT Condensed" pitchFamily="18" charset="0"/>
              </a:rPr>
              <a:t>-ovarian abscess, Ovarian torsion, Corpus </a:t>
            </a:r>
            <a:r>
              <a:rPr lang="en-US" dirty="0" err="1" smtClean="0">
                <a:latin typeface="Bodoni MT Condensed" pitchFamily="18" charset="0"/>
              </a:rPr>
              <a:t>Luteum</a:t>
            </a:r>
            <a:r>
              <a:rPr lang="en-US" dirty="0" smtClean="0">
                <a:latin typeface="Bodoni MT Condensed" pitchFamily="18" charset="0"/>
              </a:rPr>
              <a:t> cyst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7030A0"/>
                </a:solidFill>
                <a:latin typeface="Bodoni MT Condensed" pitchFamily="18" charset="0"/>
              </a:rPr>
              <a:t>OTHER CONDITIONS:</a:t>
            </a:r>
            <a:r>
              <a:rPr lang="en-US" dirty="0" smtClean="0">
                <a:latin typeface="Bodoni MT Condensed" pitchFamily="18" charset="0"/>
              </a:rPr>
              <a:t> Appendicitis,  Mesenteric Lymphadenitis, Cystitis, Renal Calculi</a:t>
            </a:r>
          </a:p>
        </p:txBody>
      </p:sp>
      <p:pic>
        <p:nvPicPr>
          <p:cNvPr id="2053" name="Picture 5" descr="C:\Users\USER\Desktop\IMAGES\turning gea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42" y="68178"/>
            <a:ext cx="2472489" cy="32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S\examining footprint 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11"/>
            <a:ext cx="3352801" cy="23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553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LABORATORY INVESTIGATIONS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QUANTITATIVE B-</a:t>
            </a:r>
            <a:r>
              <a:rPr lang="en-US" b="1" i="1" dirty="0" err="1" smtClean="0">
                <a:solidFill>
                  <a:srgbClr val="00B050"/>
                </a:solidFill>
                <a:latin typeface="Bodoni MT Condensed" pitchFamily="18" charset="0"/>
              </a:rPr>
              <a:t>hCG</a:t>
            </a: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:</a:t>
            </a:r>
          </a:p>
          <a:p>
            <a:pPr marL="400050" lvl="1" indent="0">
              <a:buNone/>
            </a:pPr>
            <a:r>
              <a:rPr lang="en-US" dirty="0" smtClean="0">
                <a:latin typeface="Bodoni MT Condensed" pitchFamily="18" charset="0"/>
              </a:rPr>
              <a:t>Usually doubles every 48 – 72hrs in normal pregnancy</a:t>
            </a:r>
          </a:p>
          <a:p>
            <a:pPr marL="400050" lvl="1" indent="0">
              <a:buNone/>
            </a:pPr>
            <a:r>
              <a:rPr lang="en-US" dirty="0" smtClean="0">
                <a:latin typeface="Bodoni MT Condensed" pitchFamily="18" charset="0"/>
              </a:rPr>
              <a:t>In non-viable pregnancies, it increases by &lt;50% in 48hrs or plateaus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latin typeface="Bodoni MT Condensed" pitchFamily="18" charset="0"/>
              </a:rPr>
              <a:t>Hb</a:t>
            </a: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  <a:latin typeface="Bodoni MT Condensed" pitchFamily="18" charset="0"/>
              </a:rPr>
              <a:t>Hct</a:t>
            </a:r>
            <a:r>
              <a:rPr lang="en-US" b="1" dirty="0" smtClean="0">
                <a:solidFill>
                  <a:srgbClr val="FF0000"/>
                </a:solidFill>
                <a:latin typeface="Bodoni MT Condensed" pitchFamily="18" charset="0"/>
              </a:rPr>
              <a:t>: </a:t>
            </a:r>
            <a:r>
              <a:rPr lang="en-US" dirty="0" smtClean="0">
                <a:latin typeface="Bodoni MT Condensed" pitchFamily="18" charset="0"/>
              </a:rPr>
              <a:t>May be reduced if acute hemorrhage is in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latin typeface="Bodoni MT Condensed" pitchFamily="18" charset="0"/>
              </a:rPr>
              <a:t>Serum Progesterone:</a:t>
            </a:r>
            <a:r>
              <a:rPr lang="en-US" i="1" dirty="0" smtClean="0">
                <a:solidFill>
                  <a:srgbClr val="0070C0"/>
                </a:solidFill>
                <a:latin typeface="Bodoni MT Condensed" pitchFamily="18" charset="0"/>
              </a:rPr>
              <a:t> </a:t>
            </a:r>
            <a:r>
              <a:rPr lang="en-US" dirty="0" smtClean="0">
                <a:latin typeface="Bodoni MT Condensed" pitchFamily="18" charset="0"/>
              </a:rPr>
              <a:t>Normal intrauterine pregnancies are associated with serum progesterone levels ≥ 25ng/ml; not much diagnostic value as it cannot differentiate intrauterine and ectopic pregnancies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RADIOLOGICAL INVESTIGATIONS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3074" name="Picture 2" descr="C:\Users\USER\Desktop\IMAGES\ultrasound machin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758" y="1219200"/>
            <a:ext cx="2506579" cy="49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934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TRANS-ABDOMINAL OR TRANS-VAGINAL ULTRASOUND:</a:t>
            </a:r>
          </a:p>
          <a:p>
            <a:pPr marL="468313" indent="-468313">
              <a:buFont typeface="Wingdings"/>
              <a:buChar char="à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Uterus</a:t>
            </a:r>
            <a:r>
              <a:rPr lang="en-US" b="1" i="1" dirty="0" smtClean="0">
                <a:latin typeface="Bodoni MT Condensed" pitchFamily="18" charset="0"/>
                <a:sym typeface="Wingdings" pitchFamily="2" charset="2"/>
              </a:rPr>
              <a:t>: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endometrial reaction; no gestational sac; there may be a Pseudo-gestational sac (lacking the “double ring sign”)</a:t>
            </a:r>
          </a:p>
          <a:p>
            <a:pPr marL="468313" indent="-468313">
              <a:buFont typeface="Wingdings"/>
              <a:buChar char="à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Adnexa: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solid/ cystic </a:t>
            </a:r>
            <a:r>
              <a:rPr lang="en-US" dirty="0" err="1" smtClean="0">
                <a:latin typeface="Bodoni MT Condensed" pitchFamily="18" charset="0"/>
                <a:sym typeface="Wingdings" pitchFamily="2" charset="2"/>
              </a:rPr>
              <a:t>Extrauterine</a:t>
            </a:r>
            <a:r>
              <a:rPr lang="en-US" dirty="0" smtClean="0">
                <a:latin typeface="Bodoni MT Condensed" pitchFamily="18" charset="0"/>
                <a:sym typeface="Wingdings" pitchFamily="2" charset="2"/>
              </a:rPr>
              <a:t> mass/gestational sac with a yolk sac; adnexal cardiac activity may be present; Free echogenic fluid in the pelvis</a:t>
            </a:r>
          </a:p>
          <a:p>
            <a:pPr marL="468313" indent="-468313">
              <a:buFont typeface="Wingdings"/>
              <a:buChar char="à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Doppler studies: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</a:rPr>
              <a:t> </a:t>
            </a:r>
            <a:r>
              <a:rPr lang="en-US" dirty="0" smtClean="0">
                <a:latin typeface="Bodoni MT Condensed" pitchFamily="18" charset="0"/>
              </a:rPr>
              <a:t>The shape of the placenta is seen in a “ring-of-fire pattern” outside the uterine cavity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Ectopic pregnanc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1650"/>
            <a:ext cx="8534400" cy="56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Ring of fire ectopic pregna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TREATMENT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 plan of management of the patient depends on:</a:t>
            </a:r>
          </a:p>
          <a:p>
            <a:pPr>
              <a:buFont typeface="Wingdings"/>
              <a:buChar char="è"/>
            </a:pPr>
            <a:r>
              <a:rPr lang="en-US" sz="4000" dirty="0" smtClean="0">
                <a:latin typeface="Bodoni MT Condensed" pitchFamily="18" charset="0"/>
                <a:sym typeface="Wingdings" pitchFamily="2" charset="2"/>
              </a:rPr>
              <a:t>The condition of the patient</a:t>
            </a:r>
          </a:p>
          <a:p>
            <a:pPr>
              <a:buFont typeface="Wingdings"/>
              <a:buChar char="è"/>
            </a:pPr>
            <a:r>
              <a:rPr lang="en-US" sz="4000" dirty="0" smtClean="0">
                <a:latin typeface="Bodoni MT Condensed" pitchFamily="18" charset="0"/>
                <a:sym typeface="Wingdings" pitchFamily="2" charset="2"/>
              </a:rPr>
              <a:t>Whether the ectopic gestation has ruptured or not</a:t>
            </a:r>
            <a:endParaRPr lang="en-US" sz="4000" dirty="0">
              <a:latin typeface="Bodoni MT Condensed" pitchFamily="18" charset="0"/>
            </a:endParaRPr>
          </a:p>
        </p:txBody>
      </p:sp>
      <p:pic>
        <p:nvPicPr>
          <p:cNvPr id="8194" name="Picture 2" descr="C:\Users\USER\Desktop\What do I 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84"/>
            <a:ext cx="2954215" cy="30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086600" cy="14017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ernard MT Condensed" pitchFamily="18" charset="0"/>
              </a:rPr>
              <a:t>A) </a:t>
            </a:r>
            <a:r>
              <a:rPr lang="en-US" b="1" u="sng" dirty="0" smtClean="0">
                <a:latin typeface="Bernard MT Condensed" pitchFamily="18" charset="0"/>
              </a:rPr>
              <a:t>Ruptured </a:t>
            </a:r>
            <a:r>
              <a:rPr lang="en-US" b="1" u="sng" dirty="0">
                <a:latin typeface="Bernard MT Condensed" pitchFamily="18" charset="0"/>
              </a:rPr>
              <a:t>E</a:t>
            </a:r>
            <a:r>
              <a:rPr lang="en-US" b="1" u="sng" dirty="0" smtClean="0">
                <a:latin typeface="Bernard MT Condensed" pitchFamily="18" charset="0"/>
              </a:rPr>
              <a:t>ctopic pregnancy</a:t>
            </a:r>
            <a:endParaRPr lang="en-US" b="1" u="sng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The patient will usually present in shock with an acute abdomen: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Fix 2 large bore IV cannulas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Take a blood sample for Blood grouping and cross-match and FBC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rgbClr val="0070C0"/>
                </a:solidFill>
                <a:latin typeface="Bodoni MT Condensed" pitchFamily="18" charset="0"/>
                <a:sym typeface="Wingdings" pitchFamily="2" charset="2"/>
              </a:rPr>
              <a:t>Begin fluid resuscitation using crystalloids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Insert Foley’s catheter for I/O monitoring</a:t>
            </a:r>
          </a:p>
          <a:p>
            <a:pPr marL="515938" indent="-515938">
              <a:buFont typeface="Wingdings"/>
              <a:buChar char="è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Bodoni MT Condensed" pitchFamily="18" charset="0"/>
                <a:sym typeface="Wingdings" pitchFamily="2" charset="2"/>
              </a:rPr>
              <a:t>Obtain consent for surgical intervention</a:t>
            </a:r>
          </a:p>
        </p:txBody>
      </p:sp>
      <p:pic>
        <p:nvPicPr>
          <p:cNvPr id="8194" name="Picture 2" descr="C:\Users\USER\Desktop\Burst your b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74" y="1524000"/>
            <a:ext cx="2743200" cy="14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 dirty="0">
                <a:latin typeface="Bernard MT Condensed" pitchFamily="18" charset="0"/>
              </a:rPr>
              <a:t>Ruptured Ectopic </a:t>
            </a:r>
            <a:r>
              <a:rPr lang="en-US" dirty="0" smtClean="0">
                <a:latin typeface="Bernard MT Condensed" pitchFamily="18" charset="0"/>
              </a:rPr>
              <a:t>pregnancy…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334000"/>
          </a:xfrm>
        </p:spPr>
        <p:txBody>
          <a:bodyPr>
            <a:normAutofit/>
          </a:bodyPr>
          <a:lstStyle/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Surgical management: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b="1" i="1" dirty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Access Options:</a:t>
            </a:r>
            <a:r>
              <a:rPr lang="en-US" sz="3600" dirty="0">
                <a:latin typeface="Bodoni MT Condensed" pitchFamily="18" charset="0"/>
                <a:sym typeface="Wingdings" pitchFamily="2" charset="2"/>
              </a:rPr>
              <a:t> </a:t>
            </a:r>
            <a:endParaRPr lang="en-US" sz="3600" dirty="0" smtClean="0">
              <a:latin typeface="Bodoni MT Condensed" pitchFamily="18" charset="0"/>
              <a:sym typeface="Wingdings" pitchFamily="2" charset="2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Open 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(Laparotomy</a:t>
            </a: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) 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Minimal 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access (Laparoscopic)</a:t>
            </a:r>
          </a:p>
          <a:p>
            <a:pPr lvl="1">
              <a:buFont typeface="Courier New" pitchFamily="49" charset="0"/>
              <a:buChar char="o"/>
            </a:pPr>
            <a:r>
              <a:rPr lang="en-US" sz="3600" b="1" i="1" dirty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Surgical options:</a:t>
            </a:r>
            <a:r>
              <a:rPr lang="en-US" sz="3600" dirty="0">
                <a:latin typeface="Bodoni MT Condensed" pitchFamily="18" charset="0"/>
                <a:sym typeface="Wingdings" pitchFamily="2" charset="2"/>
              </a:rPr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dirty="0">
                <a:latin typeface="Bodoni MT Condensed" pitchFamily="18" charset="0"/>
                <a:sym typeface="Wingdings" pitchFamily="2" charset="2"/>
              </a:rPr>
              <a:t>Salpingectomy (Non-conserving)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dirty="0" err="1">
                <a:latin typeface="Bodoni MT Condensed" pitchFamily="18" charset="0"/>
                <a:sym typeface="Wingdings" pitchFamily="2" charset="2"/>
              </a:rPr>
              <a:t>Salpingotomy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/ </a:t>
            </a:r>
            <a:r>
              <a:rPr lang="en-US" sz="3200" dirty="0" err="1">
                <a:latin typeface="Bodoni MT Condensed" pitchFamily="18" charset="0"/>
                <a:sym typeface="Wingdings" pitchFamily="2" charset="2"/>
              </a:rPr>
              <a:t>Salpingostomy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 (Conserving</a:t>
            </a: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752600"/>
            <a:ext cx="23622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36525" cmpd="tri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What are the indications for tubal-conserving surgery and what are its possible complications</a:t>
            </a:r>
            <a:r>
              <a:rPr lang="en-US" sz="36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?</a:t>
            </a:r>
            <a:endParaRPr lang="en-US" sz="3600" dirty="0">
              <a:solidFill>
                <a:srgbClr val="FF0000"/>
              </a:solidFill>
              <a:latin typeface="Bodoni MT Condensed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5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Visualizing ectopic pregnancy at laparoscopy - Wikip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4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Bernard MT Condensed" pitchFamily="18" charset="0"/>
              </a:rPr>
              <a:t>View at Laparoscopy</a:t>
            </a:r>
            <a:endParaRPr lang="en-US" i="1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\Int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1078"/>
            <a:ext cx="4041149" cy="46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87774" cy="11430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PRESENTATION OBJECTIVES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078"/>
            <a:ext cx="4267200" cy="5028322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DEFINITION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EPIDEMIOLOGY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CLINICAL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DIFFERENTIALS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Bernard MT Condensed" pitchFamily="18" charset="0"/>
              </a:rPr>
              <a:t>FOLLOW-UP</a:t>
            </a:r>
            <a:endParaRPr lang="en-US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B) </a:t>
            </a:r>
            <a:r>
              <a:rPr lang="en-US" u="sng" dirty="0" err="1" smtClean="0">
                <a:latin typeface="Bernard MT Condensed" pitchFamily="18" charset="0"/>
              </a:rPr>
              <a:t>Unruptured</a:t>
            </a:r>
            <a:r>
              <a:rPr lang="en-US" u="sng" dirty="0" smtClean="0">
                <a:latin typeface="Bernard MT Condensed" pitchFamily="18" charset="0"/>
              </a:rPr>
              <a:t> Ectopic pregnancy</a:t>
            </a:r>
            <a:endParaRPr lang="en-US" u="sng" dirty="0">
              <a:latin typeface="Bernard MT Condensed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There are 4 options of management of an </a:t>
            </a:r>
            <a:r>
              <a:rPr lang="en-US" sz="4000" dirty="0" err="1" smtClean="0">
                <a:latin typeface="Bodoni MT Condensed" pitchFamily="18" charset="0"/>
              </a:rPr>
              <a:t>unruptured</a:t>
            </a:r>
            <a:r>
              <a:rPr lang="en-US" sz="4000" dirty="0" smtClean="0">
                <a:latin typeface="Bodoni MT Condensed" pitchFamily="18" charset="0"/>
              </a:rPr>
              <a:t> EP: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00B050"/>
                </a:solidFill>
                <a:latin typeface="Bodoni MT Condensed" pitchFamily="18" charset="0"/>
              </a:rPr>
              <a:t>Surgical management (as above)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FF0000"/>
                </a:solidFill>
                <a:latin typeface="Bodoni MT Condensed" pitchFamily="18" charset="0"/>
              </a:rPr>
              <a:t>Surgically administered medication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0070C0"/>
                </a:solidFill>
                <a:latin typeface="Bodoni MT Condensed" pitchFamily="18" charset="0"/>
              </a:rPr>
              <a:t>Systemically administered medication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i="1" dirty="0" smtClean="0">
                <a:solidFill>
                  <a:srgbClr val="7030A0"/>
                </a:solidFill>
                <a:latin typeface="Bodoni MT Condensed" pitchFamily="18" charset="0"/>
              </a:rPr>
              <a:t>Expectant management</a:t>
            </a:r>
            <a:endParaRPr lang="en-US" sz="4000" b="1" i="1" dirty="0">
              <a:solidFill>
                <a:srgbClr val="7030A0"/>
              </a:solidFill>
              <a:latin typeface="Bodoni MT Condensed" pitchFamily="18" charset="0"/>
            </a:endParaRPr>
          </a:p>
        </p:txBody>
      </p:sp>
      <p:pic>
        <p:nvPicPr>
          <p:cNvPr id="1026" name="Picture 2" descr="C:\Users\USER\Desktop\IMAGES\directions colour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2165683" cy="21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B050"/>
                </a:solidFill>
                <a:latin typeface="Bodoni MT Condensed" pitchFamily="18" charset="0"/>
              </a:rPr>
              <a:t>1. Surgical </a:t>
            </a:r>
            <a:r>
              <a:rPr lang="en-US" sz="4800" b="1" i="1" dirty="0">
                <a:solidFill>
                  <a:srgbClr val="00B050"/>
                </a:solidFill>
                <a:latin typeface="Bodoni MT Condensed" pitchFamily="18" charset="0"/>
              </a:rPr>
              <a:t>management</a:t>
            </a:r>
            <a:endParaRPr lang="en-US" sz="4800" dirty="0">
              <a:latin typeface="Bernard MT Condensed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4000" b="1" i="1" dirty="0" smtClean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Access </a:t>
            </a:r>
            <a:r>
              <a:rPr lang="en-US" sz="4000" b="1" i="1" dirty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Options: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 </a:t>
            </a:r>
            <a:endParaRPr lang="en-US" sz="4000" dirty="0" smtClean="0">
              <a:latin typeface="Bodoni MT Condensed" pitchFamily="18" charset="0"/>
              <a:sym typeface="Wingdings" pitchFamily="2" charset="2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Open 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(Laparotomy</a:t>
            </a: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) </a:t>
            </a:r>
          </a:p>
          <a:p>
            <a:pPr lvl="2">
              <a:buFont typeface="Courier New" pitchFamily="49" charset="0"/>
              <a:buChar char="o"/>
            </a:pP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Minimal 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access (Laparoscopic)</a:t>
            </a:r>
          </a:p>
          <a:p>
            <a:pPr>
              <a:buFont typeface="Courier New" pitchFamily="49" charset="0"/>
              <a:buChar char="o"/>
            </a:pPr>
            <a:r>
              <a:rPr lang="en-US" sz="4000" b="1" i="1" dirty="0">
                <a:solidFill>
                  <a:srgbClr val="7030A0"/>
                </a:solidFill>
                <a:latin typeface="Bodoni MT Condensed" pitchFamily="18" charset="0"/>
                <a:sym typeface="Wingdings" pitchFamily="2" charset="2"/>
              </a:rPr>
              <a:t>Surgical options: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dirty="0">
                <a:latin typeface="Bodoni MT Condensed" pitchFamily="18" charset="0"/>
                <a:sym typeface="Wingdings" pitchFamily="2" charset="2"/>
              </a:rPr>
              <a:t>Salpingectomy (Non-conserving)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dirty="0" err="1">
                <a:latin typeface="Bodoni MT Condensed" pitchFamily="18" charset="0"/>
                <a:sym typeface="Wingdings" pitchFamily="2" charset="2"/>
              </a:rPr>
              <a:t>Salpingotomy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/ </a:t>
            </a:r>
            <a:r>
              <a:rPr lang="en-US" sz="3200" dirty="0" err="1">
                <a:latin typeface="Bodoni MT Condensed" pitchFamily="18" charset="0"/>
                <a:sym typeface="Wingdings" pitchFamily="2" charset="2"/>
              </a:rPr>
              <a:t>Salpingostomy</a:t>
            </a:r>
            <a:r>
              <a:rPr lang="en-US" sz="3200" dirty="0">
                <a:latin typeface="Bodoni MT Condensed" pitchFamily="18" charset="0"/>
                <a:sym typeface="Wingdings" pitchFamily="2" charset="2"/>
              </a:rPr>
              <a:t> (Conserving</a:t>
            </a:r>
            <a:r>
              <a:rPr lang="en-US" sz="3200" dirty="0" smtClean="0">
                <a:latin typeface="Bodoni MT Condensed" pitchFamily="18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  <a:sym typeface="Wingdings" pitchFamily="2" charset="2"/>
              </a:rPr>
              <a:t>Post-op surveillance and treatment are crucial</a:t>
            </a:r>
          </a:p>
        </p:txBody>
      </p:sp>
    </p:spTree>
    <p:extLst>
      <p:ext uri="{BB962C8B-B14F-4D97-AF65-F5344CB8AC3E}">
        <p14:creationId xmlns:p14="http://schemas.microsoft.com/office/powerpoint/2010/main" val="2565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i="1" dirty="0" smtClean="0">
                <a:solidFill>
                  <a:srgbClr val="FF0000"/>
                </a:solidFill>
                <a:latin typeface="Bodoni MT Condensed" pitchFamily="18" charset="0"/>
              </a:rPr>
              <a:t>2. Surgically </a:t>
            </a:r>
            <a:r>
              <a:rPr lang="en-US" sz="4800" b="1" i="1" dirty="0">
                <a:solidFill>
                  <a:srgbClr val="FF0000"/>
                </a:solidFill>
                <a:latin typeface="Bodoni MT Condensed" pitchFamily="18" charset="0"/>
              </a:rPr>
              <a:t>administered </a:t>
            </a:r>
            <a:r>
              <a:rPr lang="en-US" sz="4800" b="1" i="1" dirty="0" smtClean="0">
                <a:solidFill>
                  <a:srgbClr val="FF0000"/>
                </a:solidFill>
                <a:latin typeface="Bodoni MT Condensed" pitchFamily="18" charset="0"/>
              </a:rPr>
              <a:t>medication</a:t>
            </a:r>
            <a:endParaRPr lang="en-US" sz="48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1676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Administration of </a:t>
            </a:r>
            <a:r>
              <a:rPr lang="en-US" sz="3600" dirty="0" err="1" smtClean="0">
                <a:latin typeface="Bodoni MT Condensed" pitchFamily="18" charset="0"/>
              </a:rPr>
              <a:t>trophotoxic</a:t>
            </a:r>
            <a:r>
              <a:rPr lang="en-US" sz="3600" dirty="0" smtClean="0">
                <a:latin typeface="Bodoni MT Condensed" pitchFamily="18" charset="0"/>
              </a:rPr>
              <a:t> medications injected directly into the gestational sac (usually at laparoscopy or by ultrasound guidance):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429000"/>
            <a:ext cx="8001000" cy="3200399"/>
          </a:xfrm>
        </p:spPr>
        <p:txBody>
          <a:bodyPr numCol="2">
            <a:normAutofit/>
          </a:bodyPr>
          <a:lstStyle/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Methotrexate</a:t>
            </a:r>
          </a:p>
          <a:p>
            <a:pPr marL="515938" indent="-515938"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Potassium Chloride (</a:t>
            </a:r>
            <a:r>
              <a:rPr lang="en-US" sz="4000" dirty="0" err="1">
                <a:latin typeface="Bodoni MT Condensed" pitchFamily="18" charset="0"/>
                <a:sym typeface="Wingdings" pitchFamily="2" charset="2"/>
              </a:rPr>
              <a:t>KCl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)</a:t>
            </a:r>
          </a:p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Hyper-</a:t>
            </a:r>
            <a:r>
              <a:rPr lang="en-US" sz="4000" dirty="0" err="1">
                <a:latin typeface="Bodoni MT Condensed" pitchFamily="18" charset="0"/>
                <a:sym typeface="Wingdings" pitchFamily="2" charset="2"/>
              </a:rPr>
              <a:t>osmolar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 glucose</a:t>
            </a:r>
          </a:p>
          <a:p>
            <a:pPr>
              <a:buFont typeface="Wingdings"/>
              <a:buChar char="è"/>
            </a:pPr>
            <a:r>
              <a:rPr lang="en-US" sz="4000" dirty="0" err="1">
                <a:latin typeface="Bodoni MT Condensed" pitchFamily="18" charset="0"/>
                <a:sym typeface="Wingdings" pitchFamily="2" charset="2"/>
              </a:rPr>
              <a:t>Actinomycin</a:t>
            </a:r>
            <a:r>
              <a:rPr lang="en-US" sz="4000" dirty="0">
                <a:latin typeface="Bodoni MT Condensed" pitchFamily="18" charset="0"/>
                <a:sym typeface="Wingdings" pitchFamily="2" charset="2"/>
              </a:rPr>
              <a:t> D</a:t>
            </a:r>
          </a:p>
          <a:p>
            <a:pPr>
              <a:buFont typeface="Wingdings"/>
              <a:buChar char="è"/>
            </a:pPr>
            <a:r>
              <a:rPr lang="en-US" sz="4000" dirty="0" err="1">
                <a:latin typeface="Bodoni MT Condensed" pitchFamily="18" charset="0"/>
                <a:sym typeface="Wingdings" pitchFamily="2" charset="2"/>
              </a:rPr>
              <a:t>Leucovorin</a:t>
            </a:r>
            <a:endParaRPr lang="en-US" sz="4000" dirty="0">
              <a:latin typeface="Bodoni MT Condensed" pitchFamily="18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Mifepristone</a:t>
            </a:r>
          </a:p>
          <a:p>
            <a:pPr>
              <a:buFont typeface="Wingdings"/>
              <a:buChar char="è"/>
            </a:pPr>
            <a:r>
              <a:rPr lang="en-US" sz="4000" dirty="0">
                <a:latin typeface="Bodoni MT Condensed" pitchFamily="18" charset="0"/>
                <a:sym typeface="Wingdings" pitchFamily="2" charset="2"/>
              </a:rPr>
              <a:t>PGF2</a:t>
            </a:r>
            <a:r>
              <a:rPr lang="el-GR" sz="4000" dirty="0" smtClean="0">
                <a:latin typeface="Arial Narrow"/>
                <a:sym typeface="Wingdings" pitchFamily="2" charset="2"/>
              </a:rPr>
              <a:t>α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  <a:latin typeface="Bodoni MT Condensed" pitchFamily="18" charset="0"/>
              </a:rPr>
              <a:t>3. Systemically </a:t>
            </a:r>
            <a:r>
              <a:rPr lang="en-US" sz="4800" b="1" i="1" dirty="0">
                <a:solidFill>
                  <a:srgbClr val="0070C0"/>
                </a:solidFill>
                <a:latin typeface="Bodoni MT Condensed" pitchFamily="18" charset="0"/>
              </a:rPr>
              <a:t>administered medication</a:t>
            </a:r>
            <a:endParaRPr lang="en-US" sz="4800" dirty="0"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243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If the EP is &lt;3.5cm in diameter, then it is acceptable to give 50mg/m2 of Methotrexate IV/ IM or orally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895600" y="1600200"/>
            <a:ext cx="5791200" cy="4953000"/>
          </a:xfrm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Bodoni MT Condensed" pitchFamily="18" charset="0"/>
              </a:rPr>
              <a:t>NOTE:</a:t>
            </a: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</a:rPr>
              <a:t> Any option that involves administration of medication will require:</a:t>
            </a:r>
          </a:p>
          <a:p>
            <a:pPr>
              <a:buFont typeface="Wingdings"/>
              <a:buChar char="è"/>
            </a:pP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Baseline evaluation of hepatic and renal function prior to initiation of treatment </a:t>
            </a:r>
          </a:p>
          <a:p>
            <a:pPr>
              <a:buFont typeface="Wingdings"/>
              <a:buChar char="è"/>
            </a:pP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Surveillance after administration of treatment (serial B-</a:t>
            </a:r>
            <a:r>
              <a:rPr lang="en-US" sz="3200" dirty="0" err="1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hCG</a:t>
            </a: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, clinical and </a:t>
            </a:r>
            <a:r>
              <a:rPr lang="en-US" sz="3200" dirty="0" err="1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sonographic</a:t>
            </a:r>
            <a:r>
              <a:rPr lang="en-US" sz="3200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 assessment) to assess success of the treatment and screen for signs of persistent EP</a:t>
            </a:r>
            <a:endParaRPr lang="en-US" sz="3200" dirty="0">
              <a:solidFill>
                <a:srgbClr val="FF0000"/>
              </a:solidFill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 smtClean="0">
                <a:solidFill>
                  <a:srgbClr val="7030A0"/>
                </a:solidFill>
                <a:latin typeface="Bodoni MT Condensed" pitchFamily="18" charset="0"/>
              </a:rPr>
              <a:t>4)</a:t>
            </a:r>
            <a:r>
              <a:rPr lang="en-US" sz="5400" b="1" i="1" dirty="0">
                <a:solidFill>
                  <a:srgbClr val="7030A0"/>
                </a:solidFill>
                <a:latin typeface="Bodoni MT Condensed" pitchFamily="18" charset="0"/>
              </a:rPr>
              <a:t> </a:t>
            </a:r>
            <a:r>
              <a:rPr lang="en-US" sz="5400" b="1" i="1" dirty="0" smtClean="0">
                <a:solidFill>
                  <a:srgbClr val="7030A0"/>
                </a:solidFill>
                <a:latin typeface="Bodoni MT Condensed" pitchFamily="18" charset="0"/>
              </a:rPr>
              <a:t>Expectant management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</a:rPr>
              <a:t>Only used for selected cases that fulfill the following criteria: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Diameter of EP &lt; 4cm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No sign of an Intrauterine pregnancy</a:t>
            </a: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No sign of rupture on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Transvaginal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sonography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  <a:latin typeface="Bodoni MT Condensed" pitchFamily="18" charset="0"/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Falling serum levels of B-</a:t>
            </a:r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hCG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Bodoni MT Condensed" pitchFamily="18" charset="0"/>
                <a:sym typeface="Wingdings" pitchFamily="2" charset="2"/>
              </a:rPr>
              <a:t> every 2 days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Resolution may occur in up to 72% of such cases if all criteria are met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If all criteria are not met, then do </a:t>
            </a:r>
            <a:r>
              <a:rPr lang="en-US" sz="3600" b="1" u="sng" dirty="0" smtClean="0">
                <a:solidFill>
                  <a:srgbClr val="FF0000"/>
                </a:solidFill>
                <a:latin typeface="Bodoni MT Condensed" pitchFamily="18" charset="0"/>
                <a:sym typeface="Wingdings" pitchFamily="2" charset="2"/>
              </a:rPr>
              <a:t>NOT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 attempt expectant management</a:t>
            </a:r>
            <a:endParaRPr lang="en-US" dirty="0">
              <a:latin typeface="Bodoni MT Condensed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59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Looking forw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000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FOLLOW-UP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Contraception: for 3/12 after surgical management; for up to 6/12 if </a:t>
            </a:r>
            <a:r>
              <a:rPr lang="en-US" dirty="0" err="1" smtClean="0">
                <a:latin typeface="Bodoni MT Condensed" pitchFamily="18" charset="0"/>
              </a:rPr>
              <a:t>trophotoxic</a:t>
            </a:r>
            <a:r>
              <a:rPr lang="en-US" dirty="0" smtClean="0">
                <a:latin typeface="Bodoni MT Condensed" pitchFamily="18" charset="0"/>
              </a:rPr>
              <a:t> medications were used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After 1 EP, ~ 60% of patients conceive spontaneously.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The risk of recurrence is 10 – 27% if that was the only EP; the risk is increased if there has been more than 1 EP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An early Ultrasound at the next pregnancy is necessary to pre-emptively rule out recurrent EP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S\Going 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0"/>
            <a:ext cx="2514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242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CONCLUSION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086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EP is the most significant killer of women in early pregnancy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Tubal damage is the most significant risk factor for EP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Any vaginal bleeding that is not menstrual and is associated with abdominal pain should be considered as being an ectopic pregnancy until proved otherwise</a:t>
            </a:r>
          </a:p>
          <a:p>
            <a:pPr marL="0" indent="0">
              <a:buNone/>
            </a:pPr>
            <a:r>
              <a:rPr lang="en-US" dirty="0" smtClean="0">
                <a:latin typeface="Bodoni MT Condensed" pitchFamily="18" charset="0"/>
              </a:rPr>
              <a:t>A </a:t>
            </a:r>
            <a:r>
              <a:rPr lang="en-US" b="1" i="1" dirty="0" smtClean="0">
                <a:solidFill>
                  <a:srgbClr val="00B050"/>
                </a:solidFill>
                <a:latin typeface="Bodoni MT Condensed" pitchFamily="18" charset="0"/>
              </a:rPr>
              <a:t>high index of suspicion </a:t>
            </a:r>
            <a:r>
              <a:rPr lang="en-US" dirty="0" smtClean="0">
                <a:latin typeface="Bodoni MT Condensed" pitchFamily="18" charset="0"/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  <a:latin typeface="Bodoni MT Condensed" pitchFamily="18" charset="0"/>
              </a:rPr>
              <a:t>Prompt management </a:t>
            </a:r>
            <a:r>
              <a:rPr lang="en-US" dirty="0" smtClean="0">
                <a:latin typeface="Bodoni MT Condensed" pitchFamily="18" charset="0"/>
              </a:rPr>
              <a:t>are the keys to avoiding morbidity and mortality from EP</a:t>
            </a:r>
            <a:endParaRPr lang="en-US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\porky p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010025" cy="55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INTRODUCTION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Bodoni MT Condensed" pitchFamily="18" charset="0"/>
              </a:rPr>
              <a:t>An “</a:t>
            </a:r>
            <a:r>
              <a:rPr lang="en-US" sz="4800" dirty="0" smtClean="0">
                <a:solidFill>
                  <a:srgbClr val="FF0000"/>
                </a:solidFill>
                <a:latin typeface="Bodoni MT Condensed" pitchFamily="18" charset="0"/>
              </a:rPr>
              <a:t>Ectopic pregnancy</a:t>
            </a:r>
            <a:r>
              <a:rPr lang="en-US" sz="4800" dirty="0" smtClean="0">
                <a:latin typeface="Bodoni MT Condensed" pitchFamily="18" charset="0"/>
              </a:rPr>
              <a:t>” is one where the blastocyst implants anywhere other than the endometrial lining of the uterine cavity.</a:t>
            </a:r>
            <a:endParaRPr lang="en-US" sz="4800" dirty="0">
              <a:latin typeface="Bodoni MT Condensed" pitchFamily="18" charset="0"/>
            </a:endParaRPr>
          </a:p>
        </p:txBody>
      </p:sp>
      <p:pic>
        <p:nvPicPr>
          <p:cNvPr id="3074" name="Picture 2" descr="C:\Users\USER\Desktop\IMAGES\Giving speech introd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7214"/>
            <a:ext cx="3124200" cy="44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EPIDEMIOLOGY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Incidence: EP makes up ≈ 2% of all pregnancies.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Mortality: The leading cause of early pregnancy-related death.  The case fatality rate was 35.5 per 100,000 EP’s from 1970 – </a:t>
            </a:r>
            <a:r>
              <a:rPr lang="en-US" sz="4000" dirty="0" smtClean="0">
                <a:latin typeface="Bodoni MT Condensed" pitchFamily="18" charset="0"/>
              </a:rPr>
              <a:t>1990</a:t>
            </a:r>
            <a:r>
              <a:rPr lang="en-US" sz="4000" dirty="0" smtClean="0">
                <a:latin typeface="Bodoni MT Condensed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Non–Caucasian races had 3.4 times higher chances of mortality.</a:t>
            </a:r>
            <a:endParaRPr lang="en-US" sz="40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944562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RISK FACTORS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553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Tubal damage: prior tubal surgery or PID (Chlamydia; </a:t>
            </a:r>
            <a:r>
              <a:rPr lang="en-US" sz="3600" dirty="0" err="1" smtClean="0">
                <a:latin typeface="Bodoni MT Condensed" pitchFamily="18" charset="0"/>
                <a:sym typeface="Wingdings" pitchFamily="2" charset="2"/>
              </a:rPr>
              <a:t>Neiserria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, </a:t>
            </a:r>
            <a:r>
              <a:rPr lang="en-US" sz="3600" dirty="0" err="1" smtClean="0">
                <a:latin typeface="Bodoni MT Condensed" pitchFamily="18" charset="0"/>
                <a:sym typeface="Wingdings" pitchFamily="2" charset="2"/>
              </a:rPr>
              <a:t>M.tb</a:t>
            </a: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Prior EP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Smoking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&gt; 3 prior spontaneous abortions; &gt;2 TOP’s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Previous/ current IUCD use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Infertility; Infertility treatment (ART)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In-utero exposure to Diethylstilbestrol (DES)</a:t>
            </a:r>
          </a:p>
          <a:p>
            <a:pPr marL="0" indent="0">
              <a:buNone/>
            </a:pPr>
            <a:r>
              <a:rPr lang="en-US" sz="3600" dirty="0" smtClean="0">
                <a:latin typeface="Bodoni MT Condensed" pitchFamily="18" charset="0"/>
                <a:sym typeface="Wingdings" pitchFamily="2" charset="2"/>
              </a:rPr>
              <a:t>High number of lifetime sexual partners</a:t>
            </a:r>
            <a:endParaRPr lang="en-US" sz="3600" dirty="0">
              <a:latin typeface="Bodoni MT Condensed" pitchFamily="18" charset="0"/>
            </a:endParaRPr>
          </a:p>
        </p:txBody>
      </p:sp>
      <p:pic>
        <p:nvPicPr>
          <p:cNvPr id="7170" name="Picture 2" descr="C:\Users\USER\Desktop\Risk Factor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135"/>
            <a:ext cx="3200400" cy="22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CLASSIFICATION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4098" name="Picture 2" descr="C:\Users\USER\Desktop\Ectopic pregn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8768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PATHOPHYSIOLOGY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ernard MT Condensed" pitchFamily="18" charset="0"/>
              </a:rPr>
              <a:t>Tubal Pregnancy: </a:t>
            </a:r>
            <a:endParaRPr lang="en-US" sz="3600" dirty="0" smtClean="0">
              <a:latin typeface="Bodoni MT Condensed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Bodoni MT Condensed" pitchFamily="18" charset="0"/>
              </a:rPr>
              <a:t>The zygote burrows through the tubal epithelium into the muscular wall.  </a:t>
            </a:r>
            <a:r>
              <a:rPr lang="en-US" sz="4000" dirty="0" err="1" smtClean="0">
                <a:latin typeface="Bodoni MT Condensed" pitchFamily="18" charset="0"/>
              </a:rPr>
              <a:t>Trophoblast</a:t>
            </a:r>
            <a:r>
              <a:rPr lang="en-US" sz="4000" dirty="0" smtClean="0">
                <a:latin typeface="Bodoni MT Condensed" pitchFamily="18" charset="0"/>
              </a:rPr>
              <a:t> invasion opens the maternal vessels to the developing placental tissue.  The rapidly growing POC’s cause increased pressure within the tube, which may rupture spontaneously or rupture during coitus/ bimanual examination.</a:t>
            </a:r>
          </a:p>
        </p:txBody>
      </p:sp>
    </p:spTree>
    <p:extLst>
      <p:ext uri="{BB962C8B-B14F-4D97-AF65-F5344CB8AC3E}">
        <p14:creationId xmlns:p14="http://schemas.microsoft.com/office/powerpoint/2010/main" val="16351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SYMPTOMS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029200"/>
          </a:xfrm>
        </p:spPr>
        <p:txBody>
          <a:bodyPr>
            <a:noAutofit/>
          </a:bodyPr>
          <a:lstStyle/>
          <a:p>
            <a:pPr marL="515938" indent="-515938">
              <a:buNone/>
            </a:pPr>
            <a:r>
              <a:rPr lang="en-US" sz="3700" b="1" i="1" dirty="0" smtClean="0">
                <a:solidFill>
                  <a:srgbClr val="00B050"/>
                </a:solidFill>
                <a:latin typeface="Bodoni MT Condensed" pitchFamily="18" charset="0"/>
              </a:rPr>
              <a:t>Classical symptoms:</a:t>
            </a:r>
            <a:r>
              <a:rPr lang="en-US" sz="3700" dirty="0" smtClean="0">
                <a:solidFill>
                  <a:srgbClr val="00B050"/>
                </a:solidFill>
                <a:latin typeface="Bodoni MT Condensed" pitchFamily="18" charset="0"/>
              </a:rPr>
              <a:t> </a:t>
            </a:r>
            <a:r>
              <a:rPr lang="en-US" sz="3700" dirty="0" smtClean="0">
                <a:latin typeface="Bodoni MT Condensed" pitchFamily="18" charset="0"/>
              </a:rPr>
              <a:t>Only seen in ~50% of patients:</a:t>
            </a:r>
          </a:p>
          <a:p>
            <a:pPr marL="515938" indent="-515938">
              <a:buFont typeface="Wingdings"/>
              <a:buChar char="è"/>
            </a:pPr>
            <a:r>
              <a:rPr lang="en-US" sz="3700" dirty="0" err="1" smtClean="0">
                <a:latin typeface="Bodoni MT Condensed" pitchFamily="18" charset="0"/>
                <a:sym typeface="Wingdings" pitchFamily="2" charset="2"/>
              </a:rPr>
              <a:t>Amenorrhoea</a:t>
            </a:r>
            <a:endParaRPr lang="en-US" sz="3700" dirty="0" smtClean="0">
              <a:latin typeface="Bodoni MT Condensed" pitchFamily="18" charset="0"/>
              <a:sym typeface="Wingdings" pitchFamily="2" charset="2"/>
            </a:endParaRPr>
          </a:p>
          <a:p>
            <a:pPr marL="515938" indent="-515938">
              <a:buFont typeface="Wingdings"/>
              <a:buChar char="è"/>
            </a:pPr>
            <a:r>
              <a:rPr lang="en-US" sz="3700" dirty="0" smtClean="0">
                <a:latin typeface="Bodoni MT Condensed" pitchFamily="18" charset="0"/>
                <a:sym typeface="Wingdings" pitchFamily="2" charset="2"/>
              </a:rPr>
              <a:t>p/v bleeding</a:t>
            </a:r>
          </a:p>
          <a:p>
            <a:pPr marL="515938" indent="-515938">
              <a:buFont typeface="Wingdings"/>
              <a:buChar char="è"/>
            </a:pPr>
            <a:r>
              <a:rPr lang="en-US" sz="3700" dirty="0" smtClean="0">
                <a:latin typeface="Bodoni MT Condensed" pitchFamily="18" charset="0"/>
                <a:sym typeface="Wingdings" pitchFamily="2" charset="2"/>
              </a:rPr>
              <a:t>Abdominal pain</a:t>
            </a:r>
          </a:p>
          <a:p>
            <a:pPr marL="0" indent="0">
              <a:buNone/>
            </a:pPr>
            <a:r>
              <a:rPr lang="en-US" sz="3700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Vasomotor symptoms from Hemorrhagic </a:t>
            </a:r>
            <a:r>
              <a:rPr lang="en-US" sz="3700" b="1" i="1" dirty="0" err="1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hypovolemia</a:t>
            </a:r>
            <a:r>
              <a:rPr lang="en-US" sz="3700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:</a:t>
            </a:r>
            <a:r>
              <a:rPr lang="en-US" sz="3700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 </a:t>
            </a:r>
            <a:r>
              <a:rPr lang="en-US" sz="3700" dirty="0" smtClean="0">
                <a:latin typeface="Bodoni MT Condensed" pitchFamily="18" charset="0"/>
                <a:sym typeface="Wingdings" pitchFamily="2" charset="2"/>
              </a:rPr>
              <a:t>Vertigo &amp; syncope,  </a:t>
            </a:r>
          </a:p>
          <a:p>
            <a:pPr marL="0" indent="0">
              <a:buNone/>
            </a:pPr>
            <a:r>
              <a:rPr lang="en-US" sz="3700" b="1" i="1" dirty="0" smtClean="0">
                <a:solidFill>
                  <a:srgbClr val="00B050"/>
                </a:solidFill>
                <a:latin typeface="Bodoni MT Condensed" pitchFamily="18" charset="0"/>
                <a:sym typeface="Wingdings" pitchFamily="2" charset="2"/>
              </a:rPr>
              <a:t>Shoulder pain </a:t>
            </a:r>
            <a:r>
              <a:rPr lang="en-US" sz="3700" dirty="0" smtClean="0">
                <a:latin typeface="Bodoni MT Condensed" pitchFamily="18" charset="0"/>
                <a:sym typeface="Wingdings" pitchFamily="2" charset="2"/>
              </a:rPr>
              <a:t>(Cause?)</a:t>
            </a:r>
            <a:endParaRPr lang="en-US" sz="3700" dirty="0">
              <a:latin typeface="Bodoni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868362"/>
          </a:xfrm>
        </p:spPr>
        <p:txBody>
          <a:bodyPr/>
          <a:lstStyle/>
          <a:p>
            <a:r>
              <a:rPr lang="en-US" dirty="0" smtClean="0">
                <a:latin typeface="Bernard MT Condensed" pitchFamily="18" charset="0"/>
              </a:rPr>
              <a:t>SIGNS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latin typeface="Bodoni MT Condensed" pitchFamily="18" charset="0"/>
              </a:rPr>
              <a:t>VITAL SIGNS &amp; GEN EXAM: </a:t>
            </a:r>
            <a:r>
              <a:rPr lang="en-US" dirty="0" smtClean="0">
                <a:latin typeface="Bodoni MT Condensed" pitchFamily="18" charset="0"/>
              </a:rPr>
              <a:t>If they are normal, they cannot rule out EP; </a:t>
            </a:r>
          </a:p>
          <a:p>
            <a:pPr marL="400050" lvl="1" indent="0">
              <a:buNone/>
            </a:pPr>
            <a:r>
              <a:rPr lang="en-US" sz="3000" b="1" i="1" dirty="0" smtClean="0">
                <a:latin typeface="Bodoni MT Condensed" pitchFamily="18" charset="0"/>
              </a:rPr>
              <a:t>If in shock: </a:t>
            </a:r>
            <a:r>
              <a:rPr lang="en-US" sz="3000" dirty="0" smtClean="0">
                <a:latin typeface="Bodoni MT Condensed" pitchFamily="18" charset="0"/>
              </a:rPr>
              <a:t>Tachycardia; Hypotension; low-volume pulse, Pallor, cold clammy skin</a:t>
            </a:r>
          </a:p>
          <a:p>
            <a:pPr marL="400050" lvl="1" indent="0">
              <a:buNone/>
            </a:pPr>
            <a:r>
              <a:rPr lang="en-US" sz="3000" dirty="0" smtClean="0">
                <a:latin typeface="Bodoni MT Condensed" pitchFamily="18" charset="0"/>
              </a:rPr>
              <a:t>Low-grade fever may be present</a:t>
            </a:r>
          </a:p>
          <a:p>
            <a:pPr marL="0" indent="0">
              <a:buNone/>
            </a:pPr>
            <a:r>
              <a:rPr lang="en-US" sz="3500" b="1" dirty="0" smtClean="0">
                <a:latin typeface="Bodoni MT Condensed" pitchFamily="18" charset="0"/>
              </a:rPr>
              <a:t>ABDOMINAL EXAMINATION:</a:t>
            </a:r>
          </a:p>
          <a:p>
            <a:pPr marL="400050" lvl="1" indent="0">
              <a:buNone/>
            </a:pPr>
            <a:r>
              <a:rPr lang="en-US" sz="3000" dirty="0" smtClean="0">
                <a:latin typeface="Bodoni MT Condensed" pitchFamily="18" charset="0"/>
                <a:sym typeface="Wingdings" pitchFamily="2" charset="2"/>
              </a:rPr>
              <a:t>Abdominal tenderness (Generalized (45%); lower abdomen (25%); unilateral (30%); rebound tenderness may be present); absent bowel sounds</a:t>
            </a:r>
            <a:endParaRPr lang="en-US" sz="3000" dirty="0">
              <a:latin typeface="Bodoni MT Condensed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3500" b="1" dirty="0" smtClean="0">
                <a:latin typeface="Bodoni MT Condensed" pitchFamily="18" charset="0"/>
                <a:sym typeface="Wingdings" pitchFamily="2" charset="2"/>
              </a:rPr>
              <a:t>PELVIC EXAMINATION:</a:t>
            </a:r>
          </a:p>
          <a:p>
            <a:pPr marL="400050" lvl="1" indent="0">
              <a:buNone/>
            </a:pPr>
            <a:r>
              <a:rPr lang="en-US" sz="3000" dirty="0" smtClean="0">
                <a:latin typeface="Bodoni MT Condensed" pitchFamily="18" charset="0"/>
                <a:sym typeface="Wingdings" pitchFamily="2" charset="2"/>
              </a:rPr>
              <a:t>Pelvic fullness; palpable adnexal mass in the cul-de-sac</a:t>
            </a:r>
          </a:p>
          <a:p>
            <a:pPr marL="400050" lvl="1" indent="0">
              <a:buNone/>
            </a:pPr>
            <a:r>
              <a:rPr lang="en-US" sz="3000" dirty="0" smtClean="0">
                <a:latin typeface="Bodoni MT Condensed" pitchFamily="18" charset="0"/>
                <a:sym typeface="Wingdings" pitchFamily="2" charset="2"/>
              </a:rPr>
              <a:t>Cervical motion tenderness</a:t>
            </a:r>
          </a:p>
          <a:p>
            <a:pPr marL="400050" lvl="1" indent="0">
              <a:buNone/>
            </a:pPr>
            <a:r>
              <a:rPr lang="en-US" sz="3000" dirty="0" err="1" smtClean="0">
                <a:latin typeface="Bodoni MT Condensed" pitchFamily="18" charset="0"/>
                <a:sym typeface="Wingdings" pitchFamily="2" charset="2"/>
              </a:rPr>
              <a:t>Culdocentesis</a:t>
            </a:r>
            <a:r>
              <a:rPr lang="en-US" sz="3000" dirty="0" smtClean="0">
                <a:latin typeface="Bodoni MT Condensed" pitchFamily="18" charset="0"/>
                <a:sym typeface="Wingdings" pitchFamily="2" charset="2"/>
              </a:rPr>
              <a:t> – Free-flowing non-clotting blood in peritoneal cavity</a:t>
            </a:r>
          </a:p>
        </p:txBody>
      </p:sp>
    </p:spTree>
    <p:extLst>
      <p:ext uri="{BB962C8B-B14F-4D97-AF65-F5344CB8AC3E}">
        <p14:creationId xmlns:p14="http://schemas.microsoft.com/office/powerpoint/2010/main" val="36614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14066</TotalTime>
  <Words>1028</Words>
  <Application>Microsoft Office PowerPoint</Application>
  <PresentationFormat>On-screen Show (4:3)</PresentationFormat>
  <Paragraphs>132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ECTOPIC PREGNANCY</vt:lpstr>
      <vt:lpstr>PRESENTATION OBJECTIVES</vt:lpstr>
      <vt:lpstr>INTRODUCTION</vt:lpstr>
      <vt:lpstr>EPIDEMIOLOGY</vt:lpstr>
      <vt:lpstr>RISK FACTORS</vt:lpstr>
      <vt:lpstr>CLASSIFICATION</vt:lpstr>
      <vt:lpstr>PATHOPHYSIOLOGY</vt:lpstr>
      <vt:lpstr>SYMPTOMS</vt:lpstr>
      <vt:lpstr>SIGNS</vt:lpstr>
      <vt:lpstr>PowerPoint Presentation</vt:lpstr>
      <vt:lpstr>DIFFERENTIAL DIAGNOSIS</vt:lpstr>
      <vt:lpstr>LABORATORY INVESTIGATIONS</vt:lpstr>
      <vt:lpstr>RADIOLOGICAL INVESTIGATIONS</vt:lpstr>
      <vt:lpstr>PowerPoint Presentation</vt:lpstr>
      <vt:lpstr>PowerPoint Presentation</vt:lpstr>
      <vt:lpstr>TREATMENT</vt:lpstr>
      <vt:lpstr>A) Ruptured Ectopic pregnancy</vt:lpstr>
      <vt:lpstr>Ruptured Ectopic pregnancy…</vt:lpstr>
      <vt:lpstr>View at Laparoscopy</vt:lpstr>
      <vt:lpstr>B) Unruptured Ectopic pregnancy</vt:lpstr>
      <vt:lpstr>1. Surgical management</vt:lpstr>
      <vt:lpstr>2. Surgically administered medication</vt:lpstr>
      <vt:lpstr>3. Systemically administered medication</vt:lpstr>
      <vt:lpstr>4) Expectant management</vt:lpstr>
      <vt:lpstr>FOLLOW-UP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ECTOPIC PREGNANCY</dc:title>
  <dc:creator>DR. KAMAU KOIGI</dc:creator>
  <cp:lastModifiedBy>DR. KAMAU KOIGI</cp:lastModifiedBy>
  <cp:revision>34</cp:revision>
  <dcterms:created xsi:type="dcterms:W3CDTF">2006-08-16T00:00:00Z</dcterms:created>
  <dcterms:modified xsi:type="dcterms:W3CDTF">2016-12-08T10:28:53Z</dcterms:modified>
</cp:coreProperties>
</file>