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5"/>
  </p:notesMasterIdLst>
  <p:sldIdLst>
    <p:sldId id="256" r:id="rId2"/>
    <p:sldId id="304" r:id="rId3"/>
    <p:sldId id="257" r:id="rId4"/>
    <p:sldId id="292" r:id="rId5"/>
    <p:sldId id="303" r:id="rId6"/>
    <p:sldId id="290" r:id="rId7"/>
    <p:sldId id="264" r:id="rId8"/>
    <p:sldId id="278" r:id="rId9"/>
    <p:sldId id="295" r:id="rId10"/>
    <p:sldId id="296" r:id="rId11"/>
    <p:sldId id="297" r:id="rId12"/>
    <p:sldId id="298" r:id="rId13"/>
    <p:sldId id="299" r:id="rId14"/>
    <p:sldId id="300" r:id="rId15"/>
    <p:sldId id="301" r:id="rId16"/>
    <p:sldId id="302" r:id="rId17"/>
    <p:sldId id="258" r:id="rId18"/>
    <p:sldId id="279" r:id="rId19"/>
    <p:sldId id="280" r:id="rId20"/>
    <p:sldId id="281" r:id="rId21"/>
    <p:sldId id="282" r:id="rId22"/>
    <p:sldId id="283" r:id="rId23"/>
    <p:sldId id="284" r:id="rId24"/>
    <p:sldId id="285" r:id="rId25"/>
    <p:sldId id="287" r:id="rId26"/>
    <p:sldId id="288" r:id="rId27"/>
    <p:sldId id="289" r:id="rId28"/>
    <p:sldId id="259" r:id="rId29"/>
    <p:sldId id="261" r:id="rId30"/>
    <p:sldId id="262" r:id="rId31"/>
    <p:sldId id="263" r:id="rId32"/>
    <p:sldId id="266" r:id="rId33"/>
    <p:sldId id="267" r:id="rId34"/>
    <p:sldId id="268" r:id="rId35"/>
    <p:sldId id="269" r:id="rId36"/>
    <p:sldId id="270" r:id="rId37"/>
    <p:sldId id="271" r:id="rId38"/>
    <p:sldId id="272" r:id="rId39"/>
    <p:sldId id="273" r:id="rId40"/>
    <p:sldId id="265" r:id="rId41"/>
    <p:sldId id="275" r:id="rId42"/>
    <p:sldId id="277" r:id="rId43"/>
    <p:sldId id="276"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4660"/>
  </p:normalViewPr>
  <p:slideViewPr>
    <p:cSldViewPr snapToGrid="0">
      <p:cViewPr varScale="1">
        <p:scale>
          <a:sx n="72" d="100"/>
          <a:sy n="72" d="100"/>
        </p:scale>
        <p:origin x="558" y="72"/>
      </p:cViewPr>
      <p:guideLst/>
    </p:cSldViewPr>
  </p:slideViewPr>
  <p:notesTextViewPr>
    <p:cViewPr>
      <p:scale>
        <a:sx n="1" d="1"/>
        <a:sy n="1" d="1"/>
      </p:scale>
      <p:origin x="0" y="0"/>
    </p:cViewPr>
  </p:notesTextViewPr>
  <p:sorterViewPr>
    <p:cViewPr>
      <p:scale>
        <a:sx n="100" d="100"/>
        <a:sy n="100" d="100"/>
      </p:scale>
      <p:origin x="0" y="-13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267F9-4301-40FC-BCF1-905E0C5CE678}" type="datetimeFigureOut">
              <a:rPr lang="en-US" smtClean="0"/>
              <a:t>9/15/2016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6EB3B1-6623-4C4D-B90C-9A98BBBB3944}" type="slidenum">
              <a:rPr lang="en-US" smtClean="0"/>
              <a:t>‹#›</a:t>
            </a:fld>
            <a:endParaRPr lang="en-US"/>
          </a:p>
        </p:txBody>
      </p:sp>
    </p:spTree>
    <p:extLst>
      <p:ext uri="{BB962C8B-B14F-4D97-AF65-F5344CB8AC3E}">
        <p14:creationId xmlns:p14="http://schemas.microsoft.com/office/powerpoint/2010/main" val="657950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9E56CB6-9D19-4C62-9B4E-64A3FF86E159}" type="datetime1">
              <a:rPr lang="en-US" smtClean="0"/>
              <a:t>9/15/2016</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D1CB3B-D437-45B0-87B3-FAFD1266A5C6}" type="datetime1">
              <a:rPr lang="en-US" smtClean="0"/>
              <a:t>9/15/2016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1EFC2F81-57FD-4A37-9DDF-3147091D3F76}" type="datetime1">
              <a:rPr lang="en-US" smtClean="0"/>
              <a:t>9/15/2016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A367715-B3A6-4C84-87D4-0CC3288FF1B5}" type="datetime1">
              <a:rPr lang="en-US" smtClean="0"/>
              <a:t>9/15/2016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2C15B16E-6301-4306-9C51-C616B41B37F0}" type="datetime1">
              <a:rPr lang="en-US" smtClean="0"/>
              <a:t>9/15/2016</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CBCB1DE-4B1C-4DCE-BAC8-4489C40ADCDC}" type="datetime1">
              <a:rPr lang="en-US" smtClean="0"/>
              <a:t>9/15/2016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1ED3B8FA-08C7-4CFB-95A4-47FFD2A5D801}" type="datetime1">
              <a:rPr lang="en-US" smtClean="0"/>
              <a:t>9/15/2016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D0BB2-319F-4828-9AD0-A486713556C7}" type="datetime1">
              <a:rPr lang="en-US" smtClean="0"/>
              <a:t>9/15/2016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8DD1EAF9-D9D1-4D86-B23D-4A3CE702641A}" type="datetime1">
              <a:rPr lang="en-US" smtClean="0"/>
              <a:t>9/15/2016</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1E1E63-4FA8-4E2A-B74E-879EDCA2F2B0}" type="datetime1">
              <a:rPr lang="en-US" smtClean="0"/>
              <a:t>9/15/2016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AAD81847-0365-4383-B2E3-47D30CB48085}" type="datetime1">
              <a:rPr lang="en-US" smtClean="0"/>
              <a:t>9/15/2016</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740EF2-E7C3-4DE9-B04C-AF05EA4BFE6B}" type="datetime1">
              <a:rPr lang="en-US" smtClean="0"/>
              <a:t>9/15/2016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751583-41D4-4EAE-9019-22D7BC241D96}" type="datetime1">
              <a:rPr lang="en-US" smtClean="0"/>
              <a:t>9/15/2016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D4C9EC-9312-488E-8024-8A62E38EE13B}" type="datetime1">
              <a:rPr lang="en-US" smtClean="0"/>
              <a:t>9/15/2016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89BA1-032C-4EA2-A3F1-03A52346D653}" type="datetime1">
              <a:rPr lang="en-US" smtClean="0"/>
              <a:t>9/15/2016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538F44-63F4-4856-8DCC-4A3490155CE8}" type="datetime1">
              <a:rPr lang="en-US" smtClean="0"/>
              <a:t>9/15/2016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E5F660-D289-4F52-8B44-C5BA2E2BA59A}" type="datetime1">
              <a:rPr lang="en-US" smtClean="0"/>
              <a:t>9/15/2016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B59E1D2-442E-4FC1-BDAB-9C19DA6B9B79}" type="datetime1">
              <a:rPr lang="en-US" smtClean="0"/>
              <a:t>9/15/2016</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Intrapartum monitoring, intrapartum care and normal delivery</a:t>
            </a:r>
          </a:p>
        </p:txBody>
      </p:sp>
      <p:sp>
        <p:nvSpPr>
          <p:cNvPr id="3" name="Subtitle 2"/>
          <p:cNvSpPr>
            <a:spLocks noGrp="1"/>
          </p:cNvSpPr>
          <p:nvPr>
            <p:ph type="subTitle" idx="1"/>
          </p:nvPr>
        </p:nvSpPr>
        <p:spPr/>
        <p:txBody>
          <a:bodyPr/>
          <a:lstStyle/>
          <a:p>
            <a:r>
              <a:rPr lang="en-US" dirty="0"/>
              <a:t>DR MARGARET KILONZO</a:t>
            </a:r>
          </a:p>
        </p:txBody>
      </p:sp>
      <p:sp>
        <p:nvSpPr>
          <p:cNvPr id="4" name="Slide Number Placeholder 3"/>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637072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Maternal Vital Signs</a:t>
            </a:r>
          </a:p>
        </p:txBody>
      </p:sp>
      <p:sp>
        <p:nvSpPr>
          <p:cNvPr id="3" name="Content Placeholder 2"/>
          <p:cNvSpPr>
            <a:spLocks noGrp="1"/>
          </p:cNvSpPr>
          <p:nvPr>
            <p:ph idx="1"/>
          </p:nvPr>
        </p:nvSpPr>
        <p:spPr/>
        <p:txBody>
          <a:bodyPr/>
          <a:lstStyle/>
          <a:p>
            <a:r>
              <a:rPr lang="en-GB" dirty="0"/>
              <a:t>Maternal temperature, pulse, and blood pressure are evaluated at least every 4 hours. </a:t>
            </a:r>
          </a:p>
          <a:p>
            <a:r>
              <a:rPr lang="en-GB" dirty="0"/>
              <a:t>If </a:t>
            </a:r>
            <a:r>
              <a:rPr lang="en-GB" dirty="0" err="1"/>
              <a:t>fetal</a:t>
            </a:r>
            <a:r>
              <a:rPr lang="en-GB" dirty="0"/>
              <a:t> membranes have been ruptured for many hours before the onset of </a:t>
            </a:r>
            <a:r>
              <a:rPr lang="en-GB" dirty="0" err="1"/>
              <a:t>labor</a:t>
            </a:r>
            <a:r>
              <a:rPr lang="en-GB" dirty="0"/>
              <a:t>, or if there is a borderline temperature elevation, the temperature is checked hourly</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3776933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Subsequent Vaginal Examinations</a:t>
            </a:r>
          </a:p>
        </p:txBody>
      </p:sp>
      <p:sp>
        <p:nvSpPr>
          <p:cNvPr id="3" name="Content Placeholder 2"/>
          <p:cNvSpPr>
            <a:spLocks noGrp="1"/>
          </p:cNvSpPr>
          <p:nvPr>
            <p:ph idx="1"/>
          </p:nvPr>
        </p:nvSpPr>
        <p:spPr/>
        <p:txBody>
          <a:bodyPr/>
          <a:lstStyle/>
          <a:p>
            <a:r>
              <a:rPr lang="en-GB" dirty="0"/>
              <a:t>Usually done 4 hourly during the first stage of </a:t>
            </a:r>
            <a:r>
              <a:rPr lang="en-GB" dirty="0" err="1"/>
              <a:t>labor</a:t>
            </a:r>
            <a:r>
              <a:rPr lang="en-GB" dirty="0"/>
              <a:t>.</a:t>
            </a:r>
          </a:p>
          <a:p>
            <a:r>
              <a:rPr lang="en-GB" dirty="0"/>
              <a:t> VE must be patient-tailored </a:t>
            </a:r>
            <a:r>
              <a:rPr lang="en-GB" dirty="0" err="1"/>
              <a:t>eg</a:t>
            </a:r>
            <a:r>
              <a:rPr lang="en-GB" dirty="0"/>
              <a:t> if arrest of descent and / cervical dilation is detected and an intervention  such as administration of oxytocin is effected, then the next VE is done after 2 hours</a:t>
            </a:r>
          </a:p>
          <a:p>
            <a:r>
              <a:rPr lang="en-GB" dirty="0"/>
              <a:t>When the membranes rupture, an examination should be performed expeditiously to detect occult umbilical cord compression</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996019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Amniotomy</a:t>
            </a:r>
            <a:br>
              <a:rPr lang="en-US" dirty="0"/>
            </a:br>
            <a:endParaRPr lang="en-US" dirty="0"/>
          </a:p>
        </p:txBody>
      </p:sp>
      <p:sp>
        <p:nvSpPr>
          <p:cNvPr id="3" name="Content Placeholder 2"/>
          <p:cNvSpPr>
            <a:spLocks noGrp="1"/>
          </p:cNvSpPr>
          <p:nvPr>
            <p:ph idx="1"/>
          </p:nvPr>
        </p:nvSpPr>
        <p:spPr/>
        <p:txBody>
          <a:bodyPr/>
          <a:lstStyle/>
          <a:p>
            <a:r>
              <a:rPr lang="en-GB" dirty="0"/>
              <a:t>If membranes are intact, there is a great temptation even during normal </a:t>
            </a:r>
            <a:r>
              <a:rPr lang="en-GB" dirty="0" err="1"/>
              <a:t>labor</a:t>
            </a:r>
            <a:r>
              <a:rPr lang="en-GB" dirty="0"/>
              <a:t> to perform </a:t>
            </a:r>
            <a:r>
              <a:rPr lang="en-GB" dirty="0" err="1"/>
              <a:t>amniotomy</a:t>
            </a:r>
            <a:r>
              <a:rPr lang="en-GB" dirty="0"/>
              <a:t>. </a:t>
            </a:r>
          </a:p>
          <a:p>
            <a:r>
              <a:rPr lang="en-GB" dirty="0"/>
              <a:t>The presumed benefits are </a:t>
            </a:r>
          </a:p>
          <a:p>
            <a:pPr lvl="1"/>
            <a:r>
              <a:rPr lang="en-GB" dirty="0"/>
              <a:t>More rapid </a:t>
            </a:r>
            <a:r>
              <a:rPr lang="en-GB" dirty="0" err="1"/>
              <a:t>labor</a:t>
            </a:r>
            <a:r>
              <a:rPr lang="en-GB" dirty="0"/>
              <a:t> </a:t>
            </a:r>
          </a:p>
          <a:p>
            <a:pPr lvl="1"/>
            <a:r>
              <a:rPr lang="en-GB" dirty="0"/>
              <a:t>Earlier detection of meconium-stained </a:t>
            </a:r>
            <a:r>
              <a:rPr lang="en-GB" dirty="0" err="1"/>
              <a:t>amnionic</a:t>
            </a:r>
            <a:r>
              <a:rPr lang="en-GB" dirty="0"/>
              <a:t> fluid, and the </a:t>
            </a:r>
          </a:p>
          <a:p>
            <a:pPr lvl="1"/>
            <a:r>
              <a:rPr lang="en-GB" dirty="0"/>
              <a:t>Opportunity to apply an electrode to the </a:t>
            </a:r>
            <a:r>
              <a:rPr lang="en-GB" dirty="0" err="1"/>
              <a:t>fetus</a:t>
            </a:r>
            <a:r>
              <a:rPr lang="en-GB" dirty="0"/>
              <a:t> or insert a pressure catheter into the uterine cavity. </a:t>
            </a:r>
          </a:p>
          <a:p>
            <a:r>
              <a:rPr lang="en-GB" dirty="0"/>
              <a:t>The </a:t>
            </a:r>
            <a:r>
              <a:rPr lang="en-GB" dirty="0" err="1"/>
              <a:t>fetal</a:t>
            </a:r>
            <a:r>
              <a:rPr lang="en-GB" dirty="0"/>
              <a:t> head must be well applied to the cervix and not be dislodged from the pelvis during the procedure to avert umbilical cord prolapse.</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3228197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Emptying the Urinary Bladder</a:t>
            </a:r>
          </a:p>
        </p:txBody>
      </p:sp>
      <p:sp>
        <p:nvSpPr>
          <p:cNvPr id="3" name="Content Placeholder 2"/>
          <p:cNvSpPr>
            <a:spLocks noGrp="1"/>
          </p:cNvSpPr>
          <p:nvPr>
            <p:ph idx="1"/>
          </p:nvPr>
        </p:nvSpPr>
        <p:spPr/>
        <p:txBody>
          <a:bodyPr/>
          <a:lstStyle/>
          <a:p>
            <a:r>
              <a:rPr lang="en-GB" dirty="0"/>
              <a:t>Bladder distention can hinder descent of the </a:t>
            </a:r>
            <a:r>
              <a:rPr lang="en-GB" dirty="0" err="1"/>
              <a:t>fetal</a:t>
            </a:r>
            <a:r>
              <a:rPr lang="en-GB" dirty="0"/>
              <a:t> presenting part and lead to subsequent bladder </a:t>
            </a:r>
            <a:r>
              <a:rPr lang="en-GB" dirty="0" err="1"/>
              <a:t>hypotonia</a:t>
            </a:r>
            <a:r>
              <a:rPr lang="en-GB" dirty="0"/>
              <a:t> and infection.</a:t>
            </a:r>
          </a:p>
          <a:p>
            <a:r>
              <a:rPr lang="en-GB" dirty="0"/>
              <a:t> During each abdominal examination, the suprapubic region should be inspected and palpated to detect distention. </a:t>
            </a:r>
          </a:p>
          <a:p>
            <a:r>
              <a:rPr lang="en-GB" dirty="0"/>
              <a:t>If the bladder is readily seen or palpated above the symphysis, the woman should be encouraged to void.</a:t>
            </a:r>
          </a:p>
          <a:p>
            <a:r>
              <a:rPr lang="en-GB" dirty="0"/>
              <a:t>If the bladder is distended and she cannot void, catheterization is indicated.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3561499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analgesia</a:t>
            </a:r>
          </a:p>
        </p:txBody>
      </p:sp>
      <p:sp>
        <p:nvSpPr>
          <p:cNvPr id="3" name="Content Placeholder 2"/>
          <p:cNvSpPr>
            <a:spLocks noGrp="1"/>
          </p:cNvSpPr>
          <p:nvPr>
            <p:ph idx="1"/>
          </p:nvPr>
        </p:nvSpPr>
        <p:spPr/>
        <p:txBody>
          <a:bodyPr>
            <a:normAutofit lnSpcReduction="10000"/>
          </a:bodyPr>
          <a:lstStyle/>
          <a:p>
            <a:r>
              <a:rPr lang="en-GB" dirty="0"/>
              <a:t>pain relief should depend on the needs and desires of the woman.</a:t>
            </a:r>
          </a:p>
          <a:p>
            <a:r>
              <a:rPr lang="en-GB" dirty="0"/>
              <a:t>Meperidine is the most common opioid used worldwide for pain relief in </a:t>
            </a:r>
            <a:r>
              <a:rPr lang="en-GB" dirty="0" err="1"/>
              <a:t>labor</a:t>
            </a:r>
            <a:r>
              <a:rPr lang="en-GB" dirty="0"/>
              <a:t>. (Tramadol is most common in our set up), usually </a:t>
            </a:r>
            <a:r>
              <a:rPr lang="en-GB" dirty="0" err="1"/>
              <a:t>gien</a:t>
            </a:r>
            <a:r>
              <a:rPr lang="en-GB" dirty="0"/>
              <a:t> with promethazine as an antiemetic</a:t>
            </a:r>
          </a:p>
          <a:p>
            <a:r>
              <a:rPr lang="en-GB" dirty="0"/>
              <a:t>There is no convincing evidence demonstrating that alternative opioids are better.</a:t>
            </a:r>
          </a:p>
          <a:p>
            <a:r>
              <a:rPr lang="en-GB" dirty="0"/>
              <a:t>There is no evidence that parenteral opioids influence the length of </a:t>
            </a:r>
            <a:r>
              <a:rPr lang="en-GB" dirty="0" err="1"/>
              <a:t>labor</a:t>
            </a:r>
            <a:r>
              <a:rPr lang="en-GB" dirty="0"/>
              <a:t> or need for obstetrical intervention.</a:t>
            </a:r>
          </a:p>
          <a:p>
            <a:r>
              <a:rPr lang="en-GB" dirty="0"/>
              <a:t>Epidural analgesia provides superior pain relief</a:t>
            </a:r>
          </a:p>
          <a:p>
            <a:r>
              <a:rPr lang="en-GB" dirty="0"/>
              <a:t>meperidine or other narcotics used during </a:t>
            </a:r>
            <a:r>
              <a:rPr lang="en-GB" dirty="0" err="1"/>
              <a:t>labor</a:t>
            </a:r>
            <a:r>
              <a:rPr lang="en-GB" dirty="0"/>
              <a:t> may cause </a:t>
            </a:r>
            <a:r>
              <a:rPr lang="en-GB" dirty="0" err="1"/>
              <a:t>newborn</a:t>
            </a:r>
            <a:r>
              <a:rPr lang="en-GB" dirty="0"/>
              <a:t> respiratory depression.</a:t>
            </a:r>
          </a:p>
        </p:txBody>
      </p:sp>
      <p:sp>
        <p:nvSpPr>
          <p:cNvPr id="4" name="Slide Number Placeholder 3"/>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45735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Analgesia-2</a:t>
            </a:r>
          </a:p>
        </p:txBody>
      </p:sp>
      <p:sp>
        <p:nvSpPr>
          <p:cNvPr id="3" name="Content Placeholder 2"/>
          <p:cNvSpPr>
            <a:spLocks noGrp="1"/>
          </p:cNvSpPr>
          <p:nvPr>
            <p:ph idx="1"/>
          </p:nvPr>
        </p:nvSpPr>
        <p:spPr/>
        <p:txBody>
          <a:bodyPr/>
          <a:lstStyle/>
          <a:p>
            <a:r>
              <a:rPr lang="en-GB" dirty="0"/>
              <a:t>Narcotic Antagonists</a:t>
            </a:r>
          </a:p>
          <a:p>
            <a:r>
              <a:rPr lang="en-GB" dirty="0"/>
              <a:t>Naloxone is a narcotic antagonist capable of reversing respiratory depression induced by opioid narcotics. It acts by displacing the narcotic from specific receptors in </a:t>
            </a:r>
            <a:r>
              <a:rPr lang="en-GB" dirty="0" err="1"/>
              <a:t>theCNS</a:t>
            </a:r>
            <a:r>
              <a:rPr lang="en-GB" dirty="0"/>
              <a:t>. Withdrawal symptoms may be precipitated in recipients who are physically dependent on narcotics. For this reason, naloxone is contraindicated in a </a:t>
            </a:r>
            <a:r>
              <a:rPr lang="en-GB" dirty="0" err="1"/>
              <a:t>newborn</a:t>
            </a:r>
            <a:r>
              <a:rPr lang="en-GB" dirty="0"/>
              <a:t> of a narcotic-addicted mother </a:t>
            </a:r>
          </a:p>
          <a:p>
            <a:r>
              <a:rPr lang="en-GB" dirty="0"/>
              <a:t>Naloxone, along with proper ventilation, may be given to reverse respiratory depression in a </a:t>
            </a:r>
            <a:r>
              <a:rPr lang="en-GB" dirty="0" err="1"/>
              <a:t>newborn</a:t>
            </a:r>
            <a:r>
              <a:rPr lang="en-GB" dirty="0"/>
              <a:t> infant whose mother received narcotics</a:t>
            </a:r>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3505530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Analgesia-3</a:t>
            </a:r>
          </a:p>
        </p:txBody>
      </p:sp>
      <p:sp>
        <p:nvSpPr>
          <p:cNvPr id="3" name="Content Placeholder 2"/>
          <p:cNvSpPr>
            <a:spLocks noGrp="1"/>
          </p:cNvSpPr>
          <p:nvPr>
            <p:ph idx="1"/>
          </p:nvPr>
        </p:nvSpPr>
        <p:spPr/>
        <p:txBody>
          <a:bodyPr/>
          <a:lstStyle/>
          <a:p>
            <a:r>
              <a:rPr lang="en-US" dirty="0"/>
              <a:t>Nitrous Oxide</a:t>
            </a:r>
          </a:p>
          <a:p>
            <a:r>
              <a:rPr lang="en-US" dirty="0"/>
              <a:t>A self-administered mixture of 50-percent nitrous oxide (N</a:t>
            </a:r>
            <a:r>
              <a:rPr lang="en-US" baseline="-25000" dirty="0"/>
              <a:t>2</a:t>
            </a:r>
            <a:r>
              <a:rPr lang="en-US" dirty="0"/>
              <a:t>O) and oxygen provides satisfactory analgesia during labor for many women </a:t>
            </a:r>
          </a:p>
          <a:p>
            <a:r>
              <a:rPr lang="en-US" dirty="0"/>
              <a:t>Some preparations are premixed in a single cylinder (Entonox), and in others, a blender mixes the two gases from separate tanks (</a:t>
            </a:r>
            <a:r>
              <a:rPr lang="en-US" dirty="0" err="1"/>
              <a:t>Nitronox</a:t>
            </a:r>
            <a:r>
              <a:rPr lang="en-US" dirty="0"/>
              <a:t>). </a:t>
            </a:r>
          </a:p>
          <a:p>
            <a:r>
              <a:rPr lang="en-US" dirty="0"/>
              <a:t>Non pharmacological pain control- breathing techniques</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2780993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normAutofit/>
          </a:bodyPr>
          <a:lstStyle/>
          <a:p>
            <a:r>
              <a:rPr lang="en-US" dirty="0">
                <a:latin typeface="Calibri" panose="020F0502020204030204" pitchFamily="34" charset="0"/>
              </a:rPr>
              <a:t>RaTIONALE OF MONITORING LABOR</a:t>
            </a:r>
            <a:br>
              <a:rPr lang="en-US" dirty="0"/>
            </a:br>
            <a:endParaRPr lang="en-US" dirty="0"/>
          </a:p>
        </p:txBody>
      </p:sp>
      <p:sp>
        <p:nvSpPr>
          <p:cNvPr id="3" name="Content Placeholder 2"/>
          <p:cNvSpPr>
            <a:spLocks noGrp="1"/>
          </p:cNvSpPr>
          <p:nvPr>
            <p:ph idx="1"/>
          </p:nvPr>
        </p:nvSpPr>
        <p:spPr/>
        <p:txBody>
          <a:bodyPr/>
          <a:lstStyle/>
          <a:p>
            <a:r>
              <a:rPr lang="en-US" dirty="0">
                <a:latin typeface="Calibri" panose="020F0502020204030204" pitchFamily="34" charset="0"/>
              </a:rPr>
              <a:t>Fetal heart rate(FHR) patterns are indirect markers of the fetal cardia activity and medullary responses to blood volume changes, academia, and hypoxemia, since the brain modulates heart rate</a:t>
            </a:r>
          </a:p>
          <a:p>
            <a:r>
              <a:rPr lang="en-US" dirty="0">
                <a:latin typeface="Calibri" panose="020F0502020204030204" pitchFamily="34" charset="0"/>
              </a:rPr>
              <a:t>FHR monitoring is therefore essential to</a:t>
            </a:r>
          </a:p>
          <a:p>
            <a:pPr lvl="1"/>
            <a:r>
              <a:rPr lang="en-US" dirty="0">
                <a:latin typeface="Calibri" panose="020F0502020204030204" pitchFamily="34" charset="0"/>
              </a:rPr>
              <a:t>1.) Avoid fetal neurologic injury</a:t>
            </a:r>
          </a:p>
          <a:p>
            <a:pPr lvl="1"/>
            <a:r>
              <a:rPr lang="en-US" dirty="0">
                <a:latin typeface="Calibri" panose="020F0502020204030204" pitchFamily="34" charset="0"/>
              </a:rPr>
              <a:t>2.) Identify hypoxemic and acidotic fetuses in whom timely intervention is needed</a:t>
            </a:r>
          </a:p>
        </p:txBody>
      </p:sp>
      <p:sp>
        <p:nvSpPr>
          <p:cNvPr id="4" name="Slide Number Placeholder 3"/>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2153918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0337" y="1073533"/>
            <a:ext cx="8610600" cy="1293028"/>
          </a:xfrm>
        </p:spPr>
        <p:txBody>
          <a:bodyPr/>
          <a:lstStyle/>
          <a:p>
            <a:r>
              <a:rPr lang="en-US" dirty="0" err="1"/>
              <a:t>partograph</a:t>
            </a:r>
            <a:endParaRPr lang="en-US" dirty="0"/>
          </a:p>
        </p:txBody>
      </p:sp>
      <p:graphicFrame>
        <p:nvGraphicFramePr>
          <p:cNvPr id="5" name="Content Placeholder 4"/>
          <p:cNvGraphicFramePr>
            <a:graphicFrameLocks noGrp="1"/>
          </p:cNvGraphicFramePr>
          <p:nvPr>
            <p:ph idx="1"/>
          </p:nvPr>
        </p:nvGraphicFramePr>
        <p:xfrm>
          <a:off x="5521642" y="3242151"/>
          <a:ext cx="1148715" cy="1927860"/>
        </p:xfrm>
        <a:graphic>
          <a:graphicData uri="http://schemas.openxmlformats.org/drawingml/2006/table">
            <a:tbl>
              <a:tblPr firstRow="1" firstCol="1" bandRow="1">
                <a:tableStyleId>{5C22544A-7EE6-4342-B048-85BDC9FD1C3A}</a:tableStyleId>
              </a:tblPr>
              <a:tblGrid>
                <a:gridCol w="339090">
                  <a:extLst>
                    <a:ext uri="{9D8B030D-6E8A-4147-A177-3AD203B41FA5}">
                      <a16:colId xmlns:a16="http://schemas.microsoft.com/office/drawing/2014/main" val="4282046271"/>
                    </a:ext>
                  </a:extLst>
                </a:gridCol>
                <a:gridCol w="809625">
                  <a:extLst>
                    <a:ext uri="{9D8B030D-6E8A-4147-A177-3AD203B41FA5}">
                      <a16:colId xmlns:a16="http://schemas.microsoft.com/office/drawing/2014/main" val="3146729188"/>
                    </a:ext>
                  </a:extLst>
                </a:gridCol>
              </a:tblGrid>
              <a:tr h="0">
                <a:tc>
                  <a:txBody>
                    <a:bodyPr/>
                    <a:lstStyle/>
                    <a:p>
                      <a:pPr marL="0" marR="0">
                        <a:lnSpc>
                          <a:spcPct val="115000"/>
                        </a:lnSpc>
                        <a:spcBef>
                          <a:spcPts val="0"/>
                        </a:spcBef>
                        <a:spcAft>
                          <a:spcPts val="0"/>
                        </a:spcAft>
                      </a:pPr>
                      <a:r>
                        <a:rPr lang="en-US" sz="1100">
                          <a:effectLst/>
                        </a:rPr>
                        <a:t>•••</a:t>
                      </a:r>
                    </a:p>
                    <a:p>
                      <a:pPr marL="0" marR="0">
                        <a:lnSpc>
                          <a:spcPct val="115000"/>
                        </a:lnSpc>
                        <a:spcBef>
                          <a:spcPts val="0"/>
                        </a:spcBef>
                        <a:spcAft>
                          <a:spcPts val="0"/>
                        </a:spcAft>
                      </a:pPr>
                      <a:r>
                        <a:rPr lang="en-US" sz="11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800">
                          <a:effectLst/>
                        </a:rPr>
                        <a:t>&lt; 20 seconds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8673646"/>
                  </a:ext>
                </a:extLst>
              </a:tr>
              <a:tr h="0">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800">
                          <a:effectLst/>
                        </a:rPr>
                        <a:t>20-40 seconds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3188901"/>
                  </a:ext>
                </a:extLst>
              </a:tr>
              <a:tr h="0">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800" dirty="0">
                          <a:effectLst/>
                        </a:rPr>
                        <a:t>&lt;40 seconds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10060057"/>
                  </a:ext>
                </a:extLst>
              </a:tr>
            </a:tbl>
          </a:graphicData>
        </a:graphic>
      </p:graphicFrame>
      <p:sp>
        <p:nvSpPr>
          <p:cNvPr id="4" name="Slide Number Placeholder 3"/>
          <p:cNvSpPr>
            <a:spLocks noGrp="1"/>
          </p:cNvSpPr>
          <p:nvPr>
            <p:ph type="sldNum" sz="quarter" idx="12"/>
          </p:nvPr>
        </p:nvSpPr>
        <p:spPr/>
        <p:txBody>
          <a:bodyPr/>
          <a:lstStyle/>
          <a:p>
            <a:fld id="{6D22F896-40B5-4ADD-8801-0D06FADFA095}" type="slidenum">
              <a:rPr lang="en-US" smtClean="0"/>
              <a:t>18</a:t>
            </a:fld>
            <a:endParaRPr lang="en-US" dirty="0"/>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980" y="2089298"/>
            <a:ext cx="10574957" cy="4710914"/>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6"/>
          <p:cNvSpPr txBox="1">
            <a:spLocks noChangeArrowheads="1"/>
          </p:cNvSpPr>
          <p:nvPr/>
        </p:nvSpPr>
        <p:spPr bwMode="auto">
          <a:xfrm>
            <a:off x="5575300" y="3698875"/>
            <a:ext cx="8207375" cy="395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Name of Hospital</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7" name="Text Box 5"/>
          <p:cNvSpPr txBox="1">
            <a:spLocks noChangeArrowheads="1"/>
          </p:cNvSpPr>
          <p:nvPr/>
        </p:nvSpPr>
        <p:spPr bwMode="auto">
          <a:xfrm>
            <a:off x="5084763" y="6181725"/>
            <a:ext cx="1198562" cy="1698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Palpate (fundus) abdomen for contractions over 10 minutes.</a:t>
            </a:r>
            <a:endParaRPr kumimoji="0" lang="en-US"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AutoShape 2"/>
          <p:cNvSpPr>
            <a:spLocks noChangeShapeType="1"/>
          </p:cNvSpPr>
          <p:nvPr/>
        </p:nvSpPr>
        <p:spPr bwMode="auto">
          <a:xfrm flipV="1">
            <a:off x="5151438" y="7159625"/>
            <a:ext cx="284162" cy="347663"/>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3"/>
          <p:cNvSpPr>
            <a:spLocks noChangeShapeType="1"/>
          </p:cNvSpPr>
          <p:nvPr/>
        </p:nvSpPr>
        <p:spPr bwMode="auto">
          <a:xfrm flipH="1">
            <a:off x="5151438" y="7159625"/>
            <a:ext cx="174625" cy="217488"/>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4"/>
          <p:cNvSpPr>
            <a:spLocks noChangeShapeType="1"/>
          </p:cNvSpPr>
          <p:nvPr/>
        </p:nvSpPr>
        <p:spPr bwMode="auto">
          <a:xfrm flipH="1">
            <a:off x="5214938" y="7312025"/>
            <a:ext cx="219075" cy="2508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7"/>
          <p:cNvSpPr>
            <a:spLocks noChangeArrowheads="1"/>
          </p:cNvSpPr>
          <p:nvPr/>
        </p:nvSpPr>
        <p:spPr bwMode="auto">
          <a:xfrm>
            <a:off x="5521325" y="3241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8"/>
          <p:cNvSpPr>
            <a:spLocks noChangeArrowheads="1"/>
          </p:cNvSpPr>
          <p:nvPr/>
        </p:nvSpPr>
        <p:spPr bwMode="auto">
          <a:xfrm>
            <a:off x="5521325" y="36988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9"/>
          <p:cNvSpPr>
            <a:spLocks noChangeArrowheads="1"/>
          </p:cNvSpPr>
          <p:nvPr/>
        </p:nvSpPr>
        <p:spPr bwMode="auto">
          <a:xfrm>
            <a:off x="5521325" y="10261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53570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259" y="746125"/>
            <a:ext cx="9451041" cy="885451"/>
          </a:xfrm>
        </p:spPr>
        <p:txBody>
          <a:bodyPr/>
          <a:lstStyle/>
          <a:p>
            <a:r>
              <a:rPr lang="en-US" dirty="0" err="1"/>
              <a:t>partograph</a:t>
            </a:r>
            <a:endParaRPr lang="en-US" dirty="0"/>
          </a:p>
        </p:txBody>
      </p:sp>
      <p:sp>
        <p:nvSpPr>
          <p:cNvPr id="3" name="Content Placeholder 2"/>
          <p:cNvSpPr>
            <a:spLocks noGrp="1"/>
          </p:cNvSpPr>
          <p:nvPr>
            <p:ph idx="1"/>
          </p:nvPr>
        </p:nvSpPr>
        <p:spPr>
          <a:xfrm>
            <a:off x="685800" y="2194560"/>
            <a:ext cx="10820400" cy="4453890"/>
          </a:xfrm>
        </p:spPr>
        <p:txBody>
          <a:bodyPr>
            <a:normAutofit fontScale="32500" lnSpcReduction="20000"/>
          </a:bodyPr>
          <a:lstStyle/>
          <a:p>
            <a:r>
              <a:rPr lang="en-GB" dirty="0"/>
              <a:t>Delivery notes</a:t>
            </a:r>
          </a:p>
          <a:p>
            <a:r>
              <a:rPr lang="en-GB" dirty="0"/>
              <a:t>Date of delivery:_________________________________ Time of delivery_______________________________</a:t>
            </a:r>
          </a:p>
          <a:p>
            <a:r>
              <a:rPr lang="en-GB" dirty="0"/>
              <a:t>Weight of baby (Kg): ______________________________Sex of baby (M or F):___________________________</a:t>
            </a:r>
          </a:p>
          <a:p>
            <a:r>
              <a:rPr lang="en-GB" dirty="0"/>
              <a:t>Apgar score: at (Birth)_________________(5 min.)________________(10 min.)__________________________</a:t>
            </a:r>
          </a:p>
          <a:p>
            <a:r>
              <a:rPr lang="en-GB" dirty="0"/>
              <a:t>Congenital abnormalities: Yes 	    No 		If Yes please describe abnormality__________________________________________________________________________________</a:t>
            </a:r>
          </a:p>
          <a:p>
            <a:r>
              <a:rPr lang="en-GB" dirty="0"/>
              <a:t>Time of delivery of placenta:_______________________________</a:t>
            </a:r>
          </a:p>
          <a:p>
            <a:r>
              <a:rPr lang="en-GB" dirty="0"/>
              <a:t>Mode of delivery of placenta: 1. Controlled cord traction (CCT) </a:t>
            </a:r>
          </a:p>
          <a:p>
            <a:r>
              <a:rPr lang="en-GB" dirty="0"/>
              <a:t>				   2. Manual removal		</a:t>
            </a:r>
          </a:p>
          <a:p>
            <a:r>
              <a:rPr lang="en-GB" dirty="0"/>
              <a:t>Placenta: Complete 	</a:t>
            </a:r>
          </a:p>
          <a:p>
            <a:r>
              <a:rPr lang="en-GB" dirty="0"/>
              <a:t>	   Incomplete</a:t>
            </a:r>
          </a:p>
          <a:p>
            <a:r>
              <a:rPr lang="en-GB" dirty="0"/>
              <a:t>Describe any placenta abnormalities seen:______________________________________________________________ 		</a:t>
            </a:r>
          </a:p>
          <a:p>
            <a:r>
              <a:rPr lang="en-GB" dirty="0"/>
              <a:t>Estimated blood loss (</a:t>
            </a:r>
            <a:r>
              <a:rPr lang="en-GB" dirty="0" err="1"/>
              <a:t>mls</a:t>
            </a:r>
            <a:r>
              <a:rPr lang="en-GB" dirty="0"/>
              <a:t>)_____________________</a:t>
            </a:r>
          </a:p>
          <a:p>
            <a:r>
              <a:rPr lang="en-GB" dirty="0"/>
              <a:t>Perineum: 1. Intact</a:t>
            </a:r>
          </a:p>
          <a:p>
            <a:r>
              <a:rPr lang="en-GB" dirty="0"/>
              <a:t>      2. Perineal tear           First degree               Second degree               Third degree   </a:t>
            </a:r>
          </a:p>
          <a:p>
            <a:r>
              <a:rPr lang="en-GB" dirty="0"/>
              <a:t>      3. Episiotomy </a:t>
            </a:r>
          </a:p>
          <a:p>
            <a:r>
              <a:rPr lang="en-GB" dirty="0"/>
              <a:t>Perineum repaired? Yes 		No </a:t>
            </a:r>
          </a:p>
          <a:p>
            <a:r>
              <a:rPr lang="en-GB" dirty="0"/>
              <a:t>Management of third stage: IM or IV Oxytocin (dose)__________________________Time________________</a:t>
            </a:r>
          </a:p>
          <a:p>
            <a:r>
              <a:rPr lang="en-GB" dirty="0"/>
              <a:t>			             IM or IV </a:t>
            </a:r>
            <a:r>
              <a:rPr lang="en-GB" dirty="0" err="1"/>
              <a:t>Ergometrine</a:t>
            </a:r>
            <a:r>
              <a:rPr lang="en-GB" dirty="0"/>
              <a:t> (dose)______________________ Time________________</a:t>
            </a:r>
          </a:p>
          <a:p>
            <a:r>
              <a:rPr lang="en-GB" dirty="0"/>
              <a:t>Name of Midwife or doctor at delivery________________________________________________________________</a:t>
            </a:r>
          </a:p>
          <a:p>
            <a:r>
              <a:rPr lang="en-GB" dirty="0"/>
              <a:t>Date of discharge: _____________________________________Time of discharge______________________________</a:t>
            </a:r>
          </a:p>
          <a:p>
            <a:r>
              <a:rPr lang="en-GB" dirty="0"/>
              <a:t>Post Natal Clinic appointment date________________________Time________________________________________</a:t>
            </a:r>
          </a:p>
          <a:p>
            <a:r>
              <a:rPr lang="en-GB" dirty="0"/>
              <a:t>Birth certificate issued? Yes 		No </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3620299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labor</a:t>
            </a:r>
          </a:p>
        </p:txBody>
      </p:sp>
      <p:sp>
        <p:nvSpPr>
          <p:cNvPr id="3" name="Content Placeholder 2"/>
          <p:cNvSpPr>
            <a:spLocks noGrp="1"/>
          </p:cNvSpPr>
          <p:nvPr>
            <p:ph idx="1"/>
          </p:nvPr>
        </p:nvSpPr>
        <p:spPr/>
        <p:txBody>
          <a:bodyPr/>
          <a:lstStyle/>
          <a:p>
            <a:pPr marL="0" indent="0">
              <a:buNone/>
            </a:pPr>
            <a:r>
              <a:rPr lang="en-US" dirty="0"/>
              <a:t>LABOR </a:t>
            </a:r>
          </a:p>
          <a:p>
            <a:r>
              <a:rPr lang="en-US" dirty="0" err="1"/>
              <a:t>Labour</a:t>
            </a:r>
            <a:r>
              <a:rPr lang="en-US" dirty="0"/>
              <a:t> pain- increases in intensity and frequency</a:t>
            </a:r>
          </a:p>
          <a:p>
            <a:r>
              <a:rPr lang="en-US" dirty="0"/>
              <a:t>characterized by contractions lasting at least 20 seconds</a:t>
            </a:r>
          </a:p>
          <a:p>
            <a:r>
              <a:rPr lang="en-US" dirty="0"/>
              <a:t>accompanied by cervical effacement and dilatation</a:t>
            </a:r>
          </a:p>
          <a:p>
            <a:r>
              <a:rPr lang="en-US" dirty="0"/>
              <a:t>Culminating in delivery of the fetus</a:t>
            </a:r>
          </a:p>
          <a:p>
            <a:pPr marL="0" indent="0">
              <a:buNone/>
            </a:pPr>
            <a:r>
              <a:rPr lang="en-US" dirty="0"/>
              <a:t>STAGES OF LABOR</a:t>
            </a:r>
          </a:p>
          <a:p>
            <a:r>
              <a:rPr lang="en-US" dirty="0"/>
              <a:t>First stage- Onset of labor to Full cervical dilatation</a:t>
            </a:r>
          </a:p>
          <a:p>
            <a:r>
              <a:rPr lang="en-US" dirty="0"/>
              <a:t>Second stage- From full cervical dilation to delivery of the fetus </a:t>
            </a:r>
          </a:p>
          <a:p>
            <a:r>
              <a:rPr lang="en-US" dirty="0"/>
              <a:t>Third stage- Delivery of the fetus to delivery of the placenta</a:t>
            </a:r>
          </a:p>
          <a:p>
            <a:pPr marL="0" indent="0">
              <a:buNone/>
            </a:pPr>
            <a:endParaRPr lang="en-US" dirty="0"/>
          </a:p>
          <a:p>
            <a:endParaRPr lang="en-US" dirty="0"/>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606944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750" y="1066801"/>
            <a:ext cx="9353550" cy="1127760"/>
          </a:xfrm>
        </p:spPr>
        <p:txBody>
          <a:bodyPr/>
          <a:lstStyle/>
          <a:p>
            <a:r>
              <a:rPr lang="en-US" dirty="0" err="1"/>
              <a:t>partograph</a:t>
            </a:r>
            <a:endParaRPr lang="en-US" dirty="0"/>
          </a:p>
        </p:txBody>
      </p:sp>
      <p:sp>
        <p:nvSpPr>
          <p:cNvPr id="3" name="Content Placeholder 2"/>
          <p:cNvSpPr>
            <a:spLocks noGrp="1"/>
          </p:cNvSpPr>
          <p:nvPr>
            <p:ph idx="1"/>
          </p:nvPr>
        </p:nvSpPr>
        <p:spPr/>
        <p:txBody>
          <a:bodyPr/>
          <a:lstStyle/>
          <a:p>
            <a:r>
              <a:rPr lang="en-US" dirty="0"/>
              <a:t>Is the tool used for monitoring labor</a:t>
            </a:r>
            <a:endParaRPr lang="en-US" sz="2400" dirty="0"/>
          </a:p>
          <a:p>
            <a:r>
              <a:rPr lang="en-US" sz="2400" dirty="0"/>
              <a:t>Is a one page chart that gives summarized information on the patient information, Fetal status, progress of labor, maternal status, and drugs/IV fluids administered from admission in labor.</a:t>
            </a:r>
          </a:p>
          <a:p>
            <a:r>
              <a:rPr lang="en-US" sz="2400" dirty="0"/>
              <a:t>See the attached word document( modified WHO </a:t>
            </a:r>
            <a:r>
              <a:rPr lang="en-US" sz="2400" dirty="0" err="1"/>
              <a:t>Partograph</a:t>
            </a:r>
            <a:r>
              <a:rPr lang="en-US" sz="2400" dirty="0"/>
              <a:t>)</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4026767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764373"/>
            <a:ext cx="10687050" cy="988227"/>
          </a:xfrm>
        </p:spPr>
        <p:txBody>
          <a:bodyPr/>
          <a:lstStyle/>
          <a:p>
            <a:r>
              <a:rPr lang="en-US" dirty="0" err="1"/>
              <a:t>Partograph</a:t>
            </a:r>
            <a:endParaRPr lang="en-US" dirty="0"/>
          </a:p>
        </p:txBody>
      </p:sp>
      <p:sp>
        <p:nvSpPr>
          <p:cNvPr id="3" name="Content Placeholder 2"/>
          <p:cNvSpPr>
            <a:spLocks noGrp="1"/>
          </p:cNvSpPr>
          <p:nvPr>
            <p:ph idx="1"/>
          </p:nvPr>
        </p:nvSpPr>
        <p:spPr/>
        <p:txBody>
          <a:bodyPr/>
          <a:lstStyle/>
          <a:p>
            <a:r>
              <a:rPr lang="en-US" dirty="0"/>
              <a:t>Patient information</a:t>
            </a:r>
          </a:p>
          <a:p>
            <a:pPr lvl="1"/>
            <a:r>
              <a:rPr lang="en-US" dirty="0"/>
              <a:t>Name</a:t>
            </a:r>
          </a:p>
          <a:p>
            <a:pPr lvl="1"/>
            <a:r>
              <a:rPr lang="en-US" dirty="0"/>
              <a:t>Gravida</a:t>
            </a:r>
          </a:p>
          <a:p>
            <a:pPr lvl="1"/>
            <a:r>
              <a:rPr lang="en-US" dirty="0"/>
              <a:t>Parity</a:t>
            </a:r>
          </a:p>
          <a:p>
            <a:pPr lvl="1"/>
            <a:r>
              <a:rPr lang="en-US" dirty="0"/>
              <a:t>Hospital</a:t>
            </a:r>
          </a:p>
          <a:p>
            <a:pPr lvl="1"/>
            <a:r>
              <a:rPr lang="en-US" dirty="0"/>
              <a:t>Date</a:t>
            </a:r>
          </a:p>
          <a:p>
            <a:pPr lvl="1"/>
            <a:r>
              <a:rPr lang="en-US" dirty="0"/>
              <a:t>Time of admission</a:t>
            </a:r>
          </a:p>
          <a:p>
            <a:pPr lvl="1"/>
            <a:r>
              <a:rPr lang="en-US" dirty="0"/>
              <a:t>Time of rupture of membranes</a:t>
            </a:r>
          </a:p>
        </p:txBody>
      </p:sp>
      <p:sp>
        <p:nvSpPr>
          <p:cNvPr id="4" name="Slide Number Placeholder 3"/>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4059293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FHR- Recorded every half hour, as a dot</a:t>
            </a:r>
          </a:p>
          <a:p>
            <a:r>
              <a:rPr lang="en-US" dirty="0"/>
              <a:t>Amniotic Fluid-Record the color of amniotic fluid at every vaginal examination</a:t>
            </a:r>
          </a:p>
          <a:p>
            <a:pPr lvl="1"/>
            <a:r>
              <a:rPr lang="en-US" dirty="0"/>
              <a:t>I-Membranes intact</a:t>
            </a:r>
          </a:p>
          <a:p>
            <a:pPr lvl="1"/>
            <a:r>
              <a:rPr lang="en-US" dirty="0"/>
              <a:t>C- membranes ruptured, clear fluid</a:t>
            </a:r>
          </a:p>
          <a:p>
            <a:pPr lvl="1"/>
            <a:r>
              <a:rPr lang="en-US" dirty="0"/>
              <a:t>M- membranes ruptured, meconium stained fluid</a:t>
            </a:r>
          </a:p>
          <a:p>
            <a:pPr lvl="1"/>
            <a:r>
              <a:rPr lang="en-US" dirty="0"/>
              <a:t>B- membranes ruptured, blood stained fluid</a:t>
            </a:r>
          </a:p>
        </p:txBody>
      </p:sp>
      <p:sp>
        <p:nvSpPr>
          <p:cNvPr id="4" name="Slide Number Placeholder 3"/>
          <p:cNvSpPr>
            <a:spLocks noGrp="1"/>
          </p:cNvSpPr>
          <p:nvPr>
            <p:ph type="sldNum" sz="quarter" idx="12"/>
          </p:nvPr>
        </p:nvSpPr>
        <p:spPr/>
        <p:txBody>
          <a:bodyPr/>
          <a:lstStyle/>
          <a:p>
            <a:fld id="{6D22F896-40B5-4ADD-8801-0D06FADFA095}" type="slidenum">
              <a:rPr lang="en-US" smtClean="0"/>
              <a:t>22</a:t>
            </a:fld>
            <a:endParaRPr lang="en-US" dirty="0"/>
          </a:p>
        </p:txBody>
      </p:sp>
      <p:sp>
        <p:nvSpPr>
          <p:cNvPr id="5" name="Title 4"/>
          <p:cNvSpPr>
            <a:spLocks noGrp="1"/>
          </p:cNvSpPr>
          <p:nvPr>
            <p:ph type="title"/>
          </p:nvPr>
        </p:nvSpPr>
        <p:spPr>
          <a:xfrm>
            <a:off x="2133600" y="823828"/>
            <a:ext cx="8610600" cy="1293028"/>
          </a:xfrm>
        </p:spPr>
        <p:txBody>
          <a:bodyPr/>
          <a:lstStyle/>
          <a:p>
            <a:r>
              <a:rPr lang="en-US" dirty="0" err="1"/>
              <a:t>Partograph</a:t>
            </a:r>
            <a:endParaRPr lang="en-US" dirty="0"/>
          </a:p>
        </p:txBody>
      </p:sp>
    </p:spTree>
    <p:extLst>
      <p:ext uri="{BB962C8B-B14F-4D97-AF65-F5344CB8AC3E}">
        <p14:creationId xmlns:p14="http://schemas.microsoft.com/office/powerpoint/2010/main" val="2993841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partograph</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23</a:t>
            </a:fld>
            <a:endParaRPr lang="en-US" dirty="0"/>
          </a:p>
        </p:txBody>
      </p:sp>
      <p:sp>
        <p:nvSpPr>
          <p:cNvPr id="5" name="Content Placeholder 4"/>
          <p:cNvSpPr>
            <a:spLocks noGrp="1"/>
          </p:cNvSpPr>
          <p:nvPr>
            <p:ph idx="1"/>
          </p:nvPr>
        </p:nvSpPr>
        <p:spPr/>
        <p:txBody>
          <a:bodyPr/>
          <a:lstStyle/>
          <a:p>
            <a:r>
              <a:rPr lang="en-US" dirty="0" err="1"/>
              <a:t>Moulding</a:t>
            </a:r>
            <a:r>
              <a:rPr lang="en-US" dirty="0"/>
              <a:t>- Recorded at every vaginal examination</a:t>
            </a:r>
          </a:p>
          <a:p>
            <a:pPr lvl="1"/>
            <a:r>
              <a:rPr lang="en-US" dirty="0"/>
              <a:t>+ 		Sutures just apposed</a:t>
            </a:r>
          </a:p>
          <a:p>
            <a:pPr lvl="1"/>
            <a:r>
              <a:rPr lang="en-US" dirty="0"/>
              <a:t>++ 	Sutures overlapped but reducible</a:t>
            </a:r>
          </a:p>
          <a:p>
            <a:pPr lvl="1"/>
            <a:r>
              <a:rPr lang="en-US" dirty="0"/>
              <a:t>+++ 	Sutures overlapped and not reducible</a:t>
            </a:r>
          </a:p>
          <a:p>
            <a:r>
              <a:rPr lang="en-US" dirty="0"/>
              <a:t>Cervical dilatation</a:t>
            </a:r>
          </a:p>
          <a:p>
            <a:pPr lvl="1"/>
            <a:r>
              <a:rPr lang="en-US" dirty="0"/>
              <a:t>Assessed at every vaginal examination and marked with a cross (X)</a:t>
            </a:r>
          </a:p>
          <a:p>
            <a:pPr lvl="1"/>
            <a:r>
              <a:rPr lang="en-US" dirty="0"/>
              <a:t>Begin plotting at 4cm</a:t>
            </a:r>
          </a:p>
          <a:p>
            <a:pPr lvl="1"/>
            <a:r>
              <a:rPr lang="en-US" dirty="0"/>
              <a:t>Descent- Assessed by abdominal palpation- refers to the parts of the fetal head(Divided into five parts/fifths) palpable above the symphysis pubis; recorded as a circle (O), at every vaginal examination </a:t>
            </a:r>
          </a:p>
        </p:txBody>
      </p:sp>
    </p:spTree>
    <p:extLst>
      <p:ext uri="{BB962C8B-B14F-4D97-AF65-F5344CB8AC3E}">
        <p14:creationId xmlns:p14="http://schemas.microsoft.com/office/powerpoint/2010/main" val="2048715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Hours- Refers to the time elapsed since onset of active phase of labor </a:t>
            </a:r>
          </a:p>
          <a:p>
            <a:r>
              <a:rPr lang="en-US" dirty="0"/>
              <a:t>Time- Record the actual time</a:t>
            </a:r>
          </a:p>
          <a:p>
            <a:r>
              <a:rPr lang="en-US" dirty="0"/>
              <a:t>Contractions- Charted every half hour. Palpate the fundus for number of contractions over a 10 minute period every half hour, and their duration in seconds</a:t>
            </a:r>
          </a:p>
          <a:p>
            <a:pPr marL="0" indent="0">
              <a:buNone/>
            </a:pPr>
            <a:r>
              <a:rPr lang="en-US" dirty="0"/>
              <a:t>	Box filled with Dots if  contractions lasting &lt; 20seconds, stripes if 20- 40 seconds, Shaded darkly if &gt;40 seconds</a:t>
            </a:r>
          </a:p>
        </p:txBody>
      </p:sp>
      <p:sp>
        <p:nvSpPr>
          <p:cNvPr id="4" name="Slide Number Placeholder 3"/>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4235393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81099"/>
            <a:ext cx="10591800" cy="876301"/>
          </a:xfrm>
        </p:spPr>
        <p:txBody>
          <a:bodyPr/>
          <a:lstStyle/>
          <a:p>
            <a:endParaRPr lang="en-US" dirty="0"/>
          </a:p>
        </p:txBody>
      </p:sp>
      <p:sp>
        <p:nvSpPr>
          <p:cNvPr id="3" name="Content Placeholder 2"/>
          <p:cNvSpPr>
            <a:spLocks noGrp="1"/>
          </p:cNvSpPr>
          <p:nvPr>
            <p:ph idx="1"/>
          </p:nvPr>
        </p:nvSpPr>
        <p:spPr/>
        <p:txBody>
          <a:bodyPr/>
          <a:lstStyle/>
          <a:p>
            <a:r>
              <a:rPr lang="en-US" dirty="0"/>
              <a:t>Oxytocin- Record the amount of oxytocin /volume of intravenous fluids in </a:t>
            </a:r>
            <a:r>
              <a:rPr lang="en-US" dirty="0" err="1"/>
              <a:t>dops</a:t>
            </a:r>
            <a:r>
              <a:rPr lang="en-US" dirty="0"/>
              <a:t> per minute every 30 minutes when used</a:t>
            </a:r>
          </a:p>
          <a:p>
            <a:r>
              <a:rPr lang="en-US" dirty="0"/>
              <a:t>Drugs- Record any additional drug given, route and dose</a:t>
            </a:r>
          </a:p>
          <a:p>
            <a:r>
              <a:rPr lang="en-US" dirty="0"/>
              <a:t>Pulse- Record every 30 minutes and mark with a dot</a:t>
            </a:r>
          </a:p>
          <a:p>
            <a:r>
              <a:rPr lang="en-US" dirty="0"/>
              <a:t>BP- record every 4 hours and mark with arrows</a:t>
            </a:r>
          </a:p>
          <a:p>
            <a:r>
              <a:rPr lang="en-US" dirty="0"/>
              <a:t>Temp- recorded every 2 hours</a:t>
            </a:r>
          </a:p>
          <a:p>
            <a:r>
              <a:rPr lang="en-US" dirty="0"/>
              <a:t>Urine- Protein, Acetone, Volume: Record every time urine is passed </a:t>
            </a:r>
          </a:p>
        </p:txBody>
      </p:sp>
      <p:sp>
        <p:nvSpPr>
          <p:cNvPr id="4" name="Slide Number Placeholder 3"/>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609455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management of third stage of labor</a:t>
            </a:r>
          </a:p>
        </p:txBody>
      </p:sp>
      <p:sp>
        <p:nvSpPr>
          <p:cNvPr id="3" name="Content Placeholder 2"/>
          <p:cNvSpPr>
            <a:spLocks noGrp="1"/>
          </p:cNvSpPr>
          <p:nvPr>
            <p:ph idx="1"/>
          </p:nvPr>
        </p:nvSpPr>
        <p:spPr/>
        <p:txBody>
          <a:bodyPr/>
          <a:lstStyle/>
          <a:p>
            <a:r>
              <a:rPr lang="en-US" dirty="0"/>
              <a:t>Administration of </a:t>
            </a:r>
            <a:r>
              <a:rPr lang="en-US" dirty="0" err="1"/>
              <a:t>uterotonic</a:t>
            </a:r>
            <a:r>
              <a:rPr lang="en-US" dirty="0"/>
              <a:t> within one minute of delivery of the baby</a:t>
            </a:r>
          </a:p>
          <a:p>
            <a:r>
              <a:rPr lang="en-US" dirty="0"/>
              <a:t>Delivery of the placenta by Controlled cord traction</a:t>
            </a:r>
          </a:p>
          <a:p>
            <a:r>
              <a:rPr lang="en-US" dirty="0"/>
              <a:t>Massage of the uterus every 15 minute for 2 hours after delivery of the placenta</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16262808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addition, patient must reevaluated when there are new complains or observations such as PV bleeding, Rupture of membranes ( coz of risk of cord prolapse, placental abruption), Severe headache, dizziness, convulsions, urge to bear down, </a:t>
            </a:r>
            <a:r>
              <a:rPr lang="en-US"/>
              <a:t>excessive pain/contractions</a:t>
            </a:r>
          </a:p>
        </p:txBody>
      </p:sp>
      <p:sp>
        <p:nvSpPr>
          <p:cNvPr id="4" name="Slide Number Placeholder 3"/>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26047872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817" y="2353586"/>
            <a:ext cx="10820400" cy="4024125"/>
          </a:xfrm>
        </p:spPr>
        <p:txBody>
          <a:bodyPr/>
          <a:lstStyle/>
          <a:p>
            <a:r>
              <a:rPr lang="en-US" dirty="0"/>
              <a:t>2 common modalities are used for intrapartum FHR monitoring</a:t>
            </a:r>
          </a:p>
          <a:p>
            <a:pPr lvl="1">
              <a:buFont typeface="Wingdings" panose="05000000000000000000" pitchFamily="2" charset="2"/>
              <a:buChar char="q"/>
            </a:pPr>
            <a:r>
              <a:rPr lang="en-US" dirty="0"/>
              <a:t> Intermittent auscultation</a:t>
            </a:r>
          </a:p>
          <a:p>
            <a:pPr lvl="1">
              <a:buFont typeface="Wingdings" panose="05000000000000000000" pitchFamily="2" charset="2"/>
              <a:buChar char="q"/>
            </a:pPr>
            <a:r>
              <a:rPr lang="en-US" dirty="0"/>
              <a:t>Continuous electronic FHR monitoring (CEM)</a:t>
            </a:r>
          </a:p>
          <a:p>
            <a:pPr marL="457200" lvl="1" indent="0">
              <a:buNone/>
            </a:pPr>
            <a:r>
              <a:rPr lang="en-US" dirty="0"/>
              <a:t> </a:t>
            </a:r>
          </a:p>
          <a:p>
            <a:pPr marL="457200" lvl="1" indent="0">
              <a:buNone/>
            </a:pPr>
            <a:r>
              <a:rPr lang="en-US" dirty="0"/>
              <a:t>Both are equally good for monitoring low risk pregnancies</a:t>
            </a:r>
          </a:p>
          <a:p>
            <a:pPr marL="457200" lvl="1" indent="0">
              <a:buNone/>
            </a:pPr>
            <a:r>
              <a:rPr lang="en-US" dirty="0"/>
              <a:t>Neither approach has reduced the risk of long-term neurologic impairment or cerebral palsy</a:t>
            </a:r>
          </a:p>
          <a:p>
            <a:pPr marL="457200" lvl="1" indent="0">
              <a:buNone/>
            </a:pPr>
            <a:r>
              <a:rPr lang="en-US" dirty="0"/>
              <a:t>CEM has been shown to increase the rate of operative delivery- C/S, instrumental vaginal delivery, without an associated neonatal benefit</a:t>
            </a:r>
          </a:p>
        </p:txBody>
      </p:sp>
      <p:sp>
        <p:nvSpPr>
          <p:cNvPr id="4" name="Title 3"/>
          <p:cNvSpPr>
            <a:spLocks noGrp="1"/>
          </p:cNvSpPr>
          <p:nvPr>
            <p:ph type="title"/>
          </p:nvPr>
        </p:nvSpPr>
        <p:spPr/>
        <p:txBody>
          <a:bodyPr/>
          <a:lstStyle/>
          <a:p>
            <a:r>
              <a:rPr lang="en-US" dirty="0"/>
              <a:t>Intrapartum </a:t>
            </a:r>
            <a:r>
              <a:rPr lang="en-US" dirty="0" err="1"/>
              <a:t>fhr</a:t>
            </a:r>
            <a:r>
              <a:rPr lang="en-US" dirty="0"/>
              <a:t> monitoring</a:t>
            </a:r>
          </a:p>
        </p:txBody>
      </p:sp>
      <p:sp>
        <p:nvSpPr>
          <p:cNvPr id="5" name="Slide Number Placeholder 4"/>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3279434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98112"/>
            <a:ext cx="8610600" cy="1293028"/>
          </a:xfrm>
        </p:spPr>
        <p:txBody>
          <a:bodyPr/>
          <a:lstStyle/>
          <a:p>
            <a:r>
              <a:rPr lang="en-US" dirty="0"/>
              <a:t>Structured Intermittent </a:t>
            </a:r>
            <a:r>
              <a:rPr lang="en-US" dirty="0" err="1"/>
              <a:t>fhr</a:t>
            </a:r>
            <a:r>
              <a:rPr lang="en-US" dirty="0"/>
              <a:t> auscultation</a:t>
            </a:r>
          </a:p>
        </p:txBody>
      </p:sp>
      <p:sp>
        <p:nvSpPr>
          <p:cNvPr id="3" name="Content Placeholder 2"/>
          <p:cNvSpPr>
            <a:spLocks noGrp="1"/>
          </p:cNvSpPr>
          <p:nvPr>
            <p:ph idx="1"/>
          </p:nvPr>
        </p:nvSpPr>
        <p:spPr/>
        <p:txBody>
          <a:bodyPr>
            <a:normAutofit/>
          </a:bodyPr>
          <a:lstStyle/>
          <a:p>
            <a:r>
              <a:rPr lang="en-US" dirty="0"/>
              <a:t>Done every 5-30 minutes depending on the stage of labor</a:t>
            </a:r>
          </a:p>
          <a:p>
            <a:pPr lvl="1"/>
            <a:r>
              <a:rPr lang="en-US" dirty="0"/>
              <a:t>Every  15 minutes during the active phase of first stage of labor </a:t>
            </a:r>
          </a:p>
          <a:p>
            <a:pPr lvl="1"/>
            <a:r>
              <a:rPr lang="en-US" dirty="0"/>
              <a:t>Every 5 minutes during the second stage of labor</a:t>
            </a:r>
          </a:p>
          <a:p>
            <a:r>
              <a:rPr lang="en-US" dirty="0"/>
              <a:t>It does not give information on FHR variability, the shape of FHR decelerations, or contractions</a:t>
            </a:r>
          </a:p>
          <a:p>
            <a:r>
              <a:rPr lang="en-US" dirty="0"/>
              <a:t>This is usually done externally over mother’s abdomen using </a:t>
            </a:r>
          </a:p>
          <a:p>
            <a:pPr lvl="1"/>
            <a:r>
              <a:rPr lang="en-US" dirty="0"/>
              <a:t>a fetal stethoscope</a:t>
            </a:r>
          </a:p>
          <a:p>
            <a:pPr lvl="1"/>
            <a:r>
              <a:rPr lang="en-US" dirty="0"/>
              <a:t>or a Doppler device</a:t>
            </a:r>
          </a:p>
        </p:txBody>
      </p:sp>
      <p:sp>
        <p:nvSpPr>
          <p:cNvPr id="4" name="Slide Number Placeholder 3"/>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2027378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OUTLINE/LEARNING OBJECTIVES</a:t>
            </a:r>
          </a:p>
        </p:txBody>
      </p:sp>
      <p:sp>
        <p:nvSpPr>
          <p:cNvPr id="3" name="Content Placeholder 2"/>
          <p:cNvSpPr>
            <a:spLocks noGrp="1"/>
          </p:cNvSpPr>
          <p:nvPr>
            <p:ph idx="1"/>
          </p:nvPr>
        </p:nvSpPr>
        <p:spPr>
          <a:xfrm>
            <a:off x="685799" y="2221065"/>
            <a:ext cx="11400183" cy="3132814"/>
          </a:xfrm>
        </p:spPr>
        <p:txBody>
          <a:bodyPr/>
          <a:lstStyle/>
          <a:p>
            <a:pPr marL="0" indent="0">
              <a:buNone/>
            </a:pPr>
            <a:endParaRPr lang="en-US" dirty="0"/>
          </a:p>
          <a:p>
            <a:r>
              <a:rPr lang="en-US" dirty="0"/>
              <a:t>What to monitor labor</a:t>
            </a:r>
          </a:p>
          <a:p>
            <a:pPr lvl="1"/>
            <a:r>
              <a:rPr lang="en-US" dirty="0"/>
              <a:t>Maternal wellbeing- vital signs, general condition, bleeding, urine volume</a:t>
            </a:r>
          </a:p>
          <a:p>
            <a:pPr lvl="1"/>
            <a:r>
              <a:rPr lang="en-US" dirty="0"/>
              <a:t>Fetal well being- Intrapartum FHR monitoring, </a:t>
            </a:r>
            <a:r>
              <a:rPr lang="en-US" dirty="0" err="1"/>
              <a:t>colour</a:t>
            </a:r>
            <a:r>
              <a:rPr lang="en-US" dirty="0"/>
              <a:t> and smell of amniotic fluid/</a:t>
            </a:r>
            <a:r>
              <a:rPr lang="en-US" dirty="0" err="1"/>
              <a:t>liqor</a:t>
            </a:r>
            <a:endParaRPr lang="en-US" dirty="0"/>
          </a:p>
          <a:p>
            <a:pPr lvl="1"/>
            <a:r>
              <a:rPr lang="en-US" dirty="0"/>
              <a:t>The passage- Cervical dilation</a:t>
            </a:r>
          </a:p>
          <a:p>
            <a:pPr lvl="1"/>
            <a:r>
              <a:rPr lang="en-US" dirty="0"/>
              <a:t>Fetal descent</a:t>
            </a:r>
          </a:p>
          <a:p>
            <a:pPr lvl="1"/>
            <a:r>
              <a:rPr lang="en-US" dirty="0"/>
              <a:t>Uterine contractions</a:t>
            </a:r>
          </a:p>
          <a:p>
            <a:pPr lvl="1"/>
            <a:r>
              <a:rPr lang="en-US" dirty="0" err="1"/>
              <a:t>Partograph</a:t>
            </a:r>
            <a:r>
              <a:rPr lang="en-US" dirty="0"/>
              <a:t> for monitoring labor</a:t>
            </a:r>
          </a:p>
          <a:p>
            <a:pPr lvl="1"/>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6869622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901532"/>
            <a:ext cx="8610600" cy="1293028"/>
          </a:xfrm>
        </p:spPr>
        <p:txBody>
          <a:bodyPr/>
          <a:lstStyle/>
          <a:p>
            <a:endParaRPr lang="en-US"/>
          </a:p>
        </p:txBody>
      </p:sp>
      <p:sp>
        <p:nvSpPr>
          <p:cNvPr id="3" name="Content Placeholder 2"/>
          <p:cNvSpPr>
            <a:spLocks noGrp="1"/>
          </p:cNvSpPr>
          <p:nvPr>
            <p:ph idx="1"/>
          </p:nvPr>
        </p:nvSpPr>
        <p:spPr>
          <a:xfrm>
            <a:off x="685800" y="2349967"/>
            <a:ext cx="10820400" cy="4024125"/>
          </a:xfrm>
        </p:spPr>
        <p:txBody>
          <a:bodyPr/>
          <a:lstStyle/>
          <a:p>
            <a:r>
              <a:rPr lang="en-US" dirty="0"/>
              <a:t>When a Doppler device is used for intermittent monitoring, the FHR is determined over  one to two minutes at intervals and the lowest rate is manually recorded.</a:t>
            </a:r>
          </a:p>
          <a:p>
            <a:r>
              <a:rPr lang="en-US" dirty="0"/>
              <a:t>When a fetal stethoscope (</a:t>
            </a:r>
            <a:r>
              <a:rPr lang="en-US" dirty="0" err="1"/>
              <a:t>Fetoscope</a:t>
            </a:r>
            <a:r>
              <a:rPr lang="en-US" dirty="0"/>
              <a:t>)is used, the FHR is auscultated for a minute along the line from the maternal umbilicus to the ASIS on the maternal side where the fetal back is in cephalic presentation</a:t>
            </a:r>
          </a:p>
        </p:txBody>
      </p:sp>
      <p:sp>
        <p:nvSpPr>
          <p:cNvPr id="4" name="Slide Number Placeholder 3"/>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27044276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Continuous FHR monitoring</a:t>
            </a:r>
            <a:endParaRPr lang="en-US" dirty="0"/>
          </a:p>
        </p:txBody>
      </p:sp>
      <p:sp>
        <p:nvSpPr>
          <p:cNvPr id="3" name="Content Placeholder 2"/>
          <p:cNvSpPr>
            <a:spLocks noGrp="1"/>
          </p:cNvSpPr>
          <p:nvPr>
            <p:ph idx="1"/>
          </p:nvPr>
        </p:nvSpPr>
        <p:spPr/>
        <p:txBody>
          <a:bodyPr/>
          <a:lstStyle/>
          <a:p>
            <a:r>
              <a:rPr lang="en-US"/>
              <a:t>Done using a Doppler ultrasound device belted to the maternal abdomen throughout labor. This is connected to an electronic monitor, which continuously plots the FHR on a strip of paper, while  a pressure transducer simultaneously monitors the frequency, timing and duration of uterine contractions</a:t>
            </a:r>
          </a:p>
          <a:p>
            <a:r>
              <a:rPr lang="en-US"/>
              <a:t>Also known as continuous Cardiotocography</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31</a:t>
            </a:fld>
            <a:endParaRPr lang="en-US" dirty="0"/>
          </a:p>
        </p:txBody>
      </p:sp>
    </p:spTree>
    <p:extLst>
      <p:ext uri="{BB962C8B-B14F-4D97-AF65-F5344CB8AC3E}">
        <p14:creationId xmlns:p14="http://schemas.microsoft.com/office/powerpoint/2010/main" val="2878143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339" y="764373"/>
            <a:ext cx="10962861" cy="1293028"/>
          </a:xfrm>
        </p:spPr>
        <p:txBody>
          <a:bodyPr/>
          <a:lstStyle/>
          <a:p>
            <a:r>
              <a:rPr lang="en-US" dirty="0"/>
              <a:t>Definitions of fetal heart rate patterns  </a:t>
            </a:r>
          </a:p>
        </p:txBody>
      </p:sp>
      <p:sp>
        <p:nvSpPr>
          <p:cNvPr id="3" name="Content Placeholder 2"/>
          <p:cNvSpPr>
            <a:spLocks noGrp="1"/>
          </p:cNvSpPr>
          <p:nvPr>
            <p:ph idx="1"/>
          </p:nvPr>
        </p:nvSpPr>
        <p:spPr/>
        <p:txBody>
          <a:bodyPr/>
          <a:lstStyle/>
          <a:p>
            <a:r>
              <a:rPr lang="en-US" b="1" dirty="0"/>
              <a:t>Variability</a:t>
            </a:r>
          </a:p>
          <a:p>
            <a:pPr marL="0" indent="0">
              <a:buNone/>
            </a:pPr>
            <a:r>
              <a:rPr lang="en-US" b="1" dirty="0"/>
              <a:t>	</a:t>
            </a:r>
            <a:r>
              <a:rPr lang="en-US" dirty="0"/>
              <a:t>Fluctuations in baseline that are irregular in amplitude and frequency</a:t>
            </a:r>
          </a:p>
          <a:p>
            <a:pPr marL="0" indent="0">
              <a:buNone/>
            </a:pPr>
            <a:r>
              <a:rPr lang="en-US" dirty="0"/>
              <a:t>	Measured in a 10 minute window. Measured peak to trough</a:t>
            </a:r>
          </a:p>
          <a:p>
            <a:pPr marL="0" indent="0">
              <a:buNone/>
            </a:pPr>
            <a:r>
              <a:rPr lang="en-US" dirty="0"/>
              <a:t>	Absent- amplitude undetectable</a:t>
            </a:r>
          </a:p>
          <a:p>
            <a:pPr marL="0" indent="0">
              <a:buNone/>
            </a:pPr>
            <a:r>
              <a:rPr lang="en-US" dirty="0"/>
              <a:t>	Minimal- amplitude 0 to 5 bpm</a:t>
            </a:r>
          </a:p>
          <a:p>
            <a:pPr marL="0" indent="0">
              <a:buNone/>
            </a:pPr>
            <a:r>
              <a:rPr lang="en-US" dirty="0"/>
              <a:t>	Moderate- amplitude 6 to 25 bpm</a:t>
            </a:r>
          </a:p>
          <a:p>
            <a:pPr marL="0" indent="0">
              <a:buNone/>
            </a:pPr>
            <a:r>
              <a:rPr lang="en-US" dirty="0"/>
              <a:t>	Marked- amplitude over 25 bpm</a:t>
            </a:r>
          </a:p>
        </p:txBody>
      </p:sp>
      <p:sp>
        <p:nvSpPr>
          <p:cNvPr id="4" name="Slide Number Placeholder 3"/>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183107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Baseline Rate</a:t>
            </a:r>
          </a:p>
          <a:p>
            <a:r>
              <a:rPr lang="en-US" dirty="0"/>
              <a:t>Is the mean bpm ( rounded to 0 or 5) over a 10 minute interval, excluding periodic changes, periods of marked variability, and segments that differ by more than 25 bpm.</a:t>
            </a:r>
          </a:p>
          <a:p>
            <a:r>
              <a:rPr lang="en-US" dirty="0"/>
              <a:t>The baseline must be identifiable for 2 minutes during the interval, otherwise it is considered indeterminate</a:t>
            </a:r>
          </a:p>
          <a:p>
            <a:r>
              <a:rPr lang="en-US" dirty="0"/>
              <a:t>Bradycardia- below 110bpm</a:t>
            </a:r>
          </a:p>
          <a:p>
            <a:r>
              <a:rPr lang="en-US" dirty="0"/>
              <a:t>Normal 110-160bpm</a:t>
            </a:r>
          </a:p>
          <a:p>
            <a:r>
              <a:rPr lang="en-US" dirty="0"/>
              <a:t>Tachycardia –over 160bpm</a:t>
            </a:r>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17563181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843" y="764373"/>
            <a:ext cx="10936357" cy="1293028"/>
          </a:xfrm>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Accelerations</a:t>
            </a:r>
          </a:p>
          <a:p>
            <a:r>
              <a:rPr lang="en-US" dirty="0"/>
              <a:t>An increase in the FHR lasting 15 seconds or more and peak 15bpm or more above baseline</a:t>
            </a:r>
          </a:p>
          <a:p>
            <a:r>
              <a:rPr lang="en-US" dirty="0"/>
              <a:t>A prolonged acceleration is  </a:t>
            </a:r>
            <a:r>
              <a:rPr lang="en-US" dirty="0" err="1"/>
              <a:t>atleast</a:t>
            </a:r>
            <a:r>
              <a:rPr lang="en-US" dirty="0"/>
              <a:t> 2 minutes but less than 10 minutes</a:t>
            </a:r>
          </a:p>
          <a:p>
            <a:r>
              <a:rPr lang="en-US" dirty="0"/>
              <a:t>An acceleration of 10 minutes or more is considered a change in baseline</a:t>
            </a:r>
          </a:p>
        </p:txBody>
      </p:sp>
      <p:sp>
        <p:nvSpPr>
          <p:cNvPr id="4" name="Slide Number Placeholder 3"/>
          <p:cNvSpPr>
            <a:spLocks noGrp="1"/>
          </p:cNvSpPr>
          <p:nvPr>
            <p:ph type="sldNum" sz="quarter" idx="12"/>
          </p:nvPr>
        </p:nvSpPr>
        <p:spPr/>
        <p:txBody>
          <a:bodyPr/>
          <a:lstStyle/>
          <a:p>
            <a:fld id="{6D22F896-40B5-4ADD-8801-0D06FADFA095}" type="slidenum">
              <a:rPr lang="en-US" smtClean="0"/>
              <a:t>34</a:t>
            </a:fld>
            <a:endParaRPr lang="en-US" dirty="0"/>
          </a:p>
        </p:txBody>
      </p:sp>
    </p:spTree>
    <p:extLst>
      <p:ext uri="{BB962C8B-B14F-4D97-AF65-F5344CB8AC3E}">
        <p14:creationId xmlns:p14="http://schemas.microsoft.com/office/powerpoint/2010/main" val="408557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878" y="764373"/>
            <a:ext cx="10724322" cy="1293028"/>
          </a:xfrm>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Late deceleration</a:t>
            </a:r>
          </a:p>
          <a:p>
            <a:r>
              <a:rPr lang="en-US" dirty="0"/>
              <a:t>A gradual decrease and return to baseline of the FHR associated with a uterine contraction. The deceleration onset, nadir and recovery usually occur after the onset, peak, and termination of the contraction.</a:t>
            </a:r>
          </a:p>
          <a:p>
            <a:pPr marL="0" indent="0">
              <a:buNone/>
            </a:pPr>
            <a:r>
              <a:rPr lang="en-US" dirty="0"/>
              <a:t>Early deceleration</a:t>
            </a:r>
            <a:endParaRPr lang="en-US" b="1" dirty="0"/>
          </a:p>
          <a:p>
            <a:r>
              <a:rPr lang="en-US" dirty="0"/>
              <a:t>A gradual decrease and return to baseline of the FHR associated with a uterine contraction. The deceleration onset, nadir and recovery usually coincident with the onset, peak, and termination of the </a:t>
            </a:r>
            <a:r>
              <a:rPr lang="en-US" dirty="0" err="1"/>
              <a:t>cont</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12270121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Variable deceleration</a:t>
            </a:r>
          </a:p>
          <a:p>
            <a:pPr marL="0" indent="0">
              <a:buNone/>
            </a:pPr>
            <a:r>
              <a:rPr lang="en-US" dirty="0"/>
              <a:t>An abrupt decrease in FHR below the baseline. </a:t>
            </a:r>
          </a:p>
          <a:p>
            <a:pPr marL="0" indent="0">
              <a:buNone/>
            </a:pPr>
            <a:r>
              <a:rPr lang="en-US" dirty="0"/>
              <a:t>The decrease is ≥ 15bpm, lasting ≥ 15 secs and &lt; 2min from onset to return t baseline. The onset, depth, and duration of variable decelerations commonly vary with successive uterine contractions</a:t>
            </a:r>
          </a:p>
          <a:p>
            <a:pPr marL="0" indent="0">
              <a:buNone/>
            </a:pPr>
            <a:r>
              <a:rPr lang="en-US" dirty="0"/>
              <a:t>Prolonged deceleration</a:t>
            </a:r>
          </a:p>
          <a:p>
            <a:pPr marL="0" indent="0">
              <a:buNone/>
            </a:pPr>
            <a:r>
              <a:rPr lang="en-US" dirty="0"/>
              <a:t>A decrease in FHR below the baseline of ≥ 15 bpm, lasting </a:t>
            </a:r>
            <a:r>
              <a:rPr lang="en-US" dirty="0" err="1"/>
              <a:t>atleast</a:t>
            </a:r>
            <a:r>
              <a:rPr lang="en-US" dirty="0"/>
              <a:t> 2 minutes but &lt;10 minutes from onset to return to baseline. &gt; 10 minutes- considered a change in baseline</a:t>
            </a:r>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36</a:t>
            </a:fld>
            <a:endParaRPr lang="en-US" dirty="0"/>
          </a:p>
        </p:txBody>
      </p:sp>
    </p:spTree>
    <p:extLst>
      <p:ext uri="{BB962C8B-B14F-4D97-AF65-F5344CB8AC3E}">
        <p14:creationId xmlns:p14="http://schemas.microsoft.com/office/powerpoint/2010/main" val="2037916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Non-reassuring FHR patterns</a:t>
            </a:r>
          </a:p>
        </p:txBody>
      </p:sp>
      <p:sp>
        <p:nvSpPr>
          <p:cNvPr id="3" name="Content Placeholder 2"/>
          <p:cNvSpPr>
            <a:spLocks noGrp="1"/>
          </p:cNvSpPr>
          <p:nvPr>
            <p:ph idx="1"/>
          </p:nvPr>
        </p:nvSpPr>
        <p:spPr/>
        <p:txBody>
          <a:bodyPr/>
          <a:lstStyle/>
          <a:p>
            <a:r>
              <a:rPr lang="en-US" dirty="0"/>
              <a:t>These are associated with abnormal fetal acid-base status at the time of observation</a:t>
            </a:r>
          </a:p>
          <a:p>
            <a:r>
              <a:rPr lang="en-US" dirty="0"/>
              <a:t>Prompt evaluation should be done and expeditious intervention done if necessary as fetal or neonatal damage or death may occur if these patterns do not resolve  and persist for over an hour.</a:t>
            </a:r>
          </a:p>
        </p:txBody>
      </p:sp>
      <p:sp>
        <p:nvSpPr>
          <p:cNvPr id="4" name="Slide Number Placeholder 3"/>
          <p:cNvSpPr>
            <a:spLocks noGrp="1"/>
          </p:cNvSpPr>
          <p:nvPr>
            <p:ph type="sldNum" sz="quarter" idx="12"/>
          </p:nvPr>
        </p:nvSpPr>
        <p:spPr/>
        <p:txBody>
          <a:bodyPr/>
          <a:lstStyle/>
          <a:p>
            <a:fld id="{6D22F896-40B5-4ADD-8801-0D06FADFA095}" type="slidenum">
              <a:rPr lang="en-US" smtClean="0"/>
              <a:t>37</a:t>
            </a:fld>
            <a:endParaRPr lang="en-US" dirty="0"/>
          </a:p>
        </p:txBody>
      </p:sp>
    </p:spTree>
    <p:extLst>
      <p:ext uri="{BB962C8B-B14F-4D97-AF65-F5344CB8AC3E}">
        <p14:creationId xmlns:p14="http://schemas.microsoft.com/office/powerpoint/2010/main" val="20532630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Abnormal </a:t>
            </a:r>
            <a:r>
              <a:rPr lang="en-US" dirty="0" err="1"/>
              <a:t>fhr</a:t>
            </a:r>
            <a:r>
              <a:rPr lang="en-US" dirty="0"/>
              <a:t> patterns</a:t>
            </a:r>
          </a:p>
        </p:txBody>
      </p:sp>
      <p:sp>
        <p:nvSpPr>
          <p:cNvPr id="3" name="Content Placeholder 2"/>
          <p:cNvSpPr>
            <a:spLocks noGrp="1"/>
          </p:cNvSpPr>
          <p:nvPr>
            <p:ph idx="1"/>
          </p:nvPr>
        </p:nvSpPr>
        <p:spPr/>
        <p:txBody>
          <a:bodyPr>
            <a:normAutofit fontScale="92500"/>
          </a:bodyPr>
          <a:lstStyle/>
          <a:p>
            <a:r>
              <a:rPr lang="en-US" dirty="0"/>
              <a:t>Absent or minimal variability with decelerations or bradycardia</a:t>
            </a:r>
          </a:p>
          <a:p>
            <a:pPr lvl="1"/>
            <a:r>
              <a:rPr lang="en-US" dirty="0"/>
              <a:t>Thought to result from cerebral hypoxemia and acidosis</a:t>
            </a:r>
          </a:p>
          <a:p>
            <a:pPr lvl="1"/>
            <a:r>
              <a:rPr lang="en-US" dirty="0"/>
              <a:t>Non hypoxemic causes of diminished variability,-anencephaly, CNS defects, centrally acting drugs-opiates, Magnesium </a:t>
            </a:r>
            <a:r>
              <a:rPr lang="en-US" dirty="0" err="1"/>
              <a:t>sulphate</a:t>
            </a:r>
            <a:r>
              <a:rPr lang="en-US" dirty="0"/>
              <a:t>, atropine, sepsis, quiet fetal sleep</a:t>
            </a:r>
          </a:p>
          <a:p>
            <a:r>
              <a:rPr lang="en-US" dirty="0"/>
              <a:t>Recurrent late decelerations</a:t>
            </a:r>
          </a:p>
          <a:p>
            <a:r>
              <a:rPr lang="en-US" dirty="0"/>
              <a:t>Recurrent variable decelerations- occur when the umbilical cord is compressed as in low AF, nuchal cord</a:t>
            </a:r>
          </a:p>
          <a:p>
            <a:r>
              <a:rPr lang="en-US" dirty="0"/>
              <a:t>Bradycardia</a:t>
            </a:r>
          </a:p>
          <a:p>
            <a:r>
              <a:rPr lang="en-US" dirty="0"/>
              <a:t>Sinusoidal heart rate pattern- a pattern of  regular variability, with a fixed periodicity 3 to 4 cycles per minute, an amplitude of 5 to 40 bpm, and lasting for at least 10 minutes. Decelerations and accelerations in response to movement are absent</a:t>
            </a:r>
          </a:p>
          <a:p>
            <a:pPr marL="457200" lvl="1"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38</a:t>
            </a:fld>
            <a:endParaRPr lang="en-US" dirty="0"/>
          </a:p>
        </p:txBody>
      </p:sp>
    </p:spTree>
    <p:extLst>
      <p:ext uri="{BB962C8B-B14F-4D97-AF65-F5344CB8AC3E}">
        <p14:creationId xmlns:p14="http://schemas.microsoft.com/office/powerpoint/2010/main" val="3204142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Indeterminate </a:t>
            </a:r>
            <a:r>
              <a:rPr lang="en-US" dirty="0" err="1"/>
              <a:t>fhr</a:t>
            </a:r>
            <a:r>
              <a:rPr lang="en-US" dirty="0"/>
              <a:t> patterns(Category ii)</a:t>
            </a:r>
          </a:p>
        </p:txBody>
      </p:sp>
      <p:sp>
        <p:nvSpPr>
          <p:cNvPr id="3" name="Content Placeholder 2"/>
          <p:cNvSpPr>
            <a:spLocks noGrp="1"/>
          </p:cNvSpPr>
          <p:nvPr>
            <p:ph idx="1"/>
          </p:nvPr>
        </p:nvSpPr>
        <p:spPr/>
        <p:txBody>
          <a:bodyPr/>
          <a:lstStyle/>
          <a:p>
            <a:r>
              <a:rPr lang="en-US" dirty="0"/>
              <a:t>FHR patterns that are category II are not reassuring,</a:t>
            </a:r>
          </a:p>
          <a:p>
            <a:r>
              <a:rPr lang="en-US" dirty="0"/>
              <a:t> the fetus may not be acidotic but a continuation of the clinical scenario may result in fetal academia</a:t>
            </a:r>
          </a:p>
          <a:p>
            <a:r>
              <a:rPr lang="en-US" dirty="0"/>
              <a:t>These need continued surveillance</a:t>
            </a:r>
          </a:p>
        </p:txBody>
      </p:sp>
      <p:sp>
        <p:nvSpPr>
          <p:cNvPr id="4" name="Slide Number Placeholder 3"/>
          <p:cNvSpPr>
            <a:spLocks noGrp="1"/>
          </p:cNvSpPr>
          <p:nvPr>
            <p:ph type="sldNum" sz="quarter" idx="12"/>
          </p:nvPr>
        </p:nvSpPr>
        <p:spPr/>
        <p:txBody>
          <a:bodyPr/>
          <a:lstStyle/>
          <a:p>
            <a:fld id="{6D22F896-40B5-4ADD-8801-0D06FADFA095}" type="slidenum">
              <a:rPr lang="en-US" smtClean="0"/>
              <a:t>39</a:t>
            </a:fld>
            <a:endParaRPr lang="en-US" dirty="0"/>
          </a:p>
        </p:txBody>
      </p:sp>
    </p:spTree>
    <p:extLst>
      <p:ext uri="{BB962C8B-B14F-4D97-AF65-F5344CB8AC3E}">
        <p14:creationId xmlns:p14="http://schemas.microsoft.com/office/powerpoint/2010/main" val="3933781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 of the First Stage of </a:t>
            </a:r>
            <a:r>
              <a:rPr lang="en-GB" dirty="0" err="1"/>
              <a:t>Labor</a:t>
            </a:r>
            <a:endParaRPr lang="en-US" dirty="0"/>
          </a:p>
        </p:txBody>
      </p:sp>
      <p:sp>
        <p:nvSpPr>
          <p:cNvPr id="3" name="Content Placeholder 2"/>
          <p:cNvSpPr>
            <a:spLocks noGrp="1"/>
          </p:cNvSpPr>
          <p:nvPr>
            <p:ph idx="1"/>
          </p:nvPr>
        </p:nvSpPr>
        <p:spPr/>
        <p:txBody>
          <a:bodyPr/>
          <a:lstStyle/>
          <a:p>
            <a:r>
              <a:rPr lang="en-US" dirty="0"/>
              <a:t>Take comprehensive history </a:t>
            </a:r>
          </a:p>
          <a:p>
            <a:r>
              <a:rPr lang="en-US" dirty="0"/>
              <a:t>Do a complete physical examination</a:t>
            </a:r>
          </a:p>
          <a:p>
            <a:r>
              <a:rPr lang="en-GB" dirty="0"/>
              <a:t>A rational plan for monitoring </a:t>
            </a:r>
            <a:r>
              <a:rPr lang="en-GB" dirty="0" err="1"/>
              <a:t>labor</a:t>
            </a:r>
            <a:r>
              <a:rPr lang="en-GB" dirty="0"/>
              <a:t> then can be established based on the needs of the </a:t>
            </a:r>
            <a:r>
              <a:rPr lang="en-GB" dirty="0" err="1"/>
              <a:t>fetus</a:t>
            </a:r>
            <a:r>
              <a:rPr lang="en-GB" dirty="0"/>
              <a:t> and the mother</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4371297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130" y="764373"/>
            <a:ext cx="10711070" cy="1293028"/>
          </a:xfrm>
        </p:spPr>
        <p:txBody>
          <a:bodyPr/>
          <a:lstStyle/>
          <a:p>
            <a:r>
              <a:rPr lang="en-US" dirty="0"/>
              <a:t>Management of fetal heart rate patterns</a:t>
            </a:r>
          </a:p>
        </p:txBody>
      </p:sp>
      <p:sp>
        <p:nvSpPr>
          <p:cNvPr id="3" name="Content Placeholder 2"/>
          <p:cNvSpPr>
            <a:spLocks noGrp="1"/>
          </p:cNvSpPr>
          <p:nvPr>
            <p:ph idx="1"/>
          </p:nvPr>
        </p:nvSpPr>
        <p:spPr>
          <a:xfrm>
            <a:off x="740465" y="2512612"/>
            <a:ext cx="10820400" cy="4024125"/>
          </a:xfrm>
        </p:spPr>
        <p:txBody>
          <a:bodyPr/>
          <a:lstStyle/>
          <a:p>
            <a:r>
              <a:rPr lang="en-US" dirty="0"/>
              <a:t>Interpreted as reassuring or non-reassuring</a:t>
            </a:r>
          </a:p>
          <a:p>
            <a:r>
              <a:rPr lang="en-US" dirty="0"/>
              <a:t>Presence of a reassuring pattern indicates that there is minimal likelihood of academia at that point in time</a:t>
            </a:r>
          </a:p>
          <a:p>
            <a:r>
              <a:rPr lang="en-US" dirty="0"/>
              <a:t>Characteristics of a reassuring FHR tracing/Normal/Category I FHR tracing:-</a:t>
            </a:r>
          </a:p>
          <a:p>
            <a:pPr lvl="1"/>
            <a:r>
              <a:rPr lang="en-US" dirty="0"/>
              <a:t>A baseline FHR of 110-160bpm</a:t>
            </a:r>
          </a:p>
          <a:p>
            <a:pPr lvl="1"/>
            <a:r>
              <a:rPr lang="en-US" dirty="0"/>
              <a:t>Absence of late or variable FHR decelerations</a:t>
            </a:r>
          </a:p>
          <a:p>
            <a:pPr lvl="1"/>
            <a:r>
              <a:rPr lang="en-US" dirty="0"/>
              <a:t>Moderate FHR variability (6-25bpm)</a:t>
            </a:r>
          </a:p>
          <a:p>
            <a:pPr lvl="1"/>
            <a:r>
              <a:rPr lang="en-US" dirty="0"/>
              <a:t>Early decelerations may be present or absent</a:t>
            </a:r>
          </a:p>
          <a:p>
            <a:pPr lvl="1"/>
            <a:r>
              <a:rPr lang="en-US" dirty="0"/>
              <a:t>Accelerations may be present or absent </a:t>
            </a:r>
          </a:p>
        </p:txBody>
      </p:sp>
      <p:sp>
        <p:nvSpPr>
          <p:cNvPr id="4" name="Slide Number Placeholder 3"/>
          <p:cNvSpPr>
            <a:spLocks noGrp="1"/>
          </p:cNvSpPr>
          <p:nvPr>
            <p:ph type="sldNum" sz="quarter" idx="12"/>
          </p:nvPr>
        </p:nvSpPr>
        <p:spPr/>
        <p:txBody>
          <a:bodyPr/>
          <a:lstStyle/>
          <a:p>
            <a:fld id="{6D22F896-40B5-4ADD-8801-0D06FADFA095}" type="slidenum">
              <a:rPr lang="en-US" smtClean="0"/>
              <a:t>40</a:t>
            </a:fld>
            <a:endParaRPr lang="en-US" dirty="0"/>
          </a:p>
        </p:txBody>
      </p:sp>
    </p:spTree>
    <p:extLst>
      <p:ext uri="{BB962C8B-B14F-4D97-AF65-F5344CB8AC3E}">
        <p14:creationId xmlns:p14="http://schemas.microsoft.com/office/powerpoint/2010/main" val="31205075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165" y="764373"/>
            <a:ext cx="10499035" cy="1293028"/>
          </a:xfrm>
        </p:spPr>
        <p:txBody>
          <a:bodyPr/>
          <a:lstStyle/>
          <a:p>
            <a:r>
              <a:rPr lang="en-US" dirty="0"/>
              <a:t>Management of fetal heart rate patterns</a:t>
            </a:r>
          </a:p>
        </p:txBody>
      </p:sp>
      <p:sp>
        <p:nvSpPr>
          <p:cNvPr id="3" name="Content Placeholder 2"/>
          <p:cNvSpPr>
            <a:spLocks noGrp="1"/>
          </p:cNvSpPr>
          <p:nvPr>
            <p:ph idx="1"/>
          </p:nvPr>
        </p:nvSpPr>
        <p:spPr/>
        <p:txBody>
          <a:bodyPr>
            <a:normAutofit fontScale="92500" lnSpcReduction="20000"/>
          </a:bodyPr>
          <a:lstStyle/>
          <a:p>
            <a:r>
              <a:rPr lang="en-US" dirty="0"/>
              <a:t>3 tier approach recommended</a:t>
            </a:r>
          </a:p>
          <a:p>
            <a:r>
              <a:rPr lang="en-US" dirty="0"/>
              <a:t>Category I: Reassuring FHR patterns- Normal  tracing-predictive of normal fetal acid –base  status. Continue normal monitoring depending on underlying risk factors</a:t>
            </a:r>
          </a:p>
          <a:p>
            <a:r>
              <a:rPr lang="en-US" dirty="0"/>
              <a:t>Category II: Include all FHR patterns which are not classified as category I or III.</a:t>
            </a:r>
          </a:p>
          <a:p>
            <a:r>
              <a:rPr lang="en-US" dirty="0"/>
              <a:t>Not predictive of abnormal fetal acid –base status, but require continued monitoring, evaluation, initiation of appropriate corrective measures as indicated, and reevaluation.</a:t>
            </a:r>
          </a:p>
          <a:p>
            <a:r>
              <a:rPr lang="en-US" dirty="0"/>
              <a:t>Further evaluation may include</a:t>
            </a:r>
          </a:p>
          <a:p>
            <a:pPr lvl="1"/>
            <a:r>
              <a:rPr lang="en-US" dirty="0"/>
              <a:t>Fetal scalp stimulation in which the fetal vertex is stimulated by prodding it with the examining finger during VE, if a FHR </a:t>
            </a:r>
            <a:r>
              <a:rPr lang="en-US" sz="1800" dirty="0"/>
              <a:t>acceleration is elicited</a:t>
            </a:r>
            <a:r>
              <a:rPr lang="en-US" dirty="0"/>
              <a:t>, absence of acidosis (a fetal pH &gt; 7.20) is likely.</a:t>
            </a:r>
          </a:p>
          <a:p>
            <a:pPr lvl="1"/>
            <a:r>
              <a:rPr lang="en-US" dirty="0"/>
              <a:t>Fetal scalp blood sampling for pH</a:t>
            </a:r>
          </a:p>
          <a:p>
            <a:pPr lvl="2"/>
            <a:r>
              <a:rPr lang="en-US" dirty="0"/>
              <a:t>A scalp pH value of &lt; 7.20 represents indicates fetal acidosis</a:t>
            </a:r>
          </a:p>
          <a:p>
            <a:pPr lvl="2"/>
            <a:r>
              <a:rPr lang="en-US" dirty="0"/>
              <a:t>NB: Scalp edema may result in erroneous results</a:t>
            </a:r>
          </a:p>
        </p:txBody>
      </p:sp>
      <p:sp>
        <p:nvSpPr>
          <p:cNvPr id="4" name="Slide Number Placeholder 3"/>
          <p:cNvSpPr>
            <a:spLocks noGrp="1"/>
          </p:cNvSpPr>
          <p:nvPr>
            <p:ph type="sldNum" sz="quarter" idx="12"/>
          </p:nvPr>
        </p:nvSpPr>
        <p:spPr/>
        <p:txBody>
          <a:bodyPr/>
          <a:lstStyle/>
          <a:p>
            <a:fld id="{6D22F896-40B5-4ADD-8801-0D06FADFA095}" type="slidenum">
              <a:rPr lang="en-US" smtClean="0"/>
              <a:t>41</a:t>
            </a:fld>
            <a:endParaRPr lang="en-US" dirty="0"/>
          </a:p>
        </p:txBody>
      </p:sp>
    </p:spTree>
    <p:extLst>
      <p:ext uri="{BB962C8B-B14F-4D97-AF65-F5344CB8AC3E}">
        <p14:creationId xmlns:p14="http://schemas.microsoft.com/office/powerpoint/2010/main" val="6831983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r>
              <a:rPr lang="en-US" dirty="0"/>
              <a:t>Category iii </a:t>
            </a:r>
            <a:r>
              <a:rPr lang="en-US" dirty="0" err="1"/>
              <a:t>fhr</a:t>
            </a:r>
            <a:r>
              <a:rPr lang="en-US" dirty="0"/>
              <a:t> tracings</a:t>
            </a:r>
          </a:p>
        </p:txBody>
      </p:sp>
      <p:sp>
        <p:nvSpPr>
          <p:cNvPr id="3" name="Content Placeholder 2"/>
          <p:cNvSpPr>
            <a:spLocks noGrp="1"/>
          </p:cNvSpPr>
          <p:nvPr>
            <p:ph idx="1"/>
          </p:nvPr>
        </p:nvSpPr>
        <p:spPr/>
        <p:txBody>
          <a:bodyPr/>
          <a:lstStyle/>
          <a:p>
            <a:r>
              <a:rPr lang="en-US" dirty="0"/>
              <a:t>Absent baseline FHR variability and any of the following:-</a:t>
            </a:r>
          </a:p>
          <a:p>
            <a:pPr lvl="1"/>
            <a:r>
              <a:rPr lang="en-US" dirty="0"/>
              <a:t>Recurrent late decelerations</a:t>
            </a:r>
          </a:p>
          <a:p>
            <a:pPr lvl="1"/>
            <a:r>
              <a:rPr lang="en-US" dirty="0"/>
              <a:t>Recurrent variable decelerations</a:t>
            </a:r>
          </a:p>
          <a:p>
            <a:pPr lvl="1"/>
            <a:r>
              <a:rPr lang="en-US" dirty="0"/>
              <a:t>Bradycardia</a:t>
            </a:r>
          </a:p>
          <a:p>
            <a:pPr lvl="1"/>
            <a:endParaRPr lang="en-US" dirty="0"/>
          </a:p>
          <a:p>
            <a:pPr marL="457200" lvl="1" indent="0">
              <a:buNone/>
            </a:pPr>
            <a:r>
              <a:rPr lang="en-US" dirty="0"/>
              <a:t>OR</a:t>
            </a:r>
          </a:p>
          <a:p>
            <a:pPr marL="457200" lvl="1" indent="0">
              <a:buNone/>
            </a:pPr>
            <a:r>
              <a:rPr lang="en-US" dirty="0"/>
              <a:t>Sinusoidal pattern</a:t>
            </a:r>
          </a:p>
          <a:p>
            <a:pPr marL="457200" lvl="1" indent="0">
              <a:buNone/>
            </a:pPr>
            <a:endParaRPr lang="en-US" dirty="0"/>
          </a:p>
          <a:p>
            <a:pPr marL="457200" lvl="1" indent="0">
              <a:buNone/>
            </a:pPr>
            <a:r>
              <a:rPr lang="en-US" dirty="0"/>
              <a:t>Make preparations for immediate delivery while initiating resuscitative measures</a:t>
            </a:r>
          </a:p>
        </p:txBody>
      </p:sp>
      <p:sp>
        <p:nvSpPr>
          <p:cNvPr id="4" name="Slide Number Placeholder 3"/>
          <p:cNvSpPr>
            <a:spLocks noGrp="1"/>
          </p:cNvSpPr>
          <p:nvPr>
            <p:ph type="sldNum" sz="quarter" idx="12"/>
          </p:nvPr>
        </p:nvSpPr>
        <p:spPr/>
        <p:txBody>
          <a:bodyPr/>
          <a:lstStyle/>
          <a:p>
            <a:fld id="{6D22F896-40B5-4ADD-8801-0D06FADFA095}" type="slidenum">
              <a:rPr lang="en-US" smtClean="0"/>
              <a:t>42</a:t>
            </a:fld>
            <a:endParaRPr lang="en-US" dirty="0"/>
          </a:p>
        </p:txBody>
      </p:sp>
    </p:spTree>
    <p:extLst>
      <p:ext uri="{BB962C8B-B14F-4D97-AF65-F5344CB8AC3E}">
        <p14:creationId xmlns:p14="http://schemas.microsoft.com/office/powerpoint/2010/main" val="33936664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764373"/>
            <a:ext cx="10820400" cy="1293028"/>
          </a:xfrm>
        </p:spPr>
        <p:txBody>
          <a:bodyPr/>
          <a:lstStyle/>
          <a:p>
            <a:r>
              <a:rPr lang="en-US" dirty="0"/>
              <a:t>Management of fetal heart rate patterns</a:t>
            </a:r>
          </a:p>
        </p:txBody>
      </p:sp>
      <p:sp>
        <p:nvSpPr>
          <p:cNvPr id="3" name="Content Placeholder 2"/>
          <p:cNvSpPr>
            <a:spLocks noGrp="1"/>
          </p:cNvSpPr>
          <p:nvPr>
            <p:ph idx="1"/>
          </p:nvPr>
        </p:nvSpPr>
        <p:spPr>
          <a:xfrm>
            <a:off x="500269" y="1834956"/>
            <a:ext cx="10820400" cy="4024125"/>
          </a:xfrm>
        </p:spPr>
        <p:txBody>
          <a:bodyPr>
            <a:normAutofit fontScale="92500" lnSpcReduction="20000"/>
          </a:bodyPr>
          <a:lstStyle/>
          <a:p>
            <a:r>
              <a:rPr lang="en-US" dirty="0"/>
              <a:t>Determine the likely cause of the abnormality </a:t>
            </a:r>
            <a:r>
              <a:rPr lang="en-US" dirty="0" err="1"/>
              <a:t>eg</a:t>
            </a:r>
            <a:r>
              <a:rPr lang="en-US" dirty="0"/>
              <a:t> </a:t>
            </a:r>
            <a:r>
              <a:rPr lang="en-US" dirty="0" err="1"/>
              <a:t>abruptio</a:t>
            </a:r>
            <a:r>
              <a:rPr lang="en-US" dirty="0"/>
              <a:t> placentae, cord prolapse, maternal medication </a:t>
            </a:r>
            <a:r>
              <a:rPr lang="en-US" dirty="0" err="1"/>
              <a:t>etc</a:t>
            </a:r>
            <a:endParaRPr lang="en-US" dirty="0"/>
          </a:p>
          <a:p>
            <a:r>
              <a:rPr lang="en-US" dirty="0"/>
              <a:t>Attempt to correct the problem</a:t>
            </a:r>
          </a:p>
          <a:p>
            <a:r>
              <a:rPr lang="en-US" dirty="0"/>
              <a:t>Initiate general measures to improve fetal oxygenation ( these </a:t>
            </a:r>
            <a:r>
              <a:rPr lang="en-US" dirty="0" err="1"/>
              <a:t>iimprove</a:t>
            </a:r>
            <a:r>
              <a:rPr lang="en-US" dirty="0"/>
              <a:t> fetal oxygenation by improving </a:t>
            </a:r>
            <a:r>
              <a:rPr lang="en-US" dirty="0" err="1"/>
              <a:t>uteroplacental</a:t>
            </a:r>
            <a:r>
              <a:rPr lang="en-US" dirty="0"/>
              <a:t> flow and maternal oxygenation)</a:t>
            </a:r>
          </a:p>
          <a:p>
            <a:pPr lvl="1"/>
            <a:r>
              <a:rPr lang="en-US" dirty="0"/>
              <a:t>Repositioning the woman on her right or left lateral position</a:t>
            </a:r>
          </a:p>
          <a:p>
            <a:pPr lvl="1"/>
            <a:r>
              <a:rPr lang="en-US" dirty="0"/>
              <a:t>Administration of oxygen (8-10 L of oxygen via nonrebreather mask)</a:t>
            </a:r>
          </a:p>
          <a:p>
            <a:pPr lvl="1"/>
            <a:r>
              <a:rPr lang="en-US" dirty="0"/>
              <a:t>Administration of IVF bolus-500-1000mL of RL or NS solution</a:t>
            </a:r>
          </a:p>
          <a:p>
            <a:r>
              <a:rPr lang="en-US" dirty="0"/>
              <a:t>If the non reassuring FHR pattern does not improve within a few minutes, perform ancillary tests to confirm the fetal condition</a:t>
            </a:r>
          </a:p>
          <a:p>
            <a:r>
              <a:rPr lang="en-US" dirty="0"/>
              <a:t>Expedite delivery</a:t>
            </a:r>
          </a:p>
          <a:p>
            <a:pPr lvl="1"/>
            <a:r>
              <a:rPr lang="en-US" dirty="0"/>
              <a:t>determine whether operative intervention is needed (C/S, AVD),</a:t>
            </a:r>
          </a:p>
          <a:p>
            <a:pPr lvl="1"/>
            <a:r>
              <a:rPr lang="en-US" dirty="0"/>
              <a:t> and the urgency of this intervention</a:t>
            </a:r>
          </a:p>
        </p:txBody>
      </p:sp>
      <p:sp>
        <p:nvSpPr>
          <p:cNvPr id="4" name="Slide Number Placeholder 3"/>
          <p:cNvSpPr>
            <a:spLocks noGrp="1"/>
          </p:cNvSpPr>
          <p:nvPr>
            <p:ph type="sldNum" sz="quarter" idx="12"/>
          </p:nvPr>
        </p:nvSpPr>
        <p:spPr/>
        <p:txBody>
          <a:bodyPr/>
          <a:lstStyle/>
          <a:p>
            <a:fld id="{6D22F896-40B5-4ADD-8801-0D06FADFA095}" type="slidenum">
              <a:rPr lang="en-US" smtClean="0"/>
              <a:t>43</a:t>
            </a:fld>
            <a:endParaRPr lang="en-US" dirty="0"/>
          </a:p>
        </p:txBody>
      </p:sp>
    </p:spTree>
    <p:extLst>
      <p:ext uri="{BB962C8B-B14F-4D97-AF65-F5344CB8AC3E}">
        <p14:creationId xmlns:p14="http://schemas.microsoft.com/office/powerpoint/2010/main" val="1315070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taking</a:t>
            </a:r>
          </a:p>
        </p:txBody>
      </p:sp>
      <p:sp>
        <p:nvSpPr>
          <p:cNvPr id="3" name="Content Placeholder 2"/>
          <p:cNvSpPr>
            <a:spLocks noGrp="1"/>
          </p:cNvSpPr>
          <p:nvPr>
            <p:ph idx="1"/>
          </p:nvPr>
        </p:nvSpPr>
        <p:spPr/>
        <p:txBody>
          <a:bodyPr>
            <a:normAutofit lnSpcReduction="10000"/>
          </a:bodyPr>
          <a:lstStyle/>
          <a:p>
            <a:r>
              <a:rPr lang="en-US" dirty="0"/>
              <a:t>When did labor start</a:t>
            </a:r>
          </a:p>
          <a:p>
            <a:r>
              <a:rPr lang="en-US" dirty="0"/>
              <a:t>Are normal fetal movements perceived</a:t>
            </a:r>
          </a:p>
          <a:p>
            <a:r>
              <a:rPr lang="en-US" dirty="0"/>
              <a:t>Have the membranes ruptured</a:t>
            </a:r>
          </a:p>
          <a:p>
            <a:r>
              <a:rPr lang="en-US" dirty="0"/>
              <a:t>Is there any per vaginal bleeding</a:t>
            </a:r>
          </a:p>
          <a:p>
            <a:r>
              <a:rPr lang="en-US" dirty="0"/>
              <a:t>Review the antenatal record-</a:t>
            </a:r>
            <a:r>
              <a:rPr lang="en-GB" dirty="0"/>
              <a:t>to identify any problems identified during the antepartum period and any that were anticipated </a:t>
            </a:r>
          </a:p>
          <a:p>
            <a:r>
              <a:rPr lang="en-GB" dirty="0"/>
              <a:t>Review past medical history</a:t>
            </a:r>
          </a:p>
          <a:p>
            <a:r>
              <a:rPr lang="en-GB" dirty="0"/>
              <a:t>Comprehensive Obstetric history –Parity, Gestation at delivery for each pregnancy, any antenatal complications, durations of </a:t>
            </a:r>
            <a:r>
              <a:rPr lang="en-GB" dirty="0" err="1"/>
              <a:t>labor</a:t>
            </a:r>
            <a:r>
              <a:rPr lang="en-GB" dirty="0"/>
              <a:t> for each delivery, modes of delivery, outcomes</a:t>
            </a:r>
          </a:p>
          <a:p>
            <a:r>
              <a:rPr lang="en-GB" dirty="0"/>
              <a:t>Complete other history</a:t>
            </a:r>
          </a:p>
        </p:txBody>
      </p:sp>
      <p:sp>
        <p:nvSpPr>
          <p:cNvPr id="4" name="Slide Number Placeholder 3"/>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984733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examination</a:t>
            </a:r>
          </a:p>
        </p:txBody>
      </p:sp>
      <p:sp>
        <p:nvSpPr>
          <p:cNvPr id="3" name="Content Placeholder 2"/>
          <p:cNvSpPr>
            <a:spLocks noGrp="1"/>
          </p:cNvSpPr>
          <p:nvPr>
            <p:ph idx="1"/>
          </p:nvPr>
        </p:nvSpPr>
        <p:spPr/>
        <p:txBody>
          <a:bodyPr>
            <a:normAutofit fontScale="92500" lnSpcReduction="10000"/>
          </a:bodyPr>
          <a:lstStyle/>
          <a:p>
            <a:r>
              <a:rPr lang="en-GB" dirty="0"/>
              <a:t>General examination, Vital Signs </a:t>
            </a:r>
          </a:p>
          <a:p>
            <a:r>
              <a:rPr lang="en-GB" dirty="0"/>
              <a:t>Abdominal exam-Leopold manoeuvres, FHR, Descent, Contractions, </a:t>
            </a:r>
            <a:r>
              <a:rPr lang="en-GB"/>
              <a:t>Any tenderness</a:t>
            </a:r>
            <a:endParaRPr lang="en-GB" dirty="0"/>
          </a:p>
          <a:p>
            <a:r>
              <a:rPr lang="en-GB" dirty="0"/>
              <a:t>Examine other systems</a:t>
            </a:r>
          </a:p>
          <a:p>
            <a:r>
              <a:rPr lang="en-GB" dirty="0"/>
              <a:t>Pelvic examination. unless there has been bleeding in excess of bloody show, a vaginal examination is performed to determine</a:t>
            </a:r>
          </a:p>
          <a:p>
            <a:pPr lvl="1"/>
            <a:r>
              <a:rPr lang="en-US" dirty="0"/>
              <a:t>Position of the Cervix</a:t>
            </a:r>
          </a:p>
          <a:p>
            <a:pPr lvl="1"/>
            <a:r>
              <a:rPr lang="en-US" dirty="0"/>
              <a:t>Cervical Dilatation</a:t>
            </a:r>
          </a:p>
          <a:p>
            <a:pPr lvl="1"/>
            <a:r>
              <a:rPr lang="en-GB" dirty="0"/>
              <a:t>Cervical Effacement</a:t>
            </a:r>
          </a:p>
          <a:p>
            <a:pPr lvl="1"/>
            <a:r>
              <a:rPr lang="en-US" dirty="0"/>
              <a:t>Status of the Membranes</a:t>
            </a:r>
          </a:p>
          <a:p>
            <a:r>
              <a:rPr lang="en-US" dirty="0"/>
              <a:t>Station-</a:t>
            </a:r>
            <a:r>
              <a:rPr lang="en-GB" dirty="0"/>
              <a:t>The level of the presenting </a:t>
            </a:r>
            <a:r>
              <a:rPr lang="en-GB" dirty="0" err="1"/>
              <a:t>fetal</a:t>
            </a:r>
            <a:r>
              <a:rPr lang="en-GB" dirty="0"/>
              <a:t> part in the birth canal is described in relationship to the ischial spines, which are halfway between the pelvic inlet and the pelvic outlet. When the lowermost portion of the presenting </a:t>
            </a:r>
            <a:r>
              <a:rPr lang="en-GB" dirty="0" err="1"/>
              <a:t>fetal</a:t>
            </a:r>
            <a:r>
              <a:rPr lang="en-GB" dirty="0"/>
              <a:t> part is at the level of the ischial spines, it is designated as being at zero (0) station</a:t>
            </a:r>
          </a:p>
        </p:txBody>
      </p:sp>
      <p:sp>
        <p:nvSpPr>
          <p:cNvPr id="4" name="Slide Number Placeholder 3"/>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4040846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7705" y="814704"/>
            <a:ext cx="8610600" cy="1311276"/>
          </a:xfrm>
        </p:spPr>
        <p:txBody>
          <a:bodyPr/>
          <a:lstStyle/>
          <a:p>
            <a:r>
              <a:rPr lang="en-US" dirty="0"/>
              <a:t>Determine risk</a:t>
            </a:r>
          </a:p>
        </p:txBody>
      </p:sp>
      <p:sp>
        <p:nvSpPr>
          <p:cNvPr id="3" name="Content Placeholder 2"/>
          <p:cNvSpPr>
            <a:spLocks noGrp="1"/>
          </p:cNvSpPr>
          <p:nvPr>
            <p:ph idx="1"/>
          </p:nvPr>
        </p:nvSpPr>
        <p:spPr/>
        <p:txBody>
          <a:bodyPr>
            <a:normAutofit fontScale="85000" lnSpcReduction="20000"/>
          </a:bodyPr>
          <a:lstStyle/>
          <a:p>
            <a:r>
              <a:rPr lang="en-US" dirty="0"/>
              <a:t>A pregnancy is high risk if one or several of these factors are present</a:t>
            </a:r>
          </a:p>
          <a:p>
            <a:pPr lvl="1"/>
            <a:r>
              <a:rPr lang="en-US" dirty="0"/>
              <a:t>Diabetes </a:t>
            </a:r>
          </a:p>
          <a:p>
            <a:pPr lvl="1"/>
            <a:r>
              <a:rPr lang="en-US" dirty="0"/>
              <a:t>Hypertensive disorders </a:t>
            </a:r>
          </a:p>
          <a:p>
            <a:pPr lvl="1"/>
            <a:r>
              <a:rPr lang="en-US" dirty="0"/>
              <a:t>Multiple gestation </a:t>
            </a:r>
          </a:p>
          <a:p>
            <a:pPr lvl="1"/>
            <a:r>
              <a:rPr lang="en-US" dirty="0"/>
              <a:t>Polyhydramnios and oligohydramnios </a:t>
            </a:r>
          </a:p>
          <a:p>
            <a:pPr lvl="1"/>
            <a:r>
              <a:rPr lang="en-US" dirty="0"/>
              <a:t>Fetal Congenital anomalies</a:t>
            </a:r>
          </a:p>
          <a:p>
            <a:pPr lvl="1"/>
            <a:r>
              <a:rPr lang="en-US" dirty="0" err="1"/>
              <a:t>Postterm</a:t>
            </a:r>
            <a:r>
              <a:rPr lang="en-US" dirty="0"/>
              <a:t> pregnancy </a:t>
            </a:r>
          </a:p>
          <a:p>
            <a:pPr lvl="1"/>
            <a:r>
              <a:rPr lang="en-US" dirty="0"/>
              <a:t>Fetal growth restriction</a:t>
            </a:r>
          </a:p>
          <a:p>
            <a:pPr lvl="1"/>
            <a:r>
              <a:rPr lang="en-US" dirty="0"/>
              <a:t>History of prior stillbirth(s) </a:t>
            </a:r>
          </a:p>
          <a:p>
            <a:pPr lvl="1"/>
            <a:r>
              <a:rPr lang="en-US" dirty="0"/>
              <a:t>Decreased fetal movements</a:t>
            </a:r>
          </a:p>
          <a:p>
            <a:pPr lvl="1"/>
            <a:r>
              <a:rPr lang="en-US" dirty="0"/>
              <a:t>APH, placenta </a:t>
            </a:r>
            <a:r>
              <a:rPr lang="en-US" dirty="0" err="1"/>
              <a:t>praevia</a:t>
            </a:r>
            <a:r>
              <a:rPr lang="en-US" dirty="0"/>
              <a:t>, </a:t>
            </a:r>
            <a:r>
              <a:rPr lang="en-US" dirty="0" err="1"/>
              <a:t>plecenta</a:t>
            </a:r>
            <a:r>
              <a:rPr lang="en-US" dirty="0"/>
              <a:t> </a:t>
            </a:r>
            <a:r>
              <a:rPr lang="en-US" dirty="0" err="1"/>
              <a:t>abruptio</a:t>
            </a:r>
            <a:endParaRPr lang="en-US" dirty="0"/>
          </a:p>
          <a:p>
            <a:pPr lvl="1"/>
            <a:r>
              <a:rPr lang="en-US" dirty="0"/>
              <a:t>Advanced maternal age</a:t>
            </a:r>
          </a:p>
          <a:p>
            <a:pPr lvl="1"/>
            <a:r>
              <a:rPr lang="en-US" dirty="0"/>
              <a:t>Previous scars</a:t>
            </a:r>
          </a:p>
          <a:p>
            <a:pPr lvl="1"/>
            <a:r>
              <a:rPr lang="en-US" dirty="0" err="1"/>
              <a:t>Labour</a:t>
            </a:r>
            <a:r>
              <a:rPr lang="en-US" dirty="0"/>
              <a:t> – related: Previous prolonged labor, obstructed labor, Instrumental vaginal delivery, difficult delivery, cervical dystocia, big baby, shoulder dystocia, asphyxiated baby/RDS</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3424847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r>
              <a:rPr lang="en-US" dirty="0"/>
              <a:t>Determine risk 2</a:t>
            </a:r>
          </a:p>
        </p:txBody>
      </p:sp>
      <p:sp>
        <p:nvSpPr>
          <p:cNvPr id="3" name="Content Placeholder 2"/>
          <p:cNvSpPr>
            <a:spLocks noGrp="1"/>
          </p:cNvSpPr>
          <p:nvPr>
            <p:ph idx="1"/>
          </p:nvPr>
        </p:nvSpPr>
        <p:spPr/>
        <p:txBody>
          <a:bodyPr/>
          <a:lstStyle/>
          <a:p>
            <a:r>
              <a:rPr lang="en-US" dirty="0"/>
              <a:t>Useful as it gives a baseline of patient status</a:t>
            </a:r>
          </a:p>
          <a:p>
            <a:r>
              <a:rPr lang="en-US" dirty="0"/>
              <a:t>Confirms mother and baby are suitable for labor</a:t>
            </a:r>
          </a:p>
          <a:p>
            <a:r>
              <a:rPr lang="en-US" dirty="0"/>
              <a:t>Issues to be alert about during labor</a:t>
            </a:r>
          </a:p>
          <a:p>
            <a:r>
              <a:rPr lang="en-US" dirty="0"/>
              <a:t>Picks findings that are new or were missed </a:t>
            </a:r>
            <a:r>
              <a:rPr lang="en-US" dirty="0" err="1"/>
              <a:t>antenatally</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2755703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Uterine Contractions</a:t>
            </a:r>
            <a:br>
              <a:rPr lang="en-GB"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b="1" dirty="0"/>
              <a:t>MANUAL EVALUATION OF CONTRACTIONS</a:t>
            </a:r>
            <a:r>
              <a:rPr lang="en-GB" dirty="0"/>
              <a:t>.</a:t>
            </a:r>
          </a:p>
          <a:p>
            <a:r>
              <a:rPr lang="en-GB" dirty="0"/>
              <a:t>The palm of the hand resting lightly on the uterus, the examiner determines the time of onset of the contraction. </a:t>
            </a:r>
          </a:p>
          <a:p>
            <a:r>
              <a:rPr lang="en-GB" dirty="0"/>
              <a:t>The intensity of the contraction is gauged from the degree of firmness the uterus achieves. </a:t>
            </a:r>
          </a:p>
          <a:p>
            <a:r>
              <a:rPr lang="en-GB" dirty="0"/>
              <a:t>Next, the time that the contraction disappears is noted. </a:t>
            </a:r>
          </a:p>
          <a:p>
            <a:r>
              <a:rPr lang="en-GB" dirty="0"/>
              <a:t>This sequence is repeated in order to evaluate the frequency, duration, and intensity of uterine contractions. </a:t>
            </a:r>
          </a:p>
          <a:p>
            <a:r>
              <a:rPr lang="en-GB" dirty="0"/>
              <a:t>When </a:t>
            </a:r>
            <a:r>
              <a:rPr lang="en-GB" dirty="0" err="1"/>
              <a:t>partographing</a:t>
            </a:r>
            <a:r>
              <a:rPr lang="en-GB" dirty="0"/>
              <a:t> this is done over a 10 minute period every half hour and </a:t>
            </a:r>
            <a:r>
              <a:rPr lang="en-GB"/>
              <a:t>charted accordingly</a:t>
            </a:r>
            <a:endParaRPr lang="en-GB" dirty="0"/>
          </a:p>
          <a:p>
            <a:r>
              <a:rPr lang="en-GB" dirty="0"/>
              <a:t>If CEM is used, uterine contractions are assessed by electronic monitoring </a:t>
            </a:r>
          </a:p>
          <a:p>
            <a:endParaRPr lang="en-GB"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265063662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987</TotalTime>
  <Words>2594</Words>
  <Application>Microsoft Office PowerPoint</Application>
  <PresentationFormat>Widescreen</PresentationFormat>
  <Paragraphs>342</Paragraphs>
  <Slides>43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Century Gothic</vt:lpstr>
      <vt:lpstr>Times New Roman</vt:lpstr>
      <vt:lpstr>Wingdings</vt:lpstr>
      <vt:lpstr>Vapor Trail</vt:lpstr>
      <vt:lpstr>Intrapartum monitoring, intrapartum care and normal delivery</vt:lpstr>
      <vt:lpstr>Overview of labor</vt:lpstr>
      <vt:lpstr>OUTLINE/LEARNING OBJECTIVES</vt:lpstr>
      <vt:lpstr>Management of the First Stage of Labor</vt:lpstr>
      <vt:lpstr>History taking</vt:lpstr>
      <vt:lpstr>Physical examination</vt:lpstr>
      <vt:lpstr>Determine risk</vt:lpstr>
      <vt:lpstr>Determine risk 2</vt:lpstr>
      <vt:lpstr>Uterine Contractions </vt:lpstr>
      <vt:lpstr>Maternal Vital Signs</vt:lpstr>
      <vt:lpstr>Subsequent Vaginal Examinations</vt:lpstr>
      <vt:lpstr>Amniotomy </vt:lpstr>
      <vt:lpstr>Emptying the Urinary Bladder</vt:lpstr>
      <vt:lpstr>analgesia</vt:lpstr>
      <vt:lpstr>Analgesia-2</vt:lpstr>
      <vt:lpstr>Analgesia-3</vt:lpstr>
      <vt:lpstr>RaTIONALE OF MONITORING LABOR </vt:lpstr>
      <vt:lpstr>partograph</vt:lpstr>
      <vt:lpstr>partograph</vt:lpstr>
      <vt:lpstr>partograph</vt:lpstr>
      <vt:lpstr>Partograph</vt:lpstr>
      <vt:lpstr>Partograph</vt:lpstr>
      <vt:lpstr>partograph</vt:lpstr>
      <vt:lpstr>PowerPoint Presentation</vt:lpstr>
      <vt:lpstr>PowerPoint Presentation</vt:lpstr>
      <vt:lpstr>Active management of third stage of labor</vt:lpstr>
      <vt:lpstr>PowerPoint Presentation</vt:lpstr>
      <vt:lpstr>Intrapartum fhr monitoring</vt:lpstr>
      <vt:lpstr>Structured Intermittent fhr auscultation</vt:lpstr>
      <vt:lpstr>PowerPoint Presentation</vt:lpstr>
      <vt:lpstr>Continuous FHR monitoring</vt:lpstr>
      <vt:lpstr>Definitions of fetal heart rate patterns  </vt:lpstr>
      <vt:lpstr>PowerPoint Presentation</vt:lpstr>
      <vt:lpstr>PowerPoint Presentation</vt:lpstr>
      <vt:lpstr>PowerPoint Presentation</vt:lpstr>
      <vt:lpstr>PowerPoint Presentation</vt:lpstr>
      <vt:lpstr>Non-reassuring FHR patterns</vt:lpstr>
      <vt:lpstr>Abnormal fhr patterns</vt:lpstr>
      <vt:lpstr>Indeterminate fhr patterns(Category ii)</vt:lpstr>
      <vt:lpstr>Management of fetal heart rate patterns</vt:lpstr>
      <vt:lpstr>Management of fetal heart rate patterns</vt:lpstr>
      <vt:lpstr>Category iii fhr tracings</vt:lpstr>
      <vt:lpstr>Management of fetal heart rate patterns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Intrapartum monitoring, intrapartum care and normal delivery</dc:title>
  <dc:creator>margaret kilonzo</dc:creator>
  <cp:lastModifiedBy>margaret kilonzo</cp:lastModifiedBy>
  <cp:revision>92</cp:revision>
  <dcterms:created xsi:type="dcterms:W3CDTF">2016-04-01T07:05:06Z</dcterms:created>
  <dcterms:modified xsi:type="dcterms:W3CDTF">2016-09-15T12:19:51Z</dcterms:modified>
</cp:coreProperties>
</file>