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6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8" autoAdjust="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3F4C4-1D8F-4D33-A293-ECA5DD25FFAC}" type="datetimeFigureOut">
              <a:rPr lang="en-US" smtClean="0"/>
              <a:t>10/28/2016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21B4-0A7D-4869-BD22-577E1BDDCB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3F4C4-1D8F-4D33-A293-ECA5DD25FFAC}" type="datetimeFigureOut">
              <a:rPr lang="en-US" smtClean="0"/>
              <a:t>10/28/2016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21B4-0A7D-4869-BD22-577E1BDDCB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3F4C4-1D8F-4D33-A293-ECA5DD25FFAC}" type="datetimeFigureOut">
              <a:rPr lang="en-US" smtClean="0"/>
              <a:t>10/28/2016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21B4-0A7D-4869-BD22-577E1BDDCB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3F4C4-1D8F-4D33-A293-ECA5DD25FFAC}" type="datetimeFigureOut">
              <a:rPr lang="en-US" smtClean="0"/>
              <a:t>10/28/2016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21B4-0A7D-4869-BD22-577E1BDDCB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3F4C4-1D8F-4D33-A293-ECA5DD25FFAC}" type="datetimeFigureOut">
              <a:rPr lang="en-US" smtClean="0"/>
              <a:t>10/28/2016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21B4-0A7D-4869-BD22-577E1BDDCB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3F4C4-1D8F-4D33-A293-ECA5DD25FFAC}" type="datetimeFigureOut">
              <a:rPr lang="en-US" smtClean="0"/>
              <a:t>10/28/2016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21B4-0A7D-4869-BD22-577E1BDDCB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3F4C4-1D8F-4D33-A293-ECA5DD25FFAC}" type="datetimeFigureOut">
              <a:rPr lang="en-US" smtClean="0"/>
              <a:t>10/28/2016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21B4-0A7D-4869-BD22-577E1BDDCB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3F4C4-1D8F-4D33-A293-ECA5DD25FFAC}" type="datetimeFigureOut">
              <a:rPr lang="en-US" smtClean="0"/>
              <a:t>10/28/2016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21B4-0A7D-4869-BD22-577E1BDDCB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3F4C4-1D8F-4D33-A293-ECA5DD25FFAC}" type="datetimeFigureOut">
              <a:rPr lang="en-US" smtClean="0"/>
              <a:t>10/28/2016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21B4-0A7D-4869-BD22-577E1BDDCB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3F4C4-1D8F-4D33-A293-ECA5DD25FFAC}" type="datetimeFigureOut">
              <a:rPr lang="en-US" smtClean="0"/>
              <a:t>10/28/2016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21B4-0A7D-4869-BD22-577E1BDDCB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3F4C4-1D8F-4D33-A293-ECA5DD25FFAC}" type="datetimeFigureOut">
              <a:rPr lang="en-US" smtClean="0"/>
              <a:t>10/28/2016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21B4-0A7D-4869-BD22-577E1BDDCB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3F4C4-1D8F-4D33-A293-ECA5DD25FFAC}" type="datetimeFigureOut">
              <a:rPr lang="en-US" smtClean="0"/>
              <a:t>10/28/2016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EC21B4-0A7D-4869-BD22-577E1BDDCB5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MEDICAL ABORTION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 </a:t>
            </a:r>
            <a:r>
              <a:rPr lang="en-US" dirty="0" err="1" smtClean="0"/>
              <a:t>Bosire</a:t>
            </a:r>
            <a:r>
              <a:rPr lang="en-US" dirty="0" smtClean="0"/>
              <a:t> Alex </a:t>
            </a:r>
            <a:r>
              <a:rPr lang="en-US" dirty="0" err="1" smtClean="0"/>
              <a:t>Nyakundi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Providing the abortion procedure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 smtClean="0"/>
              <a:t>Oral</a:t>
            </a:r>
          </a:p>
          <a:p>
            <a:r>
              <a:rPr lang="en-US" b="1" dirty="0" smtClean="0"/>
              <a:t> </a:t>
            </a:r>
            <a:r>
              <a:rPr lang="en-US" dirty="0"/>
              <a:t>Pills are swallowed Only recommended up </a:t>
            </a:r>
            <a:r>
              <a:rPr lang="en-US" dirty="0" smtClean="0"/>
              <a:t>to 7 </a:t>
            </a:r>
            <a:r>
              <a:rPr lang="en-US" dirty="0"/>
              <a:t>weeks (49 days) </a:t>
            </a:r>
            <a:r>
              <a:rPr lang="en-US" dirty="0" smtClean="0"/>
              <a:t>and after </a:t>
            </a:r>
            <a:r>
              <a:rPr lang="en-US" dirty="0"/>
              <a:t>12 weeks (84 days)</a:t>
            </a:r>
          </a:p>
          <a:p>
            <a:r>
              <a:rPr lang="en-US" dirty="0"/>
              <a:t>Side-effects include </a:t>
            </a:r>
            <a:r>
              <a:rPr lang="en-US" dirty="0" err="1" smtClean="0"/>
              <a:t>diarrhoea</a:t>
            </a:r>
            <a:r>
              <a:rPr lang="en-US" dirty="0" smtClean="0"/>
              <a:t> and </a:t>
            </a:r>
            <a:r>
              <a:rPr lang="en-US" dirty="0"/>
              <a:t>nausea, fever and chills</a:t>
            </a:r>
          </a:p>
          <a:p>
            <a:pPr>
              <a:buNone/>
            </a:pPr>
            <a:r>
              <a:rPr lang="en-US" b="1" dirty="0" err="1"/>
              <a:t>Buccal</a:t>
            </a:r>
            <a:r>
              <a:rPr lang="en-US" b="1" dirty="0"/>
              <a:t> </a:t>
            </a:r>
            <a:endParaRPr lang="en-US" b="1" dirty="0" smtClean="0"/>
          </a:p>
          <a:p>
            <a:pPr>
              <a:buNone/>
            </a:pPr>
            <a:r>
              <a:rPr lang="en-US" dirty="0" smtClean="0"/>
              <a:t>Pills </a:t>
            </a:r>
            <a:r>
              <a:rPr lang="en-US" dirty="0"/>
              <a:t>are placed between the </a:t>
            </a:r>
            <a:r>
              <a:rPr lang="en-US" dirty="0" smtClean="0"/>
              <a:t>cheek and </a:t>
            </a:r>
            <a:r>
              <a:rPr lang="en-US" dirty="0"/>
              <a:t>gums and swallowed </a:t>
            </a:r>
            <a:r>
              <a:rPr lang="en-US" dirty="0" smtClean="0"/>
              <a:t>after 30 </a:t>
            </a:r>
            <a:r>
              <a:rPr lang="en-US" dirty="0"/>
              <a:t>minutes</a:t>
            </a:r>
          </a:p>
          <a:p>
            <a:r>
              <a:rPr lang="en-US" dirty="0"/>
              <a:t>More fever and chills than </a:t>
            </a:r>
            <a:r>
              <a:rPr lang="en-US" dirty="0" smtClean="0"/>
              <a:t>with the </a:t>
            </a:r>
            <a:r>
              <a:rPr lang="en-US" dirty="0"/>
              <a:t>vaginal route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dirty="0"/>
              <a:t>Sublingual </a:t>
            </a:r>
            <a:endParaRPr lang="en-US" b="1" dirty="0" smtClean="0"/>
          </a:p>
          <a:p>
            <a:pPr>
              <a:buNone/>
            </a:pPr>
            <a:r>
              <a:rPr lang="en-US" dirty="0" smtClean="0"/>
              <a:t>Pills </a:t>
            </a:r>
            <a:r>
              <a:rPr lang="en-US" dirty="0"/>
              <a:t>are placed under the </a:t>
            </a:r>
            <a:r>
              <a:rPr lang="en-US" dirty="0" smtClean="0"/>
              <a:t>tongue and </a:t>
            </a:r>
            <a:r>
              <a:rPr lang="en-US" dirty="0"/>
              <a:t>swallowed after 30 minutes</a:t>
            </a:r>
          </a:p>
          <a:p>
            <a:r>
              <a:rPr lang="en-US" dirty="0"/>
              <a:t>Increased fever, chills, </a:t>
            </a:r>
            <a:r>
              <a:rPr lang="en-US" dirty="0" err="1" smtClean="0"/>
              <a:t>diarrhoea</a:t>
            </a:r>
            <a:r>
              <a:rPr lang="en-US" dirty="0" smtClean="0"/>
              <a:t> and </a:t>
            </a:r>
            <a:r>
              <a:rPr lang="en-US" dirty="0"/>
              <a:t>vomiting compared to </a:t>
            </a:r>
            <a:r>
              <a:rPr lang="en-US" dirty="0" smtClean="0"/>
              <a:t>the vaginal </a:t>
            </a:r>
            <a:r>
              <a:rPr lang="en-US" dirty="0"/>
              <a:t>route</a:t>
            </a:r>
          </a:p>
          <a:p>
            <a:r>
              <a:rPr lang="en-US" dirty="0"/>
              <a:t>Fastest onset of action and </a:t>
            </a:r>
            <a:r>
              <a:rPr lang="en-US" dirty="0" smtClean="0"/>
              <a:t>highest plasma </a:t>
            </a:r>
            <a:r>
              <a:rPr lang="en-US" dirty="0"/>
              <a:t>concentration levels</a:t>
            </a:r>
          </a:p>
          <a:p>
            <a:pPr>
              <a:buNone/>
            </a:pPr>
            <a:r>
              <a:rPr lang="en-US" b="1" dirty="0"/>
              <a:t>Vaginal </a:t>
            </a:r>
            <a:endParaRPr lang="en-US" b="1" dirty="0" smtClean="0"/>
          </a:p>
          <a:p>
            <a:pPr>
              <a:buNone/>
            </a:pPr>
            <a:r>
              <a:rPr lang="en-US" dirty="0" smtClean="0"/>
              <a:t>Pills </a:t>
            </a:r>
            <a:r>
              <a:rPr lang="en-US" dirty="0"/>
              <a:t>are placed in the </a:t>
            </a:r>
            <a:r>
              <a:rPr lang="en-US" dirty="0" smtClean="0"/>
              <a:t>vaginal </a:t>
            </a:r>
            <a:r>
              <a:rPr lang="en-US" dirty="0" err="1" smtClean="0"/>
              <a:t>fornices</a:t>
            </a:r>
            <a:r>
              <a:rPr lang="en-US" dirty="0" smtClean="0"/>
              <a:t> </a:t>
            </a:r>
            <a:r>
              <a:rPr lang="en-US" dirty="0"/>
              <a:t>(deepest portions of </a:t>
            </a:r>
            <a:r>
              <a:rPr lang="en-US" dirty="0" smtClean="0"/>
              <a:t>the vagina</a:t>
            </a:r>
            <a:r>
              <a:rPr lang="en-US" dirty="0"/>
              <a:t>) and the woman is </a:t>
            </a:r>
            <a:r>
              <a:rPr lang="en-US" dirty="0" smtClean="0"/>
              <a:t>instructed to </a:t>
            </a:r>
            <a:r>
              <a:rPr lang="en-US" dirty="0"/>
              <a:t>lie down for 30 </a:t>
            </a:r>
            <a:r>
              <a:rPr lang="en-US" dirty="0" smtClean="0"/>
              <a:t>minutes .Pill </a:t>
            </a:r>
            <a:r>
              <a:rPr lang="en-US" dirty="0"/>
              <a:t>fragments may be visible</a:t>
            </a:r>
          </a:p>
          <a:p>
            <a:r>
              <a:rPr lang="en-US" dirty="0"/>
              <a:t>Lowest rate of side-effects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Side-effects and complications and their management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b="1" dirty="0"/>
              <a:t>Pain </a:t>
            </a:r>
            <a:r>
              <a:rPr lang="en-US" dirty="0"/>
              <a:t>Respectful, non-judgmental communication</a:t>
            </a:r>
          </a:p>
          <a:p>
            <a:pPr lvl="1"/>
            <a:r>
              <a:rPr lang="en-US" dirty="0"/>
              <a:t>Verbal support and reassurance</a:t>
            </a:r>
          </a:p>
          <a:p>
            <a:pPr lvl="1"/>
            <a:r>
              <a:rPr lang="en-US" dirty="0"/>
              <a:t>Thorough explanation of what to expect</a:t>
            </a:r>
          </a:p>
          <a:p>
            <a:pPr lvl="1"/>
            <a:r>
              <a:rPr lang="en-US" dirty="0"/>
              <a:t>The presence of a support person who can remain with her</a:t>
            </a:r>
          </a:p>
          <a:p>
            <a:pPr lvl="1"/>
            <a:r>
              <a:rPr lang="en-US" dirty="0"/>
              <a:t>during the process (only if she desires it)</a:t>
            </a:r>
          </a:p>
          <a:p>
            <a:pPr lvl="1"/>
            <a:r>
              <a:rPr lang="en-US" dirty="0"/>
              <a:t>Hot water bottle or heating pad</a:t>
            </a:r>
          </a:p>
          <a:p>
            <a:pPr lvl="1"/>
            <a:r>
              <a:rPr lang="en-US" dirty="0"/>
              <a:t>NSAIDs, such as ibuprofen</a:t>
            </a:r>
          </a:p>
          <a:p>
            <a:pPr>
              <a:buNone/>
            </a:pPr>
            <a:r>
              <a:rPr lang="en-US" b="1" dirty="0" smtClean="0"/>
              <a:t>Bleeding</a:t>
            </a:r>
          </a:p>
          <a:p>
            <a:pPr>
              <a:buNone/>
            </a:pPr>
            <a:r>
              <a:rPr lang="en-US" b="1" dirty="0" smtClean="0"/>
              <a:t> </a:t>
            </a:r>
            <a:r>
              <a:rPr lang="en-US" dirty="0"/>
              <a:t>Create reasonable expectations about the amount </a:t>
            </a:r>
            <a:r>
              <a:rPr lang="en-US" dirty="0" smtClean="0"/>
              <a:t>and duration </a:t>
            </a:r>
            <a:r>
              <a:rPr lang="en-US" dirty="0"/>
              <a:t>of bleeding</a:t>
            </a:r>
          </a:p>
          <a:p>
            <a:pPr lvl="1"/>
            <a:r>
              <a:rPr lang="en-US" dirty="0"/>
              <a:t>If there is evidence of </a:t>
            </a:r>
            <a:r>
              <a:rPr lang="en-US" dirty="0" err="1"/>
              <a:t>haemodynamic</a:t>
            </a:r>
            <a:r>
              <a:rPr lang="en-US" dirty="0"/>
              <a:t> compromise</a:t>
            </a:r>
            <a:r>
              <a:rPr lang="en-US" dirty="0" smtClean="0"/>
              <a:t>, start </a:t>
            </a:r>
            <a:r>
              <a:rPr lang="en-US" dirty="0"/>
              <a:t>IV fluids</a:t>
            </a:r>
          </a:p>
          <a:p>
            <a:pPr lvl="1"/>
            <a:r>
              <a:rPr lang="en-US" dirty="0"/>
              <a:t>Vacuum aspiration for profuse bleeding</a:t>
            </a:r>
          </a:p>
          <a:p>
            <a:pPr lvl="1"/>
            <a:r>
              <a:rPr lang="en-US" dirty="0"/>
              <a:t>Blood transfusion, if required (rare)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b="1" dirty="0" smtClean="0"/>
              <a:t>Fever (repeated doses of </a:t>
            </a:r>
            <a:r>
              <a:rPr lang="en-US" b="1" dirty="0" err="1" smtClean="0"/>
              <a:t>misoprostol</a:t>
            </a:r>
            <a:r>
              <a:rPr lang="en-US" b="1" dirty="0" smtClean="0"/>
              <a:t> may cause temperature elevation)</a:t>
            </a:r>
            <a:endParaRPr lang="en-US" dirty="0" smtClean="0"/>
          </a:p>
          <a:p>
            <a:r>
              <a:rPr lang="en-US" dirty="0" smtClean="0"/>
              <a:t>Antipyretic drugs, such as </a:t>
            </a:r>
            <a:r>
              <a:rPr lang="en-US" dirty="0" err="1" smtClean="0"/>
              <a:t>paracetamol</a:t>
            </a:r>
            <a:endParaRPr lang="en-US" dirty="0" smtClean="0"/>
          </a:p>
          <a:p>
            <a:r>
              <a:rPr lang="en-US" dirty="0" smtClean="0"/>
              <a:t>If fever persists for more than 24 hours after </a:t>
            </a:r>
            <a:r>
              <a:rPr lang="en-US" dirty="0" err="1" smtClean="0"/>
              <a:t>misoprostol</a:t>
            </a:r>
            <a:r>
              <a:rPr lang="en-US" dirty="0" smtClean="0"/>
              <a:t>, further assessment is warranted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Nausea and vomiting </a:t>
            </a:r>
            <a:r>
              <a:rPr lang="en-US" dirty="0" smtClean="0"/>
              <a:t>Self-limiting. Reassure, provide anti-emetics if desired</a:t>
            </a:r>
          </a:p>
          <a:p>
            <a:pPr>
              <a:buNone/>
            </a:pPr>
            <a:r>
              <a:rPr lang="en-US" b="1" dirty="0" err="1" smtClean="0"/>
              <a:t>Diarrhoea</a:t>
            </a:r>
            <a:r>
              <a:rPr lang="en-US" b="1" dirty="0" smtClean="0"/>
              <a:t> </a:t>
            </a:r>
            <a:r>
              <a:rPr lang="en-US" dirty="0" smtClean="0"/>
              <a:t>Self-limiting. Reassure, provide </a:t>
            </a:r>
            <a:r>
              <a:rPr lang="en-US" dirty="0" err="1" smtClean="0"/>
              <a:t>antidiarrhoeal</a:t>
            </a:r>
            <a:r>
              <a:rPr lang="en-US" dirty="0" smtClean="0"/>
              <a:t> medication if desired</a:t>
            </a:r>
          </a:p>
          <a:p>
            <a:pPr lvl="1"/>
            <a:r>
              <a:rPr lang="en-US" dirty="0" smtClean="0"/>
              <a:t>Encourage oral hydration</a:t>
            </a:r>
          </a:p>
          <a:p>
            <a:pPr>
              <a:buNone/>
            </a:pPr>
            <a:r>
              <a:rPr lang="en-US" b="1" dirty="0" smtClean="0"/>
              <a:t>Pelvic infection </a:t>
            </a:r>
            <a:r>
              <a:rPr lang="en-US" dirty="0" smtClean="0"/>
              <a:t>If infection is suspected, perform physical examination</a:t>
            </a:r>
          </a:p>
          <a:p>
            <a:r>
              <a:rPr lang="en-US" dirty="0" smtClean="0"/>
              <a:t>If infection is confirmed, provide antibiotics and uterine</a:t>
            </a:r>
          </a:p>
          <a:p>
            <a:r>
              <a:rPr lang="en-US" dirty="0" smtClean="0"/>
              <a:t>evacuation and hospitalize if necessary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Follow-up care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b="1" i="1" dirty="0" err="1"/>
              <a:t>Mifepristone</a:t>
            </a:r>
            <a:r>
              <a:rPr lang="en-US" b="1" i="1" dirty="0"/>
              <a:t> and </a:t>
            </a:r>
            <a:r>
              <a:rPr lang="en-US" b="1" i="1" dirty="0" err="1"/>
              <a:t>misoprostol</a:t>
            </a:r>
            <a:endParaRPr lang="en-US" b="1" i="1" dirty="0"/>
          </a:p>
          <a:p>
            <a:r>
              <a:rPr lang="en-US" dirty="0"/>
              <a:t>There is no medical need for a mandatory routine follow-up. Women </a:t>
            </a:r>
            <a:r>
              <a:rPr lang="en-US" dirty="0" smtClean="0"/>
              <a:t>should be </a:t>
            </a:r>
            <a:r>
              <a:rPr lang="en-US" dirty="0"/>
              <a:t>able to have a follow-up visit if they desire. If a follow-up visit is scheduled</a:t>
            </a:r>
            <a:r>
              <a:rPr lang="en-US" dirty="0" smtClean="0"/>
              <a:t>, it </a:t>
            </a:r>
            <a:r>
              <a:rPr lang="en-US" dirty="0"/>
              <a:t>should be between 7 and 14 days.</a:t>
            </a:r>
          </a:p>
          <a:p>
            <a:pPr>
              <a:buNone/>
            </a:pPr>
            <a:r>
              <a:rPr lang="en-US" b="1" i="1" dirty="0" err="1"/>
              <a:t>Misoprostol</a:t>
            </a:r>
            <a:r>
              <a:rPr lang="en-US" b="1" i="1" dirty="0"/>
              <a:t> alone</a:t>
            </a:r>
          </a:p>
          <a:p>
            <a:r>
              <a:rPr lang="en-US" dirty="0"/>
              <a:t>Clinic follow-up to ensure complete abortion is recommended. (This regimen </a:t>
            </a:r>
            <a:r>
              <a:rPr lang="en-US" dirty="0" smtClean="0"/>
              <a:t>is less </a:t>
            </a:r>
            <a:r>
              <a:rPr lang="en-US" dirty="0"/>
              <a:t>effective than the combined regimen.)</a:t>
            </a:r>
          </a:p>
          <a:p>
            <a:pPr>
              <a:buNone/>
            </a:pPr>
            <a:r>
              <a:rPr lang="en-US" b="1" i="1" u="sng" dirty="0"/>
              <a:t>Assessing for completed abortion</a:t>
            </a:r>
          </a:p>
          <a:p>
            <a:r>
              <a:rPr lang="en-US" dirty="0"/>
              <a:t>The use of clinical signs and symptoms with bimanual examination, human </a:t>
            </a:r>
            <a:r>
              <a:rPr lang="en-US" dirty="0" smtClean="0"/>
              <a:t>chorionic  </a:t>
            </a:r>
            <a:r>
              <a:rPr lang="en-US" dirty="0" err="1" smtClean="0"/>
              <a:t>gonadotrophin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hCG</a:t>
            </a:r>
            <a:r>
              <a:rPr lang="en-US" dirty="0"/>
              <a:t>) levels or </a:t>
            </a:r>
            <a:r>
              <a:rPr lang="en-US" dirty="0" err="1"/>
              <a:t>ultrasonography</a:t>
            </a:r>
            <a:r>
              <a:rPr lang="en-US" dirty="0"/>
              <a:t> (if available) can confirm abortion completion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Further evaluation for completed abortion is needed if: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sz="3800" dirty="0"/>
              <a:t>a woman reports ongoing symptoms of pregnancy and/or has only </a:t>
            </a:r>
            <a:r>
              <a:rPr lang="en-US" sz="3800" dirty="0" smtClean="0"/>
              <a:t>minimal bleeding </a:t>
            </a:r>
            <a:r>
              <a:rPr lang="en-US" sz="3800" dirty="0"/>
              <a:t>after taking the </a:t>
            </a:r>
            <a:r>
              <a:rPr lang="en-US" sz="3800" dirty="0" err="1"/>
              <a:t>abortifacient</a:t>
            </a:r>
            <a:r>
              <a:rPr lang="en-US" sz="3800" dirty="0"/>
              <a:t> medications as directed:</a:t>
            </a:r>
          </a:p>
          <a:p>
            <a:pPr lvl="1"/>
            <a:r>
              <a:rPr lang="en-US" sz="3400" dirty="0"/>
              <a:t>ongoing pregnancy should be suspected and further evaluation could </a:t>
            </a:r>
            <a:r>
              <a:rPr lang="en-US" sz="3400" dirty="0" smtClean="0"/>
              <a:t>include pelvic </a:t>
            </a:r>
            <a:r>
              <a:rPr lang="en-US" sz="3400" dirty="0"/>
              <a:t>examination, demonstrating a growing uterus, or an ultrasound </a:t>
            </a:r>
            <a:r>
              <a:rPr lang="en-US" sz="3400" dirty="0" err="1" smtClean="0"/>
              <a:t>scan,demonstrating</a:t>
            </a:r>
            <a:r>
              <a:rPr lang="en-US" sz="3400" dirty="0" smtClean="0"/>
              <a:t> </a:t>
            </a:r>
            <a:r>
              <a:rPr lang="en-US" sz="3400" dirty="0"/>
              <a:t>an ongoing pregnancy;</a:t>
            </a:r>
          </a:p>
          <a:p>
            <a:pPr lvl="1"/>
            <a:r>
              <a:rPr lang="en-US" sz="3400" dirty="0"/>
              <a:t>offer vacuum aspiration or repeat administration of </a:t>
            </a:r>
            <a:r>
              <a:rPr lang="en-US" sz="3400" dirty="0" err="1"/>
              <a:t>misoprostol</a:t>
            </a:r>
            <a:r>
              <a:rPr lang="en-US" sz="3400" dirty="0"/>
              <a:t> to </a:t>
            </a:r>
            <a:r>
              <a:rPr lang="en-US" sz="3400" dirty="0" smtClean="0"/>
              <a:t>complete her </a:t>
            </a:r>
            <a:r>
              <a:rPr lang="en-US" sz="3400" dirty="0"/>
              <a:t>abortion;</a:t>
            </a:r>
          </a:p>
          <a:p>
            <a:r>
              <a:rPr lang="en-US" sz="3800" dirty="0"/>
              <a:t>a woman reports prolonged or excessive bleeding and cramping, and </a:t>
            </a:r>
            <a:r>
              <a:rPr lang="en-US" sz="3800" dirty="0" smtClean="0"/>
              <a:t>ongoing intrauterine </a:t>
            </a:r>
            <a:r>
              <a:rPr lang="en-US" sz="3800" dirty="0"/>
              <a:t>pregnancy (see above) is not suspected</a:t>
            </a:r>
            <a:r>
              <a:rPr lang="en-US" sz="3800" dirty="0" smtClean="0"/>
              <a:t>:</a:t>
            </a:r>
          </a:p>
          <a:p>
            <a:pPr lvl="1"/>
            <a:r>
              <a:rPr lang="en-US" sz="3400" dirty="0" smtClean="0"/>
              <a:t>consider </a:t>
            </a:r>
            <a:r>
              <a:rPr lang="en-US" sz="3400" dirty="0"/>
              <a:t>a diagnosis of ectopic pregnancy and manage appropriately;</a:t>
            </a:r>
          </a:p>
          <a:p>
            <a:pPr lvl="1"/>
            <a:r>
              <a:rPr lang="en-US" sz="3400" dirty="0"/>
              <a:t>offer repeat </a:t>
            </a:r>
            <a:r>
              <a:rPr lang="en-US" sz="3400" dirty="0" err="1"/>
              <a:t>misoprostol</a:t>
            </a:r>
            <a:r>
              <a:rPr lang="en-US" sz="3400" dirty="0"/>
              <a:t> or vacuum aspiration to complete the abortion;</a:t>
            </a:r>
          </a:p>
          <a:p>
            <a:r>
              <a:rPr lang="en-US" sz="3800" dirty="0"/>
              <a:t>a woman reports lighter than expected bleeding or no bleeding, and </a:t>
            </a:r>
            <a:r>
              <a:rPr lang="en-US" sz="3800" dirty="0" smtClean="0"/>
              <a:t>ongoing intrauterine </a:t>
            </a:r>
            <a:r>
              <a:rPr lang="en-US" sz="3800" dirty="0"/>
              <a:t>pregnancy is not suspected</a:t>
            </a:r>
            <a:r>
              <a:rPr lang="en-US" sz="3800" dirty="0" smtClean="0"/>
              <a:t>:</a:t>
            </a:r>
          </a:p>
          <a:p>
            <a:pPr lvl="1"/>
            <a:r>
              <a:rPr lang="en-US" sz="3400" dirty="0" smtClean="0"/>
              <a:t> consider </a:t>
            </a:r>
            <a:r>
              <a:rPr lang="en-US" sz="3400" dirty="0"/>
              <a:t>a diagnosis of ectopic pregnancy and manage appropriately.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Clinical </a:t>
            </a:r>
            <a:r>
              <a:rPr lang="en-US" b="1" dirty="0" smtClean="0"/>
              <a:t>considerations IF ABORTION &gt; 12 WEEKS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Administration of </a:t>
            </a:r>
            <a:r>
              <a:rPr lang="en-US" dirty="0" err="1"/>
              <a:t>misoprostol</a:t>
            </a:r>
            <a:r>
              <a:rPr lang="en-US" dirty="0"/>
              <a:t> occurs in the health-care facility.</a:t>
            </a:r>
          </a:p>
          <a:p>
            <a:r>
              <a:rPr lang="en-US" dirty="0"/>
              <a:t>Women remain in the facility until expulsion of the pregnancy is complete.</a:t>
            </a:r>
          </a:p>
          <a:p>
            <a:r>
              <a:rPr lang="en-US" dirty="0"/>
              <a:t>If the gestational age is beyond 20 weeks, some service providers </a:t>
            </a:r>
            <a:r>
              <a:rPr lang="en-US" dirty="0" smtClean="0"/>
              <a:t>consider pre-procedure </a:t>
            </a:r>
            <a:r>
              <a:rPr lang="en-US" dirty="0"/>
              <a:t>fetal demise.</a:t>
            </a:r>
          </a:p>
          <a:p>
            <a:r>
              <a:rPr lang="en-US" dirty="0"/>
              <a:t>Uterine sensitivity to prostaglandins increases with gestational age.</a:t>
            </a:r>
          </a:p>
          <a:p>
            <a:r>
              <a:rPr lang="en-US" dirty="0"/>
              <a:t>The dose of </a:t>
            </a:r>
            <a:r>
              <a:rPr lang="en-US" dirty="0" err="1"/>
              <a:t>misoprostol</a:t>
            </a:r>
            <a:r>
              <a:rPr lang="en-US" dirty="0"/>
              <a:t> therefore decreases as gestational age increases.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Recommendations for medical abortion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/>
              <a:t>Mifepristone</a:t>
            </a:r>
            <a:r>
              <a:rPr lang="en-US" dirty="0"/>
              <a:t> 200 </a:t>
            </a:r>
            <a:r>
              <a:rPr lang="en-US" dirty="0" smtClean="0"/>
              <a:t>mg Oral Single </a:t>
            </a:r>
            <a:r>
              <a:rPr lang="en-US" dirty="0"/>
              <a:t>dose</a:t>
            </a:r>
          </a:p>
          <a:p>
            <a:r>
              <a:rPr lang="en-US" dirty="0" err="1"/>
              <a:t>Misoprostol</a:t>
            </a:r>
            <a:r>
              <a:rPr lang="en-US" dirty="0"/>
              <a:t> 800 </a:t>
            </a:r>
            <a:r>
              <a:rPr lang="en-US" dirty="0" err="1"/>
              <a:t>μg</a:t>
            </a:r>
            <a:r>
              <a:rPr lang="en-US" dirty="0"/>
              <a:t>, then 400 </a:t>
            </a:r>
            <a:r>
              <a:rPr lang="en-US" dirty="0" err="1" smtClean="0"/>
              <a:t>μg</a:t>
            </a:r>
            <a:r>
              <a:rPr lang="en-US" dirty="0" smtClean="0"/>
              <a:t> Vaginal</a:t>
            </a:r>
            <a:r>
              <a:rPr lang="en-US" dirty="0"/>
              <a:t>, then vaginal or sublingual</a:t>
            </a:r>
          </a:p>
          <a:p>
            <a:pPr>
              <a:buNone/>
            </a:pPr>
            <a:r>
              <a:rPr lang="en-US" dirty="0"/>
              <a:t>OR</a:t>
            </a:r>
          </a:p>
          <a:p>
            <a:r>
              <a:rPr lang="en-US" dirty="0" err="1"/>
              <a:t>Misoprostol</a:t>
            </a:r>
            <a:r>
              <a:rPr lang="en-US" dirty="0"/>
              <a:t> 400 </a:t>
            </a:r>
            <a:r>
              <a:rPr lang="en-US" dirty="0" err="1"/>
              <a:t>μg</a:t>
            </a:r>
            <a:r>
              <a:rPr lang="en-US" dirty="0"/>
              <a:t>, then 400 </a:t>
            </a:r>
            <a:r>
              <a:rPr lang="en-US" dirty="0" err="1" smtClean="0"/>
              <a:t>μg</a:t>
            </a:r>
            <a:r>
              <a:rPr lang="en-US" dirty="0" smtClean="0"/>
              <a:t> Oral</a:t>
            </a:r>
            <a:r>
              <a:rPr lang="en-US" dirty="0"/>
              <a:t>, then vaginal or </a:t>
            </a:r>
            <a:r>
              <a:rPr lang="en-US" dirty="0" smtClean="0"/>
              <a:t>sublingual Every </a:t>
            </a:r>
            <a:r>
              <a:rPr lang="en-US" dirty="0"/>
              <a:t>3 hours up to 5 doses</a:t>
            </a:r>
          </a:p>
          <a:p>
            <a:r>
              <a:rPr lang="en-US" dirty="0"/>
              <a:t>Start use </a:t>
            </a:r>
            <a:r>
              <a:rPr lang="en-US" b="1" dirty="0"/>
              <a:t>36–48 hours </a:t>
            </a:r>
            <a:r>
              <a:rPr lang="en-US" dirty="0"/>
              <a:t>after </a:t>
            </a:r>
            <a:r>
              <a:rPr lang="en-US" dirty="0" smtClean="0"/>
              <a:t>taking </a:t>
            </a:r>
            <a:r>
              <a:rPr lang="en-US" dirty="0" err="1" smtClean="0"/>
              <a:t>mifepristone</a:t>
            </a:r>
            <a:endParaRPr lang="en-US" dirty="0"/>
          </a:p>
          <a:p>
            <a:r>
              <a:rPr lang="en-US" dirty="0"/>
              <a:t>For pregnancies </a:t>
            </a:r>
            <a:r>
              <a:rPr lang="en-US" dirty="0" smtClean="0"/>
              <a:t>beyond 24 </a:t>
            </a:r>
            <a:r>
              <a:rPr lang="en-US" dirty="0"/>
              <a:t>weeks, the dose </a:t>
            </a:r>
            <a:r>
              <a:rPr lang="en-US" dirty="0" smtClean="0"/>
              <a:t>of </a:t>
            </a:r>
            <a:r>
              <a:rPr lang="en-US" dirty="0" err="1" smtClean="0"/>
              <a:t>misoprostol</a:t>
            </a:r>
            <a:r>
              <a:rPr lang="en-US" dirty="0" smtClean="0"/>
              <a:t> </a:t>
            </a:r>
            <a:r>
              <a:rPr lang="en-US" dirty="0"/>
              <a:t>should </a:t>
            </a:r>
            <a:r>
              <a:rPr lang="en-US" dirty="0" smtClean="0"/>
              <a:t>be reduced</a:t>
            </a:r>
            <a:r>
              <a:rPr lang="en-US" dirty="0"/>
              <a:t>, owing to </a:t>
            </a:r>
            <a:r>
              <a:rPr lang="en-US" dirty="0" smtClean="0"/>
              <a:t>the greater </a:t>
            </a:r>
            <a:r>
              <a:rPr lang="en-US" dirty="0"/>
              <a:t>sensitivity of </a:t>
            </a:r>
            <a:r>
              <a:rPr lang="en-US" dirty="0" smtClean="0"/>
              <a:t>the uterus </a:t>
            </a:r>
            <a:r>
              <a:rPr lang="en-US" dirty="0"/>
              <a:t>to </a:t>
            </a:r>
            <a:r>
              <a:rPr lang="en-US" dirty="0" smtClean="0"/>
              <a:t> prostaglandins, but </a:t>
            </a:r>
            <a:r>
              <a:rPr lang="en-US" dirty="0"/>
              <a:t>the lack of </a:t>
            </a:r>
            <a:r>
              <a:rPr lang="en-US" dirty="0" smtClean="0"/>
              <a:t>clinical studies </a:t>
            </a:r>
            <a:r>
              <a:rPr lang="en-US" dirty="0"/>
              <a:t>precludes </a:t>
            </a:r>
            <a:r>
              <a:rPr lang="en-US" dirty="0" smtClean="0"/>
              <a:t>specific dosing </a:t>
            </a:r>
            <a:r>
              <a:rPr lang="en-US" dirty="0" err="1"/>
              <a:t>Misoprostol</a:t>
            </a:r>
            <a:r>
              <a:rPr lang="en-US" dirty="0"/>
              <a:t> 400 </a:t>
            </a:r>
            <a:r>
              <a:rPr lang="en-US" dirty="0" err="1"/>
              <a:t>μg</a:t>
            </a:r>
            <a:r>
              <a:rPr lang="en-US" dirty="0"/>
              <a:t> recommendations.</a:t>
            </a:r>
          </a:p>
          <a:p>
            <a:r>
              <a:rPr lang="en-US" dirty="0"/>
              <a:t>Vaginal or </a:t>
            </a:r>
            <a:r>
              <a:rPr lang="en-US" dirty="0" smtClean="0"/>
              <a:t>sublingual Every </a:t>
            </a:r>
            <a:r>
              <a:rPr lang="en-US" b="1" dirty="0"/>
              <a:t>3 hours </a:t>
            </a:r>
            <a:r>
              <a:rPr lang="en-US" dirty="0"/>
              <a:t>up to 5 doses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b="1" dirty="0"/>
              <a:t>Administer the medication to initiate medical abortion</a:t>
            </a:r>
            <a:endParaRPr lang="en-US" dirty="0"/>
          </a:p>
          <a:p>
            <a:r>
              <a:rPr lang="en-US" dirty="0" err="1"/>
              <a:t>Mifepristone</a:t>
            </a:r>
            <a:r>
              <a:rPr lang="en-US" dirty="0"/>
              <a:t> is always administered orally.</a:t>
            </a:r>
          </a:p>
          <a:p>
            <a:r>
              <a:rPr lang="en-US" dirty="0" err="1"/>
              <a:t>Misoprostol</a:t>
            </a:r>
            <a:r>
              <a:rPr lang="en-US" dirty="0"/>
              <a:t> may be administered by different routes, including oral, vaginal</a:t>
            </a:r>
            <a:r>
              <a:rPr lang="en-US" dirty="0" smtClean="0"/>
              <a:t>, </a:t>
            </a:r>
            <a:r>
              <a:rPr lang="en-US" dirty="0" err="1" smtClean="0"/>
              <a:t>buccal</a:t>
            </a:r>
            <a:r>
              <a:rPr lang="en-US" dirty="0" smtClean="0"/>
              <a:t> </a:t>
            </a:r>
            <a:r>
              <a:rPr lang="en-US" dirty="0"/>
              <a:t>and sublingual. Side-effects and instructions for use differ.</a:t>
            </a:r>
          </a:p>
          <a:p>
            <a:r>
              <a:rPr lang="en-US" dirty="0"/>
              <a:t>Antibiotic prophylaxis is not necessary for medical abortion.</a:t>
            </a:r>
          </a:p>
          <a:p>
            <a:pPr>
              <a:buNone/>
            </a:pPr>
            <a:r>
              <a:rPr lang="en-US" b="1" dirty="0"/>
              <a:t>Ensure prompt administration of repeat </a:t>
            </a:r>
            <a:r>
              <a:rPr lang="en-US" b="1" dirty="0" err="1"/>
              <a:t>misoprostol</a:t>
            </a:r>
            <a:r>
              <a:rPr lang="en-US" b="1" dirty="0"/>
              <a:t> as </a:t>
            </a:r>
            <a:r>
              <a:rPr lang="en-US" b="1" dirty="0" smtClean="0"/>
              <a:t>necessary and </a:t>
            </a:r>
            <a:r>
              <a:rPr lang="en-US" b="1" dirty="0"/>
              <a:t>offer supportive care while awaiting pregnancy expulsion</a:t>
            </a:r>
            <a:endParaRPr lang="en-US" dirty="0"/>
          </a:p>
          <a:p>
            <a:r>
              <a:rPr lang="en-US" dirty="0"/>
              <a:t>Cramping will often begin before the second dose of </a:t>
            </a:r>
            <a:r>
              <a:rPr lang="en-US" dirty="0" err="1"/>
              <a:t>misoprostol</a:t>
            </a:r>
            <a:r>
              <a:rPr lang="en-US" dirty="0"/>
              <a:t> is administered</a:t>
            </a:r>
            <a:r>
              <a:rPr lang="en-US" dirty="0" smtClean="0"/>
              <a:t>; however</a:t>
            </a:r>
            <a:r>
              <a:rPr lang="en-US" dirty="0"/>
              <a:t>, timing is variable. Starting from the time of the first dose of </a:t>
            </a:r>
            <a:r>
              <a:rPr lang="en-US" dirty="0" err="1"/>
              <a:t>misoprostol</a:t>
            </a:r>
            <a:r>
              <a:rPr lang="en-US" dirty="0"/>
              <a:t>, </a:t>
            </a:r>
            <a:r>
              <a:rPr lang="en-US" dirty="0" smtClean="0"/>
              <a:t>women should </a:t>
            </a:r>
            <a:r>
              <a:rPr lang="en-US" dirty="0"/>
              <a:t>be monitored regularly, particularly in relation to their need for pain management.</a:t>
            </a:r>
          </a:p>
          <a:p>
            <a:r>
              <a:rPr lang="en-US" dirty="0"/>
              <a:t>The expected time to expulsion and completion of abortion increases with </a:t>
            </a:r>
            <a:r>
              <a:rPr lang="en-US" dirty="0" smtClean="0"/>
              <a:t>gestational age </a:t>
            </a:r>
            <a:r>
              <a:rPr lang="en-US" dirty="0"/>
              <a:t>and with </a:t>
            </a:r>
            <a:r>
              <a:rPr lang="en-US" dirty="0" err="1"/>
              <a:t>nulliparity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dirty="0"/>
              <a:t>Fetal/placental expulsion</a:t>
            </a:r>
            <a:endParaRPr lang="en-US" dirty="0"/>
          </a:p>
          <a:p>
            <a:r>
              <a:rPr lang="en-US" dirty="0"/>
              <a:t>If the fetus/products of conception (POC) have not passed after 8–10 hours </a:t>
            </a:r>
            <a:r>
              <a:rPr lang="en-US" dirty="0" smtClean="0"/>
              <a:t>of receiving </a:t>
            </a:r>
            <a:r>
              <a:rPr lang="en-US" dirty="0" err="1"/>
              <a:t>misoprostol</a:t>
            </a:r>
            <a:r>
              <a:rPr lang="en-US" dirty="0"/>
              <a:t>, perform a vaginal examination, and remove the POC </a:t>
            </a:r>
            <a:r>
              <a:rPr lang="en-US" dirty="0" smtClean="0"/>
              <a:t>if present </a:t>
            </a:r>
            <a:r>
              <a:rPr lang="en-US" dirty="0"/>
              <a:t>in the vagina or cervical </a:t>
            </a:r>
            <a:r>
              <a:rPr lang="en-US" dirty="0" err="1"/>
              <a:t>os</a:t>
            </a:r>
            <a:r>
              <a:rPr lang="en-US" dirty="0"/>
              <a:t>.</a:t>
            </a:r>
          </a:p>
          <a:p>
            <a:r>
              <a:rPr lang="en-US" dirty="0"/>
              <a:t>Routine uterine curettage is unwarranted.</a:t>
            </a:r>
          </a:p>
          <a:p>
            <a:r>
              <a:rPr lang="en-US" dirty="0"/>
              <a:t>Use of modern methods of medical abortion (</a:t>
            </a:r>
            <a:r>
              <a:rPr lang="en-US" dirty="0" err="1"/>
              <a:t>misoprostol</a:t>
            </a:r>
            <a:r>
              <a:rPr lang="en-US" dirty="0"/>
              <a:t> with or </a:t>
            </a:r>
            <a:r>
              <a:rPr lang="en-US" dirty="0" smtClean="0"/>
              <a:t>without </a:t>
            </a:r>
            <a:r>
              <a:rPr lang="en-US" dirty="0" err="1" smtClean="0"/>
              <a:t>mifepristone</a:t>
            </a:r>
            <a:r>
              <a:rPr lang="en-US" dirty="0"/>
              <a:t>) results in low rates (&lt;10%) of retained placenta. </a:t>
            </a:r>
            <a:r>
              <a:rPr lang="en-US" dirty="0" smtClean="0"/>
              <a:t>Uterine evacuation </a:t>
            </a:r>
            <a:r>
              <a:rPr lang="en-US" dirty="0"/>
              <a:t>by vacuum aspiration (or curettage, where aspiration is unavailable</a:t>
            </a:r>
            <a:r>
              <a:rPr lang="en-US" dirty="0" smtClean="0"/>
              <a:t>) to </a:t>
            </a:r>
            <a:r>
              <a:rPr lang="en-US" dirty="0"/>
              <a:t>remove the placenta should only be performed in women who have </a:t>
            </a:r>
            <a:r>
              <a:rPr lang="en-US" dirty="0" smtClean="0"/>
              <a:t>heavy bleeding</a:t>
            </a:r>
            <a:r>
              <a:rPr lang="en-US" dirty="0"/>
              <a:t>, fever or a retained placenta beyond 3–4 hours.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Clinical considerations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3400" dirty="0"/>
              <a:t>Medical abortion is a multistep process involving two medications (</a:t>
            </a:r>
            <a:r>
              <a:rPr lang="en-US" sz="3400" dirty="0" err="1" smtClean="0"/>
              <a:t>mifepristone</a:t>
            </a:r>
            <a:r>
              <a:rPr lang="en-US" sz="3400" dirty="0" smtClean="0"/>
              <a:t> and </a:t>
            </a:r>
            <a:r>
              <a:rPr lang="en-US" sz="3400" dirty="0" err="1"/>
              <a:t>misoprostol</a:t>
            </a:r>
            <a:r>
              <a:rPr lang="en-US" sz="3400" dirty="0"/>
              <a:t>) and/or multiple doses of one medication (</a:t>
            </a:r>
            <a:r>
              <a:rPr lang="en-US" sz="3400" dirty="0" err="1"/>
              <a:t>misoprostol</a:t>
            </a:r>
            <a:r>
              <a:rPr lang="en-US" sz="3400" dirty="0"/>
              <a:t> alone).</a:t>
            </a:r>
          </a:p>
          <a:p>
            <a:r>
              <a:rPr lang="en-US" sz="3400" dirty="0" err="1"/>
              <a:t>Mifepristone</a:t>
            </a:r>
            <a:r>
              <a:rPr lang="en-US" sz="3400" dirty="0"/>
              <a:t> with </a:t>
            </a:r>
            <a:r>
              <a:rPr lang="en-US" sz="3400" dirty="0" err="1"/>
              <a:t>misoprostol</a:t>
            </a:r>
            <a:r>
              <a:rPr lang="en-US" sz="3400" dirty="0"/>
              <a:t> is more effective than </a:t>
            </a:r>
            <a:r>
              <a:rPr lang="en-US" sz="3400" dirty="0" err="1"/>
              <a:t>misoprostol</a:t>
            </a:r>
            <a:r>
              <a:rPr lang="en-US" sz="3400" dirty="0"/>
              <a:t> used alone, </a:t>
            </a:r>
            <a:r>
              <a:rPr lang="en-US" sz="3400" dirty="0" smtClean="0"/>
              <a:t>and is </a:t>
            </a:r>
            <a:r>
              <a:rPr lang="en-US" sz="3400" dirty="0"/>
              <a:t>associated with fewer side-effects.</a:t>
            </a:r>
          </a:p>
          <a:p>
            <a:r>
              <a:rPr lang="en-US" sz="3400" dirty="0"/>
              <a:t>Allowing home use of </a:t>
            </a:r>
            <a:r>
              <a:rPr lang="en-US" sz="3400" dirty="0" err="1"/>
              <a:t>misoprostol</a:t>
            </a:r>
            <a:r>
              <a:rPr lang="en-US" sz="3400" dirty="0"/>
              <a:t> following provision of </a:t>
            </a:r>
            <a:r>
              <a:rPr lang="en-US" sz="3400" dirty="0" err="1"/>
              <a:t>mifepristone</a:t>
            </a:r>
            <a:r>
              <a:rPr lang="en-US" sz="3400" dirty="0"/>
              <a:t> at a </a:t>
            </a:r>
            <a:r>
              <a:rPr lang="en-US" sz="3400" dirty="0" smtClean="0"/>
              <a:t>health care </a:t>
            </a:r>
            <a:r>
              <a:rPr lang="en-US" sz="3400" dirty="0"/>
              <a:t>facility can improve the privacy, convenience and acceptability of services</a:t>
            </a:r>
            <a:r>
              <a:rPr lang="en-US" sz="3400" dirty="0" smtClean="0"/>
              <a:t>, without </a:t>
            </a:r>
            <a:r>
              <a:rPr lang="en-US" sz="3400" dirty="0"/>
              <a:t>compromising on safety. </a:t>
            </a:r>
            <a:endParaRPr lang="en-US" sz="3400" dirty="0" smtClean="0"/>
          </a:p>
          <a:p>
            <a:r>
              <a:rPr lang="en-US" sz="3400" dirty="0" smtClean="0"/>
              <a:t>Facility-based </a:t>
            </a:r>
            <a:r>
              <a:rPr lang="en-US" sz="3400" dirty="0"/>
              <a:t>abortion care should be </a:t>
            </a:r>
            <a:r>
              <a:rPr lang="en-US" sz="3400" dirty="0" smtClean="0"/>
              <a:t>reserved for </a:t>
            </a:r>
            <a:r>
              <a:rPr lang="en-US" sz="3400" dirty="0"/>
              <a:t>the management of medical abortion for pregnancies over nine </a:t>
            </a:r>
            <a:r>
              <a:rPr lang="en-US" sz="3400" dirty="0" smtClean="0"/>
              <a:t>weeks(63 </a:t>
            </a:r>
            <a:r>
              <a:rPr lang="en-US" sz="3400" dirty="0"/>
              <a:t>days) and management of severe abortion complications.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Recovery and discharge from facility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Reassure the woman that the procedure is finished and that she is no longer pregnant.</a:t>
            </a:r>
          </a:p>
          <a:p>
            <a:r>
              <a:rPr lang="en-US" dirty="0"/>
              <a:t>Offer to address any emotional needs the woman might have </a:t>
            </a:r>
            <a:r>
              <a:rPr lang="en-US" dirty="0" smtClean="0"/>
              <a:t>immediately following </a:t>
            </a:r>
            <a:r>
              <a:rPr lang="en-US" dirty="0"/>
              <a:t>her abortion.</a:t>
            </a:r>
          </a:p>
          <a:p>
            <a:r>
              <a:rPr lang="en-US" dirty="0"/>
              <a:t>Monitor her for any complications and provide management as needed.</a:t>
            </a:r>
          </a:p>
          <a:p>
            <a:r>
              <a:rPr lang="en-US" dirty="0"/>
              <a:t>She may leave the facility when she is stable and meets criteria for discharge.</a:t>
            </a:r>
          </a:p>
          <a:p>
            <a:r>
              <a:rPr lang="en-US" dirty="0"/>
              <a:t>Ensure that the woman has all necessary information and/or medications </a:t>
            </a:r>
            <a:r>
              <a:rPr lang="en-US" dirty="0" smtClean="0"/>
              <a:t>prior to </a:t>
            </a:r>
            <a:r>
              <a:rPr lang="en-US" dirty="0"/>
              <a:t>leaving the facility.</a:t>
            </a:r>
          </a:p>
          <a:p>
            <a:r>
              <a:rPr lang="en-US" dirty="0"/>
              <a:t>Document all outcomes of the treatment, including any adverse events.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Fever can be a frequent side-effect of repeated doses of </a:t>
            </a:r>
            <a:r>
              <a:rPr lang="en-US" dirty="0" err="1"/>
              <a:t>misoprostol</a:t>
            </a:r>
            <a:r>
              <a:rPr lang="en-US" dirty="0"/>
              <a:t>;</a:t>
            </a:r>
          </a:p>
          <a:p>
            <a:r>
              <a:rPr lang="en-US" dirty="0"/>
              <a:t>administration of </a:t>
            </a:r>
            <a:r>
              <a:rPr lang="en-US" dirty="0" err="1"/>
              <a:t>paracetamol</a:t>
            </a:r>
            <a:r>
              <a:rPr lang="en-US" dirty="0"/>
              <a:t> or ibuprofen will decrease a woman’s discomfort.</a:t>
            </a:r>
          </a:p>
          <a:p>
            <a:r>
              <a:rPr lang="en-US" dirty="0"/>
              <a:t>Fever that persists for hours after the last dose of </a:t>
            </a:r>
            <a:r>
              <a:rPr lang="en-US" dirty="0" err="1"/>
              <a:t>misoprostol</a:t>
            </a:r>
            <a:r>
              <a:rPr lang="en-US" dirty="0"/>
              <a:t> should be evaluated.</a:t>
            </a:r>
          </a:p>
          <a:p>
            <a:r>
              <a:rPr lang="en-US" dirty="0"/>
              <a:t>Severe pain that persists should be evaluated to rule out uterine rupture</a:t>
            </a:r>
            <a:r>
              <a:rPr lang="en-US" dirty="0" smtClean="0"/>
              <a:t>, a </a:t>
            </a:r>
            <a:r>
              <a:rPr lang="en-US" dirty="0"/>
              <a:t>rare complication.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3300" dirty="0"/>
              <a:t>Women must be able to access advice and emergency care in the event </a:t>
            </a:r>
            <a:r>
              <a:rPr lang="en-US" sz="3300" dirty="0" smtClean="0"/>
              <a:t>of complications</a:t>
            </a:r>
            <a:r>
              <a:rPr lang="en-US" sz="3300" dirty="0"/>
              <a:t>, if necessary.</a:t>
            </a:r>
          </a:p>
          <a:p>
            <a:r>
              <a:rPr lang="en-US" sz="3300" dirty="0"/>
              <a:t>Inform the woman that </a:t>
            </a:r>
            <a:r>
              <a:rPr lang="en-US" sz="3300" dirty="0" err="1"/>
              <a:t>misoprostol</a:t>
            </a:r>
            <a:r>
              <a:rPr lang="en-US" sz="3300" dirty="0"/>
              <a:t> might have </a:t>
            </a:r>
            <a:r>
              <a:rPr lang="en-US" sz="3300" dirty="0" err="1"/>
              <a:t>teratogenic</a:t>
            </a:r>
            <a:r>
              <a:rPr lang="en-US" sz="3300" dirty="0"/>
              <a:t> effects if the </a:t>
            </a:r>
            <a:r>
              <a:rPr lang="en-US" sz="3300" dirty="0" smtClean="0"/>
              <a:t>abortion fails </a:t>
            </a:r>
            <a:r>
              <a:rPr lang="en-US" sz="3300" dirty="0"/>
              <a:t>and the woman decides to continue the pregnancy.</a:t>
            </a:r>
          </a:p>
          <a:p>
            <a:r>
              <a:rPr lang="en-US" sz="3300" dirty="0"/>
              <a:t>There is no need to insist on termination of an exposed pregnancy; data </a:t>
            </a:r>
            <a:r>
              <a:rPr lang="en-US" sz="3300" dirty="0" smtClean="0"/>
              <a:t>are limited </a:t>
            </a:r>
            <a:r>
              <a:rPr lang="en-US" sz="3300" dirty="0"/>
              <a:t>and inconclusive regarding </a:t>
            </a:r>
            <a:r>
              <a:rPr lang="en-US" sz="3300" dirty="0" err="1"/>
              <a:t>teratogenicity</a:t>
            </a:r>
            <a:r>
              <a:rPr lang="en-US" sz="3300" dirty="0"/>
              <a:t>. However, because of </a:t>
            </a:r>
            <a:r>
              <a:rPr lang="en-US" sz="3300" dirty="0" smtClean="0"/>
              <a:t>potential risk</a:t>
            </a:r>
            <a:r>
              <a:rPr lang="en-US" sz="3300" dirty="0"/>
              <a:t>, follow-up of a continued pregnancy is important in this situation.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/>
              <a:t>Mifepristone</a:t>
            </a:r>
            <a:r>
              <a:rPr lang="en-US" dirty="0"/>
              <a:t> and </a:t>
            </a:r>
            <a:r>
              <a:rPr lang="en-US" dirty="0" err="1"/>
              <a:t>misoprostol</a:t>
            </a:r>
            <a:r>
              <a:rPr lang="en-US" dirty="0"/>
              <a:t> do not terminate ectopic pregnancy.</a:t>
            </a:r>
          </a:p>
          <a:p>
            <a:r>
              <a:rPr lang="en-US" dirty="0"/>
              <a:t>Absence of bleeding is a possible indication that the pregnancy may be ectopic</a:t>
            </a:r>
            <a:r>
              <a:rPr lang="en-US" dirty="0" smtClean="0"/>
              <a:t>, but </a:t>
            </a:r>
            <a:r>
              <a:rPr lang="en-US" dirty="0"/>
              <a:t>it may also signify that an intrauterine pregnancy did not abort.</a:t>
            </a:r>
          </a:p>
          <a:p>
            <a:r>
              <a:rPr lang="en-US" dirty="0"/>
              <a:t>Even if a pregnancy is ectopic, a woman can experience some bleeding </a:t>
            </a:r>
            <a:r>
              <a:rPr lang="en-US" dirty="0" smtClean="0"/>
              <a:t>after taking </a:t>
            </a:r>
            <a:r>
              <a:rPr lang="en-US" dirty="0" err="1"/>
              <a:t>mifepristone</a:t>
            </a:r>
            <a:r>
              <a:rPr lang="en-US" dirty="0"/>
              <a:t> and </a:t>
            </a:r>
            <a:r>
              <a:rPr lang="en-US" dirty="0" err="1"/>
              <a:t>misoprostol</a:t>
            </a:r>
            <a:r>
              <a:rPr lang="en-US" dirty="0"/>
              <a:t> because the </a:t>
            </a:r>
            <a:r>
              <a:rPr lang="en-US" dirty="0" err="1"/>
              <a:t>decidua</a:t>
            </a:r>
            <a:r>
              <a:rPr lang="en-US" dirty="0"/>
              <a:t> may respond </a:t>
            </a:r>
            <a:r>
              <a:rPr lang="en-US" dirty="0" smtClean="0"/>
              <a:t>to the </a:t>
            </a:r>
            <a:r>
              <a:rPr lang="en-US" dirty="0"/>
              <a:t>medications.</a:t>
            </a:r>
          </a:p>
          <a:p>
            <a:r>
              <a:rPr lang="en-US" dirty="0"/>
              <a:t>Evaluate the woman for ectopic pregnancy if she reports signs or </a:t>
            </a:r>
            <a:r>
              <a:rPr lang="en-US" dirty="0" smtClean="0"/>
              <a:t>symptoms of </a:t>
            </a:r>
            <a:r>
              <a:rPr lang="en-US" dirty="0"/>
              <a:t>ongoing pregnancy after medical abortion.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Administer the medication to initiate medical abortion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err="1"/>
              <a:t>Mifepristone</a:t>
            </a:r>
            <a:r>
              <a:rPr lang="en-US" b="1" dirty="0"/>
              <a:t> is always administered orally.</a:t>
            </a:r>
            <a:endParaRPr lang="en-US" dirty="0"/>
          </a:p>
          <a:p>
            <a:r>
              <a:rPr lang="en-US" b="1" dirty="0" err="1"/>
              <a:t>Misoprostol</a:t>
            </a:r>
            <a:r>
              <a:rPr lang="en-US" b="1" dirty="0"/>
              <a:t> can be administered by different routes, including oral, vaginal, </a:t>
            </a:r>
            <a:r>
              <a:rPr lang="en-US" b="1" dirty="0" err="1" smtClean="0"/>
              <a:t>buccal</a:t>
            </a:r>
            <a:r>
              <a:rPr lang="en-US" b="1" dirty="0" smtClean="0"/>
              <a:t> and </a:t>
            </a:r>
            <a:r>
              <a:rPr lang="en-US" b="1" dirty="0"/>
              <a:t>sublingual. Side-effects and instructions for use differ </a:t>
            </a:r>
            <a:endParaRPr lang="en-US" b="1" dirty="0" smtClean="0"/>
          </a:p>
          <a:p>
            <a:r>
              <a:rPr lang="en-US" b="1" dirty="0" smtClean="0"/>
              <a:t>Antibiotic </a:t>
            </a:r>
            <a:r>
              <a:rPr lang="en-US" b="1" dirty="0"/>
              <a:t>prophylaxis is not necessary for medical abortion.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Offer supportive care prior to and during pregnancy expulsion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Ensure that all women have access to information and services to support </a:t>
            </a:r>
            <a:r>
              <a:rPr lang="en-US" dirty="0" smtClean="0"/>
              <a:t>successful completion </a:t>
            </a:r>
            <a:r>
              <a:rPr lang="en-US" dirty="0"/>
              <a:t>of the abortion procedure, address common side-effects and manage </a:t>
            </a:r>
            <a:r>
              <a:rPr lang="en-US" dirty="0" smtClean="0"/>
              <a:t>any complications </a:t>
            </a:r>
            <a:r>
              <a:rPr lang="en-US" dirty="0"/>
              <a:t>that may arise.</a:t>
            </a:r>
          </a:p>
          <a:p>
            <a:r>
              <a:rPr lang="en-US" dirty="0"/>
              <a:t>Discuss the range of pain and bleeding associated with the abortion process.</a:t>
            </a:r>
          </a:p>
          <a:p>
            <a:r>
              <a:rPr lang="en-US" dirty="0"/>
              <a:t>Explain the possibility of heavy bleeding with clots, passage of the products </a:t>
            </a:r>
            <a:r>
              <a:rPr lang="en-US" dirty="0" smtClean="0"/>
              <a:t>of conception</a:t>
            </a:r>
            <a:r>
              <a:rPr lang="en-US" dirty="0"/>
              <a:t>, and pain that may be significantly stronger than normal </a:t>
            </a:r>
            <a:r>
              <a:rPr lang="en-US" dirty="0" smtClean="0"/>
              <a:t>menstrual cramps </a:t>
            </a:r>
            <a:r>
              <a:rPr lang="en-US" dirty="0"/>
              <a:t>for some women.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is essential that the woman knows to seek medical attention for:</a:t>
            </a:r>
          </a:p>
          <a:p>
            <a:pPr lvl="1"/>
            <a:r>
              <a:rPr lang="en-US" dirty="0"/>
              <a:t>prolonged or heavy bleeding (soaking more than two large pads per hour for</a:t>
            </a:r>
          </a:p>
          <a:p>
            <a:pPr lvl="1"/>
            <a:r>
              <a:rPr lang="en-US" dirty="0"/>
              <a:t>two consecutive hours);</a:t>
            </a:r>
          </a:p>
          <a:p>
            <a:pPr lvl="1"/>
            <a:r>
              <a:rPr lang="en-US" dirty="0"/>
              <a:t>fever lasting more than 24 hours;</a:t>
            </a:r>
          </a:p>
          <a:p>
            <a:pPr lvl="1"/>
            <a:r>
              <a:rPr lang="en-US" dirty="0"/>
              <a:t>or feeling generally unwell more than 24 hours after </a:t>
            </a:r>
            <a:r>
              <a:rPr lang="en-US" dirty="0" err="1"/>
              <a:t>misoprostol</a:t>
            </a:r>
            <a:r>
              <a:rPr lang="en-US" dirty="0"/>
              <a:t> administration.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Home use of </a:t>
            </a:r>
            <a:r>
              <a:rPr lang="en-US" dirty="0" err="1"/>
              <a:t>misoprostol</a:t>
            </a:r>
            <a:r>
              <a:rPr lang="en-US" dirty="0"/>
              <a:t>: some considerations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Ensure that the woman understands when and how to use the </a:t>
            </a:r>
            <a:r>
              <a:rPr lang="en-US" dirty="0" err="1"/>
              <a:t>misoprostol</a:t>
            </a:r>
            <a:r>
              <a:rPr lang="en-US" dirty="0"/>
              <a:t> </a:t>
            </a:r>
            <a:r>
              <a:rPr lang="en-US" dirty="0" smtClean="0"/>
              <a:t>tablets before </a:t>
            </a:r>
            <a:r>
              <a:rPr lang="en-US" dirty="0"/>
              <a:t>she goes home.</a:t>
            </a:r>
          </a:p>
          <a:p>
            <a:r>
              <a:rPr lang="en-US" dirty="0"/>
              <a:t>Ensure that the woman understands when and how to self-administer </a:t>
            </a:r>
            <a:r>
              <a:rPr lang="en-US" dirty="0" smtClean="0"/>
              <a:t>pain medication</a:t>
            </a:r>
            <a:r>
              <a:rPr lang="en-US" dirty="0"/>
              <a:t>. Other pain-relieving measures should be reviewed with each </a:t>
            </a:r>
            <a:r>
              <a:rPr lang="en-US" dirty="0" smtClean="0"/>
              <a:t>woman for </a:t>
            </a:r>
            <a:r>
              <a:rPr lang="en-US" dirty="0"/>
              <a:t>use as she prefers.</a:t>
            </a:r>
          </a:p>
          <a:p>
            <a:r>
              <a:rPr lang="en-US" dirty="0"/>
              <a:t>Ensure that the woman understands how to contact a health-care provider in </a:t>
            </a:r>
            <a:r>
              <a:rPr lang="en-US" dirty="0" smtClean="0"/>
              <a:t>the event </a:t>
            </a:r>
            <a:r>
              <a:rPr lang="en-US" dirty="0"/>
              <a:t>of questions, concerns or complications.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Facility use of </a:t>
            </a:r>
            <a:r>
              <a:rPr lang="en-US" dirty="0" err="1" smtClean="0"/>
              <a:t>misoprostol</a:t>
            </a:r>
            <a:r>
              <a:rPr lang="en-US" dirty="0" smtClean="0"/>
              <a:t>: some considerations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Ensure </a:t>
            </a:r>
            <a:r>
              <a:rPr lang="en-US" dirty="0"/>
              <a:t>that the woman has access to private toilets while awaiting pregnancy expulsion.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1622</Words>
  <Application>Microsoft Office PowerPoint</Application>
  <PresentationFormat>On-screen Show (4:3)</PresentationFormat>
  <Paragraphs>122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MEDICAL ABORTION</vt:lpstr>
      <vt:lpstr>Clinical considerations </vt:lpstr>
      <vt:lpstr>Slide 3</vt:lpstr>
      <vt:lpstr>Slide 4</vt:lpstr>
      <vt:lpstr>Administer the medication to initiate medical abortion </vt:lpstr>
      <vt:lpstr>Offer supportive care prior to and during pregnancy expulsion </vt:lpstr>
      <vt:lpstr>Slide 7</vt:lpstr>
      <vt:lpstr>Home use of misoprostol: some considerations </vt:lpstr>
      <vt:lpstr>Facility use of misoprostol: some considerations </vt:lpstr>
      <vt:lpstr>Providing the abortion procedure </vt:lpstr>
      <vt:lpstr>Slide 11</vt:lpstr>
      <vt:lpstr>Side-effects and complications and their management </vt:lpstr>
      <vt:lpstr>Slide 13</vt:lpstr>
      <vt:lpstr>Follow-up care </vt:lpstr>
      <vt:lpstr>Further evaluation for completed abortion is needed if: </vt:lpstr>
      <vt:lpstr>Clinical considerations IF ABORTION &gt; 12 WEEKS </vt:lpstr>
      <vt:lpstr>Recommendations for medical abortion </vt:lpstr>
      <vt:lpstr>Slide 18</vt:lpstr>
      <vt:lpstr>Slide 19</vt:lpstr>
      <vt:lpstr>Recovery and discharge from facility </vt:lpstr>
      <vt:lpstr>Slide 21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MEDICAL ABORTION</dc:title>
  <dc:creator>Obsterics</dc:creator>
  <cp:lastModifiedBy>Obsterics</cp:lastModifiedBy>
  <cp:revision>10</cp:revision>
  <dcterms:created xsi:type="dcterms:W3CDTF">2016-10-28T08:28:54Z</dcterms:created>
  <dcterms:modified xsi:type="dcterms:W3CDTF">2016-10-28T09:06:03Z</dcterms:modified>
</cp:coreProperties>
</file>