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3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4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9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6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1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3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3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7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1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1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1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D6706-3D88-4A46-AA33-940655EC0502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2ADE-8C7E-4A5E-BAAD-713FF6D31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7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PARASITIC INFESTATIONS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AFFECTS MILLIIONS OF PEOPLE</a:t>
            </a:r>
            <a:endParaRPr lang="en-US" dirty="0"/>
          </a:p>
          <a:p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ascaris</a:t>
            </a:r>
            <a:r>
              <a:rPr lang="en-US" dirty="0" smtClean="0"/>
              <a:t> affects </a:t>
            </a:r>
            <a:r>
              <a:rPr lang="en-US" dirty="0" smtClean="0"/>
              <a:t>1 in 4</a:t>
            </a:r>
          </a:p>
          <a:p>
            <a:r>
              <a:rPr lang="en-US" dirty="0" smtClean="0"/>
              <a:t>People</a:t>
            </a:r>
          </a:p>
          <a:p>
            <a:r>
              <a:rPr lang="en-US" dirty="0" err="1" smtClean="0"/>
              <a:t>Schistomiasis</a:t>
            </a:r>
            <a:r>
              <a:rPr lang="en-US" dirty="0" smtClean="0"/>
              <a:t>  300m</a:t>
            </a:r>
          </a:p>
          <a:p>
            <a:r>
              <a:rPr lang="en-US" dirty="0" smtClean="0"/>
              <a:t>Malaria   100m</a:t>
            </a:r>
          </a:p>
        </p:txBody>
      </p:sp>
    </p:spTree>
    <p:extLst>
      <p:ext uri="{BB962C8B-B14F-4D97-AF65-F5344CB8AC3E}">
        <p14:creationId xmlns:p14="http://schemas.microsoft.com/office/powerpoint/2010/main" val="2522122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A.DUODENALE—0.2mls</a:t>
            </a:r>
          </a:p>
          <a:p>
            <a:r>
              <a:rPr lang="en-US" dirty="0" err="1" smtClean="0"/>
              <a:t>N.americanus</a:t>
            </a:r>
            <a:r>
              <a:rPr lang="en-US" dirty="0" smtClean="0"/>
              <a:t>—0.03mls</a:t>
            </a:r>
          </a:p>
          <a:p>
            <a:r>
              <a:rPr lang="en-US" dirty="0" smtClean="0"/>
              <a:t>7000eggs/day</a:t>
            </a:r>
          </a:p>
          <a:p>
            <a:r>
              <a:rPr lang="en-US" dirty="0" smtClean="0"/>
              <a:t>Lifecycle like </a:t>
            </a:r>
            <a:r>
              <a:rPr lang="en-US" dirty="0" err="1" smtClean="0"/>
              <a:t>ascaris</a:t>
            </a:r>
            <a:endParaRPr lang="en-US" dirty="0" smtClean="0"/>
          </a:p>
          <a:p>
            <a:r>
              <a:rPr lang="en-US" dirty="0" err="1" smtClean="0"/>
              <a:t>Pain,blood</a:t>
            </a:r>
            <a:r>
              <a:rPr lang="en-US" dirty="0" smtClean="0"/>
              <a:t> loss-</a:t>
            </a:r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err="1" smtClean="0"/>
              <a:t>albendazole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88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trypanosomiasis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Trypanosoma</a:t>
            </a:r>
            <a:r>
              <a:rPr lang="en-US" dirty="0" smtClean="0"/>
              <a:t> </a:t>
            </a:r>
            <a:r>
              <a:rPr lang="en-US" dirty="0" err="1" smtClean="0"/>
              <a:t>brucei</a:t>
            </a:r>
            <a:r>
              <a:rPr lang="en-US" dirty="0" smtClean="0"/>
              <a:t>—tsetse fly</a:t>
            </a:r>
          </a:p>
          <a:p>
            <a:r>
              <a:rPr lang="en-US" dirty="0" smtClean="0"/>
              <a:t>Parasite crosses </a:t>
            </a:r>
            <a:r>
              <a:rPr lang="en-US" dirty="0" err="1" smtClean="0"/>
              <a:t>intobrain</a:t>
            </a:r>
            <a:r>
              <a:rPr lang="en-US" dirty="0" smtClean="0"/>
              <a:t> tissue</a:t>
            </a:r>
          </a:p>
          <a:p>
            <a:r>
              <a:rPr lang="en-US" dirty="0" smtClean="0"/>
              <a:t>Clinical—</a:t>
            </a:r>
            <a:r>
              <a:rPr lang="en-US" dirty="0" err="1" smtClean="0"/>
              <a:t>fever,headache,drowsinessmental</a:t>
            </a:r>
            <a:r>
              <a:rPr lang="en-US" dirty="0" smtClean="0"/>
              <a:t> status changes, </a:t>
            </a:r>
            <a:r>
              <a:rPr lang="en-US" dirty="0" err="1" smtClean="0"/>
              <a:t>lymphaedopathy</a:t>
            </a:r>
            <a:endParaRPr lang="en-US" dirty="0" smtClean="0"/>
          </a:p>
          <a:p>
            <a:r>
              <a:rPr lang="en-US" dirty="0" err="1" smtClean="0"/>
              <a:t>Dx</a:t>
            </a:r>
            <a:r>
              <a:rPr lang="en-US" dirty="0" smtClean="0"/>
              <a:t>—lymph node </a:t>
            </a:r>
            <a:r>
              <a:rPr lang="en-US" dirty="0" err="1" smtClean="0"/>
              <a:t>aspirate,csf,cbc</a:t>
            </a:r>
            <a:endParaRPr lang="en-US" dirty="0" smtClean="0"/>
          </a:p>
          <a:p>
            <a:r>
              <a:rPr lang="en-US" dirty="0" smtClean="0"/>
              <a:t>Rx—</a:t>
            </a:r>
            <a:r>
              <a:rPr lang="en-US" dirty="0" err="1" smtClean="0"/>
              <a:t>pentamidine,suramin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546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cryptosporidium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diarrhea disease</a:t>
            </a:r>
          </a:p>
          <a:p>
            <a:r>
              <a:rPr lang="en-US" dirty="0" err="1" smtClean="0"/>
              <a:t>Faecal</a:t>
            </a:r>
            <a:r>
              <a:rPr lang="en-US" dirty="0" smtClean="0"/>
              <a:t>-  Oral</a:t>
            </a:r>
            <a:r>
              <a:rPr lang="en-US" dirty="0" smtClean="0"/>
              <a:t>; </a:t>
            </a:r>
            <a:r>
              <a:rPr lang="en-US" dirty="0" smtClean="0"/>
              <a:t>spread</a:t>
            </a:r>
          </a:p>
          <a:p>
            <a:r>
              <a:rPr lang="en-US" dirty="0"/>
              <a:t>-</a:t>
            </a:r>
            <a:r>
              <a:rPr lang="en-US" dirty="0" smtClean="0"/>
              <a:t>CAUSES </a:t>
            </a:r>
            <a:r>
              <a:rPr lang="en-US" dirty="0" smtClean="0"/>
              <a:t>DIARHEA,FEVER, NAUSEA, VOMITING</a:t>
            </a:r>
          </a:p>
          <a:p>
            <a:r>
              <a:rPr lang="en-US" dirty="0" smtClean="0"/>
              <a:t>RX--NITAZOXANIDE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4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IN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Malabsoption</a:t>
            </a:r>
            <a:endParaRPr lang="en-US" dirty="0" smtClean="0"/>
          </a:p>
          <a:p>
            <a:r>
              <a:rPr lang="en-US" dirty="0" smtClean="0"/>
              <a:t>Blood  loss</a:t>
            </a:r>
          </a:p>
          <a:p>
            <a:r>
              <a:rPr lang="en-US" dirty="0" smtClean="0"/>
              <a:t>Malnutrition</a:t>
            </a:r>
          </a:p>
          <a:p>
            <a:r>
              <a:rPr lang="en-US" dirty="0" smtClean="0"/>
              <a:t>General ill health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err="1" smtClean="0"/>
              <a:t>Vit</a:t>
            </a:r>
            <a:r>
              <a:rPr lang="en-US" dirty="0" smtClean="0"/>
              <a:t> deficiency</a:t>
            </a:r>
          </a:p>
          <a:p>
            <a:r>
              <a:rPr lang="en-US" dirty="0" smtClean="0"/>
              <a:t>Growth retardation</a:t>
            </a:r>
          </a:p>
          <a:p>
            <a:r>
              <a:rPr lang="en-US" dirty="0" err="1" smtClean="0"/>
              <a:t>Iugr</a:t>
            </a:r>
            <a:endParaRPr lang="en-US" dirty="0" smtClean="0"/>
          </a:p>
          <a:p>
            <a:r>
              <a:rPr lang="en-US" dirty="0" smtClean="0"/>
              <a:t>Preterm</a:t>
            </a:r>
          </a:p>
          <a:p>
            <a:r>
              <a:rPr lang="en-US" dirty="0" smtClean="0"/>
              <a:t>IUFD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0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2-5 % OF POPULATION in west and 80% in tropical countries</a:t>
            </a:r>
          </a:p>
          <a:p>
            <a:r>
              <a:rPr lang="en-US" dirty="0" smtClean="0"/>
              <a:t>Colon </a:t>
            </a:r>
            <a:r>
              <a:rPr lang="en-US" dirty="0" err="1" smtClean="0"/>
              <a:t>infestation,bloody</a:t>
            </a:r>
            <a:r>
              <a:rPr lang="en-US" dirty="0" smtClean="0"/>
              <a:t> stool,</a:t>
            </a:r>
          </a:p>
          <a:p>
            <a:r>
              <a:rPr lang="en-US" dirty="0" smtClean="0"/>
              <a:t>HEPATIC ABSCESS</a:t>
            </a:r>
          </a:p>
          <a:p>
            <a:r>
              <a:rPr lang="en-US" dirty="0" smtClean="0"/>
              <a:t>RX—METRONIDAZOLE</a:t>
            </a:r>
          </a:p>
          <a:p>
            <a:r>
              <a:rPr lang="en-US" dirty="0"/>
              <a:t> </a:t>
            </a:r>
            <a:r>
              <a:rPr lang="en-US" dirty="0" smtClean="0"/>
              <a:t>      PARONOMYCIN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5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GIARDIA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SAME AS AMOEBA</a:t>
            </a:r>
          </a:p>
          <a:p>
            <a:r>
              <a:rPr lang="en-US" dirty="0" err="1" smtClean="0"/>
              <a:t>Multiflagellated</a:t>
            </a:r>
            <a:r>
              <a:rPr lang="en-US" dirty="0" smtClean="0"/>
              <a:t> protozoa</a:t>
            </a:r>
          </a:p>
          <a:p>
            <a:r>
              <a:rPr lang="en-US" dirty="0" smtClean="0"/>
              <a:t>Watery foul </a:t>
            </a:r>
            <a:r>
              <a:rPr lang="en-US" dirty="0" err="1" smtClean="0"/>
              <a:t>smellingdiarrhea,flatulence</a:t>
            </a:r>
            <a:endParaRPr lang="en-US" dirty="0" smtClean="0"/>
          </a:p>
          <a:p>
            <a:r>
              <a:rPr lang="en-US" dirty="0" smtClean="0"/>
              <a:t>TRICHOMONIASIS</a:t>
            </a:r>
          </a:p>
          <a:p>
            <a:r>
              <a:rPr lang="en-US" dirty="0" err="1" smtClean="0"/>
              <a:t>Protozoain</a:t>
            </a:r>
            <a:r>
              <a:rPr lang="en-US" dirty="0" smtClean="0"/>
              <a:t> genitourinary system  sexually transmitted</a:t>
            </a:r>
          </a:p>
          <a:p>
            <a:r>
              <a:rPr lang="en-US" dirty="0" smtClean="0"/>
              <a:t>Vaginitis and urethritis, flagellated eukaryotic protozoa</a:t>
            </a:r>
          </a:p>
          <a:p>
            <a:r>
              <a:rPr lang="en-US" dirty="0" smtClean="0"/>
              <a:t>5-10% in women, 50% --70% in prostitutes</a:t>
            </a:r>
          </a:p>
          <a:p>
            <a:r>
              <a:rPr lang="en-US" dirty="0" smtClean="0"/>
              <a:t>Men –urethral  host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5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Vaginal discharge foul smelling greenish, fishy </a:t>
            </a:r>
            <a:r>
              <a:rPr lang="en-US" dirty="0" err="1" smtClean="0"/>
              <a:t>smell,vaginal</a:t>
            </a:r>
            <a:r>
              <a:rPr lang="en-US" dirty="0" smtClean="0"/>
              <a:t> bleeding</a:t>
            </a:r>
          </a:p>
          <a:p>
            <a:r>
              <a:rPr lang="en-US" smtClean="0"/>
              <a:t>Rx metronidazole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0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schistosomiasis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Acute—</a:t>
            </a:r>
            <a:r>
              <a:rPr lang="en-US" dirty="0" err="1" smtClean="0"/>
              <a:t>katayamas</a:t>
            </a:r>
            <a:r>
              <a:rPr lang="en-US" dirty="0" smtClean="0"/>
              <a:t> fever</a:t>
            </a:r>
          </a:p>
          <a:p>
            <a:r>
              <a:rPr lang="en-US" dirty="0" err="1" smtClean="0"/>
              <a:t>Fever,coughabdominal</a:t>
            </a:r>
            <a:r>
              <a:rPr lang="en-US" dirty="0" smtClean="0"/>
              <a:t> </a:t>
            </a:r>
            <a:r>
              <a:rPr lang="en-US" dirty="0" err="1" smtClean="0"/>
              <a:t>painhepatosplenomegaly</a:t>
            </a:r>
            <a:endParaRPr lang="en-US" dirty="0" smtClean="0"/>
          </a:p>
          <a:p>
            <a:r>
              <a:rPr lang="en-US" dirty="0" smtClean="0"/>
              <a:t>Cystitis</a:t>
            </a:r>
          </a:p>
          <a:p>
            <a:r>
              <a:rPr lang="en-US" dirty="0" smtClean="0"/>
              <a:t>Portal hypertension</a:t>
            </a:r>
          </a:p>
          <a:p>
            <a:r>
              <a:rPr lang="en-US" dirty="0" err="1" smtClean="0"/>
              <a:t>Cns</a:t>
            </a:r>
            <a:endParaRPr lang="en-US" dirty="0" smtClean="0"/>
          </a:p>
          <a:p>
            <a:r>
              <a:rPr lang="en-US" dirty="0" smtClean="0"/>
              <a:t>Endemic in irrigation schemes</a:t>
            </a:r>
          </a:p>
          <a:p>
            <a:r>
              <a:rPr lang="en-US" dirty="0" smtClean="0"/>
              <a:t>Diagnosis—</a:t>
            </a:r>
            <a:r>
              <a:rPr lang="en-US" dirty="0" err="1" smtClean="0"/>
              <a:t>egggs</a:t>
            </a:r>
            <a:r>
              <a:rPr lang="en-US" dirty="0" smtClean="0"/>
              <a:t> in urine</a:t>
            </a:r>
          </a:p>
          <a:p>
            <a:r>
              <a:rPr lang="en-US" dirty="0" smtClean="0"/>
              <a:t>Treatment-praziquantel40mg/kg</a:t>
            </a:r>
          </a:p>
          <a:p>
            <a:r>
              <a:rPr lang="en-US" dirty="0" err="1" smtClean="0"/>
              <a:t>Oxamniquine</a:t>
            </a:r>
            <a:endParaRPr lang="en-US" dirty="0" smtClean="0"/>
          </a:p>
          <a:p>
            <a:r>
              <a:rPr lang="en-US" dirty="0" smtClean="0"/>
              <a:t>Key is prevention-</a:t>
            </a:r>
            <a:r>
              <a:rPr lang="en-US" dirty="0" err="1" smtClean="0"/>
              <a:t>protection,treat</a:t>
            </a:r>
            <a:r>
              <a:rPr lang="en-US" dirty="0" smtClean="0"/>
              <a:t>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3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INTESTINAL NEMATODES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ASCARIS LUMBRICOIDES</a:t>
            </a:r>
          </a:p>
          <a:p>
            <a:r>
              <a:rPr lang="en-US" dirty="0" smtClean="0"/>
              <a:t>Roundworm,1b people infested worldwide</a:t>
            </a:r>
          </a:p>
          <a:p>
            <a:r>
              <a:rPr lang="en-US" dirty="0" smtClean="0"/>
              <a:t>Lifespan—10—24 months</a:t>
            </a:r>
          </a:p>
          <a:p>
            <a:r>
              <a:rPr lang="en-US" dirty="0" smtClean="0"/>
              <a:t> 15-40cm—200000eggs /day</a:t>
            </a:r>
          </a:p>
          <a:p>
            <a:r>
              <a:rPr lang="en-US" dirty="0" smtClean="0"/>
              <a:t>Eggs-larvae-skin-lungs-intestines</a:t>
            </a:r>
          </a:p>
          <a:p>
            <a:r>
              <a:rPr lang="en-US" dirty="0" smtClean="0"/>
              <a:t>Clinical-</a:t>
            </a:r>
            <a:r>
              <a:rPr lang="en-US" dirty="0" err="1" smtClean="0"/>
              <a:t>cough,pneumonia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Intestinal </a:t>
            </a:r>
            <a:r>
              <a:rPr lang="en-US" dirty="0" err="1" smtClean="0"/>
              <a:t>obstruction,appendicitis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2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Rx-</a:t>
            </a:r>
            <a:r>
              <a:rPr lang="en-US" dirty="0" err="1" smtClean="0"/>
              <a:t>albendazole</a:t>
            </a:r>
            <a:endParaRPr lang="en-US" dirty="0" smtClean="0"/>
          </a:p>
          <a:p>
            <a:r>
              <a:rPr lang="en-US" dirty="0" err="1" smtClean="0"/>
              <a:t>mebendazole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8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194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PARASITIC INFESTATIONS</vt:lpstr>
      <vt:lpstr>EFFECTS IN PREGNANCY</vt:lpstr>
      <vt:lpstr>PowerPoint Presentation</vt:lpstr>
      <vt:lpstr>AMOEBA</vt:lpstr>
      <vt:lpstr>GIARDIA</vt:lpstr>
      <vt:lpstr>PowerPoint Presentation</vt:lpstr>
      <vt:lpstr>schistosomiasis</vt:lpstr>
      <vt:lpstr>INTESTINAL NEMATODES</vt:lpstr>
      <vt:lpstr>PowerPoint Presentation</vt:lpstr>
      <vt:lpstr>HOOKWORM</vt:lpstr>
      <vt:lpstr>trypanosomiasis</vt:lpstr>
      <vt:lpstr>cryptosporidium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PARASITIC INFESTATIONS</dc:title>
  <dc:creator>My</dc:creator>
  <cp:lastModifiedBy>KIMAIGA H.O, MBChB,UoN</cp:lastModifiedBy>
  <cp:revision>9</cp:revision>
  <dcterms:created xsi:type="dcterms:W3CDTF">2016-06-14T19:26:40Z</dcterms:created>
  <dcterms:modified xsi:type="dcterms:W3CDTF">2016-06-21T13:08:14Z</dcterms:modified>
</cp:coreProperties>
</file>