
<file path=[Content_Types].xml><?xml version="1.0" encoding="utf-8"?>
<Types xmlns="http://schemas.openxmlformats.org/package/2006/content-types">
  <Default Extension="xml" ContentType="application/xml"/>
  <Default Extension="tif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69" r:id="rId5"/>
    <p:sldId id="259" r:id="rId6"/>
    <p:sldId id="272" r:id="rId7"/>
    <p:sldId id="260" r:id="rId8"/>
    <p:sldId id="261" r:id="rId9"/>
    <p:sldId id="271" r:id="rId10"/>
    <p:sldId id="270" r:id="rId11"/>
    <p:sldId id="264" r:id="rId12"/>
    <p:sldId id="265" r:id="rId13"/>
    <p:sldId id="266" r:id="rId14"/>
    <p:sldId id="273" r:id="rId15"/>
    <p:sldId id="294" r:id="rId16"/>
    <p:sldId id="274" r:id="rId17"/>
    <p:sldId id="282" r:id="rId18"/>
    <p:sldId id="278" r:id="rId19"/>
    <p:sldId id="275" r:id="rId20"/>
    <p:sldId id="283" r:id="rId21"/>
    <p:sldId id="286" r:id="rId22"/>
    <p:sldId id="287" r:id="rId23"/>
    <p:sldId id="288" r:id="rId24"/>
    <p:sldId id="289" r:id="rId25"/>
    <p:sldId id="290" r:id="rId26"/>
    <p:sldId id="292" r:id="rId27"/>
    <p:sldId id="29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4"/>
    <p:restoredTop sz="92955"/>
  </p:normalViewPr>
  <p:slideViewPr>
    <p:cSldViewPr snapToGrid="0" snapToObjects="1">
      <p:cViewPr>
        <p:scale>
          <a:sx n="93" d="100"/>
          <a:sy n="93" d="100"/>
        </p:scale>
        <p:origin x="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8A00C-DC39-5D44-A3D2-7863B759D714}" type="datetimeFigureOut">
              <a:rPr lang="en-US" smtClean="0"/>
              <a:t>9/19/16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ABAB5-46C9-304C-8092-2AC439328166}" type="slidenum">
              <a:rPr lang="en-US" smtClean="0"/>
              <a:t>‹#›</a:t>
            </a:fld>
            <a:endParaRPr lang="en-US"/>
          </a:p>
        </p:txBody>
      </p:sp>
    </p:spTree>
    <p:extLst>
      <p:ext uri="{BB962C8B-B14F-4D97-AF65-F5344CB8AC3E}">
        <p14:creationId xmlns:p14="http://schemas.microsoft.com/office/powerpoint/2010/main" val="62063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ABAB5-46C9-304C-8092-2AC439328166}" type="slidenum">
              <a:rPr lang="en-US" smtClean="0"/>
              <a:t>1</a:t>
            </a:fld>
            <a:endParaRPr lang="en-US"/>
          </a:p>
        </p:txBody>
      </p:sp>
    </p:spTree>
    <p:extLst>
      <p:ext uri="{BB962C8B-B14F-4D97-AF65-F5344CB8AC3E}">
        <p14:creationId xmlns:p14="http://schemas.microsoft.com/office/powerpoint/2010/main" val="73234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increase in fetal mortality after 41 weeks of gestation compared with 40 weeks of gestation (odds ratio, 1.5, 1.8, and 2.9 at 41 weeks, 42 weeks, and 43 weeks of gestation, respectively)</a:t>
            </a:r>
          </a:p>
          <a:p>
            <a:r>
              <a:rPr lang="en-US" dirty="0" smtClean="0"/>
              <a:t>Compared with term pregnancies, nadir of stillbirths occur at 41 weeks of gestation and an eightfold higher rate of stillbirth at 43 weeks than at 37 weeks of gestation</a:t>
            </a:r>
          </a:p>
          <a:p>
            <a:endParaRPr lang="en-US" dirty="0"/>
          </a:p>
        </p:txBody>
      </p:sp>
      <p:sp>
        <p:nvSpPr>
          <p:cNvPr id="4" name="Slide Number Placeholder 3"/>
          <p:cNvSpPr>
            <a:spLocks noGrp="1"/>
          </p:cNvSpPr>
          <p:nvPr>
            <p:ph type="sldNum" sz="quarter" idx="10"/>
          </p:nvPr>
        </p:nvSpPr>
        <p:spPr/>
        <p:txBody>
          <a:bodyPr/>
          <a:lstStyle/>
          <a:p>
            <a:fld id="{EA5ABAB5-46C9-304C-8092-2AC439328166}" type="slidenum">
              <a:rPr lang="en-US" smtClean="0"/>
              <a:t>9</a:t>
            </a:fld>
            <a:endParaRPr lang="en-US"/>
          </a:p>
        </p:txBody>
      </p:sp>
    </p:spTree>
    <p:extLst>
      <p:ext uri="{BB962C8B-B14F-4D97-AF65-F5344CB8AC3E}">
        <p14:creationId xmlns:p14="http://schemas.microsoft.com/office/powerpoint/2010/main" val="194288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Perinatal mortality rates in late pregnancy according to gestational age in Sweden of all births during 1943–1952 compared with those during 1977–1978. The logarithmic scale is used for convenience in depiction. (Adapted from </a:t>
            </a:r>
            <a:r>
              <a:rPr lang="en-US" sz="1200" b="0" i="0" u="none" strike="noStrike" kern="1200" baseline="0" dirty="0" err="1" smtClean="0">
                <a:solidFill>
                  <a:schemeClr val="tx1"/>
                </a:solidFill>
                <a:latin typeface="+mn-lt"/>
                <a:ea typeface="+mn-ea"/>
                <a:cs typeface="+mn-cs"/>
              </a:rPr>
              <a:t>Bakketeig</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Bergsj</a:t>
            </a:r>
            <a:r>
              <a:rPr lang="en-US" sz="1200" b="0" i="0" u="none" strike="noStrike" kern="1200" baseline="0" dirty="0" smtClean="0">
                <a:solidFill>
                  <a:schemeClr val="tx1"/>
                </a:solidFill>
                <a:latin typeface="+mn-lt"/>
                <a:ea typeface="+mn-ea"/>
                <a:cs typeface="+mn-cs"/>
              </a:rPr>
              <a:t>¿, 1991, and Lindell, 1956.)</a:t>
            </a:r>
          </a:p>
          <a:p>
            <a:r>
              <a:rPr lang="en-US" sz="1200" b="0" i="0" u="none" strike="noStrike" kern="1200" baseline="0" dirty="0" smtClean="0">
                <a:solidFill>
                  <a:schemeClr val="tx1"/>
                </a:solidFill>
                <a:latin typeface="+mn-lt"/>
                <a:ea typeface="+mn-ea"/>
                <a:cs typeface="+mn-cs"/>
              </a:rPr>
              <a:t>Perinatal risk index and perinatal mortality rate for births between 37 and 43 weeks in Scotland from 1985 through 1996, and expressed as deaths per 1000 births. The perinatal risk index is the cumulative probability of perinatal death multiplied by 1000. The perinatal mortality rate is the number of perinatal deaths with delivery in a given gestational week divided by the total number of births in that week multiplied by 1000.</a:t>
            </a:r>
            <a:endParaRPr lang="en-US" dirty="0"/>
          </a:p>
        </p:txBody>
      </p:sp>
      <p:sp>
        <p:nvSpPr>
          <p:cNvPr id="4" name="Slide Number Placeholder 3"/>
          <p:cNvSpPr>
            <a:spLocks noGrp="1"/>
          </p:cNvSpPr>
          <p:nvPr>
            <p:ph type="sldNum" sz="quarter" idx="10"/>
          </p:nvPr>
        </p:nvSpPr>
        <p:spPr/>
        <p:txBody>
          <a:bodyPr/>
          <a:lstStyle/>
          <a:p>
            <a:fld id="{EA5ABAB5-46C9-304C-8092-2AC439328166}" type="slidenum">
              <a:rPr lang="en-US" smtClean="0"/>
              <a:t>10</a:t>
            </a:fld>
            <a:endParaRPr lang="en-US"/>
          </a:p>
        </p:txBody>
      </p:sp>
    </p:spTree>
    <p:extLst>
      <p:ext uri="{BB962C8B-B14F-4D97-AF65-F5344CB8AC3E}">
        <p14:creationId xmlns:p14="http://schemas.microsoft.com/office/powerpoint/2010/main" val="121798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grade 1 (superficial vaginal and/or perineal skin), grade 2 (vaginal muscles), grade 3 (in or through external anal sphincter muscle), and grade 4 (external and internal anal sphincters and anorectal lumen).</a:t>
            </a:r>
            <a:endParaRPr lang="en-US" dirty="0"/>
          </a:p>
        </p:txBody>
      </p:sp>
      <p:sp>
        <p:nvSpPr>
          <p:cNvPr id="4" name="Slide Number Placeholder 3"/>
          <p:cNvSpPr>
            <a:spLocks noGrp="1"/>
          </p:cNvSpPr>
          <p:nvPr>
            <p:ph type="sldNum" sz="quarter" idx="10"/>
          </p:nvPr>
        </p:nvSpPr>
        <p:spPr/>
        <p:txBody>
          <a:bodyPr/>
          <a:lstStyle/>
          <a:p>
            <a:fld id="{EA5ABAB5-46C9-304C-8092-2AC439328166}" type="slidenum">
              <a:rPr lang="en-US" smtClean="0"/>
              <a:t>11</a:t>
            </a:fld>
            <a:endParaRPr lang="en-US"/>
          </a:p>
        </p:txBody>
      </p:sp>
    </p:spTree>
    <p:extLst>
      <p:ext uri="{BB962C8B-B14F-4D97-AF65-F5344CB8AC3E}">
        <p14:creationId xmlns:p14="http://schemas.microsoft.com/office/powerpoint/2010/main" val="115606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09A22B-0182-9B44-93B0-5011BC6EFDBB}"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147764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9A22B-0182-9B44-93B0-5011BC6EFDBB}"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29507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9A22B-0182-9B44-93B0-5011BC6EFDBB}"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83800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9A22B-0182-9B44-93B0-5011BC6EFDBB}"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111679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9A22B-0182-9B44-93B0-5011BC6EFDBB}"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106656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9A22B-0182-9B44-93B0-5011BC6EFDBB}"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74269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09A22B-0182-9B44-93B0-5011BC6EFDBB}" type="datetimeFigureOut">
              <a:rPr lang="en-US" smtClean="0"/>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12745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9A22B-0182-9B44-93B0-5011BC6EFDBB}" type="datetimeFigureOut">
              <a:rPr lang="en-US" smtClean="0"/>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10073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9A22B-0182-9B44-93B0-5011BC6EFDBB}" type="datetimeFigureOut">
              <a:rPr lang="en-US" smtClean="0"/>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177387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9A22B-0182-9B44-93B0-5011BC6EFDBB}"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383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9A22B-0182-9B44-93B0-5011BC6EFDBB}"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AC87-D2D6-7740-BA2C-611D2476FA6C}" type="slidenum">
              <a:rPr lang="en-US" smtClean="0"/>
              <a:t>‹#›</a:t>
            </a:fld>
            <a:endParaRPr lang="en-US"/>
          </a:p>
        </p:txBody>
      </p:sp>
    </p:spTree>
    <p:extLst>
      <p:ext uri="{BB962C8B-B14F-4D97-AF65-F5344CB8AC3E}">
        <p14:creationId xmlns:p14="http://schemas.microsoft.com/office/powerpoint/2010/main" val="909920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9A22B-0182-9B44-93B0-5011BC6EFDBB}" type="datetimeFigureOut">
              <a:rPr lang="en-US" smtClean="0"/>
              <a:t>9/19/16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7AC87-D2D6-7740-BA2C-611D2476FA6C}" type="slidenum">
              <a:rPr lang="en-US" smtClean="0"/>
              <a:t>‹#›</a:t>
            </a:fld>
            <a:endParaRPr lang="en-US"/>
          </a:p>
        </p:txBody>
      </p:sp>
    </p:spTree>
    <p:extLst>
      <p:ext uri="{BB962C8B-B14F-4D97-AF65-F5344CB8AC3E}">
        <p14:creationId xmlns:p14="http://schemas.microsoft.com/office/powerpoint/2010/main" val="10741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Postterm pregnancy </a:t>
            </a:r>
            <a:endParaRPr lang="en-US" dirty="0"/>
          </a:p>
        </p:txBody>
      </p:sp>
      <p:sp>
        <p:nvSpPr>
          <p:cNvPr id="3" name="Subtitle 2"/>
          <p:cNvSpPr>
            <a:spLocks noGrp="1"/>
          </p:cNvSpPr>
          <p:nvPr>
            <p:ph type="subTitle" idx="1"/>
          </p:nvPr>
        </p:nvSpPr>
        <p:spPr/>
        <p:txBody>
          <a:bodyPr/>
          <a:lstStyle/>
          <a:p>
            <a:r>
              <a:rPr lang="en-US" dirty="0" smtClean="0"/>
              <a:t>Alfred Osoti</a:t>
            </a:r>
          </a:p>
          <a:p>
            <a:r>
              <a:rPr lang="en-US" dirty="0" smtClean="0"/>
              <a:t>MBChB MMed MPH</a:t>
            </a:r>
            <a:endParaRPr lang="en-US" dirty="0"/>
          </a:p>
        </p:txBody>
      </p:sp>
    </p:spTree>
    <p:extLst>
      <p:ext uri="{BB962C8B-B14F-4D97-AF65-F5344CB8AC3E}">
        <p14:creationId xmlns:p14="http://schemas.microsoft.com/office/powerpoint/2010/main" val="123122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Perinatal mortality</a:t>
            </a:r>
            <a:endParaRPr lang="en-US" dirty="0"/>
          </a:p>
        </p:txBody>
      </p:sp>
      <p:pic>
        <p:nvPicPr>
          <p:cNvPr id="6" name="Content Placeholder 5"/>
          <p:cNvPicPr>
            <a:picLocks noGrp="1" noChangeAspect="1"/>
          </p:cNvPicPr>
          <p:nvPr>
            <p:ph sz="half" idx="1"/>
          </p:nvPr>
        </p:nvPicPr>
        <p:blipFill>
          <a:blip r:embed="rId3"/>
          <a:stretch>
            <a:fillRect/>
          </a:stretch>
        </p:blipFill>
        <p:spPr>
          <a:xfrm>
            <a:off x="1470898" y="1825625"/>
            <a:ext cx="3916204" cy="4351338"/>
          </a:xfrm>
          <a:prstGeom prst="rect">
            <a:avLst/>
          </a:prstGeom>
        </p:spPr>
      </p:pic>
      <p:pic>
        <p:nvPicPr>
          <p:cNvPr id="7" name="Content Placeholder 6"/>
          <p:cNvPicPr>
            <a:picLocks noGrp="1" noChangeAspect="1"/>
          </p:cNvPicPr>
          <p:nvPr>
            <p:ph sz="half" idx="2"/>
          </p:nvPr>
        </p:nvPicPr>
        <p:blipFill>
          <a:blip r:embed="rId4"/>
          <a:stretch>
            <a:fillRect/>
          </a:stretch>
        </p:blipFill>
        <p:spPr>
          <a:xfrm>
            <a:off x="6224719" y="1825625"/>
            <a:ext cx="5076561" cy="4351338"/>
          </a:xfrm>
          <a:prstGeom prst="rect">
            <a:avLst/>
          </a:prstGeom>
        </p:spPr>
      </p:pic>
    </p:spTree>
    <p:extLst>
      <p:ext uri="{BB962C8B-B14F-4D97-AF65-F5344CB8AC3E}">
        <p14:creationId xmlns:p14="http://schemas.microsoft.com/office/powerpoint/2010/main" val="86207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and obstetric complications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Severe perineal laceration-also called obstetric </a:t>
            </a:r>
            <a:r>
              <a:rPr lang="en-US" dirty="0"/>
              <a:t>anal sphincter </a:t>
            </a:r>
            <a:r>
              <a:rPr lang="en-US" dirty="0" smtClean="0"/>
              <a:t>injuries(OASIS</a:t>
            </a:r>
            <a:r>
              <a:rPr lang="en-US" dirty="0"/>
              <a:t>)</a:t>
            </a:r>
            <a:endParaRPr lang="en-US" dirty="0" smtClean="0"/>
          </a:p>
          <a:p>
            <a:pPr lvl="1"/>
            <a:r>
              <a:rPr lang="en-US" dirty="0" smtClean="0"/>
              <a:t>1st degree: perineal skin only</a:t>
            </a:r>
          </a:p>
          <a:p>
            <a:pPr lvl="1"/>
            <a:r>
              <a:rPr lang="en-US" dirty="0" smtClean="0"/>
              <a:t>2nd degree: perineal muscles but not  anal sphincter</a:t>
            </a:r>
          </a:p>
          <a:p>
            <a:pPr lvl="1"/>
            <a:r>
              <a:rPr lang="en-US" b="1" dirty="0" smtClean="0"/>
              <a:t>3rd degree: anal sphincter complex</a:t>
            </a:r>
          </a:p>
          <a:p>
            <a:pPr lvl="2"/>
            <a:r>
              <a:rPr lang="en-US" dirty="0" smtClean="0"/>
              <a:t>3a: &lt;50% of external anal sphincter thickness </a:t>
            </a:r>
          </a:p>
          <a:p>
            <a:pPr lvl="2"/>
            <a:r>
              <a:rPr lang="en-US" dirty="0" smtClean="0"/>
              <a:t>3b: ≥50% external anal sphincter thickness</a:t>
            </a:r>
          </a:p>
          <a:p>
            <a:pPr lvl="2"/>
            <a:r>
              <a:rPr lang="en-US" dirty="0" smtClean="0"/>
              <a:t>3c: Both external anal sphincter and internal anal sphincter </a:t>
            </a:r>
          </a:p>
          <a:p>
            <a:pPr lvl="1"/>
            <a:r>
              <a:rPr lang="en-US" dirty="0" smtClean="0"/>
              <a:t>4</a:t>
            </a:r>
            <a:r>
              <a:rPr lang="en-US" baseline="30000" dirty="0" smtClean="0"/>
              <a:t>th</a:t>
            </a:r>
            <a:r>
              <a:rPr lang="en-US" dirty="0" smtClean="0"/>
              <a:t> degree: anal sphincter complex (external and internal anal sphincter) and anal epithelium</a:t>
            </a:r>
          </a:p>
          <a:p>
            <a:pPr lvl="1"/>
            <a:endParaRPr lang="en-US" dirty="0" smtClean="0"/>
          </a:p>
        </p:txBody>
      </p:sp>
      <p:sp>
        <p:nvSpPr>
          <p:cNvPr id="11" name="Content Placeholder 10"/>
          <p:cNvSpPr>
            <a:spLocks noGrp="1"/>
          </p:cNvSpPr>
          <p:nvPr>
            <p:ph sz="half" idx="2"/>
          </p:nvPr>
        </p:nvSpPr>
        <p:spPr/>
        <p:txBody>
          <a:bodyPr>
            <a:normAutofit fontScale="92500" lnSpcReduction="20000"/>
          </a:bodyPr>
          <a:lstStyle/>
          <a:p>
            <a:endParaRPr lang="en-US"/>
          </a:p>
        </p:txBody>
      </p:sp>
      <p:pic>
        <p:nvPicPr>
          <p:cNvPr id="10" name="Picture 9"/>
          <p:cNvPicPr>
            <a:picLocks noChangeAspect="1"/>
          </p:cNvPicPr>
          <p:nvPr/>
        </p:nvPicPr>
        <p:blipFill>
          <a:blip r:embed="rId3"/>
          <a:stretch>
            <a:fillRect/>
          </a:stretch>
        </p:blipFill>
        <p:spPr>
          <a:xfrm>
            <a:off x="6804491" y="2124220"/>
            <a:ext cx="4069837" cy="3688496"/>
          </a:xfrm>
          <a:prstGeom prst="rect">
            <a:avLst/>
          </a:prstGeom>
        </p:spPr>
      </p:pic>
    </p:spTree>
    <p:extLst>
      <p:ext uri="{BB962C8B-B14F-4D97-AF65-F5344CB8AC3E}">
        <p14:creationId xmlns:p14="http://schemas.microsoft.com/office/powerpoint/2010/main" val="4505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maternal and obstetric complications </a:t>
            </a:r>
            <a:endParaRPr lang="en-US" dirty="0"/>
          </a:p>
        </p:txBody>
      </p:sp>
      <p:sp>
        <p:nvSpPr>
          <p:cNvPr id="6" name="Content Placeholder 5"/>
          <p:cNvSpPr>
            <a:spLocks noGrp="1"/>
          </p:cNvSpPr>
          <p:nvPr>
            <p:ph idx="1"/>
          </p:nvPr>
        </p:nvSpPr>
        <p:spPr/>
        <p:txBody>
          <a:bodyPr/>
          <a:lstStyle/>
          <a:p>
            <a:r>
              <a:rPr lang="en-US" dirty="0" smtClean="0"/>
              <a:t>Infection  </a:t>
            </a:r>
          </a:p>
          <a:p>
            <a:r>
              <a:rPr lang="en-US" dirty="0" smtClean="0"/>
              <a:t>Postpartum hemorrhage</a:t>
            </a:r>
          </a:p>
          <a:p>
            <a:r>
              <a:rPr lang="en-US" dirty="0" smtClean="0"/>
              <a:t>Cesarean delivery</a:t>
            </a:r>
          </a:p>
          <a:p>
            <a:r>
              <a:rPr lang="en-US" dirty="0" smtClean="0"/>
              <a:t>Maternal anxiety</a:t>
            </a:r>
          </a:p>
          <a:p>
            <a:endParaRPr lang="en-US" dirty="0"/>
          </a:p>
        </p:txBody>
      </p:sp>
    </p:spTree>
    <p:extLst>
      <p:ext uri="{BB962C8B-B14F-4D97-AF65-F5344CB8AC3E}">
        <p14:creationId xmlns:p14="http://schemas.microsoft.com/office/powerpoint/2010/main" val="30648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p:spPr>
        <p:txBody>
          <a:bodyPr>
            <a:normAutofit/>
          </a:bodyPr>
          <a:lstStyle/>
          <a:p>
            <a:r>
              <a:rPr lang="en-US" dirty="0" smtClean="0"/>
              <a:t>How to decrease the incidence </a:t>
            </a:r>
            <a:r>
              <a:rPr lang="en-US" dirty="0"/>
              <a:t>of </a:t>
            </a:r>
            <a:r>
              <a:rPr lang="en-US" dirty="0" smtClean="0"/>
              <a:t>late-term &amp; postterm</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Accurately establish </a:t>
            </a:r>
            <a:r>
              <a:rPr lang="en-US" dirty="0"/>
              <a:t>gestational </a:t>
            </a:r>
            <a:r>
              <a:rPr lang="en-US" dirty="0" smtClean="0"/>
              <a:t>age</a:t>
            </a:r>
          </a:p>
          <a:p>
            <a:pPr lvl="1"/>
            <a:r>
              <a:rPr lang="en-US" dirty="0" smtClean="0"/>
              <a:t>LNMP </a:t>
            </a:r>
            <a:r>
              <a:rPr lang="en-US" dirty="0"/>
              <a:t>alone </a:t>
            </a:r>
            <a:r>
              <a:rPr lang="en-US" dirty="0" smtClean="0"/>
              <a:t>is unreliable due to inaccurate </a:t>
            </a:r>
            <a:r>
              <a:rPr lang="en-US" dirty="0"/>
              <a:t>maternal recall and variation in </a:t>
            </a:r>
            <a:r>
              <a:rPr lang="en-US" dirty="0" smtClean="0"/>
              <a:t>the timing </a:t>
            </a:r>
            <a:r>
              <a:rPr lang="en-US" dirty="0"/>
              <a:t>of ovulation </a:t>
            </a:r>
            <a:endParaRPr lang="en-US" dirty="0" smtClean="0"/>
          </a:p>
          <a:p>
            <a:pPr lvl="1"/>
            <a:r>
              <a:rPr lang="en-US" dirty="0" smtClean="0"/>
              <a:t>Use firm clinical criteria for diagnosis</a:t>
            </a:r>
          </a:p>
          <a:p>
            <a:pPr lvl="2"/>
            <a:r>
              <a:rPr lang="en-US" dirty="0" smtClean="0"/>
              <a:t>LNMP</a:t>
            </a:r>
          </a:p>
          <a:p>
            <a:pPr lvl="2"/>
            <a:r>
              <a:rPr lang="en-US" dirty="0" smtClean="0"/>
              <a:t>Timing </a:t>
            </a:r>
            <a:r>
              <a:rPr lang="en-US" dirty="0"/>
              <a:t>of </a:t>
            </a:r>
            <a:r>
              <a:rPr lang="en-US" dirty="0" smtClean="0"/>
              <a:t>intercourse</a:t>
            </a:r>
          </a:p>
          <a:p>
            <a:pPr lvl="2"/>
            <a:r>
              <a:rPr lang="en-US" dirty="0" smtClean="0"/>
              <a:t>Date of conception</a:t>
            </a:r>
          </a:p>
          <a:p>
            <a:pPr lvl="2"/>
            <a:r>
              <a:rPr lang="en-US" dirty="0" smtClean="0"/>
              <a:t>Early ultrasound</a:t>
            </a:r>
          </a:p>
          <a:p>
            <a:pPr lvl="2"/>
            <a:r>
              <a:rPr lang="en-US" dirty="0" smtClean="0"/>
              <a:t>Uterine size/fundal height</a:t>
            </a:r>
          </a:p>
          <a:p>
            <a:pPr lvl="2"/>
            <a:r>
              <a:rPr lang="en-US" dirty="0" smtClean="0"/>
              <a:t>Quickening</a:t>
            </a:r>
          </a:p>
          <a:p>
            <a:pPr lvl="2"/>
            <a:r>
              <a:rPr lang="en-US" dirty="0" smtClean="0"/>
              <a:t>Ability </a:t>
            </a:r>
            <a:r>
              <a:rPr lang="en-US" dirty="0"/>
              <a:t>to detect fetal heart </a:t>
            </a:r>
            <a:r>
              <a:rPr lang="en-US" dirty="0" smtClean="0"/>
              <a:t>tones by </a:t>
            </a:r>
            <a:r>
              <a:rPr lang="en-US" dirty="0"/>
              <a:t>Doppler </a:t>
            </a:r>
            <a:r>
              <a:rPr lang="en-US" dirty="0" smtClean="0"/>
              <a:t>auscultation</a:t>
            </a:r>
          </a:p>
          <a:p>
            <a:pPr lvl="2"/>
            <a:r>
              <a:rPr lang="en-US" dirty="0" smtClean="0"/>
              <a:t>Contraceptive and menstrual history</a:t>
            </a:r>
          </a:p>
          <a:p>
            <a:pPr lvl="2"/>
            <a:r>
              <a:rPr lang="en-US" dirty="0" smtClean="0"/>
              <a:t>Early PDT</a:t>
            </a:r>
          </a:p>
          <a:p>
            <a:pPr lvl="1"/>
            <a:endParaRPr lang="en-US" dirty="0"/>
          </a:p>
        </p:txBody>
      </p:sp>
    </p:spTree>
    <p:extLst>
      <p:ext uri="{BB962C8B-B14F-4D97-AF65-F5344CB8AC3E}">
        <p14:creationId xmlns:p14="http://schemas.microsoft.com/office/powerpoint/2010/main" val="177333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decrease </a:t>
            </a:r>
            <a:r>
              <a:rPr lang="en-US" dirty="0" smtClean="0"/>
              <a:t>the incidence </a:t>
            </a:r>
            <a:r>
              <a:rPr lang="en-US" dirty="0"/>
              <a:t>of late-term &amp; postterm</a:t>
            </a:r>
          </a:p>
        </p:txBody>
      </p:sp>
      <p:sp>
        <p:nvSpPr>
          <p:cNvPr id="3" name="Content Placeholder 2"/>
          <p:cNvSpPr>
            <a:spLocks noGrp="1"/>
          </p:cNvSpPr>
          <p:nvPr>
            <p:ph idx="1"/>
          </p:nvPr>
        </p:nvSpPr>
        <p:spPr/>
        <p:txBody>
          <a:bodyPr>
            <a:normAutofit/>
          </a:bodyPr>
          <a:lstStyle/>
          <a:p>
            <a:r>
              <a:rPr lang="en-US" dirty="0" smtClean="0"/>
              <a:t>Obstetric ultrasound </a:t>
            </a:r>
          </a:p>
          <a:p>
            <a:pPr lvl="1"/>
            <a:r>
              <a:rPr lang="en-US" dirty="0" smtClean="0"/>
              <a:t>superior </a:t>
            </a:r>
            <a:r>
              <a:rPr lang="en-US" dirty="0"/>
              <a:t>to </a:t>
            </a:r>
            <a:r>
              <a:rPr lang="en-US" dirty="0" smtClean="0"/>
              <a:t>LNMP alone</a:t>
            </a:r>
          </a:p>
          <a:p>
            <a:pPr lvl="1"/>
            <a:r>
              <a:rPr lang="en-US" dirty="0" smtClean="0"/>
              <a:t>EDD most accurate from 1</a:t>
            </a:r>
            <a:r>
              <a:rPr lang="en-US" baseline="30000" dirty="0" smtClean="0"/>
              <a:t>ST</a:t>
            </a:r>
            <a:r>
              <a:rPr lang="en-US" dirty="0" smtClean="0"/>
              <a:t>  trimester crown-rump length, </a:t>
            </a:r>
            <a:r>
              <a:rPr lang="en-US" dirty="0"/>
              <a:t>error </a:t>
            </a:r>
            <a:r>
              <a:rPr lang="en-US" dirty="0" smtClean="0"/>
              <a:t> </a:t>
            </a:r>
            <a:r>
              <a:rPr lang="en-US" dirty="0"/>
              <a:t>± 5 to 7 </a:t>
            </a:r>
            <a:r>
              <a:rPr lang="en-US" dirty="0" smtClean="0"/>
              <a:t>days</a:t>
            </a:r>
          </a:p>
          <a:p>
            <a:pPr lvl="1"/>
            <a:r>
              <a:rPr lang="en-US" dirty="0"/>
              <a:t>e</a:t>
            </a:r>
            <a:r>
              <a:rPr lang="en-US" dirty="0" smtClean="0"/>
              <a:t>arly </a:t>
            </a:r>
            <a:r>
              <a:rPr lang="en-US" dirty="0"/>
              <a:t>confirmatory </a:t>
            </a:r>
            <a:r>
              <a:rPr lang="en-US" dirty="0" smtClean="0"/>
              <a:t>US </a:t>
            </a:r>
            <a:r>
              <a:rPr lang="en-US" dirty="0"/>
              <a:t>can reduce the incidence and rates of postterm pregnancies from 9.5% to 1.5</a:t>
            </a:r>
            <a:r>
              <a:rPr lang="en-US" dirty="0" smtClean="0"/>
              <a:t>%</a:t>
            </a:r>
          </a:p>
          <a:p>
            <a:pPr lvl="1"/>
            <a:endParaRPr lang="en-US" dirty="0"/>
          </a:p>
          <a:p>
            <a:pPr marL="228600" lvl="1">
              <a:spcBef>
                <a:spcPts val="1000"/>
              </a:spcBef>
            </a:pPr>
            <a:r>
              <a:rPr lang="en-US" sz="2800" dirty="0"/>
              <a:t>Membrane sweeping </a:t>
            </a:r>
          </a:p>
          <a:p>
            <a:pPr marL="685800" lvl="2">
              <a:spcBef>
                <a:spcPts val="1000"/>
              </a:spcBef>
            </a:pPr>
            <a:r>
              <a:rPr lang="en-US" sz="2400" dirty="0" smtClean="0"/>
              <a:t>separation </a:t>
            </a:r>
            <a:r>
              <a:rPr lang="en-US" sz="2400" dirty="0"/>
              <a:t>of the membranes from the lower uterine segment during pelvic </a:t>
            </a:r>
            <a:r>
              <a:rPr lang="en-US" sz="2400" dirty="0" smtClean="0"/>
              <a:t>examination when </a:t>
            </a:r>
            <a:r>
              <a:rPr lang="en-US" sz="2400" dirty="0"/>
              <a:t>the cervix is dilated </a:t>
            </a:r>
            <a:endParaRPr lang="en-US" sz="2400" dirty="0" smtClean="0"/>
          </a:p>
          <a:p>
            <a:pPr marL="685800" lvl="2">
              <a:spcBef>
                <a:spcPts val="1000"/>
              </a:spcBef>
            </a:pPr>
            <a:r>
              <a:rPr lang="en-US" sz="2400" dirty="0" smtClean="0"/>
              <a:t>reduces </a:t>
            </a:r>
            <a:r>
              <a:rPr lang="en-US" sz="2400" dirty="0"/>
              <a:t>the number of pregnancies that </a:t>
            </a:r>
            <a:r>
              <a:rPr lang="en-US" sz="2400" dirty="0" smtClean="0"/>
              <a:t>progress beyond </a:t>
            </a:r>
            <a:r>
              <a:rPr lang="en-US" sz="2400" dirty="0"/>
              <a:t>41 </a:t>
            </a:r>
            <a:r>
              <a:rPr lang="en-US" sz="2400" dirty="0" smtClean="0"/>
              <a:t>weeks</a:t>
            </a:r>
            <a:endParaRPr lang="en-US" dirty="0"/>
          </a:p>
        </p:txBody>
      </p:sp>
    </p:spTree>
    <p:extLst>
      <p:ext uri="{BB962C8B-B14F-4D97-AF65-F5344CB8AC3E}">
        <p14:creationId xmlns:p14="http://schemas.microsoft.com/office/powerpoint/2010/main" val="89312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half" idx="1"/>
          </p:nvPr>
        </p:nvSpPr>
        <p:spPr/>
        <p:txBody>
          <a:bodyPr>
            <a:normAutofit/>
          </a:bodyPr>
          <a:lstStyle/>
          <a:p>
            <a:r>
              <a:rPr lang="en-US" b="1" dirty="0"/>
              <a:t>Induction of labor</a:t>
            </a:r>
          </a:p>
          <a:p>
            <a:pPr lvl="1"/>
            <a:r>
              <a:rPr lang="en-US" dirty="0" smtClean="0"/>
              <a:t>Preferred option</a:t>
            </a:r>
          </a:p>
          <a:p>
            <a:pPr lvl="1"/>
            <a:r>
              <a:rPr lang="en-US" dirty="0" smtClean="0"/>
              <a:t>Between </a:t>
            </a:r>
            <a:r>
              <a:rPr lang="en-US" dirty="0"/>
              <a:t>41 and 42  weeks </a:t>
            </a:r>
          </a:p>
          <a:p>
            <a:pPr lvl="1"/>
            <a:r>
              <a:rPr lang="en-US" dirty="0"/>
              <a:t>Recommended at 41 3/7 (40 +10 days)</a:t>
            </a:r>
          </a:p>
          <a:p>
            <a:pPr lvl="1"/>
            <a:r>
              <a:rPr lang="en-US" dirty="0"/>
              <a:t>Reduces perinatal morbidity and mortality after 42 0/7 weeks </a:t>
            </a:r>
          </a:p>
          <a:p>
            <a:pPr lvl="1"/>
            <a:r>
              <a:rPr lang="en-US" dirty="0"/>
              <a:t>NB: </a:t>
            </a:r>
          </a:p>
          <a:p>
            <a:pPr lvl="2"/>
            <a:r>
              <a:rPr lang="en-US" dirty="0"/>
              <a:t>Twins delivered by the 38</a:t>
            </a:r>
            <a:r>
              <a:rPr lang="en-US" baseline="30000" dirty="0"/>
              <a:t>th</a:t>
            </a:r>
            <a:r>
              <a:rPr lang="en-US" dirty="0"/>
              <a:t> week</a:t>
            </a:r>
          </a:p>
          <a:p>
            <a:endParaRPr lang="en-US" dirty="0" smtClean="0"/>
          </a:p>
        </p:txBody>
      </p:sp>
      <p:sp>
        <p:nvSpPr>
          <p:cNvPr id="4" name="Content Placeholder 3"/>
          <p:cNvSpPr>
            <a:spLocks noGrp="1"/>
          </p:cNvSpPr>
          <p:nvPr>
            <p:ph sz="half" idx="2"/>
          </p:nvPr>
        </p:nvSpPr>
        <p:spPr/>
        <p:txBody>
          <a:bodyPr/>
          <a:lstStyle/>
          <a:p>
            <a:r>
              <a:rPr lang="en-US" b="1" dirty="0"/>
              <a:t>Antepartum fetal surveillance</a:t>
            </a:r>
          </a:p>
          <a:p>
            <a:pPr lvl="1"/>
            <a:r>
              <a:rPr lang="en-US" dirty="0" smtClean="0"/>
              <a:t>Selected cases</a:t>
            </a:r>
          </a:p>
          <a:p>
            <a:pPr lvl="1"/>
            <a:r>
              <a:rPr lang="en-US" dirty="0" smtClean="0"/>
              <a:t>Between </a:t>
            </a:r>
            <a:r>
              <a:rPr lang="en-US" dirty="0"/>
              <a:t>41 and 42 weeks  </a:t>
            </a:r>
            <a:endParaRPr lang="en-US" dirty="0" smtClean="0"/>
          </a:p>
          <a:p>
            <a:pPr lvl="1"/>
            <a:r>
              <a:rPr lang="en-US" dirty="0"/>
              <a:t>Prevents the high rates of </a:t>
            </a:r>
            <a:r>
              <a:rPr lang="en-US" dirty="0" smtClean="0"/>
              <a:t>stillbirth</a:t>
            </a:r>
            <a:endParaRPr lang="en-US" dirty="0"/>
          </a:p>
          <a:p>
            <a:pPr lvl="1"/>
            <a:r>
              <a:rPr lang="en-US" dirty="0"/>
              <a:t>Options</a:t>
            </a:r>
          </a:p>
          <a:p>
            <a:pPr lvl="2"/>
            <a:r>
              <a:rPr lang="en-US" dirty="0" err="1"/>
              <a:t>Nonstress</a:t>
            </a:r>
            <a:r>
              <a:rPr lang="en-US" dirty="0"/>
              <a:t> test (NST)</a:t>
            </a:r>
          </a:p>
          <a:p>
            <a:pPr lvl="2"/>
            <a:r>
              <a:rPr lang="en-US" dirty="0"/>
              <a:t>Biophysical profile (BPP)</a:t>
            </a:r>
          </a:p>
          <a:p>
            <a:pPr lvl="2"/>
            <a:r>
              <a:rPr lang="en-US" dirty="0"/>
              <a:t>Modified BPP (NST &amp; amniotic fluid)</a:t>
            </a:r>
          </a:p>
          <a:p>
            <a:pPr lvl="2"/>
            <a:r>
              <a:rPr lang="en-US" dirty="0"/>
              <a:t>Contraction stress test</a:t>
            </a:r>
          </a:p>
          <a:p>
            <a:pPr lvl="2"/>
            <a:r>
              <a:rPr lang="en-US" dirty="0"/>
              <a:t>Fetal movement counts </a:t>
            </a:r>
          </a:p>
          <a:p>
            <a:endParaRPr lang="en-US" dirty="0"/>
          </a:p>
        </p:txBody>
      </p:sp>
    </p:spTree>
    <p:extLst>
      <p:ext uri="{BB962C8B-B14F-4D97-AF65-F5344CB8AC3E}">
        <p14:creationId xmlns:p14="http://schemas.microsoft.com/office/powerpoint/2010/main" val="199995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of labor </a:t>
            </a:r>
            <a:endParaRPr lang="en-US" dirty="0"/>
          </a:p>
        </p:txBody>
      </p:sp>
      <p:sp>
        <p:nvSpPr>
          <p:cNvPr id="3" name="Content Placeholder 2"/>
          <p:cNvSpPr>
            <a:spLocks noGrp="1"/>
          </p:cNvSpPr>
          <p:nvPr>
            <p:ph idx="1"/>
          </p:nvPr>
        </p:nvSpPr>
        <p:spPr/>
        <p:txBody>
          <a:bodyPr>
            <a:normAutofit fontScale="92500" lnSpcReduction="10000"/>
          </a:bodyPr>
          <a:lstStyle/>
          <a:p>
            <a:r>
              <a:rPr lang="en-US" sz="4600" dirty="0" smtClean="0"/>
              <a:t>Definition</a:t>
            </a:r>
          </a:p>
          <a:p>
            <a:pPr lvl="1"/>
            <a:r>
              <a:rPr lang="en-US" sz="3400" dirty="0" smtClean="0"/>
              <a:t>Artificial/iatrogenic stimulation </a:t>
            </a:r>
            <a:r>
              <a:rPr lang="en-US" sz="3400" dirty="0"/>
              <a:t>of </a:t>
            </a:r>
            <a:r>
              <a:rPr lang="en-US" sz="3400" dirty="0" smtClean="0"/>
              <a:t>uterine contractions before the </a:t>
            </a:r>
            <a:r>
              <a:rPr lang="en-US" sz="3400" dirty="0"/>
              <a:t>onset of spontaneous labor to accomplish vaginal </a:t>
            </a:r>
            <a:r>
              <a:rPr lang="en-US" sz="3400" dirty="0" smtClean="0"/>
              <a:t>delivery</a:t>
            </a:r>
          </a:p>
          <a:p>
            <a:pPr lvl="1"/>
            <a:endParaRPr lang="en-US" sz="3400" dirty="0" smtClean="0"/>
          </a:p>
          <a:p>
            <a:pPr lvl="1"/>
            <a:r>
              <a:rPr lang="en-US" sz="3400" dirty="0" smtClean="0"/>
              <a:t>NOTE:</a:t>
            </a:r>
          </a:p>
          <a:p>
            <a:pPr lvl="1"/>
            <a:r>
              <a:rPr lang="en-US" sz="3400" dirty="0" smtClean="0"/>
              <a:t>Augmentation </a:t>
            </a:r>
            <a:r>
              <a:rPr lang="en-US" sz="3400" dirty="0"/>
              <a:t>of labor </a:t>
            </a:r>
            <a:r>
              <a:rPr lang="en-US" sz="3400" dirty="0" smtClean="0"/>
              <a:t>is </a:t>
            </a:r>
            <a:r>
              <a:rPr lang="en-US" sz="3400" dirty="0"/>
              <a:t>increasing the frequency and intensity of existing uterine contractions to accomplish vaginal delivery in a patient who </a:t>
            </a:r>
            <a:r>
              <a:rPr lang="en-US" sz="3400" dirty="0" smtClean="0"/>
              <a:t>is already </a:t>
            </a:r>
            <a:r>
              <a:rPr lang="en-US" sz="3400" dirty="0"/>
              <a:t>in labor but is not progressing </a:t>
            </a:r>
            <a:r>
              <a:rPr lang="en-US" sz="3400" dirty="0" smtClean="0"/>
              <a:t>adequately</a:t>
            </a:r>
          </a:p>
          <a:p>
            <a:endParaRPr lang="en-US" dirty="0"/>
          </a:p>
        </p:txBody>
      </p:sp>
    </p:spTree>
    <p:extLst>
      <p:ext uri="{BB962C8B-B14F-4D97-AF65-F5344CB8AC3E}">
        <p14:creationId xmlns:p14="http://schemas.microsoft.com/office/powerpoint/2010/main" val="32326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of labor: indications</a:t>
            </a:r>
            <a:endParaRPr lang="en-US" dirty="0"/>
          </a:p>
        </p:txBody>
      </p:sp>
      <p:sp>
        <p:nvSpPr>
          <p:cNvPr id="4" name="Content Placeholder 3"/>
          <p:cNvSpPr>
            <a:spLocks noGrp="1"/>
          </p:cNvSpPr>
          <p:nvPr>
            <p:ph idx="1"/>
          </p:nvPr>
        </p:nvSpPr>
        <p:spPr/>
        <p:txBody>
          <a:bodyPr>
            <a:normAutofit fontScale="62500" lnSpcReduction="20000"/>
          </a:bodyPr>
          <a:lstStyle/>
          <a:p>
            <a:pPr lvl="1"/>
            <a:r>
              <a:rPr lang="en-US" sz="5100" dirty="0" smtClean="0"/>
              <a:t>Post-term </a:t>
            </a:r>
            <a:r>
              <a:rPr lang="en-US" sz="5100" dirty="0"/>
              <a:t>pregnancy (</a:t>
            </a:r>
            <a:r>
              <a:rPr lang="en-US" sz="5100" dirty="0" smtClean="0"/>
              <a:t>commonest)</a:t>
            </a:r>
          </a:p>
          <a:p>
            <a:pPr lvl="1"/>
            <a:r>
              <a:rPr lang="en-US" sz="5100" dirty="0" smtClean="0"/>
              <a:t>Others</a:t>
            </a:r>
            <a:endParaRPr lang="en-US" sz="5100" dirty="0"/>
          </a:p>
          <a:p>
            <a:pPr lvl="2"/>
            <a:r>
              <a:rPr lang="en-US" sz="4000" dirty="0"/>
              <a:t>PROM</a:t>
            </a:r>
          </a:p>
          <a:p>
            <a:pPr lvl="2"/>
            <a:r>
              <a:rPr lang="en-US" sz="4000" dirty="0"/>
              <a:t>IUGR</a:t>
            </a:r>
          </a:p>
          <a:p>
            <a:pPr lvl="2"/>
            <a:r>
              <a:rPr lang="en-US" sz="4000" dirty="0" smtClean="0"/>
              <a:t>Maternal </a:t>
            </a:r>
            <a:r>
              <a:rPr lang="en-US" sz="4000" dirty="0"/>
              <a:t>medical </a:t>
            </a:r>
            <a:r>
              <a:rPr lang="en-US" sz="4000" dirty="0" smtClean="0"/>
              <a:t>conditions-DM</a:t>
            </a:r>
            <a:r>
              <a:rPr lang="en-US" sz="4000" dirty="0"/>
              <a:t>, renal disease, </a:t>
            </a:r>
            <a:r>
              <a:rPr lang="en-US" sz="4000" dirty="0" smtClean="0"/>
              <a:t>preeclampsia, </a:t>
            </a:r>
            <a:r>
              <a:rPr lang="en-US" sz="4000" dirty="0"/>
              <a:t>gestational HPT, </a:t>
            </a:r>
            <a:r>
              <a:rPr lang="en-US" sz="4000" dirty="0" err="1" smtClean="0"/>
              <a:t>chorioamnionitis</a:t>
            </a:r>
            <a:endParaRPr lang="en-US" sz="4000" dirty="0"/>
          </a:p>
          <a:p>
            <a:pPr lvl="2"/>
            <a:r>
              <a:rPr lang="en-US" sz="4000" dirty="0" smtClean="0"/>
              <a:t>Abruption placentae</a:t>
            </a:r>
            <a:endParaRPr lang="en-US" sz="4000" dirty="0"/>
          </a:p>
          <a:p>
            <a:pPr lvl="2"/>
            <a:r>
              <a:rPr lang="en-US" sz="4000" dirty="0"/>
              <a:t>Fetal </a:t>
            </a:r>
            <a:r>
              <a:rPr lang="en-US" sz="4000" dirty="0" smtClean="0"/>
              <a:t>demise</a:t>
            </a:r>
          </a:p>
          <a:p>
            <a:pPr lvl="2"/>
            <a:r>
              <a:rPr lang="en-US" sz="4000" dirty="0" err="1"/>
              <a:t>Isoimmunization</a:t>
            </a:r>
            <a:endParaRPr lang="en-US" sz="4000" dirty="0"/>
          </a:p>
          <a:p>
            <a:pPr lvl="2"/>
            <a:r>
              <a:rPr lang="en-US" sz="4000" dirty="0" err="1" smtClean="0"/>
              <a:t>Nonreassuring</a:t>
            </a:r>
            <a:r>
              <a:rPr lang="en-US" sz="4000" dirty="0" smtClean="0"/>
              <a:t> </a:t>
            </a:r>
            <a:r>
              <a:rPr lang="en-US" sz="4000" dirty="0"/>
              <a:t>antepartum fetal </a:t>
            </a:r>
            <a:r>
              <a:rPr lang="en-US" sz="4000" dirty="0" smtClean="0"/>
              <a:t>testing</a:t>
            </a:r>
          </a:p>
          <a:p>
            <a:pPr lvl="2"/>
            <a:r>
              <a:rPr lang="en-US" sz="4000" dirty="0"/>
              <a:t>Elective induction of </a:t>
            </a:r>
            <a:r>
              <a:rPr lang="en-US" sz="4000" dirty="0" smtClean="0"/>
              <a:t>labor-initiation </a:t>
            </a:r>
            <a:r>
              <a:rPr lang="en-US" sz="4000" dirty="0"/>
              <a:t>of labor for convenience </a:t>
            </a:r>
            <a:r>
              <a:rPr lang="en-US" sz="4000" dirty="0" smtClean="0"/>
              <a:t>at </a:t>
            </a:r>
            <a:r>
              <a:rPr lang="en-US" sz="4000" dirty="0"/>
              <a:t>term </a:t>
            </a:r>
            <a:r>
              <a:rPr lang="en-US" sz="4000" dirty="0" smtClean="0"/>
              <a:t>without medical </a:t>
            </a:r>
            <a:r>
              <a:rPr lang="en-US" sz="4000" dirty="0"/>
              <a:t>or obstetric </a:t>
            </a:r>
            <a:r>
              <a:rPr lang="en-US" sz="4000" dirty="0" smtClean="0"/>
              <a:t>indications</a:t>
            </a:r>
            <a:endParaRPr lang="en-US" sz="4000" dirty="0"/>
          </a:p>
          <a:p>
            <a:endParaRPr lang="en-US" dirty="0"/>
          </a:p>
        </p:txBody>
      </p:sp>
    </p:spTree>
    <p:extLst>
      <p:ext uri="{BB962C8B-B14F-4D97-AF65-F5344CB8AC3E}">
        <p14:creationId xmlns:p14="http://schemas.microsoft.com/office/powerpoint/2010/main" val="108096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of labor: contraindications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Any contraindications to vaginal delivery e.g.</a:t>
            </a:r>
            <a:endParaRPr lang="en-US" dirty="0"/>
          </a:p>
          <a:p>
            <a:pPr lvl="1"/>
            <a:r>
              <a:rPr lang="en-US" dirty="0" smtClean="0"/>
              <a:t>Previous </a:t>
            </a:r>
            <a:r>
              <a:rPr lang="en-US" dirty="0"/>
              <a:t>myomectomy </a:t>
            </a:r>
            <a:endParaRPr lang="en-US" dirty="0" smtClean="0"/>
          </a:p>
          <a:p>
            <a:pPr lvl="1"/>
            <a:r>
              <a:rPr lang="en-US" dirty="0" smtClean="0"/>
              <a:t>Previous </a:t>
            </a:r>
            <a:r>
              <a:rPr lang="en-US" dirty="0"/>
              <a:t>uterine </a:t>
            </a:r>
            <a:r>
              <a:rPr lang="en-US" dirty="0" smtClean="0"/>
              <a:t>rupture</a:t>
            </a:r>
          </a:p>
          <a:p>
            <a:pPr lvl="1"/>
            <a:r>
              <a:rPr lang="en-US" dirty="0" err="1" smtClean="0"/>
              <a:t>Malpresentations</a:t>
            </a:r>
            <a:r>
              <a:rPr lang="en-US" dirty="0"/>
              <a:t> </a:t>
            </a:r>
            <a:r>
              <a:rPr lang="en-US" dirty="0" smtClean="0"/>
              <a:t>e.g. breech</a:t>
            </a:r>
          </a:p>
          <a:p>
            <a:pPr lvl="1"/>
            <a:r>
              <a:rPr lang="en-US" dirty="0" smtClean="0"/>
              <a:t>Abnormal lie-transverse or oblique lie</a:t>
            </a:r>
          </a:p>
          <a:p>
            <a:pPr lvl="1"/>
            <a:r>
              <a:rPr lang="en-US" dirty="0" smtClean="0"/>
              <a:t>Placenta </a:t>
            </a:r>
            <a:r>
              <a:rPr lang="en-US" dirty="0" err="1" smtClean="0"/>
              <a:t>previa</a:t>
            </a:r>
            <a:endParaRPr lang="en-US" dirty="0" smtClean="0"/>
          </a:p>
          <a:p>
            <a:pPr lvl="1"/>
            <a:r>
              <a:rPr lang="en-US" dirty="0" smtClean="0"/>
              <a:t>Vasa </a:t>
            </a:r>
            <a:r>
              <a:rPr lang="en-US" dirty="0" err="1" smtClean="0"/>
              <a:t>previa</a:t>
            </a:r>
            <a:endParaRPr lang="en-US" dirty="0" smtClean="0"/>
          </a:p>
          <a:p>
            <a:pPr lvl="1"/>
            <a:r>
              <a:rPr lang="en-US" dirty="0" smtClean="0"/>
              <a:t>Invasive cervical cancer/genital warts</a:t>
            </a:r>
          </a:p>
          <a:p>
            <a:pPr lvl="1"/>
            <a:r>
              <a:rPr lang="en-US" dirty="0" smtClean="0"/>
              <a:t>Active </a:t>
            </a:r>
            <a:r>
              <a:rPr lang="en-US" dirty="0"/>
              <a:t>genital </a:t>
            </a:r>
            <a:r>
              <a:rPr lang="en-US" dirty="0" smtClean="0"/>
              <a:t>herpes</a:t>
            </a:r>
          </a:p>
          <a:p>
            <a:pPr lvl="1"/>
            <a:r>
              <a:rPr lang="en-US" dirty="0" smtClean="0"/>
              <a:t>Previous </a:t>
            </a:r>
            <a:r>
              <a:rPr lang="en-US" dirty="0"/>
              <a:t>classical or inverted T uterine </a:t>
            </a:r>
            <a:r>
              <a:rPr lang="en-US" dirty="0" smtClean="0"/>
              <a:t>incision</a:t>
            </a:r>
          </a:p>
          <a:p>
            <a:pPr lvl="1"/>
            <a:r>
              <a:rPr lang="en-US" dirty="0" smtClean="0"/>
              <a:t>Multiple (≥ 2 </a:t>
            </a:r>
            <a:r>
              <a:rPr lang="en-US" dirty="0"/>
              <a:t>or more </a:t>
            </a:r>
            <a:r>
              <a:rPr lang="en-US" dirty="0" smtClean="0"/>
              <a:t>CS scars)</a:t>
            </a:r>
            <a:endParaRPr lang="en-US" dirty="0"/>
          </a:p>
          <a:p>
            <a:endParaRPr lang="en-US" dirty="0"/>
          </a:p>
        </p:txBody>
      </p:sp>
    </p:spTree>
    <p:extLst>
      <p:ext uri="{BB962C8B-B14F-4D97-AF65-F5344CB8AC3E}">
        <p14:creationId xmlns:p14="http://schemas.microsoft.com/office/powerpoint/2010/main" val="167501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ripening</a:t>
            </a:r>
            <a:endParaRPr lang="en-US" dirty="0"/>
          </a:p>
        </p:txBody>
      </p:sp>
      <p:sp>
        <p:nvSpPr>
          <p:cNvPr id="3" name="Content Placeholder 2"/>
          <p:cNvSpPr>
            <a:spLocks noGrp="1"/>
          </p:cNvSpPr>
          <p:nvPr>
            <p:ph idx="1"/>
          </p:nvPr>
        </p:nvSpPr>
        <p:spPr/>
        <p:txBody>
          <a:bodyPr>
            <a:normAutofit/>
          </a:bodyPr>
          <a:lstStyle/>
          <a:p>
            <a:r>
              <a:rPr lang="en-US" dirty="0" smtClean="0"/>
              <a:t>Cervical </a:t>
            </a:r>
            <a:r>
              <a:rPr lang="en-US" dirty="0"/>
              <a:t>remodeling </a:t>
            </a:r>
            <a:r>
              <a:rPr lang="en-US" dirty="0" smtClean="0"/>
              <a:t>to facilitate cervical </a:t>
            </a:r>
            <a:r>
              <a:rPr lang="en-US" dirty="0"/>
              <a:t>softening, thinning, and dilation with resultant reduction in the rate of failed induction and induction to delivery time</a:t>
            </a:r>
          </a:p>
          <a:p>
            <a:r>
              <a:rPr lang="en-US" dirty="0"/>
              <a:t>C</a:t>
            </a:r>
            <a:r>
              <a:rPr lang="en-US" dirty="0" smtClean="0"/>
              <a:t>haracterized </a:t>
            </a:r>
            <a:r>
              <a:rPr lang="en-US" dirty="0"/>
              <a:t>by</a:t>
            </a:r>
          </a:p>
          <a:p>
            <a:pPr lvl="1"/>
            <a:r>
              <a:rPr lang="en-US" dirty="0"/>
              <a:t>collagen breakdown &amp; rearrangement</a:t>
            </a:r>
          </a:p>
          <a:p>
            <a:pPr lvl="1"/>
            <a:r>
              <a:rPr lang="en-US" dirty="0"/>
              <a:t>changes in the hyaluronic acid and </a:t>
            </a:r>
            <a:r>
              <a:rPr lang="en-US" dirty="0" err="1"/>
              <a:t>glycosaminoglycans</a:t>
            </a:r>
            <a:endParaRPr lang="en-US" dirty="0"/>
          </a:p>
          <a:p>
            <a:pPr lvl="1"/>
            <a:r>
              <a:rPr lang="en-US" dirty="0"/>
              <a:t>increased production of interleukins, cytokines</a:t>
            </a:r>
          </a:p>
          <a:p>
            <a:pPr lvl="1"/>
            <a:r>
              <a:rPr lang="en-US" dirty="0"/>
              <a:t>white blood cell infiltration</a:t>
            </a:r>
          </a:p>
          <a:p>
            <a:r>
              <a:rPr lang="en-US" dirty="0" smtClean="0"/>
              <a:t>Status (ripe/unripe) determined </a:t>
            </a:r>
            <a:r>
              <a:rPr lang="en-US" dirty="0"/>
              <a:t>by </a:t>
            </a:r>
            <a:r>
              <a:rPr lang="en-US" dirty="0" smtClean="0"/>
              <a:t>Bishop </a:t>
            </a:r>
            <a:r>
              <a:rPr lang="en-US" dirty="0"/>
              <a:t>pelvic scoring </a:t>
            </a:r>
            <a:r>
              <a:rPr lang="en-US" dirty="0" smtClean="0"/>
              <a:t>system</a:t>
            </a:r>
          </a:p>
          <a:p>
            <a:r>
              <a:rPr lang="en-US" dirty="0" smtClean="0"/>
              <a:t>Can be achieved by pharmacological, mechanical or combined means</a:t>
            </a:r>
            <a:endParaRPr lang="en-US" dirty="0"/>
          </a:p>
          <a:p>
            <a:pPr lvl="1"/>
            <a:endParaRPr lang="en-US" sz="3300" dirty="0"/>
          </a:p>
          <a:p>
            <a:endParaRPr lang="en-US" dirty="0"/>
          </a:p>
        </p:txBody>
      </p:sp>
    </p:spTree>
    <p:extLst>
      <p:ext uri="{BB962C8B-B14F-4D97-AF65-F5344CB8AC3E}">
        <p14:creationId xmlns:p14="http://schemas.microsoft.com/office/powerpoint/2010/main" val="120750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Define and classify postterm pregnancy </a:t>
            </a:r>
          </a:p>
          <a:p>
            <a:pPr marL="514350" indent="-514350">
              <a:buFont typeface="+mj-lt"/>
              <a:buAutoNum type="arabicPeriod"/>
            </a:pPr>
            <a:r>
              <a:rPr lang="en-US" dirty="0" smtClean="0"/>
              <a:t>Correctly establish gestational age (GA) </a:t>
            </a:r>
            <a:r>
              <a:rPr lang="en-US" dirty="0"/>
              <a:t>and  diagnose postterm pregnancy </a:t>
            </a:r>
            <a:endParaRPr lang="en-US" dirty="0" smtClean="0"/>
          </a:p>
          <a:p>
            <a:pPr marL="514350" indent="-514350">
              <a:buFont typeface="+mj-lt"/>
              <a:buAutoNum type="arabicPeriod"/>
            </a:pPr>
            <a:r>
              <a:rPr lang="en-US" dirty="0" smtClean="0"/>
              <a:t>Describe the risk </a:t>
            </a:r>
            <a:r>
              <a:rPr lang="en-US" dirty="0"/>
              <a:t>factors for postterm pregnancy </a:t>
            </a:r>
            <a:endParaRPr lang="en-US" dirty="0" smtClean="0"/>
          </a:p>
          <a:p>
            <a:pPr marL="514350" indent="-514350">
              <a:buFont typeface="+mj-lt"/>
              <a:buAutoNum type="arabicPeriod"/>
            </a:pPr>
            <a:r>
              <a:rPr lang="en-US" dirty="0" smtClean="0"/>
              <a:t>Understand the maternal, fetal and neonatal </a:t>
            </a:r>
            <a:r>
              <a:rPr lang="en-US" dirty="0"/>
              <a:t>risks/complications of postterm pregnancy </a:t>
            </a:r>
            <a:endParaRPr lang="en-US" dirty="0" smtClean="0"/>
          </a:p>
          <a:p>
            <a:pPr marL="514350" indent="-514350">
              <a:buFont typeface="+mj-lt"/>
              <a:buAutoNum type="arabicPeriod"/>
            </a:pPr>
            <a:r>
              <a:rPr lang="en-US" dirty="0" smtClean="0"/>
              <a:t>Outline and rationalize the two approaches to appropriate </a:t>
            </a:r>
            <a:r>
              <a:rPr lang="en-US" dirty="0"/>
              <a:t>management of postterm pregnancy </a:t>
            </a:r>
            <a:endParaRPr lang="en-US" dirty="0" smtClean="0"/>
          </a:p>
        </p:txBody>
      </p:sp>
    </p:spTree>
    <p:extLst>
      <p:ext uri="{BB962C8B-B14F-4D97-AF65-F5344CB8AC3E}">
        <p14:creationId xmlns:p14="http://schemas.microsoft.com/office/powerpoint/2010/main" val="904472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ripening: Bishops score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2447181"/>
              </p:ext>
            </p:extLst>
          </p:nvPr>
        </p:nvGraphicFramePr>
        <p:xfrm>
          <a:off x="838200" y="1825625"/>
          <a:ext cx="10515902" cy="4196080"/>
        </p:xfrm>
        <a:graphic>
          <a:graphicData uri="http://schemas.openxmlformats.org/drawingml/2006/table">
            <a:tbl>
              <a:tblPr firstRow="1" bandRow="1">
                <a:tableStyleId>{073A0DAA-6AF3-43AB-8588-CEC1D06C72B9}</a:tableStyleId>
              </a:tblPr>
              <a:tblGrid>
                <a:gridCol w="5091543"/>
                <a:gridCol w="1298387"/>
                <a:gridCol w="1559131"/>
                <a:gridCol w="1487960"/>
                <a:gridCol w="1078881"/>
              </a:tblGrid>
              <a:tr h="370840">
                <a:tc>
                  <a:txBody>
                    <a:bodyPr/>
                    <a:lstStyle/>
                    <a:p>
                      <a:r>
                        <a:rPr lang="en-US" dirty="0" smtClean="0"/>
                        <a:t>Parameter </a:t>
                      </a:r>
                      <a:endParaRPr lang="en-US" dirty="0"/>
                    </a:p>
                  </a:txBody>
                  <a:tcPr marL="103344" marR="103344"/>
                </a:tc>
                <a:tc>
                  <a:txBody>
                    <a:bodyPr/>
                    <a:lstStyle/>
                    <a:p>
                      <a:r>
                        <a:rPr lang="en-US" dirty="0" smtClean="0"/>
                        <a:t>0</a:t>
                      </a:r>
                      <a:endParaRPr lang="en-US" dirty="0"/>
                    </a:p>
                  </a:txBody>
                  <a:tcPr marL="103344" marR="103344"/>
                </a:tc>
                <a:tc>
                  <a:txBody>
                    <a:bodyPr/>
                    <a:lstStyle/>
                    <a:p>
                      <a:r>
                        <a:rPr lang="en-US" dirty="0" smtClean="0"/>
                        <a:t>1</a:t>
                      </a:r>
                      <a:endParaRPr lang="en-US" dirty="0"/>
                    </a:p>
                  </a:txBody>
                  <a:tcPr marL="103344" marR="103344"/>
                </a:tc>
                <a:tc>
                  <a:txBody>
                    <a:bodyPr/>
                    <a:lstStyle/>
                    <a:p>
                      <a:r>
                        <a:rPr lang="en-US" dirty="0" smtClean="0"/>
                        <a:t>2</a:t>
                      </a:r>
                      <a:endParaRPr lang="en-US" dirty="0"/>
                    </a:p>
                  </a:txBody>
                  <a:tcPr marL="103344" marR="103344"/>
                </a:tc>
                <a:tc>
                  <a:txBody>
                    <a:bodyPr/>
                    <a:lstStyle/>
                    <a:p>
                      <a:r>
                        <a:rPr lang="en-US" dirty="0" smtClean="0"/>
                        <a:t>3</a:t>
                      </a:r>
                      <a:endParaRPr lang="en-US" dirty="0"/>
                    </a:p>
                  </a:txBody>
                  <a:tcPr marL="103344" marR="103344"/>
                </a:tc>
              </a:tr>
              <a:tr h="370840">
                <a:tc>
                  <a:txBody>
                    <a:bodyPr/>
                    <a:lstStyle/>
                    <a:p>
                      <a:pPr marL="0" indent="0">
                        <a:buFont typeface="Arial" charset="0"/>
                        <a:buNone/>
                      </a:pPr>
                      <a:r>
                        <a:rPr lang="en-US" sz="1800" kern="1200" dirty="0" smtClean="0">
                          <a:effectLst/>
                        </a:rPr>
                        <a:t>Cervical Dilation (cm)</a:t>
                      </a:r>
                      <a:endParaRPr lang="en-US" sz="1800" b="0" i="0" kern="1200" dirty="0" smtClean="0">
                        <a:solidFill>
                          <a:schemeClr val="dk1"/>
                        </a:solidFill>
                        <a:effectLst/>
                        <a:latin typeface="+mn-lt"/>
                        <a:ea typeface="+mn-ea"/>
                        <a:cs typeface="+mn-cs"/>
                      </a:endParaRPr>
                    </a:p>
                  </a:txBody>
                  <a:tcPr marL="103344" marR="103344"/>
                </a:tc>
                <a:tc>
                  <a:txBody>
                    <a:bodyPr/>
                    <a:lstStyle/>
                    <a:p>
                      <a:r>
                        <a:rPr lang="en-US" dirty="0" smtClean="0"/>
                        <a:t>Closed</a:t>
                      </a:r>
                      <a:r>
                        <a:rPr lang="en-US" baseline="0" dirty="0" smtClean="0"/>
                        <a:t> </a:t>
                      </a:r>
                      <a:endParaRPr lang="en-US" dirty="0"/>
                    </a:p>
                  </a:txBody>
                  <a:tcPr marL="103344" marR="103344"/>
                </a:tc>
                <a:tc>
                  <a:txBody>
                    <a:bodyPr/>
                    <a:lstStyle/>
                    <a:p>
                      <a:r>
                        <a:rPr lang="en-US" dirty="0" smtClean="0"/>
                        <a:t>1-2</a:t>
                      </a:r>
                      <a:endParaRPr lang="en-US" dirty="0"/>
                    </a:p>
                  </a:txBody>
                  <a:tcPr marL="103344" marR="103344"/>
                </a:tc>
                <a:tc>
                  <a:txBody>
                    <a:bodyPr/>
                    <a:lstStyle/>
                    <a:p>
                      <a:r>
                        <a:rPr lang="en-US" dirty="0" smtClean="0"/>
                        <a:t>3-4</a:t>
                      </a:r>
                      <a:endParaRPr lang="en-US" dirty="0"/>
                    </a:p>
                  </a:txBody>
                  <a:tcPr marL="103344" marR="103344"/>
                </a:tc>
                <a:tc>
                  <a:txBody>
                    <a:bodyPr/>
                    <a:lstStyle/>
                    <a:p>
                      <a:r>
                        <a:rPr lang="en-US" dirty="0" smtClean="0"/>
                        <a:t>&gt;4</a:t>
                      </a:r>
                      <a:endParaRPr lang="en-US" dirty="0"/>
                    </a:p>
                  </a:txBody>
                  <a:tcPr marL="103344" marR="103344"/>
                </a:tc>
              </a:tr>
              <a:tr h="370840">
                <a:tc>
                  <a:txBody>
                    <a:bodyPr/>
                    <a:lstStyle/>
                    <a:p>
                      <a:pPr marL="0" indent="0">
                        <a:buFont typeface="Arial" charset="0"/>
                        <a:buNone/>
                      </a:pPr>
                      <a:r>
                        <a:rPr lang="en-US" dirty="0" smtClean="0"/>
                        <a:t>Cervical</a:t>
                      </a:r>
                      <a:r>
                        <a:rPr lang="en-US" baseline="0" dirty="0" smtClean="0"/>
                        <a:t> </a:t>
                      </a:r>
                      <a:r>
                        <a:rPr lang="en-US" dirty="0" smtClean="0"/>
                        <a:t>Length (cm)</a:t>
                      </a:r>
                    </a:p>
                    <a:p>
                      <a:pPr marL="0" indent="0">
                        <a:buFont typeface="Arial" charset="0"/>
                        <a:buNone/>
                      </a:pPr>
                      <a:r>
                        <a:rPr lang="en-US" dirty="0" smtClean="0"/>
                        <a:t>(Effacement)</a:t>
                      </a:r>
                    </a:p>
                  </a:txBody>
                  <a:tcPr marL="103344" marR="103344"/>
                </a:tc>
                <a:tc>
                  <a:txBody>
                    <a:bodyPr/>
                    <a:lstStyle/>
                    <a:p>
                      <a:r>
                        <a:rPr lang="en-US" dirty="0" smtClean="0"/>
                        <a:t>4 </a:t>
                      </a:r>
                    </a:p>
                    <a:p>
                      <a:r>
                        <a:rPr lang="en-US" dirty="0" smtClean="0"/>
                        <a:t>(0-30%)</a:t>
                      </a:r>
                      <a:endParaRPr lang="en-US" dirty="0"/>
                    </a:p>
                  </a:txBody>
                  <a:tcPr marL="103344" marR="103344"/>
                </a:tc>
                <a:tc>
                  <a:txBody>
                    <a:bodyPr/>
                    <a:lstStyle/>
                    <a:p>
                      <a:r>
                        <a:rPr lang="en-US" dirty="0" smtClean="0"/>
                        <a:t>2-4 </a:t>
                      </a:r>
                    </a:p>
                    <a:p>
                      <a:r>
                        <a:rPr lang="en-US" dirty="0" smtClean="0"/>
                        <a:t>(40 to 50% )</a:t>
                      </a:r>
                      <a:endParaRPr lang="en-US" dirty="0"/>
                    </a:p>
                  </a:txBody>
                  <a:tcPr marL="103344" marR="103344"/>
                </a:tc>
                <a:tc>
                  <a:txBody>
                    <a:bodyPr/>
                    <a:lstStyle/>
                    <a:p>
                      <a:r>
                        <a:rPr lang="en-US" dirty="0" smtClean="0"/>
                        <a:t>1-2 </a:t>
                      </a:r>
                    </a:p>
                    <a:p>
                      <a:r>
                        <a:rPr lang="en-US" dirty="0" smtClean="0"/>
                        <a:t>(60 to 70%) </a:t>
                      </a:r>
                      <a:endParaRPr lang="en-US" dirty="0"/>
                    </a:p>
                  </a:txBody>
                  <a:tcPr marL="103344" marR="103344"/>
                </a:tc>
                <a:tc>
                  <a:txBody>
                    <a:bodyPr/>
                    <a:lstStyle/>
                    <a:p>
                      <a:r>
                        <a:rPr lang="en-US" dirty="0" smtClean="0"/>
                        <a:t>&lt; 1 cm </a:t>
                      </a:r>
                    </a:p>
                    <a:p>
                      <a:r>
                        <a:rPr lang="en-US" dirty="0" smtClean="0"/>
                        <a:t>(≥80% )</a:t>
                      </a:r>
                      <a:endParaRPr lang="en-US" dirty="0"/>
                    </a:p>
                  </a:txBody>
                  <a:tcPr marL="103344" marR="103344"/>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800" kern="1200" dirty="0" smtClean="0">
                          <a:effectLst/>
                        </a:rPr>
                        <a:t>Cervical Consistency</a:t>
                      </a:r>
                      <a:endParaRPr lang="en-US" sz="1800" b="0" i="0" kern="1200" dirty="0" smtClean="0">
                        <a:solidFill>
                          <a:schemeClr val="dk1"/>
                        </a:solidFill>
                        <a:effectLst/>
                        <a:latin typeface="+mn-lt"/>
                        <a:ea typeface="+mn-ea"/>
                        <a:cs typeface="+mn-cs"/>
                      </a:endParaRPr>
                    </a:p>
                  </a:txBody>
                  <a:tcPr marL="103344" marR="103344"/>
                </a:tc>
                <a:tc>
                  <a:txBody>
                    <a:bodyPr/>
                    <a:lstStyle/>
                    <a:p>
                      <a:r>
                        <a:rPr lang="en-US" dirty="0" smtClean="0"/>
                        <a:t>Firm </a:t>
                      </a:r>
                      <a:endParaRPr lang="en-US" dirty="0"/>
                    </a:p>
                  </a:txBody>
                  <a:tcPr marL="103344" marR="103344"/>
                </a:tc>
                <a:tc>
                  <a:txBody>
                    <a:bodyPr/>
                    <a:lstStyle/>
                    <a:p>
                      <a:r>
                        <a:rPr lang="en-US" dirty="0" smtClean="0"/>
                        <a:t>Medium </a:t>
                      </a:r>
                      <a:endParaRPr lang="en-US" dirty="0"/>
                    </a:p>
                  </a:txBody>
                  <a:tcPr marL="103344" marR="103344"/>
                </a:tc>
                <a:tc>
                  <a:txBody>
                    <a:bodyPr/>
                    <a:lstStyle/>
                    <a:p>
                      <a:r>
                        <a:rPr lang="en-US" dirty="0" smtClean="0"/>
                        <a:t>Soft</a:t>
                      </a:r>
                      <a:endParaRPr lang="en-US" dirty="0"/>
                    </a:p>
                  </a:txBody>
                  <a:tcPr marL="103344" marR="103344"/>
                </a:tc>
                <a:tc>
                  <a:txBody>
                    <a:bodyPr/>
                    <a:lstStyle/>
                    <a:p>
                      <a:endParaRPr lang="en-US" dirty="0"/>
                    </a:p>
                  </a:txBody>
                  <a:tcPr marL="103344" marR="103344"/>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800" kern="1200" dirty="0" smtClean="0">
                          <a:effectLst/>
                        </a:rPr>
                        <a:t>Cervical Position</a:t>
                      </a:r>
                      <a:endParaRPr lang="en-US" sz="1800" b="0" i="0" kern="1200" dirty="0" smtClean="0">
                        <a:solidFill>
                          <a:schemeClr val="dk1"/>
                        </a:solidFill>
                        <a:effectLst/>
                        <a:latin typeface="+mn-lt"/>
                        <a:ea typeface="+mn-ea"/>
                        <a:cs typeface="+mn-cs"/>
                      </a:endParaRPr>
                    </a:p>
                  </a:txBody>
                  <a:tcPr marL="103344" marR="103344"/>
                </a:tc>
                <a:tc>
                  <a:txBody>
                    <a:bodyPr/>
                    <a:lstStyle/>
                    <a:p>
                      <a:r>
                        <a:rPr lang="en-US" dirty="0" smtClean="0"/>
                        <a:t>Posterior </a:t>
                      </a:r>
                      <a:endParaRPr lang="en-US" dirty="0"/>
                    </a:p>
                  </a:txBody>
                  <a:tcPr marL="103344" marR="103344"/>
                </a:tc>
                <a:tc>
                  <a:txBody>
                    <a:bodyPr/>
                    <a:lstStyle/>
                    <a:p>
                      <a:r>
                        <a:rPr lang="en-US" dirty="0" smtClean="0"/>
                        <a:t>Middle</a:t>
                      </a:r>
                      <a:endParaRPr lang="en-US" dirty="0"/>
                    </a:p>
                  </a:txBody>
                  <a:tcPr marL="103344" marR="103344"/>
                </a:tc>
                <a:tc>
                  <a:txBody>
                    <a:bodyPr/>
                    <a:lstStyle/>
                    <a:p>
                      <a:r>
                        <a:rPr lang="en-US" dirty="0" smtClean="0"/>
                        <a:t>Anterior</a:t>
                      </a:r>
                      <a:endParaRPr lang="en-US" dirty="0"/>
                    </a:p>
                  </a:txBody>
                  <a:tcPr marL="103344" marR="103344"/>
                </a:tc>
                <a:tc>
                  <a:txBody>
                    <a:bodyPr/>
                    <a:lstStyle/>
                    <a:p>
                      <a:endParaRPr lang="en-US" dirty="0"/>
                    </a:p>
                  </a:txBody>
                  <a:tcPr marL="103344" marR="103344"/>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800" kern="1200" dirty="0" smtClean="0">
                          <a:effectLst/>
                        </a:rPr>
                        <a:t>Station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800" kern="1200" dirty="0" smtClean="0">
                          <a:effectLst/>
                        </a:rPr>
                        <a:t>(presenting part relative</a:t>
                      </a:r>
                      <a:r>
                        <a:rPr lang="en-US" sz="1800" kern="1200" baseline="0" dirty="0" smtClean="0">
                          <a:effectLst/>
                        </a:rPr>
                        <a:t> to </a:t>
                      </a:r>
                      <a:r>
                        <a:rPr lang="en-US" sz="1800" kern="1200" dirty="0" smtClean="0">
                          <a:effectLst/>
                        </a:rPr>
                        <a:t> ischial spines)</a:t>
                      </a:r>
                      <a:endParaRPr lang="en-US" sz="1800" b="0" i="0" kern="1200" dirty="0" smtClean="0">
                        <a:solidFill>
                          <a:schemeClr val="dk1"/>
                        </a:solidFill>
                        <a:effectLst/>
                        <a:latin typeface="+mn-lt"/>
                        <a:ea typeface="+mn-ea"/>
                        <a:cs typeface="+mn-cs"/>
                      </a:endParaRPr>
                    </a:p>
                  </a:txBody>
                  <a:tcPr marL="103344" marR="103344"/>
                </a:tc>
                <a:tc>
                  <a:txBody>
                    <a:bodyPr/>
                    <a:lstStyle/>
                    <a:p>
                      <a:r>
                        <a:rPr lang="en-US" dirty="0" smtClean="0"/>
                        <a:t>-3</a:t>
                      </a:r>
                      <a:endParaRPr lang="en-US" dirty="0"/>
                    </a:p>
                  </a:txBody>
                  <a:tcPr marL="103344" marR="103344"/>
                </a:tc>
                <a:tc>
                  <a:txBody>
                    <a:bodyPr/>
                    <a:lstStyle/>
                    <a:p>
                      <a:r>
                        <a:rPr lang="en-US" dirty="0" smtClean="0"/>
                        <a:t>-2</a:t>
                      </a:r>
                      <a:endParaRPr lang="en-US" dirty="0"/>
                    </a:p>
                  </a:txBody>
                  <a:tcPr marL="103344" marR="103344"/>
                </a:tc>
                <a:tc>
                  <a:txBody>
                    <a:bodyPr/>
                    <a:lstStyle/>
                    <a:p>
                      <a:r>
                        <a:rPr lang="en-US" dirty="0" smtClean="0"/>
                        <a:t>-1,0</a:t>
                      </a:r>
                      <a:endParaRPr lang="en-US" dirty="0"/>
                    </a:p>
                  </a:txBody>
                  <a:tcPr marL="103344" marR="103344"/>
                </a:tc>
                <a:tc>
                  <a:txBody>
                    <a:bodyPr/>
                    <a:lstStyle/>
                    <a:p>
                      <a:r>
                        <a:rPr lang="en-US" dirty="0" smtClean="0"/>
                        <a:t>+1. +2</a:t>
                      </a:r>
                      <a:endParaRPr lang="en-US" dirty="0"/>
                    </a:p>
                  </a:txBody>
                  <a:tcPr marL="103344" marR="103344"/>
                </a:tc>
              </a:tr>
              <a:tr h="370840">
                <a:tc gridSpan="5">
                  <a:txBody>
                    <a:bodyPr/>
                    <a:lstStyle/>
                    <a:p>
                      <a:pPr marL="285750" indent="-285750">
                        <a:buFont typeface="Wingdings" charset="2"/>
                        <a:buChar char="v"/>
                      </a:pPr>
                      <a:r>
                        <a:rPr lang="en-US" sz="2200" b="0" dirty="0" smtClean="0"/>
                        <a:t>≥8 chances of vaginal delivery are good, the cervix is favorable or ripe</a:t>
                      </a:r>
                    </a:p>
                    <a:p>
                      <a:pPr marL="285750" indent="-285750">
                        <a:buFont typeface="Wingdings" charset="2"/>
                        <a:buChar char="v"/>
                      </a:pPr>
                      <a:r>
                        <a:rPr lang="en-US" sz="2200" b="0" dirty="0" smtClean="0"/>
                        <a:t>≤6 chances of having a vaginal delivery are low, cervix is unfavorable or unripe </a:t>
                      </a:r>
                    </a:p>
                    <a:p>
                      <a:pPr marL="285750" indent="-285750">
                        <a:buFont typeface="Wingdings" charset="2"/>
                        <a:buChar char="v"/>
                      </a:pPr>
                      <a:r>
                        <a:rPr lang="en-US" sz="2200" b="0" dirty="0" smtClean="0"/>
                        <a:t>A simplified Bishop score: has only</a:t>
                      </a:r>
                      <a:r>
                        <a:rPr lang="en-US" sz="2200" b="0" baseline="0" dirty="0" smtClean="0"/>
                        <a:t> </a:t>
                      </a:r>
                      <a:r>
                        <a:rPr lang="en-US" sz="2200" b="0" dirty="0" smtClean="0"/>
                        <a:t>dilation, station, and effacement</a:t>
                      </a:r>
                    </a:p>
                    <a:p>
                      <a:pPr marL="742950" lvl="1" indent="-285750">
                        <a:buFont typeface="Wingdings" charset="2"/>
                        <a:buChar char="v"/>
                      </a:pPr>
                      <a:r>
                        <a:rPr lang="en-US" sz="2200" b="0" dirty="0" smtClean="0"/>
                        <a:t> if ≥5 has a similar predictive value as a classic Bishop score ≥8 for vaginal delivery</a:t>
                      </a:r>
                    </a:p>
                  </a:txBody>
                  <a:tcPr marL="103344" marR="10334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79086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smtClean="0"/>
              <a:t>ripening: pharmacological </a:t>
            </a:r>
            <a:endParaRPr lang="en-US" dirty="0"/>
          </a:p>
        </p:txBody>
      </p:sp>
      <p:sp>
        <p:nvSpPr>
          <p:cNvPr id="3" name="Content Placeholder 2"/>
          <p:cNvSpPr>
            <a:spLocks noGrp="1"/>
          </p:cNvSpPr>
          <p:nvPr>
            <p:ph idx="1"/>
          </p:nvPr>
        </p:nvSpPr>
        <p:spPr/>
        <p:txBody>
          <a:bodyPr>
            <a:normAutofit/>
          </a:bodyPr>
          <a:lstStyle/>
          <a:p>
            <a:r>
              <a:rPr lang="en-US" dirty="0" smtClean="0"/>
              <a:t>Commonly used</a:t>
            </a:r>
          </a:p>
          <a:p>
            <a:pPr lvl="1"/>
            <a:r>
              <a:rPr lang="en-US" dirty="0" smtClean="0"/>
              <a:t>Oxytocin </a:t>
            </a:r>
          </a:p>
          <a:p>
            <a:pPr lvl="1"/>
            <a:r>
              <a:rPr lang="en-US" dirty="0" smtClean="0"/>
              <a:t>Synthetic prostaglandins</a:t>
            </a:r>
          </a:p>
          <a:p>
            <a:pPr lvl="2"/>
            <a:r>
              <a:rPr lang="en-US" dirty="0" smtClean="0"/>
              <a:t>PGE2 </a:t>
            </a:r>
            <a:r>
              <a:rPr lang="en-US" dirty="0"/>
              <a:t>(</a:t>
            </a:r>
            <a:r>
              <a:rPr lang="en-US" dirty="0" err="1"/>
              <a:t>dinoprostone</a:t>
            </a:r>
            <a:r>
              <a:rPr lang="en-US" dirty="0"/>
              <a:t>, </a:t>
            </a:r>
            <a:r>
              <a:rPr lang="en-US" dirty="0" err="1"/>
              <a:t>Prepidil</a:t>
            </a:r>
            <a:r>
              <a:rPr lang="en-US" dirty="0"/>
              <a:t> gel and </a:t>
            </a:r>
            <a:r>
              <a:rPr lang="en-US" dirty="0" err="1"/>
              <a:t>Cervidil</a:t>
            </a:r>
            <a:r>
              <a:rPr lang="en-US" dirty="0"/>
              <a:t> </a:t>
            </a:r>
            <a:r>
              <a:rPr lang="en-US" dirty="0" smtClean="0"/>
              <a:t>time-released vaginal insert)</a:t>
            </a:r>
          </a:p>
          <a:p>
            <a:pPr lvl="2"/>
            <a:r>
              <a:rPr lang="en-US" dirty="0" smtClean="0"/>
              <a:t>PGE1 </a:t>
            </a:r>
            <a:r>
              <a:rPr lang="en-US" dirty="0"/>
              <a:t>(misoprostol)</a:t>
            </a:r>
          </a:p>
          <a:p>
            <a:r>
              <a:rPr lang="en-US" dirty="0" smtClean="0"/>
              <a:t>Others</a:t>
            </a:r>
          </a:p>
          <a:p>
            <a:pPr lvl="1"/>
            <a:r>
              <a:rPr lang="en-US" dirty="0" smtClean="0"/>
              <a:t>Estrogen</a:t>
            </a:r>
            <a:endParaRPr lang="en-US" dirty="0"/>
          </a:p>
          <a:p>
            <a:pPr lvl="1"/>
            <a:r>
              <a:rPr lang="en-US" dirty="0" err="1"/>
              <a:t>Relaxin</a:t>
            </a:r>
            <a:endParaRPr lang="en-US" dirty="0"/>
          </a:p>
          <a:p>
            <a:pPr lvl="1"/>
            <a:r>
              <a:rPr lang="en-US" dirty="0"/>
              <a:t>Hyaluronic acid</a:t>
            </a:r>
          </a:p>
          <a:p>
            <a:pPr lvl="1"/>
            <a:r>
              <a:rPr lang="en-US" dirty="0"/>
              <a:t>Progesterone receptor </a:t>
            </a:r>
            <a:r>
              <a:rPr lang="en-US" dirty="0" smtClean="0"/>
              <a:t>antagonists-</a:t>
            </a:r>
            <a:r>
              <a:rPr lang="en-US" dirty="0" err="1" smtClean="0"/>
              <a:t>mifeprostone</a:t>
            </a:r>
            <a:endParaRPr lang="en-US" dirty="0" smtClean="0"/>
          </a:p>
          <a:p>
            <a:endParaRPr lang="en-US" dirty="0"/>
          </a:p>
        </p:txBody>
      </p:sp>
    </p:spTree>
    <p:extLst>
      <p:ext uri="{BB962C8B-B14F-4D97-AF65-F5344CB8AC3E}">
        <p14:creationId xmlns:p14="http://schemas.microsoft.com/office/powerpoint/2010/main" val="88775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smtClean="0"/>
              <a:t>ripening: mechanical </a:t>
            </a:r>
            <a:endParaRPr lang="en-US" dirty="0"/>
          </a:p>
        </p:txBody>
      </p:sp>
      <p:sp>
        <p:nvSpPr>
          <p:cNvPr id="3" name="Content Placeholder 2"/>
          <p:cNvSpPr>
            <a:spLocks noGrp="1"/>
          </p:cNvSpPr>
          <p:nvPr>
            <p:ph idx="1"/>
          </p:nvPr>
        </p:nvSpPr>
        <p:spPr/>
        <p:txBody>
          <a:bodyPr>
            <a:normAutofit/>
          </a:bodyPr>
          <a:lstStyle/>
          <a:p>
            <a:r>
              <a:rPr lang="en-US" dirty="0"/>
              <a:t>Membrane stripping</a:t>
            </a:r>
          </a:p>
          <a:p>
            <a:pPr marL="228600" lvl="1">
              <a:spcBef>
                <a:spcPts val="1000"/>
              </a:spcBef>
            </a:pPr>
            <a:r>
              <a:rPr lang="en-US" sz="2800" dirty="0" err="1" smtClean="0"/>
              <a:t>Amniotomy</a:t>
            </a:r>
            <a:r>
              <a:rPr lang="en-US" sz="2800" dirty="0" smtClean="0"/>
              <a:t>-</a:t>
            </a:r>
            <a:r>
              <a:rPr lang="en-US" sz="2800" dirty="0"/>
              <a:t>artificial rupture of fetal </a:t>
            </a:r>
            <a:r>
              <a:rPr lang="en-US" sz="2800" dirty="0" smtClean="0"/>
              <a:t>membranes</a:t>
            </a:r>
            <a:endParaRPr lang="en-US" sz="2800" dirty="0"/>
          </a:p>
          <a:p>
            <a:r>
              <a:rPr lang="en-US" dirty="0" smtClean="0"/>
              <a:t>Mechanical hygroscopic/osmotic dilators</a:t>
            </a:r>
          </a:p>
          <a:p>
            <a:pPr lvl="1"/>
            <a:r>
              <a:rPr lang="en-US" sz="2400" dirty="0" err="1" smtClean="0"/>
              <a:t>Laminaria</a:t>
            </a:r>
            <a:r>
              <a:rPr lang="en-US" sz="2400" dirty="0" smtClean="0"/>
              <a:t> tents/</a:t>
            </a:r>
            <a:r>
              <a:rPr lang="en-US" sz="2400" dirty="0" err="1" smtClean="0"/>
              <a:t>japonicum</a:t>
            </a:r>
            <a:r>
              <a:rPr lang="en-US" dirty="0" smtClean="0"/>
              <a:t>, </a:t>
            </a:r>
            <a:r>
              <a:rPr lang="en-US" dirty="0" err="1" smtClean="0"/>
              <a:t>d</a:t>
            </a:r>
            <a:r>
              <a:rPr lang="en-US" sz="2800" dirty="0" err="1" smtClean="0"/>
              <a:t>ilapan</a:t>
            </a:r>
            <a:r>
              <a:rPr lang="en-US" sz="2800" dirty="0" smtClean="0"/>
              <a:t>, </a:t>
            </a:r>
            <a:r>
              <a:rPr lang="en-US" sz="2800" dirty="0" err="1" smtClean="0"/>
              <a:t>lamicel</a:t>
            </a:r>
            <a:endParaRPr lang="en-US" sz="2800" dirty="0"/>
          </a:p>
          <a:p>
            <a:r>
              <a:rPr lang="en-US" dirty="0" err="1" smtClean="0"/>
              <a:t>Transcervical</a:t>
            </a:r>
            <a:r>
              <a:rPr lang="en-US" dirty="0" smtClean="0"/>
              <a:t> </a:t>
            </a:r>
            <a:r>
              <a:rPr lang="en-US" dirty="0"/>
              <a:t>balloon </a:t>
            </a:r>
            <a:r>
              <a:rPr lang="en-US" dirty="0" smtClean="0"/>
              <a:t>catheters: with/without </a:t>
            </a:r>
            <a:r>
              <a:rPr lang="en-US" dirty="0" err="1" smtClean="0"/>
              <a:t>extraamniotic</a:t>
            </a:r>
            <a:r>
              <a:rPr lang="en-US" dirty="0" smtClean="0"/>
              <a:t> </a:t>
            </a:r>
            <a:r>
              <a:rPr lang="en-US" dirty="0"/>
              <a:t>saline </a:t>
            </a:r>
            <a:r>
              <a:rPr lang="en-US" dirty="0" smtClean="0"/>
              <a:t>infusion</a:t>
            </a:r>
          </a:p>
          <a:p>
            <a:pPr lvl="1"/>
            <a:r>
              <a:rPr lang="en-US" sz="2800" dirty="0" smtClean="0"/>
              <a:t>Foley </a:t>
            </a:r>
            <a:r>
              <a:rPr lang="en-US" sz="2800" dirty="0"/>
              <a:t>catheters (14–26 F) with inflation volume of 30–80 </a:t>
            </a:r>
            <a:r>
              <a:rPr lang="en-US" sz="2800" dirty="0" smtClean="0"/>
              <a:t>mL</a:t>
            </a:r>
          </a:p>
          <a:p>
            <a:pPr lvl="1"/>
            <a:r>
              <a:rPr lang="en-US" sz="2800" dirty="0" smtClean="0"/>
              <a:t>Double bulb catheter</a:t>
            </a:r>
            <a:endParaRPr lang="en-US" sz="2800" dirty="0"/>
          </a:p>
          <a:p>
            <a:pPr lvl="1"/>
            <a:endParaRPr lang="en-US" dirty="0"/>
          </a:p>
        </p:txBody>
      </p:sp>
    </p:spTree>
    <p:extLst>
      <p:ext uri="{BB962C8B-B14F-4D97-AF65-F5344CB8AC3E}">
        <p14:creationId xmlns:p14="http://schemas.microsoft.com/office/powerpoint/2010/main" val="125466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smtClean="0"/>
              <a:t>ripening: other methods </a:t>
            </a:r>
            <a:endParaRPr lang="en-US" dirty="0"/>
          </a:p>
        </p:txBody>
      </p:sp>
      <p:sp>
        <p:nvSpPr>
          <p:cNvPr id="3" name="Content Placeholder 2"/>
          <p:cNvSpPr>
            <a:spLocks noGrp="1"/>
          </p:cNvSpPr>
          <p:nvPr>
            <p:ph idx="1"/>
          </p:nvPr>
        </p:nvSpPr>
        <p:spPr/>
        <p:txBody>
          <a:bodyPr/>
          <a:lstStyle/>
          <a:p>
            <a:pPr lvl="1">
              <a:lnSpc>
                <a:spcPct val="100000"/>
              </a:lnSpc>
              <a:spcBef>
                <a:spcPts val="0"/>
              </a:spcBef>
              <a:defRPr/>
            </a:pPr>
            <a:endParaRPr lang="en-US" dirty="0"/>
          </a:p>
          <a:p>
            <a:pPr>
              <a:lnSpc>
                <a:spcPct val="100000"/>
              </a:lnSpc>
              <a:spcBef>
                <a:spcPts val="0"/>
              </a:spcBef>
              <a:defRPr/>
            </a:pPr>
            <a:r>
              <a:rPr lang="en-US" dirty="0"/>
              <a:t>Combined </a:t>
            </a:r>
            <a:r>
              <a:rPr lang="en-US" dirty="0" smtClean="0"/>
              <a:t>mechanical and pharmacological</a:t>
            </a:r>
            <a:endParaRPr lang="en-US" dirty="0"/>
          </a:p>
          <a:p>
            <a:pPr lvl="1">
              <a:lnSpc>
                <a:spcPct val="100000"/>
              </a:lnSpc>
              <a:spcBef>
                <a:spcPts val="0"/>
              </a:spcBef>
              <a:defRPr/>
            </a:pPr>
            <a:r>
              <a:rPr lang="en-US" dirty="0"/>
              <a:t>Foley and </a:t>
            </a:r>
            <a:r>
              <a:rPr lang="en-US" dirty="0" smtClean="0"/>
              <a:t>PGE1/E2</a:t>
            </a:r>
          </a:p>
          <a:p>
            <a:pPr lvl="1">
              <a:lnSpc>
                <a:spcPct val="100000"/>
              </a:lnSpc>
              <a:spcBef>
                <a:spcPts val="0"/>
              </a:spcBef>
              <a:defRPr/>
            </a:pPr>
            <a:r>
              <a:rPr lang="en-US" dirty="0" smtClean="0"/>
              <a:t>Foley and oxytocin</a:t>
            </a:r>
          </a:p>
          <a:p>
            <a:pPr lvl="1">
              <a:lnSpc>
                <a:spcPct val="100000"/>
              </a:lnSpc>
              <a:spcBef>
                <a:spcPts val="0"/>
              </a:spcBef>
              <a:defRPr/>
            </a:pPr>
            <a:endParaRPr lang="en-US" dirty="0" smtClean="0"/>
          </a:p>
          <a:p>
            <a:pPr>
              <a:lnSpc>
                <a:spcPct val="100000"/>
              </a:lnSpc>
              <a:spcBef>
                <a:spcPts val="0"/>
              </a:spcBef>
              <a:defRPr/>
            </a:pPr>
            <a:r>
              <a:rPr lang="en-US" dirty="0" smtClean="0"/>
              <a:t>Nipple </a:t>
            </a:r>
            <a:r>
              <a:rPr lang="en-US" dirty="0"/>
              <a:t>stimulation </a:t>
            </a:r>
          </a:p>
          <a:p>
            <a:pPr lvl="1">
              <a:lnSpc>
                <a:spcPct val="100000"/>
              </a:lnSpc>
              <a:spcBef>
                <a:spcPts val="0"/>
              </a:spcBef>
              <a:defRPr/>
            </a:pPr>
            <a:endParaRPr lang="en-US" dirty="0"/>
          </a:p>
          <a:p>
            <a:endParaRPr lang="en-US" dirty="0"/>
          </a:p>
        </p:txBody>
      </p:sp>
    </p:spTree>
    <p:extLst>
      <p:ext uri="{BB962C8B-B14F-4D97-AF65-F5344CB8AC3E}">
        <p14:creationId xmlns:p14="http://schemas.microsoft.com/office/powerpoint/2010/main" val="50005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smtClean="0"/>
              <a:t>ripening/induction of labor: oxytocin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Synthetic analogue to oxytocin, a polypeptide </a:t>
            </a:r>
            <a:r>
              <a:rPr lang="en-US" dirty="0"/>
              <a:t>hormone produced in the hypothalamus and secreted from the </a:t>
            </a:r>
            <a:r>
              <a:rPr lang="en-US" dirty="0" smtClean="0"/>
              <a:t>posterior lobe </a:t>
            </a:r>
            <a:r>
              <a:rPr lang="en-US" dirty="0"/>
              <a:t>of the pituitary gland </a:t>
            </a:r>
            <a:endParaRPr lang="en-US" dirty="0" smtClean="0"/>
          </a:p>
          <a:p>
            <a:r>
              <a:rPr lang="en-US" dirty="0" smtClean="0"/>
              <a:t>More </a:t>
            </a:r>
            <a:r>
              <a:rPr lang="en-US" dirty="0"/>
              <a:t>effective in </a:t>
            </a:r>
            <a:r>
              <a:rPr lang="en-US" dirty="0" smtClean="0"/>
              <a:t>augmentation than induction of </a:t>
            </a:r>
            <a:r>
              <a:rPr lang="en-US" dirty="0"/>
              <a:t>labor </a:t>
            </a:r>
            <a:endParaRPr lang="en-US" dirty="0" smtClean="0"/>
          </a:p>
          <a:p>
            <a:r>
              <a:rPr lang="en-US" dirty="0" smtClean="0"/>
              <a:t>Less effective for cervical </a:t>
            </a:r>
            <a:r>
              <a:rPr lang="en-US" dirty="0"/>
              <a:t>ripening </a:t>
            </a:r>
            <a:endParaRPr lang="en-US" dirty="0" smtClean="0"/>
          </a:p>
          <a:p>
            <a:r>
              <a:rPr lang="en-US" dirty="0"/>
              <a:t>R</a:t>
            </a:r>
            <a:r>
              <a:rPr lang="en-US" dirty="0" smtClean="0"/>
              <a:t>esponse increases from 20 weeks due to </a:t>
            </a:r>
            <a:r>
              <a:rPr lang="en-US" dirty="0"/>
              <a:t>increase in myometrial oxytocin binding </a:t>
            </a:r>
            <a:r>
              <a:rPr lang="en-US" dirty="0" smtClean="0"/>
              <a:t>sites</a:t>
            </a:r>
          </a:p>
          <a:p>
            <a:r>
              <a:rPr lang="en-US" dirty="0" smtClean="0"/>
              <a:t>Route: </a:t>
            </a:r>
          </a:p>
          <a:p>
            <a:pPr lvl="1"/>
            <a:r>
              <a:rPr lang="en-US" dirty="0" smtClean="0"/>
              <a:t>IV and NOT PO-metabolized and inactivated by </a:t>
            </a:r>
            <a:r>
              <a:rPr lang="en-US" dirty="0"/>
              <a:t>gastrointestinal enzymes. </a:t>
            </a:r>
            <a:endParaRPr lang="en-US" dirty="0" smtClean="0"/>
          </a:p>
          <a:p>
            <a:pPr lvl="1"/>
            <a:r>
              <a:rPr lang="en-US" dirty="0" smtClean="0"/>
              <a:t>Dilute 10 </a:t>
            </a:r>
            <a:r>
              <a:rPr lang="en-US" dirty="0"/>
              <a:t>units in 1000 mL </a:t>
            </a:r>
            <a:r>
              <a:rPr lang="en-US" dirty="0" smtClean="0"/>
              <a:t>of normal saline (10 </a:t>
            </a:r>
            <a:r>
              <a:rPr lang="en-US" dirty="0" err="1"/>
              <a:t>mU</a:t>
            </a:r>
            <a:r>
              <a:rPr lang="en-US" dirty="0"/>
              <a:t>/</a:t>
            </a:r>
            <a:r>
              <a:rPr lang="en-US" dirty="0" err="1"/>
              <a:t>mL</a:t>
            </a:r>
            <a:r>
              <a:rPr lang="en-US" dirty="0" err="1" smtClean="0"/>
              <a:t>.</a:t>
            </a:r>
            <a:r>
              <a:rPr lang="en-US" dirty="0" smtClean="0"/>
              <a:t>)</a:t>
            </a:r>
            <a:endParaRPr lang="en-US" dirty="0"/>
          </a:p>
          <a:p>
            <a:pPr lvl="1"/>
            <a:r>
              <a:rPr lang="en-US" dirty="0" smtClean="0"/>
              <a:t>Administered by infusion pump or titrated against contractions </a:t>
            </a:r>
          </a:p>
          <a:p>
            <a:pPr lvl="1"/>
            <a:r>
              <a:rPr lang="en-US" dirty="0" smtClean="0"/>
              <a:t>Can give high frequent dose or low dosages</a:t>
            </a:r>
            <a:endParaRPr lang="en-US" dirty="0"/>
          </a:p>
        </p:txBody>
      </p:sp>
    </p:spTree>
    <p:extLst>
      <p:ext uri="{BB962C8B-B14F-4D97-AF65-F5344CB8AC3E}">
        <p14:creationId xmlns:p14="http://schemas.microsoft.com/office/powerpoint/2010/main" val="142639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smtClean="0"/>
              <a:t>ripening: prostaglandins</a:t>
            </a:r>
            <a:endParaRPr lang="en-US" dirty="0"/>
          </a:p>
        </p:txBody>
      </p:sp>
      <p:sp>
        <p:nvSpPr>
          <p:cNvPr id="3" name="Content Placeholder 2"/>
          <p:cNvSpPr>
            <a:spLocks noGrp="1"/>
          </p:cNvSpPr>
          <p:nvPr>
            <p:ph idx="1"/>
          </p:nvPr>
        </p:nvSpPr>
        <p:spPr/>
        <p:txBody>
          <a:bodyPr>
            <a:normAutofit/>
          </a:bodyPr>
          <a:lstStyle/>
          <a:p>
            <a:r>
              <a:rPr lang="en-US" dirty="0" smtClean="0"/>
              <a:t>Mechanism</a:t>
            </a:r>
          </a:p>
          <a:p>
            <a:pPr lvl="1"/>
            <a:r>
              <a:rPr lang="en-US" dirty="0" smtClean="0"/>
              <a:t>dissolution </a:t>
            </a:r>
            <a:r>
              <a:rPr lang="en-US" dirty="0"/>
              <a:t>of collagen bundles </a:t>
            </a:r>
          </a:p>
          <a:p>
            <a:pPr lvl="1"/>
            <a:r>
              <a:rPr lang="en-US" dirty="0" smtClean="0"/>
              <a:t>increase </a:t>
            </a:r>
            <a:r>
              <a:rPr lang="en-US" dirty="0"/>
              <a:t>in </a:t>
            </a:r>
            <a:r>
              <a:rPr lang="en-US" dirty="0" smtClean="0"/>
              <a:t>submucosal water </a:t>
            </a:r>
            <a:r>
              <a:rPr lang="en-US" dirty="0"/>
              <a:t>content of the cervix. </a:t>
            </a:r>
            <a:endParaRPr lang="en-US" dirty="0" smtClean="0"/>
          </a:p>
          <a:p>
            <a:r>
              <a:rPr lang="en-US" dirty="0" smtClean="0"/>
              <a:t>Administered orally, sublingually, local in </a:t>
            </a:r>
            <a:r>
              <a:rPr lang="en-US" dirty="0"/>
              <a:t>the vagina </a:t>
            </a:r>
            <a:r>
              <a:rPr lang="en-US" dirty="0" smtClean="0"/>
              <a:t>or </a:t>
            </a:r>
            <a:r>
              <a:rPr lang="en-US" dirty="0" err="1" smtClean="0"/>
              <a:t>endocervix</a:t>
            </a:r>
            <a:endParaRPr lang="en-US" dirty="0"/>
          </a:p>
          <a:p>
            <a:r>
              <a:rPr lang="en-US" dirty="0" smtClean="0"/>
              <a:t>Side effects: fever</a:t>
            </a:r>
            <a:r>
              <a:rPr lang="en-US" dirty="0"/>
              <a:t>, chills, vomiting, </a:t>
            </a:r>
            <a:r>
              <a:rPr lang="en-US" dirty="0" smtClean="0"/>
              <a:t>and diarrhea</a:t>
            </a:r>
            <a:endParaRPr lang="en-US" dirty="0"/>
          </a:p>
        </p:txBody>
      </p:sp>
    </p:spTree>
    <p:extLst>
      <p:ext uri="{BB962C8B-B14F-4D97-AF65-F5344CB8AC3E}">
        <p14:creationId xmlns:p14="http://schemas.microsoft.com/office/powerpoint/2010/main" val="127124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smtClean="0"/>
              <a:t>ripening: prostaglandins</a:t>
            </a:r>
            <a:endParaRPr lang="en-US" dirty="0"/>
          </a:p>
        </p:txBody>
      </p:sp>
      <p:sp>
        <p:nvSpPr>
          <p:cNvPr id="3" name="Content Placeholder 2"/>
          <p:cNvSpPr>
            <a:spLocks noGrp="1"/>
          </p:cNvSpPr>
          <p:nvPr>
            <p:ph idx="1"/>
          </p:nvPr>
        </p:nvSpPr>
        <p:spPr/>
        <p:txBody>
          <a:bodyPr>
            <a:normAutofit lnSpcReduction="10000"/>
          </a:bodyPr>
          <a:lstStyle/>
          <a:p>
            <a:r>
              <a:rPr lang="en-US" dirty="0"/>
              <a:t>Prostaglandin </a:t>
            </a:r>
            <a:r>
              <a:rPr lang="en-US" dirty="0" smtClean="0"/>
              <a:t>E2</a:t>
            </a:r>
            <a:endParaRPr lang="en-US" dirty="0"/>
          </a:p>
          <a:p>
            <a:pPr lvl="1"/>
            <a:r>
              <a:rPr lang="en-US" dirty="0" smtClean="0"/>
              <a:t>relatively expensive </a:t>
            </a:r>
          </a:p>
          <a:p>
            <a:pPr lvl="1"/>
            <a:r>
              <a:rPr lang="en-US" dirty="0" smtClean="0"/>
              <a:t>unstable </a:t>
            </a:r>
            <a:r>
              <a:rPr lang="en-US" dirty="0"/>
              <a:t>at room </a:t>
            </a:r>
            <a:r>
              <a:rPr lang="en-US" dirty="0" smtClean="0"/>
              <a:t>temperature hence refrigerated</a:t>
            </a:r>
            <a:endParaRPr lang="en-US" dirty="0"/>
          </a:p>
          <a:p>
            <a:endParaRPr lang="en-US" dirty="0"/>
          </a:p>
          <a:p>
            <a:r>
              <a:rPr lang="en-US" dirty="0" smtClean="0"/>
              <a:t>Prostaglandin E1-Misoprostol </a:t>
            </a:r>
          </a:p>
          <a:p>
            <a:pPr lvl="1"/>
            <a:r>
              <a:rPr lang="en-US" dirty="0" smtClean="0"/>
              <a:t>a </a:t>
            </a:r>
            <a:r>
              <a:rPr lang="en-US" dirty="0"/>
              <a:t>synthetic </a:t>
            </a:r>
            <a:r>
              <a:rPr lang="en-US" dirty="0" smtClean="0"/>
              <a:t>PGE1 </a:t>
            </a:r>
            <a:r>
              <a:rPr lang="en-US" dirty="0"/>
              <a:t>analogue </a:t>
            </a:r>
            <a:r>
              <a:rPr lang="en-US" dirty="0" smtClean="0"/>
              <a:t>in 100-μg </a:t>
            </a:r>
            <a:r>
              <a:rPr lang="en-US" dirty="0"/>
              <a:t>and 200-μg </a:t>
            </a:r>
            <a:r>
              <a:rPr lang="en-US" dirty="0" smtClean="0"/>
              <a:t>tablets</a:t>
            </a:r>
          </a:p>
          <a:p>
            <a:pPr lvl="1"/>
            <a:r>
              <a:rPr lang="en-US" dirty="0" smtClean="0"/>
              <a:t>Indicated for treatment </a:t>
            </a:r>
            <a:r>
              <a:rPr lang="en-US" dirty="0"/>
              <a:t>and prevention of </a:t>
            </a:r>
            <a:r>
              <a:rPr lang="en-US" dirty="0" smtClean="0"/>
              <a:t>PUD from chronic NSAID use</a:t>
            </a:r>
          </a:p>
          <a:p>
            <a:pPr lvl="1"/>
            <a:r>
              <a:rPr lang="en-US" dirty="0" smtClean="0"/>
              <a:t>safe </a:t>
            </a:r>
            <a:r>
              <a:rPr lang="en-US" dirty="0"/>
              <a:t>and effective off-label use </a:t>
            </a:r>
            <a:r>
              <a:rPr lang="en-US" dirty="0" smtClean="0"/>
              <a:t>for IOL</a:t>
            </a:r>
          </a:p>
          <a:p>
            <a:pPr lvl="1"/>
            <a:r>
              <a:rPr lang="en-US" dirty="0" smtClean="0"/>
              <a:t>inexpensive </a:t>
            </a:r>
            <a:r>
              <a:rPr lang="en-US" dirty="0"/>
              <a:t>and </a:t>
            </a:r>
            <a:r>
              <a:rPr lang="en-US" dirty="0" smtClean="0"/>
              <a:t>stable </a:t>
            </a:r>
            <a:r>
              <a:rPr lang="en-US" dirty="0"/>
              <a:t>at room </a:t>
            </a:r>
            <a:r>
              <a:rPr lang="en-US" dirty="0" smtClean="0"/>
              <a:t>temperature</a:t>
            </a:r>
          </a:p>
          <a:p>
            <a:pPr lvl="1"/>
            <a:r>
              <a:rPr lang="en-US" dirty="0" smtClean="0"/>
              <a:t>Route: PO or PV, sublingual </a:t>
            </a:r>
          </a:p>
          <a:p>
            <a:pPr lvl="1"/>
            <a:r>
              <a:rPr lang="en-US" dirty="0" smtClean="0"/>
              <a:t>Dose: 25 to 50-μg,  every 4 to 6 hours</a:t>
            </a:r>
            <a:endParaRPr lang="en-US" dirty="0"/>
          </a:p>
        </p:txBody>
      </p:sp>
    </p:spTree>
    <p:extLst>
      <p:ext uri="{BB962C8B-B14F-4D97-AF65-F5344CB8AC3E}">
        <p14:creationId xmlns:p14="http://schemas.microsoft.com/office/powerpoint/2010/main" val="158516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t>
            </a:r>
            <a:r>
              <a:rPr lang="en-US" dirty="0" smtClean="0"/>
              <a:t>ripening: mechanical </a:t>
            </a:r>
            <a:endParaRPr lang="en-US" dirty="0"/>
          </a:p>
        </p:txBody>
      </p:sp>
      <p:sp>
        <p:nvSpPr>
          <p:cNvPr id="3" name="Content Placeholder 2"/>
          <p:cNvSpPr>
            <a:spLocks noGrp="1"/>
          </p:cNvSpPr>
          <p:nvPr>
            <p:ph idx="1"/>
          </p:nvPr>
        </p:nvSpPr>
        <p:spPr/>
        <p:txBody>
          <a:bodyPr>
            <a:normAutofit/>
          </a:bodyPr>
          <a:lstStyle/>
          <a:p>
            <a:r>
              <a:rPr lang="en-US" dirty="0" smtClean="0"/>
              <a:t>Mechanism: </a:t>
            </a:r>
          </a:p>
          <a:p>
            <a:pPr lvl="1"/>
            <a:r>
              <a:rPr lang="en-US" dirty="0" smtClean="0"/>
              <a:t>release </a:t>
            </a:r>
            <a:r>
              <a:rPr lang="en-US" dirty="0"/>
              <a:t>of prostaglandin </a:t>
            </a:r>
            <a:r>
              <a:rPr lang="en-US" dirty="0" smtClean="0"/>
              <a:t>F2-alpha </a:t>
            </a:r>
            <a:r>
              <a:rPr lang="en-US" dirty="0"/>
              <a:t>from the decidua and adjacent membranes or </a:t>
            </a:r>
            <a:r>
              <a:rPr lang="en-US" dirty="0" smtClean="0"/>
              <a:t>PGE2 </a:t>
            </a:r>
            <a:r>
              <a:rPr lang="en-US" dirty="0"/>
              <a:t>from the </a:t>
            </a:r>
            <a:r>
              <a:rPr lang="en-US" dirty="0" smtClean="0"/>
              <a:t>cervix, physical gradual dilation with minimal </a:t>
            </a:r>
            <a:r>
              <a:rPr lang="en-US" dirty="0"/>
              <a:t>discomfort to the patient</a:t>
            </a:r>
            <a:r>
              <a:rPr lang="en-US" dirty="0" smtClean="0"/>
              <a:t>.</a:t>
            </a:r>
          </a:p>
          <a:p>
            <a:r>
              <a:rPr lang="en-US" dirty="0"/>
              <a:t>Advantages: </a:t>
            </a:r>
            <a:endParaRPr lang="en-US" dirty="0" smtClean="0"/>
          </a:p>
          <a:p>
            <a:pPr lvl="1"/>
            <a:r>
              <a:rPr lang="en-US" dirty="0" smtClean="0"/>
              <a:t>Low </a:t>
            </a:r>
            <a:r>
              <a:rPr lang="en-US" dirty="0"/>
              <a:t>cost, low risk of </a:t>
            </a:r>
            <a:r>
              <a:rPr lang="en-US" dirty="0" err="1"/>
              <a:t>tachysystole</a:t>
            </a:r>
            <a:r>
              <a:rPr lang="en-US" dirty="0"/>
              <a:t>, and few systemic side </a:t>
            </a:r>
            <a:r>
              <a:rPr lang="en-US" dirty="0" smtClean="0"/>
              <a:t>effects </a:t>
            </a:r>
            <a:endParaRPr lang="en-US" dirty="0"/>
          </a:p>
          <a:p>
            <a:r>
              <a:rPr lang="en-US" dirty="0"/>
              <a:t>Disadvantages: </a:t>
            </a:r>
            <a:endParaRPr lang="en-US" dirty="0" smtClean="0"/>
          </a:p>
          <a:p>
            <a:pPr lvl="1"/>
            <a:r>
              <a:rPr lang="en-US" dirty="0" smtClean="0"/>
              <a:t>Increased risk </a:t>
            </a:r>
            <a:r>
              <a:rPr lang="en-US" dirty="0"/>
              <a:t>of infection, disruption of a low-lying placenta, maternal discomfort</a:t>
            </a:r>
          </a:p>
          <a:p>
            <a:endParaRPr lang="en-US" dirty="0"/>
          </a:p>
        </p:txBody>
      </p:sp>
    </p:spTree>
    <p:extLst>
      <p:ext uri="{BB962C8B-B14F-4D97-AF65-F5344CB8AC3E}">
        <p14:creationId xmlns:p14="http://schemas.microsoft.com/office/powerpoint/2010/main" val="1106096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Define and classify postterm pregnancy </a:t>
            </a:r>
          </a:p>
          <a:p>
            <a:pPr marL="514350" indent="-514350">
              <a:buFont typeface="+mj-lt"/>
              <a:buAutoNum type="arabicPeriod"/>
            </a:pPr>
            <a:r>
              <a:rPr lang="en-US" dirty="0" smtClean="0"/>
              <a:t>Correctly establish gestational age (GA) </a:t>
            </a:r>
            <a:r>
              <a:rPr lang="en-US" dirty="0"/>
              <a:t>and  diagnose postterm pregnancy </a:t>
            </a:r>
            <a:endParaRPr lang="en-US" dirty="0" smtClean="0"/>
          </a:p>
          <a:p>
            <a:pPr marL="514350" indent="-514350">
              <a:buFont typeface="+mj-lt"/>
              <a:buAutoNum type="arabicPeriod"/>
            </a:pPr>
            <a:r>
              <a:rPr lang="en-US" dirty="0" smtClean="0"/>
              <a:t>Describe the risk </a:t>
            </a:r>
            <a:r>
              <a:rPr lang="en-US" dirty="0"/>
              <a:t>factors for postterm pregnancy </a:t>
            </a:r>
            <a:endParaRPr lang="en-US" dirty="0" smtClean="0"/>
          </a:p>
          <a:p>
            <a:pPr marL="514350" indent="-514350">
              <a:buFont typeface="+mj-lt"/>
              <a:buAutoNum type="arabicPeriod"/>
            </a:pPr>
            <a:r>
              <a:rPr lang="en-US" dirty="0" smtClean="0"/>
              <a:t>Understand the maternal, fetal and neonatal </a:t>
            </a:r>
            <a:r>
              <a:rPr lang="en-US" dirty="0"/>
              <a:t>risks/complications of postterm pregnancy </a:t>
            </a:r>
            <a:endParaRPr lang="en-US" dirty="0" smtClean="0"/>
          </a:p>
          <a:p>
            <a:pPr marL="514350" indent="-514350">
              <a:buFont typeface="+mj-lt"/>
              <a:buAutoNum type="arabicPeriod"/>
            </a:pPr>
            <a:r>
              <a:rPr lang="en-US" dirty="0" smtClean="0"/>
              <a:t>Outline and rationalize the two approaches to appropriate </a:t>
            </a:r>
            <a:r>
              <a:rPr lang="en-US" dirty="0"/>
              <a:t>management of postterm pregnancy </a:t>
            </a:r>
            <a:endParaRPr lang="en-US" dirty="0" smtClean="0"/>
          </a:p>
        </p:txBody>
      </p:sp>
    </p:spTree>
    <p:extLst>
      <p:ext uri="{BB962C8B-B14F-4D97-AF65-F5344CB8AC3E}">
        <p14:creationId xmlns:p14="http://schemas.microsoft.com/office/powerpoint/2010/main" val="95190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r>
              <a:rPr lang="en-US" dirty="0" smtClean="0"/>
              <a:t>Post-term pregnancy (WHO, ACOG, FIGO)</a:t>
            </a:r>
          </a:p>
          <a:p>
            <a:pPr lvl="1"/>
            <a:r>
              <a:rPr lang="en-US" dirty="0" smtClean="0"/>
              <a:t>a pregnancy that has extended to or beyond 42 completed weeks (42 0/7 weeks or 294 days) of gestation from the first </a:t>
            </a:r>
            <a:r>
              <a:rPr lang="en-US" dirty="0"/>
              <a:t>day of the last </a:t>
            </a:r>
            <a:r>
              <a:rPr lang="en-US" dirty="0" smtClean="0"/>
              <a:t>normal menstrual period</a:t>
            </a:r>
          </a:p>
          <a:p>
            <a:pPr lvl="1"/>
            <a:r>
              <a:rPr lang="en-US" dirty="0" smtClean="0"/>
              <a:t>40 completed weeks (40 0/7 weeks or 280 days) of gestation from the date of conception</a:t>
            </a:r>
          </a:p>
          <a:p>
            <a:r>
              <a:rPr lang="en-US" dirty="0" smtClean="0"/>
              <a:t>Other terminologies</a:t>
            </a:r>
          </a:p>
          <a:p>
            <a:pPr lvl="1"/>
            <a:r>
              <a:rPr lang="en-US" dirty="0" smtClean="0"/>
              <a:t>Prolonged pregnancy, nonspecific, any pregnancy &gt;40 weeks </a:t>
            </a:r>
          </a:p>
          <a:p>
            <a:pPr lvl="1"/>
            <a:r>
              <a:rPr lang="en-US" dirty="0" smtClean="0"/>
              <a:t>Postdates/</a:t>
            </a:r>
            <a:r>
              <a:rPr lang="en-US" dirty="0" err="1" smtClean="0"/>
              <a:t>postdatism</a:t>
            </a:r>
            <a:r>
              <a:rPr lang="en-US" dirty="0" smtClean="0"/>
              <a:t>, old non-specific and not recommended</a:t>
            </a:r>
          </a:p>
          <a:p>
            <a:pPr lvl="1"/>
            <a:r>
              <a:rPr lang="en-US" dirty="0" err="1"/>
              <a:t>Postmature</a:t>
            </a:r>
            <a:r>
              <a:rPr lang="en-US" dirty="0"/>
              <a:t>, fetal syndrome in which the infant has recognizable clinical features of a pathologically prolonged </a:t>
            </a:r>
            <a:r>
              <a:rPr lang="en-US" dirty="0" smtClean="0"/>
              <a:t>pregnancy</a:t>
            </a:r>
            <a:endParaRPr lang="en-US" dirty="0"/>
          </a:p>
        </p:txBody>
      </p:sp>
    </p:spTree>
    <p:extLst>
      <p:ext uri="{BB962C8B-B14F-4D97-AF65-F5344CB8AC3E}">
        <p14:creationId xmlns:p14="http://schemas.microsoft.com/office/powerpoint/2010/main" val="214099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Correctly classifying pregnancies by GA</a:t>
            </a:r>
            <a:endParaRPr lang="en-US" dirty="0"/>
          </a:p>
        </p:txBody>
      </p:sp>
      <p:sp>
        <p:nvSpPr>
          <p:cNvPr id="3" name="Content Placeholder 2"/>
          <p:cNvSpPr>
            <a:spLocks noGrp="1"/>
          </p:cNvSpPr>
          <p:nvPr>
            <p:ph idx="1"/>
          </p:nvPr>
        </p:nvSpPr>
        <p:spPr/>
        <p:txBody>
          <a:bodyPr>
            <a:normAutofit/>
          </a:bodyPr>
          <a:lstStyle/>
          <a:p>
            <a:r>
              <a:rPr lang="en-US" dirty="0" smtClean="0"/>
              <a:t>Postterm: ≥ 42 0/7 weeks</a:t>
            </a:r>
          </a:p>
          <a:p>
            <a:r>
              <a:rPr lang="en-US" dirty="0" smtClean="0"/>
              <a:t>Late term : 41 0/7 and 41 6/7 weeks</a:t>
            </a:r>
          </a:p>
          <a:p>
            <a:r>
              <a:rPr lang="en-US" dirty="0" smtClean="0"/>
              <a:t>Full term: 39 0/7- 40 6/7 weeks</a:t>
            </a:r>
          </a:p>
          <a:p>
            <a:r>
              <a:rPr lang="en-US" dirty="0" smtClean="0"/>
              <a:t>Early term: 37 0/7 weeks and 38 6/7 weeks </a:t>
            </a:r>
          </a:p>
          <a:p>
            <a:r>
              <a:rPr lang="en-US" dirty="0" smtClean="0"/>
              <a:t>Preterm: &lt; 37 0/7 weeks</a:t>
            </a:r>
          </a:p>
          <a:p>
            <a:pPr lvl="1" fontAlgn="base"/>
            <a:r>
              <a:rPr lang="en-US" dirty="0" smtClean="0"/>
              <a:t>Late preterm: 34 to &lt;37</a:t>
            </a:r>
          </a:p>
          <a:p>
            <a:pPr lvl="1" fontAlgn="base"/>
            <a:r>
              <a:rPr lang="en-US" dirty="0" smtClean="0"/>
              <a:t>Moderate preterm: </a:t>
            </a:r>
            <a:r>
              <a:rPr lang="en-US" dirty="0"/>
              <a:t>32 to &lt;34 </a:t>
            </a:r>
            <a:r>
              <a:rPr lang="en-US" dirty="0" smtClean="0"/>
              <a:t>weeks</a:t>
            </a:r>
          </a:p>
          <a:p>
            <a:pPr lvl="1" fontAlgn="base"/>
            <a:r>
              <a:rPr lang="en-US" dirty="0" smtClean="0"/>
              <a:t>Very preterm: </a:t>
            </a:r>
            <a:r>
              <a:rPr lang="en-US" dirty="0"/>
              <a:t>28 to &lt;32 </a:t>
            </a:r>
            <a:r>
              <a:rPr lang="en-US" dirty="0" smtClean="0"/>
              <a:t>weeks</a:t>
            </a:r>
          </a:p>
          <a:p>
            <a:pPr lvl="1" fontAlgn="base"/>
            <a:r>
              <a:rPr lang="en-US" dirty="0" smtClean="0"/>
              <a:t>Extremely preterm: </a:t>
            </a:r>
            <a:r>
              <a:rPr lang="en-US" dirty="0"/>
              <a:t>&lt;28 </a:t>
            </a:r>
            <a:r>
              <a:rPr lang="en-US" dirty="0" smtClean="0"/>
              <a:t>weeks</a:t>
            </a:r>
            <a:endParaRPr lang="en-US" dirty="0"/>
          </a:p>
          <a:p>
            <a:pPr lvl="1" fontAlgn="base"/>
            <a:endParaRPr lang="en-US" dirty="0"/>
          </a:p>
          <a:p>
            <a:pPr lvl="1" fontAlgn="base"/>
            <a:endParaRPr lang="en-US" dirty="0"/>
          </a:p>
          <a:p>
            <a:endParaRPr lang="en-US" dirty="0" smtClean="0"/>
          </a:p>
        </p:txBody>
      </p:sp>
    </p:spTree>
    <p:extLst>
      <p:ext uri="{BB962C8B-B14F-4D97-AF65-F5344CB8AC3E}">
        <p14:creationId xmlns:p14="http://schemas.microsoft.com/office/powerpoint/2010/main" val="18835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Epidemiology/overview</a:t>
            </a:r>
            <a:endParaRPr lang="en-US" dirty="0"/>
          </a:p>
        </p:txBody>
      </p:sp>
      <p:sp>
        <p:nvSpPr>
          <p:cNvPr id="3" name="Content Placeholder 2"/>
          <p:cNvSpPr>
            <a:spLocks noGrp="1"/>
          </p:cNvSpPr>
          <p:nvPr>
            <p:ph idx="1"/>
          </p:nvPr>
        </p:nvSpPr>
        <p:spPr/>
        <p:txBody>
          <a:bodyPr>
            <a:normAutofit/>
          </a:bodyPr>
          <a:lstStyle/>
          <a:p>
            <a:r>
              <a:rPr lang="en-US" dirty="0" smtClean="0"/>
              <a:t>The incidence of postterm pregnancies vary by population</a:t>
            </a:r>
          </a:p>
          <a:p>
            <a:pPr lvl="1"/>
            <a:r>
              <a:rPr lang="en-US" dirty="0" smtClean="0"/>
              <a:t>5.6%  in </a:t>
            </a:r>
            <a:r>
              <a:rPr lang="en-US" dirty="0"/>
              <a:t>USA </a:t>
            </a:r>
            <a:r>
              <a:rPr lang="en-US" dirty="0" smtClean="0"/>
              <a:t>in </a:t>
            </a:r>
            <a:r>
              <a:rPr lang="en-US" dirty="0"/>
              <a:t>2012</a:t>
            </a:r>
            <a:r>
              <a:rPr lang="en-US" dirty="0" smtClean="0"/>
              <a:t>, </a:t>
            </a:r>
            <a:r>
              <a:rPr lang="en-US" dirty="0"/>
              <a:t>0.4% in </a:t>
            </a:r>
            <a:r>
              <a:rPr lang="en-US" dirty="0" smtClean="0"/>
              <a:t>Austria, </a:t>
            </a:r>
            <a:r>
              <a:rPr lang="en-US" dirty="0"/>
              <a:t>7% in Denmark and Sweden</a:t>
            </a:r>
            <a:r>
              <a:rPr lang="en-US" dirty="0" smtClean="0"/>
              <a:t>. </a:t>
            </a:r>
          </a:p>
          <a:p>
            <a:pPr lvl="1"/>
            <a:r>
              <a:rPr lang="en-US" dirty="0" smtClean="0"/>
              <a:t>Based on differences in management beyond </a:t>
            </a:r>
            <a:r>
              <a:rPr lang="en-US" dirty="0"/>
              <a:t>the </a:t>
            </a:r>
            <a:r>
              <a:rPr lang="en-US" dirty="0" smtClean="0"/>
              <a:t>EDD </a:t>
            </a:r>
            <a:r>
              <a:rPr lang="en-US" dirty="0"/>
              <a:t>and </a:t>
            </a:r>
            <a:r>
              <a:rPr lang="en-US" dirty="0" smtClean="0"/>
              <a:t>dating criteria </a:t>
            </a:r>
          </a:p>
          <a:p>
            <a:pPr lvl="1"/>
            <a:endParaRPr lang="en-US" dirty="0" smtClean="0"/>
          </a:p>
          <a:p>
            <a:r>
              <a:rPr lang="en-US" dirty="0" smtClean="0"/>
              <a:t>Accurate determination of GA is essential to accurate diagnosis and appropriate management of late-term and postterm pregnancies. </a:t>
            </a:r>
          </a:p>
        </p:txBody>
      </p:sp>
    </p:spTree>
    <p:extLst>
      <p:ext uri="{BB962C8B-B14F-4D97-AF65-F5344CB8AC3E}">
        <p14:creationId xmlns:p14="http://schemas.microsoft.com/office/powerpoint/2010/main" val="92641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Unknown</a:t>
            </a:r>
          </a:p>
          <a:p>
            <a:r>
              <a:rPr lang="en-US" dirty="0" smtClean="0"/>
              <a:t>Parturition results from complex interplay of the </a:t>
            </a:r>
            <a:r>
              <a:rPr lang="en-US" dirty="0"/>
              <a:t>mother, </a:t>
            </a:r>
            <a:r>
              <a:rPr lang="en-US" dirty="0" smtClean="0"/>
              <a:t>fetus</a:t>
            </a:r>
            <a:r>
              <a:rPr lang="en-US" dirty="0"/>
              <a:t> &amp;</a:t>
            </a:r>
            <a:r>
              <a:rPr lang="en-US" dirty="0" smtClean="0"/>
              <a:t> placenta</a:t>
            </a:r>
          </a:p>
          <a:p>
            <a:r>
              <a:rPr lang="en-US" dirty="0"/>
              <a:t>G</a:t>
            </a:r>
            <a:r>
              <a:rPr lang="en-US" dirty="0" smtClean="0"/>
              <a:t>estation and timing of birth is under the control of hypothalamic-pituitary-adrenal (HPA</a:t>
            </a:r>
            <a:r>
              <a:rPr lang="en-US" dirty="0"/>
              <a:t>) </a:t>
            </a:r>
            <a:r>
              <a:rPr lang="en-US" dirty="0" smtClean="0"/>
              <a:t>axis</a:t>
            </a:r>
          </a:p>
          <a:p>
            <a:r>
              <a:rPr lang="en-US" dirty="0" smtClean="0"/>
              <a:t>In sheep</a:t>
            </a:r>
          </a:p>
          <a:p>
            <a:pPr lvl="1"/>
            <a:r>
              <a:rPr lang="en-US" dirty="0" smtClean="0"/>
              <a:t>hypothalamus-releases </a:t>
            </a:r>
            <a:r>
              <a:rPr lang="en-US" dirty="0" err="1" smtClean="0"/>
              <a:t>corticotropin</a:t>
            </a:r>
            <a:r>
              <a:rPr lang="en-US" dirty="0" smtClean="0"/>
              <a:t>-releasing hormone </a:t>
            </a:r>
            <a:r>
              <a:rPr lang="en-US" dirty="0"/>
              <a:t>(</a:t>
            </a:r>
            <a:r>
              <a:rPr lang="en-US" dirty="0" smtClean="0"/>
              <a:t>CRH)-results in secretion of adrenocorticotropic hormone (ACTH</a:t>
            </a:r>
            <a:r>
              <a:rPr lang="en-US" dirty="0"/>
              <a:t>) from the pituitary gland and cortisol from the adrenal </a:t>
            </a:r>
            <a:r>
              <a:rPr lang="en-US" dirty="0" smtClean="0"/>
              <a:t>gland</a:t>
            </a:r>
          </a:p>
          <a:p>
            <a:pPr lvl="1"/>
            <a:r>
              <a:rPr lang="en-US" dirty="0"/>
              <a:t>n</a:t>
            </a:r>
            <a:r>
              <a:rPr lang="en-US" dirty="0" smtClean="0"/>
              <a:t>et effect  is increase prostaglandin </a:t>
            </a:r>
            <a:r>
              <a:rPr lang="en-US" dirty="0"/>
              <a:t>and estrogens and a fall in </a:t>
            </a:r>
            <a:r>
              <a:rPr lang="en-US" dirty="0" smtClean="0"/>
              <a:t>progesterone which then triggers uterine myometrium</a:t>
            </a:r>
            <a:endParaRPr lang="en-US" dirty="0"/>
          </a:p>
          <a:p>
            <a:pPr lvl="1"/>
            <a:r>
              <a:rPr lang="en-US" dirty="0"/>
              <a:t>d</a:t>
            </a:r>
            <a:r>
              <a:rPr lang="en-US" dirty="0" smtClean="0"/>
              <a:t>isruption of HPA for example in </a:t>
            </a:r>
            <a:r>
              <a:rPr lang="en-US" dirty="0" err="1" smtClean="0"/>
              <a:t>hypophysectomized</a:t>
            </a:r>
            <a:r>
              <a:rPr lang="en-US" dirty="0" smtClean="0"/>
              <a:t> sheep, prolongs pregnancy</a:t>
            </a:r>
            <a:endParaRPr lang="en-US" dirty="0"/>
          </a:p>
          <a:p>
            <a:r>
              <a:rPr lang="en-US" dirty="0" smtClean="0"/>
              <a:t>In human fetus, HPA dysregulation </a:t>
            </a:r>
            <a:r>
              <a:rPr lang="en-US" dirty="0"/>
              <a:t>may </a:t>
            </a:r>
            <a:r>
              <a:rPr lang="en-US" dirty="0" smtClean="0"/>
              <a:t>prolong pregnancies</a:t>
            </a:r>
            <a:endParaRPr lang="en-US" dirty="0"/>
          </a:p>
        </p:txBody>
      </p:sp>
    </p:spTree>
    <p:extLst>
      <p:ext uri="{BB962C8B-B14F-4D97-AF65-F5344CB8AC3E}">
        <p14:creationId xmlns:p14="http://schemas.microsoft.com/office/powerpoint/2010/main" val="73341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Content Placeholder 2"/>
          <p:cNvSpPr>
            <a:spLocks noGrp="1"/>
          </p:cNvSpPr>
          <p:nvPr>
            <p:ph idx="1"/>
          </p:nvPr>
        </p:nvSpPr>
        <p:spPr/>
        <p:txBody>
          <a:bodyPr>
            <a:normAutofit/>
          </a:bodyPr>
          <a:lstStyle/>
          <a:p>
            <a:r>
              <a:rPr lang="en-US" dirty="0" smtClean="0"/>
              <a:t>Risk factors include </a:t>
            </a:r>
          </a:p>
          <a:p>
            <a:pPr lvl="1"/>
            <a:r>
              <a:rPr lang="en-US" dirty="0" smtClean="0"/>
              <a:t>Nulliparity/</a:t>
            </a:r>
            <a:r>
              <a:rPr lang="en-US" dirty="0" err="1"/>
              <a:t>primigravidity</a:t>
            </a:r>
            <a:endParaRPr lang="en-US" dirty="0" smtClean="0"/>
          </a:p>
          <a:p>
            <a:pPr lvl="1"/>
            <a:r>
              <a:rPr lang="en-US" dirty="0" smtClean="0"/>
              <a:t>Prior postterm pregnancy</a:t>
            </a:r>
          </a:p>
          <a:p>
            <a:pPr lvl="1"/>
            <a:r>
              <a:rPr lang="en-US" dirty="0" smtClean="0"/>
              <a:t>Male fetus</a:t>
            </a:r>
          </a:p>
          <a:p>
            <a:pPr lvl="1"/>
            <a:r>
              <a:rPr lang="en-US" dirty="0" smtClean="0"/>
              <a:t>Maternal obesity-prepregnancy BMI ≥ 25 </a:t>
            </a:r>
          </a:p>
          <a:p>
            <a:pPr lvl="1"/>
            <a:r>
              <a:rPr lang="en-US" dirty="0" smtClean="0"/>
              <a:t>Genetic predisposition-family history (maternal, not paternal genetic factors)</a:t>
            </a:r>
          </a:p>
          <a:p>
            <a:pPr lvl="1"/>
            <a:r>
              <a:rPr lang="en-US" dirty="0" smtClean="0"/>
              <a:t>Fetal disorders</a:t>
            </a:r>
          </a:p>
          <a:p>
            <a:pPr lvl="2"/>
            <a:r>
              <a:rPr lang="en-US" dirty="0" smtClean="0"/>
              <a:t>Anencephaly </a:t>
            </a:r>
          </a:p>
          <a:p>
            <a:pPr lvl="2"/>
            <a:r>
              <a:rPr lang="en-US" dirty="0" smtClean="0"/>
              <a:t>Adrenal hypoplasia</a:t>
            </a:r>
          </a:p>
          <a:p>
            <a:pPr lvl="2"/>
            <a:r>
              <a:rPr lang="en-US" dirty="0" smtClean="0"/>
              <a:t>X-linked </a:t>
            </a:r>
            <a:r>
              <a:rPr lang="en-US" dirty="0"/>
              <a:t>placental sulfatase deficiency-an X-linked recessive </a:t>
            </a:r>
            <a:r>
              <a:rPr lang="en-US" dirty="0" smtClean="0"/>
              <a:t>disorder associated with abnormally </a:t>
            </a:r>
            <a:r>
              <a:rPr lang="en-US" dirty="0"/>
              <a:t>low </a:t>
            </a:r>
            <a:r>
              <a:rPr lang="en-US" dirty="0" err="1" smtClean="0"/>
              <a:t>estriol</a:t>
            </a:r>
            <a:r>
              <a:rPr lang="en-US" dirty="0" smtClean="0"/>
              <a:t> levels</a:t>
            </a:r>
            <a:endParaRPr lang="en-US" dirty="0"/>
          </a:p>
        </p:txBody>
      </p:sp>
    </p:spTree>
    <p:extLst>
      <p:ext uri="{BB962C8B-B14F-4D97-AF65-F5344CB8AC3E}">
        <p14:creationId xmlns:p14="http://schemas.microsoft.com/office/powerpoint/2010/main" val="194979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and </a:t>
            </a:r>
            <a:r>
              <a:rPr lang="en-US" dirty="0"/>
              <a:t>n</a:t>
            </a:r>
            <a:r>
              <a:rPr lang="en-US" dirty="0" smtClean="0"/>
              <a:t>eonatal </a:t>
            </a:r>
            <a:r>
              <a:rPr lang="en-US" dirty="0"/>
              <a:t>r</a:t>
            </a:r>
            <a:r>
              <a:rPr lang="en-US" dirty="0" smtClean="0"/>
              <a:t>isks</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Increased risk of perinatal morbidity and mortality</a:t>
            </a:r>
          </a:p>
          <a:p>
            <a:pPr lvl="1"/>
            <a:r>
              <a:rPr lang="en-US" dirty="0" smtClean="0"/>
              <a:t>Meconium </a:t>
            </a:r>
            <a:r>
              <a:rPr lang="en-US" dirty="0"/>
              <a:t>aspiration </a:t>
            </a:r>
            <a:r>
              <a:rPr lang="en-US" dirty="0" smtClean="0"/>
              <a:t>syndrome </a:t>
            </a:r>
          </a:p>
          <a:p>
            <a:pPr lvl="1"/>
            <a:r>
              <a:rPr lang="en-US" dirty="0" smtClean="0"/>
              <a:t>5-minute APGAR score &lt;4 </a:t>
            </a:r>
          </a:p>
          <a:p>
            <a:pPr lvl="1"/>
            <a:r>
              <a:rPr lang="en-US" dirty="0"/>
              <a:t>Neonatal </a:t>
            </a:r>
            <a:r>
              <a:rPr lang="en-US" dirty="0" smtClean="0"/>
              <a:t>convulsions</a:t>
            </a:r>
            <a:endParaRPr lang="en-US" dirty="0"/>
          </a:p>
          <a:p>
            <a:pPr lvl="1"/>
            <a:r>
              <a:rPr lang="en-US" dirty="0" smtClean="0"/>
              <a:t>NICU admissions </a:t>
            </a:r>
          </a:p>
          <a:p>
            <a:r>
              <a:rPr lang="en-US" b="1" dirty="0" smtClean="0"/>
              <a:t>Increased incidence of macrosomia and risk of </a:t>
            </a:r>
          </a:p>
          <a:p>
            <a:pPr lvl="1"/>
            <a:r>
              <a:rPr lang="en-US" dirty="0" smtClean="0"/>
              <a:t>Operative vaginal delivery </a:t>
            </a:r>
          </a:p>
          <a:p>
            <a:pPr lvl="1"/>
            <a:r>
              <a:rPr lang="en-US" dirty="0" smtClean="0"/>
              <a:t>Cesarean delivery </a:t>
            </a:r>
          </a:p>
          <a:p>
            <a:pPr lvl="1"/>
            <a:r>
              <a:rPr lang="en-US" dirty="0" smtClean="0"/>
              <a:t>Shoulder dystocia</a:t>
            </a:r>
          </a:p>
        </p:txBody>
      </p:sp>
      <p:sp>
        <p:nvSpPr>
          <p:cNvPr id="4" name="Content Placeholder 3"/>
          <p:cNvSpPr>
            <a:spLocks noGrp="1"/>
          </p:cNvSpPr>
          <p:nvPr>
            <p:ph sz="half" idx="2"/>
          </p:nvPr>
        </p:nvSpPr>
        <p:spPr/>
        <p:txBody>
          <a:bodyPr>
            <a:normAutofit lnSpcReduction="10000"/>
          </a:bodyPr>
          <a:lstStyle/>
          <a:p>
            <a:r>
              <a:rPr lang="en-US" b="1" dirty="0"/>
              <a:t>Oligohydramnios &amp;</a:t>
            </a:r>
            <a:r>
              <a:rPr lang="en-US" b="1" dirty="0" smtClean="0"/>
              <a:t> increased </a:t>
            </a:r>
            <a:r>
              <a:rPr lang="en-US" b="1" dirty="0"/>
              <a:t>risk of </a:t>
            </a:r>
          </a:p>
          <a:p>
            <a:pPr lvl="1"/>
            <a:r>
              <a:rPr lang="en-US" dirty="0"/>
              <a:t>FHR abnormalities-prolonged </a:t>
            </a:r>
            <a:r>
              <a:rPr lang="en-US" dirty="0" smtClean="0"/>
              <a:t>decelerations</a:t>
            </a:r>
          </a:p>
          <a:p>
            <a:pPr lvl="1"/>
            <a:r>
              <a:rPr lang="en-US" dirty="0" smtClean="0"/>
              <a:t>Umbilical </a:t>
            </a:r>
            <a:r>
              <a:rPr lang="en-US" dirty="0"/>
              <a:t>cord compression</a:t>
            </a:r>
          </a:p>
          <a:p>
            <a:pPr lvl="1"/>
            <a:r>
              <a:rPr lang="en-US" dirty="0" smtClean="0"/>
              <a:t>Meconium </a:t>
            </a:r>
            <a:r>
              <a:rPr lang="en-US" dirty="0"/>
              <a:t>staining of </a:t>
            </a:r>
            <a:r>
              <a:rPr lang="en-US" dirty="0" smtClean="0"/>
              <a:t>amniotic </a:t>
            </a:r>
            <a:r>
              <a:rPr lang="en-US" dirty="0"/>
              <a:t>fluid (MSAF</a:t>
            </a:r>
            <a:r>
              <a:rPr lang="en-US" dirty="0" smtClean="0"/>
              <a:t>)</a:t>
            </a:r>
            <a:endParaRPr lang="en-US" dirty="0"/>
          </a:p>
          <a:p>
            <a:pPr lvl="1"/>
            <a:r>
              <a:rPr lang="en-US" dirty="0"/>
              <a:t>Umbilical cord artery blood pH &lt; 7</a:t>
            </a:r>
          </a:p>
          <a:p>
            <a:pPr lvl="1"/>
            <a:r>
              <a:rPr lang="en-US" dirty="0"/>
              <a:t>Lower APGAR scores</a:t>
            </a:r>
          </a:p>
          <a:p>
            <a:r>
              <a:rPr lang="en-US" b="1" dirty="0" smtClean="0"/>
              <a:t>Increased incidence of IUGR</a:t>
            </a:r>
            <a:endParaRPr lang="en-US" b="1" dirty="0"/>
          </a:p>
          <a:p>
            <a:pPr lvl="1"/>
            <a:r>
              <a:rPr lang="en-US" dirty="0"/>
              <a:t>Higher </a:t>
            </a:r>
            <a:r>
              <a:rPr lang="en-US" dirty="0" smtClean="0"/>
              <a:t>rate of still birth </a:t>
            </a:r>
            <a:r>
              <a:rPr lang="en-US" dirty="0"/>
              <a:t>if postterm and growth restricted </a:t>
            </a:r>
          </a:p>
          <a:p>
            <a:endParaRPr lang="en-US" dirty="0"/>
          </a:p>
        </p:txBody>
      </p:sp>
    </p:spTree>
    <p:extLst>
      <p:ext uri="{BB962C8B-B14F-4D97-AF65-F5344CB8AC3E}">
        <p14:creationId xmlns:p14="http://schemas.microsoft.com/office/powerpoint/2010/main" val="179451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Fetal and neonatal risks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 Postmaturity syndrome </a:t>
            </a:r>
          </a:p>
          <a:p>
            <a:pPr lvl="1"/>
            <a:r>
              <a:rPr lang="en-US" dirty="0" smtClean="0"/>
              <a:t>10–20% of postterm pregnancies </a:t>
            </a:r>
          </a:p>
          <a:p>
            <a:pPr lvl="1"/>
            <a:endParaRPr lang="en-US" dirty="0" smtClean="0"/>
          </a:p>
          <a:p>
            <a:pPr lvl="1"/>
            <a:r>
              <a:rPr lang="en-US" dirty="0" smtClean="0"/>
              <a:t>Decreased subcutaneous fat </a:t>
            </a:r>
          </a:p>
          <a:p>
            <a:pPr lvl="1"/>
            <a:endParaRPr lang="en-US" dirty="0" smtClean="0"/>
          </a:p>
          <a:p>
            <a:pPr lvl="1"/>
            <a:r>
              <a:rPr lang="en-US" dirty="0" smtClean="0"/>
              <a:t>Lack vernix and lanugo</a:t>
            </a:r>
          </a:p>
          <a:p>
            <a:pPr lvl="1"/>
            <a:endParaRPr lang="en-US" dirty="0" smtClean="0"/>
          </a:p>
          <a:p>
            <a:pPr lvl="1"/>
            <a:r>
              <a:rPr lang="en-US" dirty="0" smtClean="0"/>
              <a:t>Meconium staining of : amniotic fluid (MSAF), skin, membranes, and umbilical cord</a:t>
            </a:r>
          </a:p>
          <a:p>
            <a:pPr lvl="1"/>
            <a:endParaRPr lang="en-US" dirty="0" smtClean="0"/>
          </a:p>
          <a:p>
            <a:pPr lvl="1"/>
            <a:r>
              <a:rPr lang="en-US" dirty="0" smtClean="0"/>
              <a:t>MAS-results in </a:t>
            </a:r>
            <a:r>
              <a:rPr lang="en-US" dirty="0"/>
              <a:t>decreased lung </a:t>
            </a:r>
            <a:r>
              <a:rPr lang="en-US" dirty="0" smtClean="0"/>
              <a:t>compliance, abnormal </a:t>
            </a:r>
            <a:r>
              <a:rPr lang="en-US" dirty="0"/>
              <a:t>production of surfactant, </a:t>
            </a:r>
            <a:r>
              <a:rPr lang="en-US" dirty="0" smtClean="0"/>
              <a:t>chemical pneumonitis, high morbidity/mortality</a:t>
            </a:r>
            <a:endParaRPr lang="en-US" dirty="0"/>
          </a:p>
        </p:txBody>
      </p:sp>
      <p:pic>
        <p:nvPicPr>
          <p:cNvPr id="5" name="Content Placeholder 4"/>
          <p:cNvPicPr>
            <a:picLocks noGrp="1" noChangeAspect="1"/>
          </p:cNvPicPr>
          <p:nvPr>
            <p:ph sz="half" idx="2"/>
          </p:nvPr>
        </p:nvPicPr>
        <p:blipFill>
          <a:blip r:embed="rId3"/>
          <a:stretch>
            <a:fillRect/>
          </a:stretch>
        </p:blipFill>
        <p:spPr>
          <a:xfrm>
            <a:off x="6822833" y="1139482"/>
            <a:ext cx="5079608" cy="4939006"/>
          </a:xfrm>
          <a:prstGeom prst="rect">
            <a:avLst/>
          </a:prstGeom>
        </p:spPr>
      </p:pic>
      <p:sp>
        <p:nvSpPr>
          <p:cNvPr id="6" name="TextBox 5"/>
          <p:cNvSpPr txBox="1"/>
          <p:nvPr/>
        </p:nvSpPr>
        <p:spPr>
          <a:xfrm>
            <a:off x="6019800" y="6217918"/>
            <a:ext cx="6036213" cy="646331"/>
          </a:xfrm>
          <a:prstGeom prst="rect">
            <a:avLst/>
          </a:prstGeom>
          <a:noFill/>
        </p:spPr>
        <p:txBody>
          <a:bodyPr wrap="square" rtlCol="0">
            <a:spAutoFit/>
          </a:bodyPr>
          <a:lstStyle/>
          <a:p>
            <a:r>
              <a:rPr lang="en-US" dirty="0"/>
              <a:t>Thick, viscous meconium coated the desquamating </a:t>
            </a:r>
            <a:r>
              <a:rPr lang="en-US" dirty="0" smtClean="0"/>
              <a:t>skin. </a:t>
            </a:r>
          </a:p>
          <a:p>
            <a:r>
              <a:rPr lang="en-US" dirty="0" smtClean="0"/>
              <a:t>Note </a:t>
            </a:r>
            <a:r>
              <a:rPr lang="en-US" dirty="0"/>
              <a:t>the long, thin appearance and wrinkling of the hands.</a:t>
            </a:r>
          </a:p>
        </p:txBody>
      </p:sp>
    </p:spTree>
    <p:extLst>
      <p:ext uri="{BB962C8B-B14F-4D97-AF65-F5344CB8AC3E}">
        <p14:creationId xmlns:p14="http://schemas.microsoft.com/office/powerpoint/2010/main" val="2128177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9905</TotalTime>
  <Words>1886</Words>
  <Application>Microsoft Macintosh PowerPoint</Application>
  <PresentationFormat>Widescreen</PresentationFormat>
  <Paragraphs>293</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Postterm pregnancy </vt:lpstr>
      <vt:lpstr>Objectives </vt:lpstr>
      <vt:lpstr>Definition</vt:lpstr>
      <vt:lpstr>Correctly classifying pregnancies by GA</vt:lpstr>
      <vt:lpstr>Epidemiology/overview</vt:lpstr>
      <vt:lpstr>Etiology </vt:lpstr>
      <vt:lpstr>Etiology </vt:lpstr>
      <vt:lpstr>Fetal and neonatal risks</vt:lpstr>
      <vt:lpstr>Fetal and neonatal risks</vt:lpstr>
      <vt:lpstr>Perinatal mortality</vt:lpstr>
      <vt:lpstr>Maternal and obstetric complications </vt:lpstr>
      <vt:lpstr>Other maternal and obstetric complications </vt:lpstr>
      <vt:lpstr>How to decrease the incidence of late-term &amp; postterm</vt:lpstr>
      <vt:lpstr>How to decrease the incidence of late-term &amp; postterm</vt:lpstr>
      <vt:lpstr>Management</vt:lpstr>
      <vt:lpstr>Induction of labor </vt:lpstr>
      <vt:lpstr>Induction of labor: indications</vt:lpstr>
      <vt:lpstr>Induction of labor: contraindications</vt:lpstr>
      <vt:lpstr>Cervical ripening</vt:lpstr>
      <vt:lpstr>Cervical ripening: Bishops score</vt:lpstr>
      <vt:lpstr>Cervical ripening: pharmacological </vt:lpstr>
      <vt:lpstr>Cervical ripening: mechanical </vt:lpstr>
      <vt:lpstr>Cervical ripening: other methods </vt:lpstr>
      <vt:lpstr>Cervical ripening/induction of labor: oxytocin</vt:lpstr>
      <vt:lpstr>Cervical ripening: prostaglandins</vt:lpstr>
      <vt:lpstr>Cervical ripening: prostaglandins</vt:lpstr>
      <vt:lpstr>Cervical ripening: mechanical </vt:lpstr>
      <vt:lpstr>Objectives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term pregnancy </dc:title>
  <dc:creator>ALFRED O. OSOTI</dc:creator>
  <cp:lastModifiedBy>ALFRED O. OSOTI</cp:lastModifiedBy>
  <cp:revision>67</cp:revision>
  <dcterms:created xsi:type="dcterms:W3CDTF">2016-08-25T19:06:41Z</dcterms:created>
  <dcterms:modified xsi:type="dcterms:W3CDTF">2016-09-19T05:01:30Z</dcterms:modified>
</cp:coreProperties>
</file>