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4191000" cy="2990851"/>
          </a:xfrm>
          <a:ln w="161925" cmpd="tri">
            <a:solidFill>
              <a:srgbClr val="00B050"/>
            </a:solidFill>
          </a:ln>
          <a:scene3d>
            <a:camera prst="perspectiveRelaxedModerately"/>
            <a:lightRig rig="threePt" dir="t"/>
          </a:scene3d>
          <a:sp3d>
            <a:bevelT prst="slope"/>
          </a:sp3d>
        </p:spPr>
        <p:txBody>
          <a:bodyPr/>
          <a:lstStyle/>
          <a:p>
            <a:r>
              <a:rPr lang="en-US" b="1" cap="all" dirty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nard MT Condensed" pitchFamily="18" charset="0"/>
              </a:rPr>
              <a:t>PREMATURE RUPTURE OF MEMBRANES</a:t>
            </a:r>
            <a:endParaRPr lang="en-US" b="1" cap="all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24" y="3886200"/>
            <a:ext cx="2438400" cy="914400"/>
          </a:xfrm>
          <a:ln w="76200" cmpd="thinThick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Bodoni MT Condensed" pitchFamily="18" charset="0"/>
              </a:rPr>
              <a:t>BY DR. KOIGI P K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Bodoni MT Condensed" pitchFamily="18" charset="0"/>
              </a:rPr>
              <a:t>M.B., </a:t>
            </a:r>
            <a:r>
              <a:rPr lang="en-US" sz="2400" dirty="0" err="1" smtClean="0">
                <a:solidFill>
                  <a:schemeClr val="tx1"/>
                </a:solidFill>
                <a:latin typeface="Bodoni MT Condensed" pitchFamily="18" charset="0"/>
              </a:rPr>
              <a:t>Ch.B</a:t>
            </a:r>
            <a:r>
              <a:rPr lang="en-US" sz="2400" dirty="0" smtClean="0">
                <a:solidFill>
                  <a:schemeClr val="tx1"/>
                </a:solidFill>
                <a:latin typeface="Bodoni MT Condensed" pitchFamily="18" charset="0"/>
              </a:rPr>
              <a:t>, M.MED O/G</a:t>
            </a:r>
            <a:endParaRPr lang="en-US" sz="2400" dirty="0">
              <a:solidFill>
                <a:schemeClr val="tx1"/>
              </a:solidFill>
              <a:latin typeface="Bodoni MT Condensed" pitchFamily="18" charset="0"/>
            </a:endParaRPr>
          </a:p>
        </p:txBody>
      </p:sp>
      <p:pic>
        <p:nvPicPr>
          <p:cNvPr id="4" name="Picture 2" descr="C:\Users\USER\Desktop\UO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3744191"/>
            <a:ext cx="248194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6591"/>
            <a:ext cx="3333750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7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39918"/>
            <a:ext cx="3429000" cy="103163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itchFamily="18" charset="0"/>
              </a:rPr>
              <a:t>INVESTIGATIONS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5029200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b="1" i="1" dirty="0">
                <a:solidFill>
                  <a:srgbClr val="00B050"/>
                </a:solidFill>
                <a:latin typeface="Bodoni MT Condensed" pitchFamily="18" charset="0"/>
              </a:rPr>
              <a:t>Blood:</a:t>
            </a:r>
            <a:r>
              <a:rPr lang="en-GB" dirty="0">
                <a:solidFill>
                  <a:srgbClr val="00B050"/>
                </a:solidFill>
                <a:latin typeface="Bodoni MT Condensed" pitchFamily="18" charset="0"/>
              </a:rPr>
              <a:t> </a:t>
            </a:r>
            <a:r>
              <a:rPr lang="en-GB" dirty="0">
                <a:latin typeface="Bodoni MT Condensed" pitchFamily="18" charset="0"/>
              </a:rPr>
              <a:t>FBC with WBC differentials: to determine the presence of infection.</a:t>
            </a:r>
            <a:endParaRPr lang="en-US" dirty="0">
              <a:latin typeface="Bodoni MT Condensed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i="1" dirty="0">
                <a:solidFill>
                  <a:srgbClr val="FF0000"/>
                </a:solidFill>
                <a:latin typeface="Bodoni MT Condensed" pitchFamily="18" charset="0"/>
              </a:rPr>
              <a:t>Vaginal fluid: </a:t>
            </a:r>
            <a:endParaRPr lang="en-US" dirty="0">
              <a:solidFill>
                <a:srgbClr val="FF0000"/>
              </a:solidFill>
              <a:latin typeface="Bodoni MT Condensed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Bodoni MT Condensed" pitchFamily="18" charset="0"/>
              </a:rPr>
              <a:t>Collect for foetal lung </a:t>
            </a:r>
            <a:r>
              <a:rPr lang="en-GB" dirty="0" smtClean="0">
                <a:latin typeface="Bodoni MT Condensed" pitchFamily="18" charset="0"/>
              </a:rPr>
              <a:t>maturity </a:t>
            </a:r>
            <a:r>
              <a:rPr lang="en-GB" dirty="0">
                <a:latin typeface="Bodoni MT Condensed" pitchFamily="18" charset="0"/>
              </a:rPr>
              <a:t>testing</a:t>
            </a:r>
            <a:endParaRPr lang="en-US" dirty="0">
              <a:latin typeface="Bodoni MT Condensed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Bodoni MT Condensed" pitchFamily="18" charset="0"/>
              </a:rPr>
              <a:t>Collect for Gram stain &amp; M/C/S &amp; wet mount preparations</a:t>
            </a:r>
            <a:endParaRPr lang="en-US" dirty="0">
              <a:latin typeface="Bodoni MT Condense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i="1" dirty="0">
                <a:solidFill>
                  <a:srgbClr val="00B0F0"/>
                </a:solidFill>
                <a:latin typeface="Bodoni MT Condensed" pitchFamily="18" charset="0"/>
              </a:rPr>
              <a:t>C</a:t>
            </a:r>
            <a:r>
              <a:rPr lang="en-GB" b="1" i="1" dirty="0" smtClean="0">
                <a:solidFill>
                  <a:srgbClr val="00B0F0"/>
                </a:solidFill>
                <a:latin typeface="Bodoni MT Condensed" pitchFamily="18" charset="0"/>
              </a:rPr>
              <a:t>ervical secretion </a:t>
            </a:r>
            <a:r>
              <a:rPr lang="en-GB" b="1" i="1" dirty="0">
                <a:solidFill>
                  <a:srgbClr val="00B0F0"/>
                </a:solidFill>
                <a:latin typeface="Bodoni MT Condensed" pitchFamily="18" charset="0"/>
              </a:rPr>
              <a:t>for Gram stain, culture &amp; </a:t>
            </a:r>
            <a:r>
              <a:rPr lang="en-GB" b="1" i="1" dirty="0" smtClean="0">
                <a:solidFill>
                  <a:srgbClr val="00B0F0"/>
                </a:solidFill>
                <a:latin typeface="Bodoni MT Condensed" pitchFamily="18" charset="0"/>
              </a:rPr>
              <a:t>sensitivity: </a:t>
            </a:r>
            <a:r>
              <a:rPr lang="en-GB" dirty="0" smtClean="0">
                <a:latin typeface="Bodoni MT Condensed" pitchFamily="18" charset="0"/>
              </a:rPr>
              <a:t>if there is no vaginal fluid</a:t>
            </a:r>
            <a:endParaRPr lang="en-US" sz="4000" dirty="0">
              <a:latin typeface="Bodoni MT Condensed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i="1" dirty="0" smtClean="0">
                <a:solidFill>
                  <a:srgbClr val="7030A0"/>
                </a:solidFill>
                <a:latin typeface="Bodoni MT Condensed" pitchFamily="18" charset="0"/>
              </a:rPr>
              <a:t>Ultrasound</a:t>
            </a:r>
            <a:r>
              <a:rPr lang="en-GB" b="1" i="1" dirty="0">
                <a:solidFill>
                  <a:srgbClr val="7030A0"/>
                </a:solidFill>
                <a:latin typeface="Bodoni MT Condensed" pitchFamily="18" charset="0"/>
              </a:rPr>
              <a:t>:</a:t>
            </a:r>
            <a:r>
              <a:rPr lang="en-GB" dirty="0">
                <a:solidFill>
                  <a:srgbClr val="7030A0"/>
                </a:solidFill>
                <a:latin typeface="Bodoni MT Condensed" pitchFamily="18" charset="0"/>
              </a:rPr>
              <a:t> </a:t>
            </a:r>
            <a:r>
              <a:rPr lang="en-GB" dirty="0" smtClean="0">
                <a:latin typeface="Bodoni MT Condensed" pitchFamily="18" charset="0"/>
              </a:rPr>
              <a:t>confirmation </a:t>
            </a:r>
            <a:r>
              <a:rPr lang="en-GB" dirty="0">
                <a:latin typeface="Bodoni MT Condensed" pitchFamily="18" charset="0"/>
              </a:rPr>
              <a:t>of dates &amp; determination </a:t>
            </a:r>
            <a:r>
              <a:rPr lang="en-GB" dirty="0" smtClean="0">
                <a:latin typeface="Bodoni MT Condensed" pitchFamily="18" charset="0"/>
              </a:rPr>
              <a:t>of </a:t>
            </a:r>
            <a:r>
              <a:rPr lang="en-GB" dirty="0">
                <a:latin typeface="Bodoni MT Condensed" pitchFamily="18" charset="0"/>
              </a:rPr>
              <a:t>amniotic fluid </a:t>
            </a:r>
            <a:r>
              <a:rPr lang="en-GB" dirty="0" smtClean="0">
                <a:latin typeface="Bodoni MT Condensed" pitchFamily="18" charset="0"/>
              </a:rPr>
              <a:t>index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Amniocentesis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: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 </a:t>
            </a:r>
            <a:r>
              <a:rPr lang="en-GB" dirty="0" smtClean="0">
                <a:latin typeface="Bodoni MT Condensed" pitchFamily="18" charset="0"/>
              </a:rPr>
              <a:t>if ultrasound is inconclusive; take </a:t>
            </a:r>
            <a:r>
              <a:rPr lang="en-GB" dirty="0">
                <a:latin typeface="Bodoni MT Condensed" pitchFamily="18" charset="0"/>
              </a:rPr>
              <a:t>a sample for foetal </a:t>
            </a:r>
            <a:r>
              <a:rPr lang="en-GB" dirty="0" smtClean="0">
                <a:latin typeface="Bodoni MT Condensed" pitchFamily="18" charset="0"/>
              </a:rPr>
              <a:t>lung maturity </a:t>
            </a:r>
            <a:r>
              <a:rPr lang="en-GB" dirty="0">
                <a:latin typeface="Bodoni MT Condensed" pitchFamily="18" charset="0"/>
              </a:rPr>
              <a:t>testing then inject </a:t>
            </a:r>
            <a:r>
              <a:rPr lang="en-GB" b="1" i="1" dirty="0">
                <a:latin typeface="Bodoni MT Condensed" pitchFamily="18" charset="0"/>
              </a:rPr>
              <a:t>Evans blue </a:t>
            </a:r>
            <a:r>
              <a:rPr lang="en-GB" dirty="0">
                <a:latin typeface="Bodoni MT Condensed" pitchFamily="18" charset="0"/>
              </a:rPr>
              <a:t>OR </a:t>
            </a:r>
            <a:r>
              <a:rPr lang="en-GB" b="1" i="1" dirty="0">
                <a:latin typeface="Bodoni MT Condensed" pitchFamily="18" charset="0"/>
              </a:rPr>
              <a:t>Indigo Carmine dye</a:t>
            </a:r>
            <a:r>
              <a:rPr lang="en-GB" dirty="0">
                <a:latin typeface="Bodoni MT Condensed" pitchFamily="18" charset="0"/>
              </a:rPr>
              <a:t>. If ROM has occurred, then the dye will be present in the vagina if a sterile speculum examination is conducted 20 minutes </a:t>
            </a:r>
            <a:r>
              <a:rPr lang="en-GB" dirty="0" smtClean="0">
                <a:latin typeface="Bodoni MT Condensed" pitchFamily="18" charset="0"/>
              </a:rPr>
              <a:t>later; ask patient to perform </a:t>
            </a:r>
            <a:r>
              <a:rPr lang="en-GB" dirty="0" err="1" smtClean="0">
                <a:latin typeface="Bodoni MT Condensed" pitchFamily="18" charset="0"/>
              </a:rPr>
              <a:t>valsalva</a:t>
            </a:r>
            <a:r>
              <a:rPr lang="en-GB" dirty="0" smtClean="0">
                <a:latin typeface="Bodoni MT Condensed" pitchFamily="18" charset="0"/>
              </a:rPr>
              <a:t> manoeuvre</a:t>
            </a:r>
            <a:endParaRPr lang="en-US" dirty="0">
              <a:latin typeface="Bodoni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201217">
            <a:off x="5851743" y="517150"/>
            <a:ext cx="3124200" cy="1077218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Read up on Fetal lung maturity testing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2209800" cy="177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1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6" y="3200400"/>
            <a:ext cx="5850194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2667000" cy="28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69" y="152398"/>
            <a:ext cx="2409825" cy="28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94" y="152399"/>
            <a:ext cx="1162502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97" y="157653"/>
            <a:ext cx="2773250" cy="278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42894"/>
            <a:ext cx="1579069" cy="376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70" y="3100387"/>
            <a:ext cx="1556278" cy="360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2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FF00"/>
                </a:solidFill>
                <a:latin typeface="Bernard MT Condensed" pitchFamily="18" charset="0"/>
              </a:rPr>
              <a:t>Bonus information </a:t>
            </a:r>
            <a:r>
              <a:rPr lang="en-US" dirty="0" smtClean="0">
                <a:latin typeface="Bernard MT Condensed" pitchFamily="18" charset="0"/>
              </a:rPr>
              <a:t>– Gross examination of amniotic fluid</a:t>
            </a:r>
            <a:endParaRPr lang="en-US" dirty="0">
              <a:latin typeface="Bernard MT Condense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930770"/>
              </p:ext>
            </p:extLst>
          </p:nvPr>
        </p:nvGraphicFramePr>
        <p:xfrm>
          <a:off x="457200" y="1447801"/>
          <a:ext cx="8229600" cy="5181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3657600"/>
              </a:tblGrid>
              <a:tr h="8068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Bernard MT Condensed" pitchFamily="18" charset="0"/>
                        </a:rPr>
                        <a:t>APPEARANCE</a:t>
                      </a:r>
                      <a:endParaRPr lang="en-US" sz="3600" dirty="0"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Bernard MT Condensed" pitchFamily="18" charset="0"/>
                        </a:rPr>
                        <a:t>SIGNIFICANCE</a:t>
                      </a:r>
                      <a:endParaRPr lang="en-US" sz="3600" dirty="0"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9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Bodoni MT Condensed" pitchFamily="18" charset="0"/>
                        </a:rPr>
                        <a:t>Colorless with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Bodoni MT Condensed" pitchFamily="18" charset="0"/>
                        </a:rPr>
                        <a:t> slight to moderate turbidity </a:t>
                      </a:r>
                      <a:endParaRPr lang="en-US" sz="2800" dirty="0">
                        <a:solidFill>
                          <a:srgbClr val="00B050"/>
                        </a:solidFill>
                        <a:latin typeface="Bodoni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Bodoni MT Condensed" pitchFamily="18" charset="0"/>
                        </a:rPr>
                        <a:t>Normal</a:t>
                      </a:r>
                      <a:endParaRPr lang="en-US" sz="2800" dirty="0">
                        <a:solidFill>
                          <a:srgbClr val="00B050"/>
                        </a:solidFill>
                        <a:latin typeface="Bodoni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911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Bodoni MT Condensed" pitchFamily="18" charset="0"/>
                        </a:rPr>
                        <a:t>Blood-streaked</a:t>
                      </a:r>
                      <a:endParaRPr lang="en-US" sz="2800" dirty="0">
                        <a:solidFill>
                          <a:srgbClr val="FF0000"/>
                        </a:solidFill>
                        <a:latin typeface="Bodoni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Bodoni MT Condensed" pitchFamily="18" charset="0"/>
                        </a:rPr>
                        <a:t>Traumatic tap,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Bodoni MT Condensed" pitchFamily="18" charset="0"/>
                        </a:rPr>
                        <a:t> abdominal trauma, intra-amniotic hemorrhage</a:t>
                      </a:r>
                      <a:endParaRPr lang="en-US" sz="2800" dirty="0">
                        <a:solidFill>
                          <a:srgbClr val="FF0000"/>
                        </a:solidFill>
                        <a:latin typeface="Bodoni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959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F0"/>
                          </a:solidFill>
                          <a:latin typeface="Bodoni MT Condensed" pitchFamily="18" charset="0"/>
                        </a:rPr>
                        <a:t>Yellow </a:t>
                      </a:r>
                      <a:endParaRPr lang="en-US" sz="2800" dirty="0">
                        <a:solidFill>
                          <a:srgbClr val="00B0F0"/>
                        </a:solidFill>
                        <a:latin typeface="Bodoni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F0"/>
                          </a:solidFill>
                          <a:latin typeface="Bodoni MT Condensed" pitchFamily="18" charset="0"/>
                        </a:rPr>
                        <a:t>Hemolytic</a:t>
                      </a:r>
                      <a:r>
                        <a:rPr lang="en-US" sz="2800" baseline="0" dirty="0" smtClean="0">
                          <a:solidFill>
                            <a:srgbClr val="00B0F0"/>
                          </a:solidFill>
                          <a:latin typeface="Bodoni MT Condensed" pitchFamily="18" charset="0"/>
                        </a:rPr>
                        <a:t> disease of the neonate</a:t>
                      </a:r>
                      <a:endParaRPr lang="en-US" sz="2800" dirty="0">
                        <a:solidFill>
                          <a:srgbClr val="00B0F0"/>
                        </a:solidFill>
                        <a:latin typeface="Bodoni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959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Bodoni MT Condensed" pitchFamily="18" charset="0"/>
                        </a:rPr>
                        <a:t>Dark-green</a:t>
                      </a:r>
                      <a:endParaRPr lang="en-US" sz="2800" dirty="0">
                        <a:solidFill>
                          <a:srgbClr val="7030A0"/>
                        </a:solidFill>
                        <a:latin typeface="Bodoni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Bodoni MT Condensed" pitchFamily="18" charset="0"/>
                        </a:rPr>
                        <a:t>Meconium staining</a:t>
                      </a:r>
                      <a:endParaRPr lang="en-US" sz="2800" dirty="0">
                        <a:solidFill>
                          <a:srgbClr val="7030A0"/>
                        </a:solidFill>
                        <a:latin typeface="Bodoni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959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doni MT Condensed" pitchFamily="18" charset="0"/>
                        </a:rPr>
                        <a:t>Dark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doni MT Condensed" pitchFamily="18" charset="0"/>
                        </a:rPr>
                        <a:t> red-brown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Bodoni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doni MT Condensed" pitchFamily="18" charset="0"/>
                        </a:rPr>
                        <a:t>Likely intrauterine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doni MT Condensed" pitchFamily="18" charset="0"/>
                        </a:rPr>
                        <a:t> fetal demise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Bodoni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5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8601">
            <a:off x="3566539" y="621148"/>
            <a:ext cx="507982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TREATMENT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9624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The course of action depends on 3 crucial factors:</a:t>
            </a:r>
          </a:p>
          <a:p>
            <a:pPr marL="457200" indent="-457200">
              <a:buFont typeface="Wingdings"/>
              <a:buChar char="è"/>
            </a:pPr>
            <a:r>
              <a:rPr lang="en-US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Gestational age</a:t>
            </a:r>
          </a:p>
          <a:p>
            <a:pPr marL="457200" indent="-457200">
              <a:buFont typeface="Wingdings"/>
              <a:buChar char="è"/>
            </a:pPr>
            <a:r>
              <a:rPr lang="en-US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Whether the patient goes into advanced labor or not</a:t>
            </a:r>
          </a:p>
          <a:p>
            <a:pPr marL="457200" indent="-457200">
              <a:buFont typeface="Wingdings"/>
              <a:buChar char="è"/>
            </a:pPr>
            <a:r>
              <a:rPr lang="en-US" dirty="0" smtClean="0">
                <a:solidFill>
                  <a:srgbClr val="00B0F0"/>
                </a:solidFill>
                <a:latin typeface="Bodoni MT Condensed" pitchFamily="18" charset="0"/>
                <a:sym typeface="Wingdings" pitchFamily="2" charset="2"/>
              </a:rPr>
              <a:t>The presence of </a:t>
            </a:r>
            <a:r>
              <a:rPr lang="en-US" dirty="0" err="1" smtClean="0">
                <a:solidFill>
                  <a:srgbClr val="00B0F0"/>
                </a:solidFill>
                <a:latin typeface="Bodoni MT Condensed" pitchFamily="18" charset="0"/>
                <a:sym typeface="Wingdings" pitchFamily="2" charset="2"/>
              </a:rPr>
              <a:t>chorio-amnionitis</a:t>
            </a:r>
            <a:endParaRPr lang="en-US" dirty="0">
              <a:solidFill>
                <a:srgbClr val="00B0F0"/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8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COMPLICATIONS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257800"/>
          </a:xfrm>
          <a:ln w="76200" cmpd="thickThin">
            <a:solidFill>
              <a:srgbClr val="FFC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Bodoni MT Condensed" pitchFamily="18" charset="0"/>
              </a:rPr>
              <a:t>Maternal:</a:t>
            </a:r>
          </a:p>
          <a:p>
            <a:pPr marL="520700" lvl="1" indent="-284163"/>
            <a:r>
              <a:rPr lang="en-US" sz="3100" dirty="0" err="1" smtClean="0">
                <a:latin typeface="Bodoni MT Condensed" pitchFamily="18" charset="0"/>
              </a:rPr>
              <a:t>Chorioamnionitis</a:t>
            </a:r>
            <a:endParaRPr lang="en-US" sz="3100" dirty="0" smtClean="0">
              <a:latin typeface="Bodoni MT Condensed" pitchFamily="18" charset="0"/>
            </a:endParaRPr>
          </a:p>
          <a:p>
            <a:pPr marL="520700" lvl="1" indent="-284163"/>
            <a:r>
              <a:rPr lang="en-US" sz="3100" dirty="0" smtClean="0">
                <a:latin typeface="Bodoni MT Condensed" pitchFamily="18" charset="0"/>
              </a:rPr>
              <a:t>Generalized sepsis may also occur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Bodoni MT Condensed" pitchFamily="18" charset="0"/>
              </a:rPr>
              <a:t>Fetal:</a:t>
            </a:r>
          </a:p>
          <a:p>
            <a:pPr marL="520700" lvl="1" indent="-284163"/>
            <a:r>
              <a:rPr lang="en-US" sz="3100" dirty="0" smtClean="0">
                <a:latin typeface="Bodoni MT Condensed" pitchFamily="18" charset="0"/>
              </a:rPr>
              <a:t>Prematurity (and its attendant complications)</a:t>
            </a:r>
          </a:p>
          <a:p>
            <a:pPr marL="520700" lvl="1" indent="-284163"/>
            <a:r>
              <a:rPr lang="en-US" sz="3100" dirty="0" smtClean="0">
                <a:latin typeface="Bodoni MT Condensed" pitchFamily="18" charset="0"/>
              </a:rPr>
              <a:t>Cord prolapse</a:t>
            </a:r>
          </a:p>
          <a:p>
            <a:pPr marL="520700" lvl="1" indent="-284163"/>
            <a:r>
              <a:rPr lang="en-US" sz="3100" dirty="0" err="1" smtClean="0">
                <a:latin typeface="Bodoni MT Condensed" pitchFamily="18" charset="0"/>
              </a:rPr>
              <a:t>Malpresentation</a:t>
            </a:r>
            <a:endParaRPr lang="en-US" sz="3100" dirty="0" smtClean="0">
              <a:latin typeface="Bodoni MT Condensed" pitchFamily="18" charset="0"/>
            </a:endParaRPr>
          </a:p>
          <a:p>
            <a:pPr marL="520700" lvl="1" indent="-284163"/>
            <a:r>
              <a:rPr lang="en-US" sz="3100" dirty="0" smtClean="0">
                <a:latin typeface="Bodoni MT Condensed" pitchFamily="18" charset="0"/>
              </a:rPr>
              <a:t>Intrauterine &amp; neonatal infection</a:t>
            </a:r>
          </a:p>
          <a:p>
            <a:pPr marL="520700" lvl="1" indent="-284163"/>
            <a:r>
              <a:rPr lang="en-US" sz="3100" dirty="0" smtClean="0">
                <a:latin typeface="Bodoni MT Condensed" pitchFamily="18" charset="0"/>
              </a:rPr>
              <a:t>Intrauterine fetal demise</a:t>
            </a:r>
          </a:p>
          <a:p>
            <a:pPr marL="520700" lvl="1" indent="-284163"/>
            <a:r>
              <a:rPr lang="en-US" sz="3100" dirty="0" smtClean="0">
                <a:latin typeface="Bodoni MT Condensed" pitchFamily="18" charset="0"/>
              </a:rPr>
              <a:t>Limb deformity</a:t>
            </a:r>
          </a:p>
          <a:p>
            <a:pPr marL="520700" lvl="1" indent="-284163"/>
            <a:endParaRPr lang="en-US" dirty="0">
              <a:latin typeface="Bodoni MT Condense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257800"/>
          </a:xfrm>
          <a:ln w="76200">
            <a:solidFill>
              <a:srgbClr val="7030A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66"/>
                </a:solidFill>
                <a:latin typeface="Bernard MT Condensed" pitchFamily="18" charset="0"/>
              </a:rPr>
              <a:t>IMPORTANT</a:t>
            </a:r>
            <a:r>
              <a:rPr lang="en-US" dirty="0">
                <a:solidFill>
                  <a:srgbClr val="FF0066"/>
                </a:solidFill>
                <a:latin typeface="Bernard MT Condensed" pitchFamily="18" charset="0"/>
              </a:rPr>
              <a:t>!</a:t>
            </a:r>
            <a:r>
              <a:rPr lang="en-US" dirty="0" smtClean="0">
                <a:solidFill>
                  <a:srgbClr val="FF0066"/>
                </a:solidFill>
                <a:latin typeface="Bernard MT Condensed" pitchFamily="18" charset="0"/>
              </a:rPr>
              <a:t> DIAGNOSIS OF CHORIOAMNIONITIS:</a:t>
            </a:r>
          </a:p>
          <a:p>
            <a:pPr marL="284163" lvl="0" indent="-284163">
              <a:buFont typeface="+mj-lt"/>
              <a:buAutoNum type="arabicPeriod"/>
            </a:pPr>
            <a:r>
              <a:rPr lang="en-GB" dirty="0">
                <a:latin typeface="Bodoni MT Condensed" pitchFamily="18" charset="0"/>
              </a:rPr>
              <a:t>Fever: Temp. &gt; 38ºC.</a:t>
            </a:r>
            <a:endParaRPr lang="en-US" dirty="0">
              <a:latin typeface="Bodoni MT Condensed" pitchFamily="18" charset="0"/>
            </a:endParaRPr>
          </a:p>
          <a:p>
            <a:pPr marL="284163" lvl="0" indent="-284163">
              <a:buFont typeface="+mj-lt"/>
              <a:buAutoNum type="arabicPeriod"/>
            </a:pPr>
            <a:r>
              <a:rPr lang="en-GB" dirty="0">
                <a:latin typeface="Bodoni MT Condensed" pitchFamily="18" charset="0"/>
              </a:rPr>
              <a:t>Maternal </a:t>
            </a:r>
            <a:r>
              <a:rPr lang="en-GB" dirty="0" err="1">
                <a:latin typeface="Bodoni MT Condensed" pitchFamily="18" charset="0"/>
              </a:rPr>
              <a:t>leukocytosis</a:t>
            </a:r>
            <a:r>
              <a:rPr lang="en-GB" dirty="0">
                <a:latin typeface="Bodoni MT Condensed" pitchFamily="18" charset="0"/>
              </a:rPr>
              <a:t> (with Differentials)</a:t>
            </a:r>
            <a:r>
              <a:rPr lang="en-GB" dirty="0">
                <a:latin typeface="Bodoni MT Condensed" pitchFamily="18" charset="0"/>
                <a:sym typeface="Wingdings"/>
              </a:rPr>
              <a:t></a:t>
            </a:r>
            <a:r>
              <a:rPr lang="en-GB" dirty="0">
                <a:latin typeface="Bodoni MT Condensed" pitchFamily="18" charset="0"/>
              </a:rPr>
              <a:t> ↑ WBC &amp; </a:t>
            </a:r>
            <a:r>
              <a:rPr lang="en-GB" dirty="0" smtClean="0">
                <a:latin typeface="Bodoni MT Condensed" pitchFamily="18" charset="0"/>
              </a:rPr>
              <a:t>NΦ; </a:t>
            </a:r>
            <a:r>
              <a:rPr lang="en-GB" dirty="0" err="1" smtClean="0">
                <a:latin typeface="Bodoni MT Condensed" pitchFamily="18" charset="0"/>
              </a:rPr>
              <a:t>Leukocytosis</a:t>
            </a:r>
            <a:r>
              <a:rPr lang="en-GB" dirty="0" smtClean="0">
                <a:latin typeface="Bodoni MT Condensed" pitchFamily="18" charset="0"/>
              </a:rPr>
              <a:t> </a:t>
            </a:r>
            <a:r>
              <a:rPr lang="en-GB" dirty="0">
                <a:latin typeface="Bodoni MT Condensed" pitchFamily="18" charset="0"/>
              </a:rPr>
              <a:t>is not reliable, as steroid administration &amp; labour are associated with mild </a:t>
            </a:r>
            <a:r>
              <a:rPr lang="en-GB" dirty="0" err="1">
                <a:latin typeface="Bodoni MT Condensed" pitchFamily="18" charset="0"/>
              </a:rPr>
              <a:t>leukocytosis</a:t>
            </a:r>
            <a:r>
              <a:rPr lang="en-GB" dirty="0">
                <a:latin typeface="Bodoni MT Condensed" pitchFamily="18" charset="0"/>
              </a:rPr>
              <a:t>.</a:t>
            </a:r>
            <a:endParaRPr lang="en-US" dirty="0">
              <a:latin typeface="Bodoni MT Condensed" pitchFamily="18" charset="0"/>
            </a:endParaRPr>
          </a:p>
          <a:p>
            <a:pPr marL="284163" lvl="0" indent="-284163">
              <a:buFont typeface="+mj-lt"/>
              <a:buAutoNum type="arabicPeriod"/>
            </a:pPr>
            <a:r>
              <a:rPr lang="en-GB" dirty="0">
                <a:latin typeface="Bodoni MT Condensed" pitchFamily="18" charset="0"/>
              </a:rPr>
              <a:t>Uterine tenderness</a:t>
            </a:r>
            <a:endParaRPr lang="en-US" dirty="0">
              <a:latin typeface="Bodoni MT Condensed" pitchFamily="18" charset="0"/>
            </a:endParaRPr>
          </a:p>
          <a:p>
            <a:pPr marL="284163" lvl="0" indent="-284163">
              <a:buFont typeface="+mj-lt"/>
              <a:buAutoNum type="arabicPeriod"/>
            </a:pPr>
            <a:r>
              <a:rPr lang="en-GB" dirty="0">
                <a:latin typeface="Bodoni MT Condensed" pitchFamily="18" charset="0"/>
              </a:rPr>
              <a:t>Tachycardia:</a:t>
            </a:r>
            <a:endParaRPr lang="en-US" dirty="0">
              <a:latin typeface="Bodoni MT Condensed" pitchFamily="18" charset="0"/>
            </a:endParaRPr>
          </a:p>
          <a:p>
            <a:pPr marL="630238" lvl="1" indent="-284163">
              <a:buFont typeface="Wingdings" pitchFamily="2" charset="2"/>
              <a:buChar char="§"/>
            </a:pPr>
            <a:r>
              <a:rPr lang="en-GB" dirty="0">
                <a:latin typeface="Bodoni MT Condensed" pitchFamily="18" charset="0"/>
              </a:rPr>
              <a:t>Maternal: &gt; 100bpm</a:t>
            </a:r>
            <a:endParaRPr lang="en-US" dirty="0">
              <a:latin typeface="Bodoni MT Condensed" pitchFamily="18" charset="0"/>
            </a:endParaRPr>
          </a:p>
          <a:p>
            <a:pPr marL="630238" lvl="1" indent="-284163">
              <a:buFont typeface="Wingdings" pitchFamily="2" charset="2"/>
              <a:buChar char="§"/>
            </a:pPr>
            <a:r>
              <a:rPr lang="en-GB" dirty="0">
                <a:latin typeface="Bodoni MT Condensed" pitchFamily="18" charset="0"/>
              </a:rPr>
              <a:t>Foetal: &gt;160 </a:t>
            </a:r>
            <a:r>
              <a:rPr lang="en-GB" dirty="0" err="1">
                <a:latin typeface="Bodoni MT Condensed" pitchFamily="18" charset="0"/>
              </a:rPr>
              <a:t>bpm</a:t>
            </a:r>
            <a:endParaRPr lang="en-US" dirty="0">
              <a:latin typeface="Bodoni MT Condensed" pitchFamily="18" charset="0"/>
            </a:endParaRPr>
          </a:p>
          <a:p>
            <a:pPr marL="284163" indent="-284163">
              <a:buFont typeface="+mj-lt"/>
              <a:buAutoNum type="arabicPeriod"/>
            </a:pPr>
            <a:r>
              <a:rPr lang="en-GB" dirty="0">
                <a:latin typeface="Bodoni MT Condensed" pitchFamily="18" charset="0"/>
              </a:rPr>
              <a:t>Foul-smelling amniotic fluid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" y="34158"/>
            <a:ext cx="5693979" cy="667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040"/>
            <a:ext cx="3276600" cy="346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59" y="3505199"/>
            <a:ext cx="3242442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8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09512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12" y="99848"/>
            <a:ext cx="3929688" cy="340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68" y="3505200"/>
            <a:ext cx="39296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CONCLUSION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7244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Premature rupture of membranes is a common condition in pregnancy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Its occurrence significantly increases the risk of adverse outcomes in the mother and the baby 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Understanding its pathophysiology and managing it appropriately would enable us to reduce the risk of maternal and fetal/ perinatal morbidity and mortality</a:t>
            </a:r>
            <a:endParaRPr lang="en-US" dirty="0">
              <a:latin typeface="Bodoni MT Conden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267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8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PRESENTATION OBJECTIVES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  <a:blipFill>
            <a:blip r:embed="rId2"/>
            <a:tile tx="0" ty="0" sx="100000" sy="100000" flip="none" algn="tl"/>
          </a:blipFill>
          <a:ln w="136525" cmpd="tri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100" dirty="0" smtClean="0">
              <a:latin typeface="Bernard MT Condense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Epidemiology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Clinical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Differential 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Investigations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Conclusion</a:t>
            </a:r>
            <a:endParaRPr lang="en-US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94619"/>
            <a:ext cx="4038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0198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itchFamily="18" charset="0"/>
              </a:rPr>
              <a:t>INTRODUCTION - DEFINITIONS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lvl="0">
              <a:buFont typeface="Wingdings"/>
              <a:buChar char="è"/>
            </a:pPr>
            <a:r>
              <a:rPr lang="en-GB" b="1" dirty="0" smtClean="0">
                <a:solidFill>
                  <a:srgbClr val="00B050"/>
                </a:solidFill>
                <a:latin typeface="Bodoni MT Condensed" pitchFamily="18" charset="0"/>
              </a:rPr>
              <a:t>Premature </a:t>
            </a:r>
            <a:r>
              <a:rPr lang="en-GB" b="1" dirty="0">
                <a:solidFill>
                  <a:srgbClr val="00B050"/>
                </a:solidFill>
                <a:latin typeface="Bodoni MT Condensed" pitchFamily="18" charset="0"/>
              </a:rPr>
              <a:t>rupture of membranes: </a:t>
            </a:r>
            <a:r>
              <a:rPr lang="en-GB" dirty="0">
                <a:latin typeface="Bodoni MT Condensed" pitchFamily="18" charset="0"/>
              </a:rPr>
              <a:t>disruption of the integrity of the foetal membranes that occurs before the onset of </a:t>
            </a:r>
            <a:r>
              <a:rPr lang="en-GB" dirty="0" smtClean="0">
                <a:latin typeface="Bodoni MT Condensed" pitchFamily="18" charset="0"/>
              </a:rPr>
              <a:t>labour</a:t>
            </a:r>
          </a:p>
          <a:p>
            <a:pPr lvl="0">
              <a:buFont typeface="Wingdings"/>
              <a:buChar char="è"/>
            </a:pPr>
            <a:r>
              <a:rPr lang="en-GB" b="1" dirty="0" smtClean="0">
                <a:solidFill>
                  <a:srgbClr val="FF0000"/>
                </a:solidFill>
                <a:latin typeface="Bodoni MT Condensed" pitchFamily="18" charset="0"/>
              </a:rPr>
              <a:t>Pre-term </a:t>
            </a:r>
            <a:r>
              <a:rPr lang="en-GB" b="1" dirty="0">
                <a:solidFill>
                  <a:srgbClr val="FF0000"/>
                </a:solidFill>
                <a:latin typeface="Bodoni MT Condensed" pitchFamily="18" charset="0"/>
              </a:rPr>
              <a:t>Premature rupture of membranes (PPROM): </a:t>
            </a:r>
            <a:r>
              <a:rPr lang="en-GB" dirty="0">
                <a:latin typeface="Bodoni MT Condensed" pitchFamily="18" charset="0"/>
              </a:rPr>
              <a:t>ROM before 37/40 </a:t>
            </a:r>
            <a:r>
              <a:rPr lang="en-GB" dirty="0" smtClean="0">
                <a:latin typeface="Bodoni MT Condensed" pitchFamily="18" charset="0"/>
              </a:rPr>
              <a:t>GBD</a:t>
            </a:r>
          </a:p>
          <a:p>
            <a:pPr lvl="0">
              <a:buFont typeface="Wingdings"/>
              <a:buChar char="è"/>
            </a:pPr>
            <a:r>
              <a:rPr lang="en-GB" b="1" dirty="0" smtClean="0">
                <a:solidFill>
                  <a:srgbClr val="00B0F0"/>
                </a:solidFill>
                <a:latin typeface="Bodoni MT Condensed" pitchFamily="18" charset="0"/>
              </a:rPr>
              <a:t>Prolonged </a:t>
            </a:r>
            <a:r>
              <a:rPr lang="en-GB" b="1" dirty="0">
                <a:solidFill>
                  <a:srgbClr val="00B0F0"/>
                </a:solidFill>
                <a:latin typeface="Bodoni MT Condensed" pitchFamily="18" charset="0"/>
              </a:rPr>
              <a:t>PROM: </a:t>
            </a:r>
            <a:r>
              <a:rPr lang="en-GB" dirty="0">
                <a:latin typeface="Bodoni MT Condensed" pitchFamily="18" charset="0"/>
              </a:rPr>
              <a:t>&gt; 24hrs elapse between ROM &amp; onset of </a:t>
            </a:r>
            <a:r>
              <a:rPr lang="en-GB" dirty="0" smtClean="0">
                <a:latin typeface="Bodoni MT Condensed" pitchFamily="18" charset="0"/>
              </a:rPr>
              <a:t>labour</a:t>
            </a:r>
          </a:p>
          <a:p>
            <a:pPr lvl="0">
              <a:buFont typeface="Wingdings"/>
              <a:buChar char="è"/>
            </a:pPr>
            <a:r>
              <a:rPr lang="en-GB" b="1" i="1" dirty="0" smtClean="0">
                <a:solidFill>
                  <a:srgbClr val="7030A0"/>
                </a:solidFill>
                <a:latin typeface="Bodoni MT Condensed" pitchFamily="18" charset="0"/>
              </a:rPr>
              <a:t>Mid-trimester </a:t>
            </a:r>
            <a:r>
              <a:rPr lang="en-GB" b="1" i="1" dirty="0">
                <a:solidFill>
                  <a:srgbClr val="7030A0"/>
                </a:solidFill>
                <a:latin typeface="Bodoni MT Condensed" pitchFamily="18" charset="0"/>
              </a:rPr>
              <a:t>PROM: </a:t>
            </a:r>
            <a:r>
              <a:rPr lang="en-GB" dirty="0">
                <a:latin typeface="Bodoni MT Condensed" pitchFamily="18" charset="0"/>
              </a:rPr>
              <a:t>occurs at or before 26/40 </a:t>
            </a:r>
            <a:r>
              <a:rPr lang="en-GB" dirty="0" smtClean="0">
                <a:latin typeface="Bodoni MT Condensed" pitchFamily="18" charset="0"/>
              </a:rPr>
              <a:t>GBD</a:t>
            </a:r>
            <a:endParaRPr lang="en-US" dirty="0">
              <a:latin typeface="Bodoni MT Condensed" pitchFamily="18" charset="0"/>
            </a:endParaRPr>
          </a:p>
          <a:p>
            <a:pPr lvl="0">
              <a:buFont typeface="Wingdings"/>
              <a:buChar char="è"/>
            </a:pP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Pre-viable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PROM: </a:t>
            </a:r>
            <a:r>
              <a:rPr lang="en-GB" dirty="0">
                <a:latin typeface="Bodoni MT Condensed" pitchFamily="18" charset="0"/>
              </a:rPr>
              <a:t>ROM before 23/40 GBD (what is considered the current limit of </a:t>
            </a:r>
            <a:r>
              <a:rPr lang="en-GB" dirty="0" smtClean="0">
                <a:latin typeface="Bodoni MT Condensed" pitchFamily="18" charset="0"/>
              </a:rPr>
              <a:t>viability in well endowed </a:t>
            </a:r>
            <a:r>
              <a:rPr lang="en-GB" dirty="0" err="1" smtClean="0">
                <a:latin typeface="Bodoni MT Condensed" pitchFamily="18" charset="0"/>
              </a:rPr>
              <a:t>centers</a:t>
            </a:r>
            <a:r>
              <a:rPr lang="en-GB" dirty="0" smtClean="0">
                <a:latin typeface="Bodoni MT Condensed" pitchFamily="18" charset="0"/>
              </a:rPr>
              <a:t>)</a:t>
            </a:r>
            <a:endParaRPr lang="en-US" dirty="0">
              <a:latin typeface="Bodoni MT Condensed" pitchFamily="18" charset="0"/>
            </a:endParaRPr>
          </a:p>
          <a:p>
            <a:pPr lvl="0">
              <a:buFont typeface="Wingdings"/>
              <a:buChar char="è"/>
            </a:pPr>
            <a:r>
              <a:rPr lang="en-GB" b="1" dirty="0" smtClean="0">
                <a:solidFill>
                  <a:srgbClr val="FF0066"/>
                </a:solidFill>
                <a:latin typeface="Bodoni MT Condensed" pitchFamily="18" charset="0"/>
              </a:rPr>
              <a:t>Pre-term </a:t>
            </a:r>
            <a:r>
              <a:rPr lang="en-GB" b="1" dirty="0">
                <a:solidFill>
                  <a:srgbClr val="FF0066"/>
                </a:solidFill>
                <a:latin typeface="Bodoni MT Condensed" pitchFamily="18" charset="0"/>
              </a:rPr>
              <a:t>PROM remote from </a:t>
            </a:r>
            <a:r>
              <a:rPr lang="en-GB" b="1" dirty="0" smtClean="0">
                <a:solidFill>
                  <a:srgbClr val="FF0066"/>
                </a:solidFill>
                <a:latin typeface="Bodoni MT Condensed" pitchFamily="18" charset="0"/>
              </a:rPr>
              <a:t>term: </a:t>
            </a:r>
            <a:r>
              <a:rPr lang="en-GB" dirty="0" smtClean="0">
                <a:latin typeface="Bodoni MT Condensed" pitchFamily="18" charset="0"/>
              </a:rPr>
              <a:t>ROM between </a:t>
            </a:r>
            <a:r>
              <a:rPr lang="en-GB" dirty="0">
                <a:latin typeface="Bodoni MT Condensed" pitchFamily="18" charset="0"/>
              </a:rPr>
              <a:t>23 – 31/40 </a:t>
            </a:r>
            <a:r>
              <a:rPr lang="en-GB" dirty="0" smtClean="0">
                <a:latin typeface="Bodoni MT Condensed" pitchFamily="18" charset="0"/>
              </a:rPr>
              <a:t>GBD</a:t>
            </a:r>
          </a:p>
          <a:p>
            <a:pPr lvl="0">
              <a:buFont typeface="Wingdings"/>
              <a:buChar char="è"/>
            </a:pPr>
            <a:r>
              <a:rPr lang="en-GB" b="1" dirty="0" smtClean="0">
                <a:solidFill>
                  <a:srgbClr val="00FF00"/>
                </a:solidFill>
                <a:latin typeface="Bodoni MT Condensed" pitchFamily="18" charset="0"/>
              </a:rPr>
              <a:t>Pre-term </a:t>
            </a:r>
            <a:r>
              <a:rPr lang="en-GB" b="1" dirty="0">
                <a:solidFill>
                  <a:srgbClr val="00FF00"/>
                </a:solidFill>
                <a:latin typeface="Bodoni MT Condensed" pitchFamily="18" charset="0"/>
              </a:rPr>
              <a:t>PROM near term: </a:t>
            </a:r>
            <a:r>
              <a:rPr lang="en-GB" dirty="0">
                <a:latin typeface="Bodoni MT Condensed" pitchFamily="18" charset="0"/>
              </a:rPr>
              <a:t>from 32 – 36/40 GBD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" y="152400"/>
            <a:ext cx="972627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74" y="274638"/>
            <a:ext cx="33079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itchFamily="18" charset="0"/>
              </a:rPr>
              <a:t>EPIDEMIOLOGY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075626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Bodoni MT Condensed" pitchFamily="18" charset="0"/>
              </a:rPr>
              <a:t>Occurs in 8 – 10% of all pregnancies</a:t>
            </a:r>
          </a:p>
          <a:p>
            <a:pPr marL="0" indent="0">
              <a:buNone/>
            </a:pPr>
            <a:r>
              <a:rPr lang="en-US" sz="2800" dirty="0" smtClean="0">
                <a:latin typeface="Bodoni MT Condensed" pitchFamily="18" charset="0"/>
              </a:rPr>
              <a:t>PPROM associated with 30 – 40% of all preterm deliveries</a:t>
            </a:r>
          </a:p>
          <a:p>
            <a:pPr marL="0" indent="0">
              <a:buNone/>
            </a:pPr>
            <a:r>
              <a:rPr lang="en-US" sz="2800" b="1" i="1" dirty="0" smtClean="0">
                <a:latin typeface="Bodoni MT Condensed" pitchFamily="18" charset="0"/>
              </a:rPr>
              <a:t>RISK FACTORS: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  <a:latin typeface="Bodoni MT Condensed" pitchFamily="18" charset="0"/>
              </a:rPr>
              <a:t>History of prior PROM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Bodoni MT Condensed" pitchFamily="18" charset="0"/>
              </a:rPr>
              <a:t>Genital tract infection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F0"/>
                </a:solidFill>
                <a:latin typeface="Bodoni MT Condensed" pitchFamily="18" charset="0"/>
              </a:rPr>
              <a:t>Cervical insufficiency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  <a:latin typeface="Bodoni MT Condensed" pitchFamily="18" charset="0"/>
              </a:rPr>
              <a:t>Increased intrauterine pressure: </a:t>
            </a:r>
            <a:r>
              <a:rPr lang="en-US" sz="2800" dirty="0" smtClean="0">
                <a:latin typeface="Bodoni MT Condensed" pitchFamily="18" charset="0"/>
              </a:rPr>
              <a:t>Multiple gestation &amp; </a:t>
            </a:r>
            <a:r>
              <a:rPr lang="en-US" sz="2800" dirty="0" err="1" smtClean="0">
                <a:latin typeface="Bodoni MT Condensed" pitchFamily="18" charset="0"/>
              </a:rPr>
              <a:t>Polyhydramnios</a:t>
            </a:r>
            <a:endParaRPr lang="en-US" sz="2800" dirty="0" smtClean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Cigarette smoking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66"/>
                </a:solidFill>
                <a:latin typeface="Bodoni MT Condensed" pitchFamily="18" charset="0"/>
              </a:rPr>
              <a:t>Trauma: </a:t>
            </a:r>
            <a:r>
              <a:rPr lang="en-US" sz="2800" dirty="0" smtClean="0">
                <a:latin typeface="Bodoni MT Condensed" pitchFamily="18" charset="0"/>
              </a:rPr>
              <a:t>Pelvic examination; coitus</a:t>
            </a:r>
          </a:p>
          <a:p>
            <a:pPr marL="0" indent="0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  <a:p>
            <a:pPr marL="0" indent="0">
              <a:buNone/>
            </a:pPr>
            <a:endParaRPr lang="en-US" dirty="0">
              <a:latin typeface="Bodoni MT Condense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8" y="100033"/>
            <a:ext cx="1905001" cy="203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91227"/>
            <a:ext cx="2442998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0033"/>
            <a:ext cx="2114550" cy="218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133601"/>
            <a:ext cx="190117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5999"/>
            <a:ext cx="2114550" cy="240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191001"/>
            <a:ext cx="1901179" cy="26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4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724400" cy="868363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PATHOPHYSIOLOGY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3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ernard MT Condensed" pitchFamily="18" charset="0"/>
              </a:rPr>
              <a:t>SYMPTOMS</a:t>
            </a:r>
            <a:r>
              <a:rPr lang="en-US" dirty="0" smtClean="0">
                <a:latin typeface="Bernard MT Condensed" pitchFamily="18" charset="0"/>
              </a:rPr>
              <a:t>: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2743200" cy="5334000"/>
          </a:xfrm>
          <a:ln w="28575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568325" lvl="0" indent="-520700">
              <a:buFont typeface="Wingdings"/>
              <a:buChar char="è"/>
            </a:pPr>
            <a:r>
              <a:rPr lang="en-GB" sz="3600" dirty="0" smtClean="0">
                <a:solidFill>
                  <a:srgbClr val="00B050"/>
                </a:solidFill>
                <a:latin typeface="Bodoni MT Condensed" pitchFamily="18" charset="0"/>
              </a:rPr>
              <a:t>Sudden </a:t>
            </a:r>
            <a:r>
              <a:rPr lang="en-GB" sz="3600" dirty="0">
                <a:solidFill>
                  <a:srgbClr val="00B050"/>
                </a:solidFill>
                <a:latin typeface="Bodoni MT Condensed" pitchFamily="18" charset="0"/>
              </a:rPr>
              <a:t>gush of fluid/ continued </a:t>
            </a:r>
            <a:r>
              <a:rPr lang="en-GB" sz="3600" dirty="0" smtClean="0">
                <a:solidFill>
                  <a:srgbClr val="00B050"/>
                </a:solidFill>
                <a:latin typeface="Bodoni MT Condensed" pitchFamily="18" charset="0"/>
              </a:rPr>
              <a:t>leakage</a:t>
            </a:r>
          </a:p>
          <a:p>
            <a:pPr marL="520700" lvl="0" indent="-520700">
              <a:buFont typeface="Wingdings"/>
              <a:buChar char="è"/>
            </a:pPr>
            <a:r>
              <a:rPr lang="en-GB" sz="3600" dirty="0" smtClean="0">
                <a:solidFill>
                  <a:srgbClr val="FF0000"/>
                </a:solidFill>
                <a:latin typeface="Bodoni MT Condensed" pitchFamily="18" charset="0"/>
              </a:rPr>
              <a:t>↓ </a:t>
            </a:r>
            <a:r>
              <a:rPr lang="en-GB" sz="3600" dirty="0">
                <a:solidFill>
                  <a:srgbClr val="FF0000"/>
                </a:solidFill>
                <a:latin typeface="Bodoni MT Condensed" pitchFamily="18" charset="0"/>
              </a:rPr>
              <a:t>size of the </a:t>
            </a:r>
            <a:r>
              <a:rPr lang="en-GB" sz="3600" dirty="0" smtClean="0">
                <a:solidFill>
                  <a:srgbClr val="FF0000"/>
                </a:solidFill>
                <a:latin typeface="Bodoni MT Condensed" pitchFamily="18" charset="0"/>
              </a:rPr>
              <a:t>uterus</a:t>
            </a:r>
          </a:p>
          <a:p>
            <a:pPr marL="520700" lvl="0" indent="-520700">
              <a:buFont typeface="Wingdings"/>
              <a:buChar char="è"/>
            </a:pPr>
            <a:r>
              <a:rPr lang="en-GB" sz="3600" dirty="0" smtClean="0">
                <a:solidFill>
                  <a:srgbClr val="00B0F0"/>
                </a:solidFill>
                <a:latin typeface="Bodoni MT Condensed" pitchFamily="18" charset="0"/>
              </a:rPr>
              <a:t>She may also complain of a fever</a:t>
            </a:r>
            <a:endParaRPr lang="en-US" sz="3600" dirty="0">
              <a:solidFill>
                <a:srgbClr val="00B0F0"/>
              </a:solidFill>
              <a:latin typeface="Bodoni MT Conden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22" y="228600"/>
            <a:ext cx="431540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7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50454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Bernard MT Condensed" pitchFamily="18" charset="0"/>
              </a:rPr>
              <a:t/>
            </a:r>
            <a:br>
              <a:rPr lang="en-US" sz="5300" dirty="0">
                <a:latin typeface="Bernard MT Condensed" pitchFamily="18" charset="0"/>
              </a:rPr>
            </a:br>
            <a:r>
              <a:rPr lang="en-US" sz="4900" dirty="0" smtClean="0">
                <a:latin typeface="Bernard MT Condensed" pitchFamily="18" charset="0"/>
              </a:rPr>
              <a:t>PHYSICAL </a:t>
            </a:r>
            <a:r>
              <a:rPr lang="en-US" sz="4900" dirty="0">
                <a:latin typeface="Bernard MT Condensed" pitchFamily="18" charset="0"/>
              </a:rPr>
              <a:t>FINDINGS:</a:t>
            </a:r>
            <a:r>
              <a:rPr lang="en-US" sz="5300" dirty="0">
                <a:latin typeface="Bernard MT Condensed" pitchFamily="18" charset="0"/>
              </a:rPr>
              <a:t/>
            </a:r>
            <a:br>
              <a:rPr lang="en-US" sz="5300" dirty="0">
                <a:latin typeface="Bernard MT Condensed" pitchFamily="18" charset="0"/>
              </a:rPr>
            </a:b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228600" y="1526086"/>
            <a:ext cx="4191000" cy="4525963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General examination: </a:t>
            </a:r>
            <a:r>
              <a:rPr lang="en-GB" dirty="0">
                <a:latin typeface="Bodoni MT Condensed" pitchFamily="18" charset="0"/>
              </a:rPr>
              <a:t>look for features of infection: febrile, ↑ pulse rate, BP may ↓ if patient is overtly </a:t>
            </a:r>
            <a:r>
              <a:rPr lang="en-GB" dirty="0" smtClean="0">
                <a:latin typeface="Bodoni MT Condensed" pitchFamily="18" charset="0"/>
              </a:rPr>
              <a:t>septic</a:t>
            </a:r>
          </a:p>
          <a:p>
            <a:pPr marL="0" lvl="0" indent="0">
              <a:buNone/>
            </a:pPr>
            <a:endParaRPr lang="en-GB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Abdominal examination: </a:t>
            </a:r>
            <a:r>
              <a:rPr lang="en-GB" dirty="0">
                <a:latin typeface="Bodoni MT Condensed" pitchFamily="18" charset="0"/>
              </a:rPr>
              <a:t>FH &lt; dates; </a:t>
            </a:r>
            <a:r>
              <a:rPr lang="en-GB" dirty="0" smtClean="0">
                <a:latin typeface="Bodoni MT Condensed" pitchFamily="18" charset="0"/>
              </a:rPr>
              <a:t>increased prominence </a:t>
            </a:r>
            <a:r>
              <a:rPr lang="en-GB" dirty="0">
                <a:latin typeface="Bodoni MT Condensed" pitchFamily="18" charset="0"/>
              </a:rPr>
              <a:t>of foetal parts on </a:t>
            </a:r>
            <a:r>
              <a:rPr lang="en-GB" dirty="0" smtClean="0">
                <a:latin typeface="Bodoni MT Condensed" pitchFamily="18" charset="0"/>
              </a:rPr>
              <a:t>palpation</a:t>
            </a:r>
            <a:endParaRPr lang="en-US" dirty="0">
              <a:latin typeface="Bodoni MT Condense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0893">
            <a:off x="7424894" y="204563"/>
            <a:ext cx="1359225" cy="246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57" y="0"/>
            <a:ext cx="2251844" cy="258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88261"/>
            <a:ext cx="2251846" cy="42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46" y="2588261"/>
            <a:ext cx="2424661" cy="4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5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"/>
            <a:ext cx="3807542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Sterile speculum examination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5562600" cy="533400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/>
              <a:buChar char="è"/>
            </a:pPr>
            <a:r>
              <a:rPr lang="en-GB" sz="2800" b="1" i="1" dirty="0" smtClean="0">
                <a:solidFill>
                  <a:srgbClr val="00B050"/>
                </a:solidFill>
                <a:latin typeface="Bodoni MT Condensed" pitchFamily="18" charset="0"/>
              </a:rPr>
              <a:t>Pooling</a:t>
            </a:r>
            <a:r>
              <a:rPr lang="en-GB" sz="2800" b="1" i="1" dirty="0">
                <a:solidFill>
                  <a:srgbClr val="00B050"/>
                </a:solidFill>
                <a:latin typeface="Bodoni MT Condensed" pitchFamily="18" charset="0"/>
              </a:rPr>
              <a:t>:</a:t>
            </a:r>
            <a:r>
              <a:rPr lang="en-GB" sz="2800" dirty="0">
                <a:solidFill>
                  <a:srgbClr val="00B050"/>
                </a:solidFill>
                <a:latin typeface="Bodoni MT Condensed" pitchFamily="18" charset="0"/>
              </a:rPr>
              <a:t> </a:t>
            </a:r>
            <a:r>
              <a:rPr lang="en-GB" sz="2800" dirty="0">
                <a:latin typeface="Bodoni MT Condensed" pitchFamily="18" charset="0"/>
              </a:rPr>
              <a:t>collection of amniotic fluid in the posterior </a:t>
            </a:r>
            <a:r>
              <a:rPr lang="en-GB" sz="2800" dirty="0" smtClean="0">
                <a:latin typeface="Bodoni MT Condensed" pitchFamily="18" charset="0"/>
              </a:rPr>
              <a:t>fornix</a:t>
            </a:r>
          </a:p>
          <a:p>
            <a:pPr lvl="0">
              <a:buFont typeface="Wingdings"/>
              <a:buChar char="è"/>
            </a:pPr>
            <a:r>
              <a:rPr lang="en-GB" sz="2800" b="1" i="1" dirty="0" err="1" smtClean="0">
                <a:solidFill>
                  <a:srgbClr val="FF0000"/>
                </a:solidFill>
                <a:latin typeface="Bodoni MT Condensed" pitchFamily="18" charset="0"/>
              </a:rPr>
              <a:t>Nitrazine</a:t>
            </a:r>
            <a:r>
              <a:rPr lang="en-GB" sz="2800" b="1" i="1" dirty="0" smtClean="0">
                <a:solidFill>
                  <a:srgbClr val="FF0000"/>
                </a:solidFill>
                <a:latin typeface="Bodoni MT Condensed" pitchFamily="18" charset="0"/>
              </a:rPr>
              <a:t> </a:t>
            </a:r>
            <a:r>
              <a:rPr lang="en-GB" sz="2800" b="1" i="1" dirty="0">
                <a:solidFill>
                  <a:srgbClr val="FF0000"/>
                </a:solidFill>
                <a:latin typeface="Bodoni MT Condensed" pitchFamily="18" charset="0"/>
              </a:rPr>
              <a:t>test:</a:t>
            </a:r>
            <a:r>
              <a:rPr lang="en-GB" sz="2800" dirty="0">
                <a:solidFill>
                  <a:srgbClr val="FF0000"/>
                </a:solidFill>
                <a:latin typeface="Bodoni MT Condensed" pitchFamily="18" charset="0"/>
              </a:rPr>
              <a:t> </a:t>
            </a:r>
            <a:r>
              <a:rPr lang="en-GB" sz="2800" dirty="0">
                <a:latin typeface="Bodoni MT Condensed" pitchFamily="18" charset="0"/>
              </a:rPr>
              <a:t>a sterile cotton-tipped swab is used to collect the fluid from the posterior fornix &amp; apply it to </a:t>
            </a:r>
            <a:r>
              <a:rPr lang="en-GB" sz="2800" dirty="0" err="1">
                <a:latin typeface="Bodoni MT Condensed" pitchFamily="18" charset="0"/>
              </a:rPr>
              <a:t>Nitrazine</a:t>
            </a:r>
            <a:r>
              <a:rPr lang="en-GB" sz="2800" dirty="0">
                <a:latin typeface="Bodoni MT Condensed" pitchFamily="18" charset="0"/>
              </a:rPr>
              <a:t> (</a:t>
            </a:r>
            <a:r>
              <a:rPr lang="en-GB" sz="2800" dirty="0" err="1">
                <a:latin typeface="Bodoni MT Condensed" pitchFamily="18" charset="0"/>
              </a:rPr>
              <a:t>Phenaphthiazine</a:t>
            </a:r>
            <a:r>
              <a:rPr lang="en-GB" sz="2800" dirty="0">
                <a:latin typeface="Bodoni MT Condensed" pitchFamily="18" charset="0"/>
              </a:rPr>
              <a:t>) paper</a:t>
            </a:r>
            <a:r>
              <a:rPr lang="en-GB" sz="2800" dirty="0">
                <a:latin typeface="Bodoni MT Condensed" pitchFamily="18" charset="0"/>
                <a:sym typeface="Wingdings"/>
              </a:rPr>
              <a:t></a:t>
            </a:r>
            <a:r>
              <a:rPr lang="en-GB" sz="2800" dirty="0">
                <a:latin typeface="Bodoni MT Condensed" pitchFamily="18" charset="0"/>
              </a:rPr>
              <a:t> the </a:t>
            </a:r>
            <a:r>
              <a:rPr lang="en-GB" sz="2800" dirty="0" err="1">
                <a:latin typeface="Bodoni MT Condensed" pitchFamily="18" charset="0"/>
              </a:rPr>
              <a:t>nitrazine</a:t>
            </a:r>
            <a:r>
              <a:rPr lang="en-GB" sz="2800" dirty="0">
                <a:latin typeface="Bodoni MT Condensed" pitchFamily="18" charset="0"/>
              </a:rPr>
              <a:t> paper turns blue, revealing an alkaline </a:t>
            </a:r>
            <a:r>
              <a:rPr lang="en-GB" sz="2800" dirty="0" smtClean="0">
                <a:latin typeface="Bodoni MT Condensed" pitchFamily="18" charset="0"/>
              </a:rPr>
              <a:t>pH</a:t>
            </a:r>
            <a:endParaRPr lang="en-US" sz="2800" dirty="0">
              <a:latin typeface="Bodoni MT Condensed" pitchFamily="18" charset="0"/>
            </a:endParaRPr>
          </a:p>
          <a:p>
            <a:pPr lvl="0">
              <a:buFont typeface="Wingdings"/>
              <a:buChar char="è"/>
            </a:pPr>
            <a:r>
              <a:rPr lang="en-GB" sz="2800" b="1" i="1" dirty="0" err="1" smtClean="0">
                <a:solidFill>
                  <a:srgbClr val="00B0F0"/>
                </a:solidFill>
                <a:latin typeface="Bodoni MT Condensed" pitchFamily="18" charset="0"/>
              </a:rPr>
              <a:t>Ferning</a:t>
            </a:r>
            <a:r>
              <a:rPr lang="en-GB" sz="2800" b="1" i="1" dirty="0" smtClean="0">
                <a:solidFill>
                  <a:srgbClr val="00B0F0"/>
                </a:solidFill>
                <a:latin typeface="Bodoni MT Condensed" pitchFamily="18" charset="0"/>
              </a:rPr>
              <a:t> </a:t>
            </a:r>
            <a:r>
              <a:rPr lang="en-GB" sz="2800" b="1" i="1" dirty="0">
                <a:solidFill>
                  <a:srgbClr val="00B0F0"/>
                </a:solidFill>
                <a:latin typeface="Bodoni MT Condensed" pitchFamily="18" charset="0"/>
              </a:rPr>
              <a:t>test:</a:t>
            </a:r>
            <a:r>
              <a:rPr lang="en-GB" sz="2800" dirty="0">
                <a:solidFill>
                  <a:srgbClr val="00B0F0"/>
                </a:solidFill>
                <a:latin typeface="Bodoni MT Condensed" pitchFamily="18" charset="0"/>
              </a:rPr>
              <a:t> </a:t>
            </a:r>
            <a:r>
              <a:rPr lang="en-GB" sz="2800" dirty="0">
                <a:latin typeface="Bodoni MT Condensed" pitchFamily="18" charset="0"/>
              </a:rPr>
              <a:t>fluid from the posterior fornix is placed on a glass slide &amp; is allowed to dry. The amniotic fluid, if present, forms a </a:t>
            </a:r>
            <a:r>
              <a:rPr lang="en-GB" sz="2800" dirty="0" err="1">
                <a:latin typeface="Bodoni MT Condensed" pitchFamily="18" charset="0"/>
              </a:rPr>
              <a:t>ferning</a:t>
            </a:r>
            <a:r>
              <a:rPr lang="en-GB" sz="2800" dirty="0">
                <a:latin typeface="Bodoni MT Condensed" pitchFamily="18" charset="0"/>
              </a:rPr>
              <a:t> pattern of crystallization.</a:t>
            </a:r>
            <a:endParaRPr lang="en-US" sz="2800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Bodoni MT Condensed" pitchFamily="18" charset="0"/>
              </a:rPr>
              <a:t>The presence of the above 3 confirms PROM. If one of these three tests is negative, then PROM is unlikely.</a:t>
            </a:r>
            <a:endParaRPr lang="en-US" sz="2800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Bodoni MT Condensed" pitchFamily="18" charset="0"/>
              </a:rPr>
              <a:t>Visually inspect the cervix for dilatation &amp; effacement, rule out cord </a:t>
            </a:r>
            <a:r>
              <a:rPr lang="en-GB" sz="2800" dirty="0" smtClean="0">
                <a:latin typeface="Bodoni MT Condensed" pitchFamily="18" charset="0"/>
              </a:rPr>
              <a:t>prolapse.</a:t>
            </a:r>
            <a:endParaRPr lang="en-US" sz="2800" dirty="0">
              <a:latin typeface="Bodoni MT Condensed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350342" cy="151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2434"/>
            <a:ext cx="3352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0234"/>
            <a:ext cx="3350342" cy="175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1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DIFFERENTIAL DIAGNOSIS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724400" cy="4906963"/>
          </a:xfrm>
          <a:ln w="57150">
            <a:solidFill>
              <a:schemeClr val="tx1"/>
            </a:solidFill>
            <a:prstDash val="lgDashDot"/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 dirty="0" err="1">
                <a:solidFill>
                  <a:srgbClr val="00B050"/>
                </a:solidFill>
                <a:latin typeface="Bodoni MT Condensed" pitchFamily="18" charset="0"/>
              </a:rPr>
              <a:t>Hydrorrhoea</a:t>
            </a:r>
            <a:r>
              <a:rPr lang="en-GB" sz="4400" dirty="0">
                <a:solidFill>
                  <a:srgbClr val="00B050"/>
                </a:solidFill>
                <a:latin typeface="Bodoni MT Condensed" pitchFamily="18" charset="0"/>
              </a:rPr>
              <a:t> </a:t>
            </a:r>
            <a:r>
              <a:rPr lang="en-GB" sz="4400" dirty="0" err="1" smtClean="0">
                <a:solidFill>
                  <a:srgbClr val="00B050"/>
                </a:solidFill>
                <a:latin typeface="Bodoni MT Condensed" pitchFamily="18" charset="0"/>
              </a:rPr>
              <a:t>gravidarum</a:t>
            </a:r>
            <a:endParaRPr lang="en-GB" sz="4400" dirty="0" smtClean="0">
              <a:solidFill>
                <a:srgbClr val="00B050"/>
              </a:solidFill>
              <a:latin typeface="Bodoni MT Condense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>
                <a:solidFill>
                  <a:srgbClr val="FF0000"/>
                </a:solidFill>
                <a:latin typeface="Bodoni MT Condensed" pitchFamily="18" charset="0"/>
              </a:rPr>
              <a:t>Vaginitis with ↑ vaginal secretions</a:t>
            </a:r>
            <a:r>
              <a:rPr lang="en-GB" sz="4400" dirty="0" smtClean="0">
                <a:solidFill>
                  <a:srgbClr val="00B0F0"/>
                </a:solidFill>
                <a:latin typeface="Bodoni MT Condensed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>
                <a:solidFill>
                  <a:srgbClr val="00B0F0"/>
                </a:solidFill>
                <a:latin typeface="Bodoni MT Condensed" pitchFamily="18" charset="0"/>
              </a:rPr>
              <a:t>Urinary incontinence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>
                <a:solidFill>
                  <a:srgbClr val="7030A0"/>
                </a:solidFill>
                <a:latin typeface="Bodoni MT Condensed" pitchFamily="18" charset="0"/>
              </a:rPr>
              <a:t>Exogenous fluids: semen or douche</a:t>
            </a:r>
            <a:endParaRPr lang="en-US" sz="4400" dirty="0">
              <a:solidFill>
                <a:srgbClr val="7030A0"/>
              </a:solidFill>
              <a:latin typeface="Bodoni MT Condensed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34464"/>
            <a:ext cx="3476932" cy="41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419350" cy="233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0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700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PREMATURE RUPTURE OF MEMBRANES</vt:lpstr>
      <vt:lpstr>PRESENTATION OBJECTIVES</vt:lpstr>
      <vt:lpstr>INTRODUCTION - DEFINITIONS</vt:lpstr>
      <vt:lpstr>EPIDEMIOLOGY</vt:lpstr>
      <vt:lpstr>PATHOPHYSIOLOGY</vt:lpstr>
      <vt:lpstr>SYMPTOMS:</vt:lpstr>
      <vt:lpstr> PHYSICAL FINDINGS: </vt:lpstr>
      <vt:lpstr>Sterile speculum examination</vt:lpstr>
      <vt:lpstr>DIFFERENTIAL DIAGNOSIS</vt:lpstr>
      <vt:lpstr>INVESTIGATIONS</vt:lpstr>
      <vt:lpstr>PowerPoint Presentation</vt:lpstr>
      <vt:lpstr>Bonus information – Gross examination of amniotic fluid</vt:lpstr>
      <vt:lpstr>TREATMENT</vt:lpstr>
      <vt:lpstr>PowerPoint Presentation</vt:lpstr>
      <vt:lpstr>COMPLICATIONS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KAMAU KOIGI</dc:creator>
  <cp:lastModifiedBy>DR. KAMAU KOIGI</cp:lastModifiedBy>
  <cp:revision>46</cp:revision>
  <dcterms:created xsi:type="dcterms:W3CDTF">2006-08-16T00:00:00Z</dcterms:created>
  <dcterms:modified xsi:type="dcterms:W3CDTF">2016-12-05T09:49:46Z</dcterms:modified>
</cp:coreProperties>
</file>