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6" r:id="rId6"/>
    <p:sldId id="260" r:id="rId7"/>
    <p:sldId id="277" r:id="rId8"/>
    <p:sldId id="261" r:id="rId9"/>
    <p:sldId id="279" r:id="rId10"/>
    <p:sldId id="262" r:id="rId11"/>
    <p:sldId id="263" r:id="rId12"/>
    <p:sldId id="264" r:id="rId13"/>
    <p:sldId id="265" r:id="rId14"/>
    <p:sldId id="266" r:id="rId15"/>
    <p:sldId id="267" r:id="rId16"/>
    <p:sldId id="268" r:id="rId17"/>
    <p:sldId id="280" r:id="rId18"/>
    <p:sldId id="269" r:id="rId19"/>
    <p:sldId id="270" r:id="rId20"/>
    <p:sldId id="271" r:id="rId21"/>
    <p:sldId id="272" r:id="rId22"/>
    <p:sldId id="273" r:id="rId23"/>
    <p:sldId id="274" r:id="rId24"/>
    <p:sldId id="275" r:id="rId25"/>
    <p:sldId id="2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50" y="-2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C148460-A2F4-4EA4-96EB-11786279C0D8}" type="datetimeFigureOut">
              <a:rPr lang="en-US" smtClean="0"/>
              <a:t>3/30/2016</a:t>
            </a:fld>
            <a:endParaRPr lang="en-GB"/>
          </a:p>
        </p:txBody>
      </p:sp>
      <p:sp>
        <p:nvSpPr>
          <p:cNvPr id="2" name="Footer Placeholder 1"/>
          <p:cNvSpPr>
            <a:spLocks noGrp="1"/>
          </p:cNvSpPr>
          <p:nvPr>
            <p:ph type="ftr" sz="quarter" idx="11"/>
          </p:nvPr>
        </p:nvSpPr>
        <p:spPr/>
        <p:txBody>
          <a:bodyPr/>
          <a:lstStyle/>
          <a:p>
            <a:endParaRPr lang="en-GB"/>
          </a:p>
        </p:txBody>
      </p:sp>
      <p:sp>
        <p:nvSpPr>
          <p:cNvPr id="15" name="Slide Number Placeholder 14"/>
          <p:cNvSpPr>
            <a:spLocks noGrp="1"/>
          </p:cNvSpPr>
          <p:nvPr>
            <p:ph type="sldNum" sz="quarter" idx="12"/>
          </p:nvPr>
        </p:nvSpPr>
        <p:spPr>
          <a:xfrm>
            <a:off x="8229600" y="6473952"/>
            <a:ext cx="758952" cy="246888"/>
          </a:xfrm>
        </p:spPr>
        <p:txBody>
          <a:bodyPr/>
          <a:lstStyle/>
          <a:p>
            <a:fld id="{2498F58B-E597-4EE3-8A87-AC5838A1A1F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148460-A2F4-4EA4-96EB-11786279C0D8}" type="datetimeFigureOut">
              <a:rPr lang="en-US" smtClean="0"/>
              <a:t>3/30/2016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8F58B-E597-4EE3-8A87-AC5838A1A1F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148460-A2F4-4EA4-96EB-11786279C0D8}" type="datetimeFigureOut">
              <a:rPr lang="en-US" smtClean="0"/>
              <a:t>3/30/2016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8F58B-E597-4EE3-8A87-AC5838A1A1F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C148460-A2F4-4EA4-96EB-11786279C0D8}" type="datetimeFigureOut">
              <a:rPr lang="en-US" smtClean="0"/>
              <a:t>3/30/2016</a:t>
            </a:fld>
            <a:endParaRPr lang="en-GB"/>
          </a:p>
        </p:txBody>
      </p:sp>
      <p:sp>
        <p:nvSpPr>
          <p:cNvPr id="19" name="Footer Placeholder 18"/>
          <p:cNvSpPr>
            <a:spLocks noGrp="1"/>
          </p:cNvSpPr>
          <p:nvPr>
            <p:ph type="ftr" sz="quarter" idx="11"/>
          </p:nvPr>
        </p:nvSpPr>
        <p:spPr>
          <a:xfrm>
            <a:off x="3581400" y="76200"/>
            <a:ext cx="2895600" cy="288925"/>
          </a:xfrm>
        </p:spPr>
        <p:txBody>
          <a:bodyPr/>
          <a:lstStyle/>
          <a:p>
            <a:endParaRPr lang="en-GB"/>
          </a:p>
        </p:txBody>
      </p:sp>
      <p:sp>
        <p:nvSpPr>
          <p:cNvPr id="16" name="Slide Number Placeholder 15"/>
          <p:cNvSpPr>
            <a:spLocks noGrp="1"/>
          </p:cNvSpPr>
          <p:nvPr>
            <p:ph type="sldNum" sz="quarter" idx="12"/>
          </p:nvPr>
        </p:nvSpPr>
        <p:spPr>
          <a:xfrm>
            <a:off x="8229600" y="6473952"/>
            <a:ext cx="758952" cy="246888"/>
          </a:xfrm>
        </p:spPr>
        <p:txBody>
          <a:bodyPr/>
          <a:lstStyle/>
          <a:p>
            <a:fld id="{2498F58B-E597-4EE3-8A87-AC5838A1A1F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C148460-A2F4-4EA4-96EB-11786279C0D8}" type="datetimeFigureOut">
              <a:rPr lang="en-US" smtClean="0"/>
              <a:t>3/30/2016</a:t>
            </a:fld>
            <a:endParaRPr lang="en-GB"/>
          </a:p>
        </p:txBody>
      </p:sp>
      <p:sp>
        <p:nvSpPr>
          <p:cNvPr id="11" name="Footer Placeholder 10"/>
          <p:cNvSpPr>
            <a:spLocks noGrp="1"/>
          </p:cNvSpPr>
          <p:nvPr>
            <p:ph type="ftr" sz="quarter" idx="11"/>
          </p:nvPr>
        </p:nvSpPr>
        <p:spPr/>
        <p:txBody>
          <a:bodyPr/>
          <a:lstStyle/>
          <a:p>
            <a:endParaRPr lang="en-GB"/>
          </a:p>
        </p:txBody>
      </p:sp>
      <p:sp>
        <p:nvSpPr>
          <p:cNvPr id="16" name="Slide Number Placeholder 15"/>
          <p:cNvSpPr>
            <a:spLocks noGrp="1"/>
          </p:cNvSpPr>
          <p:nvPr>
            <p:ph type="sldNum" sz="quarter" idx="12"/>
          </p:nvPr>
        </p:nvSpPr>
        <p:spPr/>
        <p:txBody>
          <a:bodyPr/>
          <a:lstStyle/>
          <a:p>
            <a:fld id="{2498F58B-E597-4EE3-8A87-AC5838A1A1F4}" type="slidenum">
              <a:rPr lang="en-GB" smtClean="0"/>
              <a:t>‹#›</a:t>
            </a:fld>
            <a:endParaRPr lang="en-GB"/>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C148460-A2F4-4EA4-96EB-11786279C0D8}" type="datetimeFigureOut">
              <a:rPr lang="en-US" smtClean="0"/>
              <a:t>3/30/2016</a:t>
            </a:fld>
            <a:endParaRPr lang="en-GB"/>
          </a:p>
        </p:txBody>
      </p:sp>
      <p:sp>
        <p:nvSpPr>
          <p:cNvPr id="10" name="Footer Placeholder 9"/>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2498F58B-E597-4EE3-8A87-AC5838A1A1F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C148460-A2F4-4EA4-96EB-11786279C0D8}" type="datetimeFigureOut">
              <a:rPr lang="en-US" smtClean="0"/>
              <a:t>3/30/2016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229600" y="6477000"/>
            <a:ext cx="762000" cy="246888"/>
          </a:xfrm>
        </p:spPr>
        <p:txBody>
          <a:bodyPr/>
          <a:lstStyle/>
          <a:p>
            <a:fld id="{2498F58B-E597-4EE3-8A87-AC5838A1A1F4}" type="slidenum">
              <a:rPr lang="en-GB" smtClean="0"/>
              <a:t>‹#›</a:t>
            </a:fld>
            <a:endParaRPr lang="en-GB"/>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C148460-A2F4-4EA4-96EB-11786279C0D8}" type="datetimeFigureOut">
              <a:rPr lang="en-US" smtClean="0"/>
              <a:t>3/30/2016</a:t>
            </a:fld>
            <a:endParaRPr lang="en-GB"/>
          </a:p>
        </p:txBody>
      </p:sp>
      <p:sp>
        <p:nvSpPr>
          <p:cNvPr id="21" name="Footer Placeholder 20"/>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8F58B-E597-4EE3-8A87-AC5838A1A1F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C148460-A2F4-4EA4-96EB-11786279C0D8}" type="datetimeFigureOut">
              <a:rPr lang="en-US" smtClean="0"/>
              <a:t>3/30/2016</a:t>
            </a:fld>
            <a:endParaRPr lang="en-GB"/>
          </a:p>
        </p:txBody>
      </p:sp>
      <p:sp>
        <p:nvSpPr>
          <p:cNvPr id="24" name="Footer Placeholder 23"/>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8F58B-E597-4EE3-8A87-AC5838A1A1F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C148460-A2F4-4EA4-96EB-11786279C0D8}" type="datetimeFigureOut">
              <a:rPr lang="en-US" smtClean="0"/>
              <a:t>3/30/2016</a:t>
            </a:fld>
            <a:endParaRPr lang="en-GB"/>
          </a:p>
        </p:txBody>
      </p:sp>
      <p:sp>
        <p:nvSpPr>
          <p:cNvPr id="29" name="Footer Placeholder 28"/>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8F58B-E597-4EE3-8A87-AC5838A1A1F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C148460-A2F4-4EA4-96EB-11786279C0D8}" type="datetimeFigureOut">
              <a:rPr lang="en-US" smtClean="0"/>
              <a:t>3/30/2016</a:t>
            </a:fld>
            <a:endParaRPr lang="en-GB"/>
          </a:p>
        </p:txBody>
      </p:sp>
      <p:sp>
        <p:nvSpPr>
          <p:cNvPr id="5" name="Footer Placeholder 4"/>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2498F58B-E597-4EE3-8A87-AC5838A1A1F4}" type="slidenum">
              <a:rPr lang="en-GB" smtClean="0"/>
              <a:t>‹#›</a:t>
            </a:fld>
            <a:endParaRPr lang="en-GB"/>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C148460-A2F4-4EA4-96EB-11786279C0D8}" type="datetimeFigureOut">
              <a:rPr lang="en-US" smtClean="0"/>
              <a:t>3/30/2016</a:t>
            </a:fld>
            <a:endParaRPr lang="en-GB"/>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GB"/>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498F58B-E597-4EE3-8A87-AC5838A1A1F4}" type="slidenum">
              <a:rPr lang="en-GB" smtClean="0"/>
              <a:t>‹#›</a:t>
            </a:fld>
            <a:endParaRPr lang="en-GB"/>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PRETERM LABOUR</a:t>
            </a:r>
            <a:endParaRPr lang="en-GB" dirty="0"/>
          </a:p>
        </p:txBody>
      </p:sp>
      <p:sp>
        <p:nvSpPr>
          <p:cNvPr id="3" name="Subtitle 2"/>
          <p:cNvSpPr>
            <a:spLocks noGrp="1"/>
          </p:cNvSpPr>
          <p:nvPr>
            <p:ph type="subTitle" idx="1"/>
          </p:nvPr>
        </p:nvSpPr>
        <p:spPr/>
        <p:txBody>
          <a:bodyPr/>
          <a:lstStyle/>
          <a:p>
            <a:r>
              <a:rPr lang="en-GB" dirty="0" smtClean="0"/>
              <a:t>Dr Bosire Alex </a:t>
            </a:r>
          </a:p>
          <a:p>
            <a:r>
              <a:rPr lang="en-GB" dirty="0" smtClean="0"/>
              <a:t>Lecturer</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Neonatal Consequences.</a:t>
            </a:r>
          </a:p>
        </p:txBody>
      </p:sp>
      <p:sp>
        <p:nvSpPr>
          <p:cNvPr id="3" name="Content Placeholder 2"/>
          <p:cNvSpPr>
            <a:spLocks noGrp="1"/>
          </p:cNvSpPr>
          <p:nvPr>
            <p:ph idx="1"/>
          </p:nvPr>
        </p:nvSpPr>
        <p:spPr/>
        <p:txBody>
          <a:bodyPr/>
          <a:lstStyle/>
          <a:p>
            <a:pPr lvl="0"/>
            <a:r>
              <a:rPr lang="en-GB" dirty="0"/>
              <a:t>include respiratory distress syndrome (RDS), hypothermia, </a:t>
            </a:r>
            <a:r>
              <a:rPr lang="en-GB" dirty="0" err="1"/>
              <a:t>hypoglycemia</a:t>
            </a:r>
            <a:r>
              <a:rPr lang="en-GB" dirty="0"/>
              <a:t>, jaundice, </a:t>
            </a:r>
            <a:r>
              <a:rPr lang="en-GB" dirty="0" err="1"/>
              <a:t>intraventricular</a:t>
            </a:r>
            <a:r>
              <a:rPr lang="en-GB" dirty="0"/>
              <a:t> </a:t>
            </a:r>
            <a:r>
              <a:rPr lang="en-GB" dirty="0" err="1"/>
              <a:t>hemorrhage</a:t>
            </a:r>
            <a:r>
              <a:rPr lang="en-GB" dirty="0"/>
              <a:t>, necrotizing </a:t>
            </a:r>
            <a:r>
              <a:rPr lang="en-GB" dirty="0" err="1"/>
              <a:t>enterocolitis</a:t>
            </a:r>
            <a:r>
              <a:rPr lang="en-GB" dirty="0"/>
              <a:t>, </a:t>
            </a:r>
            <a:r>
              <a:rPr lang="en-GB" dirty="0" err="1"/>
              <a:t>bronchopulmonary</a:t>
            </a:r>
            <a:r>
              <a:rPr lang="en-GB" dirty="0"/>
              <a:t> dysplasia, sepsis, and patent </a:t>
            </a:r>
            <a:r>
              <a:rPr lang="en-GB" dirty="0" err="1"/>
              <a:t>ductus</a:t>
            </a:r>
            <a:r>
              <a:rPr lang="en-GB" dirty="0"/>
              <a:t> </a:t>
            </a:r>
            <a:r>
              <a:rPr lang="en-GB" dirty="0" err="1"/>
              <a:t>arteriosus</a:t>
            </a:r>
            <a:r>
              <a:rPr lang="en-GB" dirty="0"/>
              <a:t>. Long-term morbidities include cerebral palsy, mental retardation, and retinopathy of prematurity.</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Prevention</a:t>
            </a:r>
            <a:endParaRPr lang="en-GB" dirty="0"/>
          </a:p>
        </p:txBody>
      </p:sp>
      <p:sp>
        <p:nvSpPr>
          <p:cNvPr id="3" name="Content Placeholder 2"/>
          <p:cNvSpPr>
            <a:spLocks noGrp="1"/>
          </p:cNvSpPr>
          <p:nvPr>
            <p:ph idx="1"/>
          </p:nvPr>
        </p:nvSpPr>
        <p:spPr/>
        <p:txBody>
          <a:bodyPr/>
          <a:lstStyle/>
          <a:p>
            <a:r>
              <a:rPr lang="en-GB" dirty="0" smtClean="0"/>
              <a:t>Reduction in risk factors</a:t>
            </a:r>
          </a:p>
          <a:p>
            <a:r>
              <a:rPr lang="en-GB" dirty="0" smtClean="0"/>
              <a:t>Education and detection of signs</a:t>
            </a:r>
          </a:p>
          <a:p>
            <a:r>
              <a:rPr lang="en-GB" dirty="0" err="1" smtClean="0"/>
              <a:t>Progesterones</a:t>
            </a:r>
            <a:endParaRPr lang="en-GB" dirty="0" smtClean="0"/>
          </a:p>
          <a:p>
            <a:r>
              <a:rPr lang="en-GB" dirty="0" smtClean="0"/>
              <a:t>No role of </a:t>
            </a:r>
          </a:p>
          <a:p>
            <a:pPr lvl="1"/>
            <a:r>
              <a:rPr lang="en-GB" dirty="0"/>
              <a:t>Home uterine monitoring, bed rest, and oral </a:t>
            </a:r>
            <a:r>
              <a:rPr lang="en-GB" dirty="0" err="1"/>
              <a:t>tocolytic</a:t>
            </a:r>
            <a:r>
              <a:rPr lang="en-GB" dirty="0"/>
              <a:t> therapy have shown no beneficial effect in reducing rate of preterm delivery.</a:t>
            </a:r>
            <a:endParaRPr lang="en-GB" sz="2400" dirty="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Evaluation</a:t>
            </a:r>
            <a:endParaRPr lang="en-GB" dirty="0"/>
          </a:p>
        </p:txBody>
      </p:sp>
      <p:sp>
        <p:nvSpPr>
          <p:cNvPr id="3" name="Content Placeholder 2"/>
          <p:cNvSpPr>
            <a:spLocks noGrp="1"/>
          </p:cNvSpPr>
          <p:nvPr>
            <p:ph idx="1"/>
          </p:nvPr>
        </p:nvSpPr>
        <p:spPr/>
        <p:txBody>
          <a:bodyPr/>
          <a:lstStyle/>
          <a:p>
            <a:r>
              <a:rPr lang="en-GB" dirty="0" smtClean="0"/>
              <a:t>History and examination</a:t>
            </a:r>
          </a:p>
          <a:p>
            <a:r>
              <a:rPr lang="en-GB" dirty="0" smtClean="0">
                <a:latin typeface="Times New Roman"/>
                <a:ea typeface="Times New Roman"/>
                <a:cs typeface="Times New Roman"/>
              </a:rPr>
              <a:t>Sterile speculum examination (SSE) should include</a:t>
            </a:r>
          </a:p>
          <a:p>
            <a:pPr lvl="2"/>
            <a:r>
              <a:rPr lang="en-GB" sz="1200" dirty="0" err="1"/>
              <a:t>Nitrazine</a:t>
            </a:r>
            <a:r>
              <a:rPr lang="en-GB" sz="1200" dirty="0"/>
              <a:t> and fern test to rule out spontaneous rupture of membranes</a:t>
            </a:r>
            <a:r>
              <a:rPr lang="en-GB" sz="1200" dirty="0" smtClean="0"/>
              <a:t>.</a:t>
            </a:r>
          </a:p>
          <a:p>
            <a:pPr lvl="2"/>
            <a:r>
              <a:rPr lang="en-GB" sz="1200" dirty="0" smtClean="0"/>
              <a:t>DNA </a:t>
            </a:r>
            <a:r>
              <a:rPr lang="en-GB" sz="1200" dirty="0" err="1" smtClean="0"/>
              <a:t>vaginitis</a:t>
            </a:r>
            <a:r>
              <a:rPr lang="en-GB" sz="1200" dirty="0" smtClean="0"/>
              <a:t> – </a:t>
            </a:r>
            <a:r>
              <a:rPr lang="en-GB" sz="1200" dirty="0" err="1" smtClean="0"/>
              <a:t>chlamydia,yeast,bacterial</a:t>
            </a:r>
            <a:r>
              <a:rPr lang="en-GB" sz="1200" dirty="0" smtClean="0"/>
              <a:t> </a:t>
            </a:r>
            <a:r>
              <a:rPr lang="en-GB" sz="1200" dirty="0" err="1" smtClean="0"/>
              <a:t>vaginosis,gonorrhea</a:t>
            </a:r>
            <a:r>
              <a:rPr lang="en-GB" sz="1200" dirty="0" smtClean="0"/>
              <a:t>, group B strep</a:t>
            </a:r>
          </a:p>
          <a:p>
            <a:pPr lvl="2"/>
            <a:r>
              <a:rPr lang="en-GB" sz="1800" dirty="0"/>
              <a:t>Visual inspection assessment of cervical dilation and </a:t>
            </a:r>
            <a:r>
              <a:rPr lang="en-GB" sz="1800" dirty="0" smtClean="0"/>
              <a:t>bleeding</a:t>
            </a:r>
          </a:p>
          <a:p>
            <a:pPr lvl="2"/>
            <a:r>
              <a:rPr lang="en-GB" sz="1800" dirty="0" err="1"/>
              <a:t>Fetal</a:t>
            </a:r>
            <a:r>
              <a:rPr lang="en-GB" sz="1800" dirty="0"/>
              <a:t> </a:t>
            </a:r>
            <a:r>
              <a:rPr lang="en-GB" sz="1800" dirty="0" err="1"/>
              <a:t>fibronectin</a:t>
            </a:r>
            <a:r>
              <a:rPr lang="en-GB" sz="1800" dirty="0"/>
              <a:t> (FFN) test. FFN can be done between 24 to 34 weeks </a:t>
            </a:r>
            <a:r>
              <a:rPr lang="en-GB" sz="1800" dirty="0" smtClean="0"/>
              <a:t>gestation. </a:t>
            </a:r>
            <a:r>
              <a:rPr lang="en-GB" sz="1800" dirty="0"/>
              <a:t>The value of the test is its negative predictive value of 99% in predicting no risk of delivery within 7 days.</a:t>
            </a:r>
          </a:p>
          <a:p>
            <a:pPr lvl="2"/>
            <a:endParaRPr lang="en-GB" sz="1200" dirty="0" smtClean="0">
              <a:ea typeface="Calibri"/>
              <a:cs typeface="Times New Roman"/>
            </a:endParaRP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investigations</a:t>
            </a:r>
            <a:endParaRPr lang="en-GB" dirty="0"/>
          </a:p>
        </p:txBody>
      </p:sp>
      <p:sp>
        <p:nvSpPr>
          <p:cNvPr id="3" name="Content Placeholder 2"/>
          <p:cNvSpPr>
            <a:spLocks noGrp="1"/>
          </p:cNvSpPr>
          <p:nvPr>
            <p:ph idx="1"/>
          </p:nvPr>
        </p:nvSpPr>
        <p:spPr/>
        <p:txBody>
          <a:bodyPr/>
          <a:lstStyle/>
          <a:p>
            <a:r>
              <a:rPr lang="en-GB" dirty="0" smtClean="0"/>
              <a:t>Total blood count</a:t>
            </a:r>
          </a:p>
          <a:p>
            <a:r>
              <a:rPr lang="en-GB" dirty="0" smtClean="0"/>
              <a:t>Urine m/c/s</a:t>
            </a:r>
          </a:p>
          <a:p>
            <a:r>
              <a:rPr lang="en-GB" dirty="0" err="1" smtClean="0"/>
              <a:t>Ultrasonography</a:t>
            </a:r>
            <a:r>
              <a:rPr lang="en-GB" dirty="0" smtClean="0"/>
              <a:t> – </a:t>
            </a:r>
            <a:r>
              <a:rPr lang="en-GB" dirty="0" err="1" smtClean="0"/>
              <a:t>fetal</a:t>
            </a:r>
            <a:r>
              <a:rPr lang="en-GB" dirty="0" smtClean="0"/>
              <a:t> </a:t>
            </a:r>
            <a:r>
              <a:rPr lang="en-GB" dirty="0" err="1" smtClean="0"/>
              <a:t>weight,presentation,cervical</a:t>
            </a:r>
            <a:r>
              <a:rPr lang="en-GB" dirty="0" smtClean="0"/>
              <a:t> length</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a:t>
            </a:r>
          </a:p>
        </p:txBody>
      </p:sp>
      <p:sp>
        <p:nvSpPr>
          <p:cNvPr id="3" name="Content Placeholder 2"/>
          <p:cNvSpPr>
            <a:spLocks noGrp="1"/>
          </p:cNvSpPr>
          <p:nvPr>
            <p:ph idx="1"/>
          </p:nvPr>
        </p:nvSpPr>
        <p:spPr/>
        <p:txBody>
          <a:bodyPr/>
          <a:lstStyle/>
          <a:p>
            <a:r>
              <a:rPr lang="en-GB" dirty="0"/>
              <a:t>main goals are to reduce or stop the contractions to delay delivery and to optimize </a:t>
            </a:r>
            <a:r>
              <a:rPr lang="en-GB" dirty="0" err="1"/>
              <a:t>fetal</a:t>
            </a:r>
            <a:r>
              <a:rPr lang="en-GB" dirty="0"/>
              <a:t> well-being with administration of steroids and antibiotics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PTL after 34 weeks</a:t>
            </a:r>
            <a:endParaRPr lang="en-GB" dirty="0"/>
          </a:p>
        </p:txBody>
      </p:sp>
      <p:sp>
        <p:nvSpPr>
          <p:cNvPr id="3" name="Content Placeholder 2"/>
          <p:cNvSpPr>
            <a:spLocks noGrp="1"/>
          </p:cNvSpPr>
          <p:nvPr>
            <p:ph idx="1"/>
          </p:nvPr>
        </p:nvSpPr>
        <p:spPr/>
        <p:txBody>
          <a:bodyPr/>
          <a:lstStyle/>
          <a:p>
            <a:r>
              <a:rPr lang="en-GB" dirty="0" smtClean="0"/>
              <a:t>Once confirmed gestational age – let labour progress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PTL </a:t>
            </a:r>
            <a:r>
              <a:rPr lang="en-GB" dirty="0"/>
              <a:t>between </a:t>
            </a:r>
            <a:r>
              <a:rPr lang="en-GB" dirty="0" smtClean="0"/>
              <a:t>26 </a:t>
            </a:r>
            <a:r>
              <a:rPr lang="en-GB" dirty="0"/>
              <a:t>and 34 weeks' </a:t>
            </a:r>
            <a:r>
              <a:rPr lang="en-GB" dirty="0" smtClean="0"/>
              <a:t>gestation/EFW </a:t>
            </a:r>
            <a:r>
              <a:rPr lang="en-GB" dirty="0"/>
              <a:t>600–2500 g. </a:t>
            </a:r>
          </a:p>
        </p:txBody>
      </p:sp>
      <p:sp>
        <p:nvSpPr>
          <p:cNvPr id="3" name="Content Placeholder 2"/>
          <p:cNvSpPr>
            <a:spLocks noGrp="1"/>
          </p:cNvSpPr>
          <p:nvPr>
            <p:ph idx="1"/>
          </p:nvPr>
        </p:nvSpPr>
        <p:spPr/>
        <p:txBody>
          <a:bodyPr/>
          <a:lstStyle/>
          <a:p>
            <a:r>
              <a:rPr lang="en-GB" dirty="0"/>
              <a:t>Hydration</a:t>
            </a:r>
            <a:r>
              <a:rPr lang="en-GB" dirty="0" smtClean="0"/>
              <a:t>.</a:t>
            </a:r>
          </a:p>
          <a:p>
            <a:r>
              <a:rPr lang="en-GB" dirty="0"/>
              <a:t>Bed rest </a:t>
            </a:r>
            <a:endParaRPr lang="en-GB" dirty="0" smtClean="0"/>
          </a:p>
          <a:p>
            <a:r>
              <a:rPr lang="en-GB" dirty="0"/>
              <a:t>Antibiotics </a:t>
            </a:r>
            <a:r>
              <a:rPr lang="en-GB" dirty="0" smtClean="0"/>
              <a:t>– to treat infection or/&amp; GBS prophylaxis</a:t>
            </a:r>
          </a:p>
          <a:p>
            <a:r>
              <a:rPr lang="en-GB" dirty="0" smtClean="0"/>
              <a:t>Corticosteroids</a:t>
            </a:r>
          </a:p>
          <a:p>
            <a:r>
              <a:rPr lang="en-GB" dirty="0" err="1" smtClean="0"/>
              <a:t>Tocolysis</a:t>
            </a:r>
            <a:endParaRPr lang="en-GB" dirty="0" smtClean="0"/>
          </a:p>
          <a:p>
            <a:r>
              <a:rPr lang="en-GB" dirty="0" smtClean="0"/>
              <a:t>Delivery when &amp; if appropriate – Normal or CS</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reterm labor flow.jpg"/>
          <p:cNvPicPr>
            <a:picLocks noGrp="1" noChangeAspect="1"/>
          </p:cNvPicPr>
          <p:nvPr>
            <p:ph idx="1"/>
          </p:nvPr>
        </p:nvPicPr>
        <p:blipFill>
          <a:blip r:embed="rId2"/>
          <a:stretch>
            <a:fillRect/>
          </a:stretch>
        </p:blipFill>
        <p:spPr>
          <a:xfrm>
            <a:off x="714348" y="928670"/>
            <a:ext cx="7358494" cy="5143536"/>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Corticosteroids</a:t>
            </a:r>
            <a:endParaRPr lang="en-GB" dirty="0"/>
          </a:p>
        </p:txBody>
      </p:sp>
      <p:sp>
        <p:nvSpPr>
          <p:cNvPr id="3" name="Content Placeholder 2"/>
          <p:cNvSpPr>
            <a:spLocks noGrp="1"/>
          </p:cNvSpPr>
          <p:nvPr>
            <p:ph idx="1"/>
          </p:nvPr>
        </p:nvSpPr>
        <p:spPr/>
        <p:txBody>
          <a:bodyPr>
            <a:normAutofit/>
          </a:bodyPr>
          <a:lstStyle/>
          <a:p>
            <a:r>
              <a:rPr lang="en-GB" dirty="0"/>
              <a:t>Two doses of </a:t>
            </a:r>
            <a:r>
              <a:rPr lang="en-GB" dirty="0" err="1"/>
              <a:t>betamethasone</a:t>
            </a:r>
            <a:r>
              <a:rPr lang="en-GB" dirty="0"/>
              <a:t> (12 mg IM) 24 hours apart or four doses of </a:t>
            </a:r>
            <a:r>
              <a:rPr lang="en-GB" dirty="0" err="1"/>
              <a:t>dexamethasone</a:t>
            </a:r>
            <a:r>
              <a:rPr lang="en-GB" dirty="0"/>
              <a:t> (6 mg IM) 12 hours apart are recommended for acceleration of </a:t>
            </a:r>
            <a:r>
              <a:rPr lang="en-GB" dirty="0" err="1"/>
              <a:t>fetal</a:t>
            </a:r>
            <a:r>
              <a:rPr lang="en-GB" dirty="0"/>
              <a:t> lung </a:t>
            </a:r>
            <a:r>
              <a:rPr lang="en-GB" dirty="0" smtClean="0"/>
              <a:t>maturity.</a:t>
            </a:r>
          </a:p>
          <a:p>
            <a:r>
              <a:rPr lang="en-GB" dirty="0" smtClean="0"/>
              <a:t>Administration </a:t>
            </a:r>
            <a:r>
              <a:rPr lang="en-GB" dirty="0"/>
              <a:t>of corticosteroids is associated with a decreased </a:t>
            </a:r>
            <a:r>
              <a:rPr lang="en-GB" dirty="0" smtClean="0"/>
              <a:t>risk </a:t>
            </a:r>
            <a:r>
              <a:rPr lang="en-GB" dirty="0"/>
              <a:t>for RDS, </a:t>
            </a:r>
            <a:r>
              <a:rPr lang="en-GB" dirty="0" err="1"/>
              <a:t>intraventricular</a:t>
            </a:r>
            <a:r>
              <a:rPr lang="en-GB" dirty="0"/>
              <a:t> </a:t>
            </a:r>
            <a:r>
              <a:rPr lang="en-GB" dirty="0" err="1"/>
              <a:t>hemorrhage</a:t>
            </a:r>
            <a:r>
              <a:rPr lang="en-GB" dirty="0"/>
              <a:t>, necrotizing </a:t>
            </a:r>
            <a:r>
              <a:rPr lang="en-GB" dirty="0" err="1"/>
              <a:t>enterocolitis</a:t>
            </a:r>
            <a:r>
              <a:rPr lang="en-GB" dirty="0"/>
              <a:t>, and neonatal death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optimal benefits of antenatal corticosteroids are seen 24 hours after administration, peak at 48 hours, and continue for at least 7 days.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a:t>
            </a:r>
            <a:endParaRPr lang="en-GB" dirty="0"/>
          </a:p>
        </p:txBody>
      </p:sp>
      <p:sp>
        <p:nvSpPr>
          <p:cNvPr id="3" name="Content Placeholder 2"/>
          <p:cNvSpPr>
            <a:spLocks noGrp="1"/>
          </p:cNvSpPr>
          <p:nvPr>
            <p:ph idx="1"/>
          </p:nvPr>
        </p:nvSpPr>
        <p:spPr/>
        <p:txBody>
          <a:bodyPr/>
          <a:lstStyle/>
          <a:p>
            <a:r>
              <a:rPr lang="en-GB" dirty="0"/>
              <a:t>contractions that cause cervical change/appreciable cervical dilatation or </a:t>
            </a:r>
            <a:r>
              <a:rPr lang="en-GB" dirty="0" err="1"/>
              <a:t>effacment</a:t>
            </a:r>
            <a:r>
              <a:rPr lang="en-GB" dirty="0"/>
              <a:t> before 37 weeks of gestation but after </a:t>
            </a:r>
            <a:r>
              <a:rPr lang="en-GB" dirty="0" smtClean="0"/>
              <a:t>age of viability.</a:t>
            </a:r>
          </a:p>
          <a:p>
            <a:r>
              <a:rPr lang="en-GB" dirty="0" err="1"/>
              <a:t>Labor</a:t>
            </a:r>
            <a:r>
              <a:rPr lang="en-GB" dirty="0"/>
              <a:t> is the process of coordinated uterine contractions leading to progressive cervical effacement and dilatation by which the </a:t>
            </a:r>
            <a:r>
              <a:rPr lang="en-GB" dirty="0" err="1"/>
              <a:t>fetus</a:t>
            </a:r>
            <a:r>
              <a:rPr lang="en-GB" dirty="0"/>
              <a:t> and placenta are expelled.</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Tocolysis</a:t>
            </a:r>
            <a:endParaRPr lang="en-GB" dirty="0"/>
          </a:p>
        </p:txBody>
      </p:sp>
      <p:sp>
        <p:nvSpPr>
          <p:cNvPr id="3" name="Content Placeholder 2"/>
          <p:cNvSpPr>
            <a:spLocks noGrp="1"/>
          </p:cNvSpPr>
          <p:nvPr>
            <p:ph idx="1"/>
          </p:nvPr>
        </p:nvSpPr>
        <p:spPr/>
        <p:txBody>
          <a:bodyPr/>
          <a:lstStyle/>
          <a:p>
            <a:r>
              <a:rPr lang="en-GB" dirty="0"/>
              <a:t>helpful in providing time to administer </a:t>
            </a:r>
            <a:r>
              <a:rPr lang="en-GB" dirty="0" err="1"/>
              <a:t>betamethasone</a:t>
            </a:r>
            <a:r>
              <a:rPr lang="en-GB" dirty="0"/>
              <a:t> and enable transport to a tertiary medical </a:t>
            </a:r>
            <a:r>
              <a:rPr lang="en-GB" dirty="0" err="1"/>
              <a:t>center</a:t>
            </a:r>
            <a:r>
              <a:rPr lang="en-GB" dirty="0"/>
              <a:t>. </a:t>
            </a:r>
            <a:endParaRPr lang="en-GB" dirty="0" smtClean="0"/>
          </a:p>
          <a:p>
            <a:r>
              <a:rPr lang="en-GB" dirty="0" err="1"/>
              <a:t>Tocolytic</a:t>
            </a:r>
            <a:r>
              <a:rPr lang="en-GB" dirty="0"/>
              <a:t> therapy should be considered in the patient with cervical dilatation less than 5 cm. Successful </a:t>
            </a:r>
            <a:r>
              <a:rPr lang="en-GB" dirty="0" err="1"/>
              <a:t>tocolysis</a:t>
            </a:r>
            <a:r>
              <a:rPr lang="en-GB" dirty="0"/>
              <a:t> is generally considered fewer than 4–6 uterine contractions per hour without further cervical change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Contraindications include </a:t>
            </a:r>
            <a:r>
              <a:rPr lang="en-GB" dirty="0" err="1"/>
              <a:t>fetal</a:t>
            </a:r>
            <a:r>
              <a:rPr lang="en-GB" dirty="0"/>
              <a:t> distress, </a:t>
            </a:r>
            <a:r>
              <a:rPr lang="en-GB" dirty="0" err="1"/>
              <a:t>chorioamnionitis</a:t>
            </a:r>
            <a:r>
              <a:rPr lang="en-GB" dirty="0"/>
              <a:t>, </a:t>
            </a:r>
            <a:r>
              <a:rPr lang="en-GB" dirty="0" err="1"/>
              <a:t>eclampsia</a:t>
            </a:r>
            <a:r>
              <a:rPr lang="en-GB" dirty="0"/>
              <a:t> or severe pre-</a:t>
            </a:r>
            <a:r>
              <a:rPr lang="en-GB" dirty="0" err="1"/>
              <a:t>eclampsia</a:t>
            </a:r>
            <a:r>
              <a:rPr lang="en-GB" dirty="0"/>
              <a:t>, </a:t>
            </a:r>
            <a:r>
              <a:rPr lang="en-GB" dirty="0" err="1"/>
              <a:t>fetal</a:t>
            </a:r>
            <a:r>
              <a:rPr lang="en-GB" dirty="0"/>
              <a:t> demise, </a:t>
            </a:r>
            <a:r>
              <a:rPr lang="en-GB" dirty="0" err="1"/>
              <a:t>fetal</a:t>
            </a:r>
            <a:r>
              <a:rPr lang="en-GB" dirty="0"/>
              <a:t> maturity, and maternal hemodynamic instability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Tocolytic</a:t>
            </a:r>
            <a:r>
              <a:rPr lang="en-GB" dirty="0" smtClean="0"/>
              <a:t> agents</a:t>
            </a:r>
            <a:endParaRPr lang="en-GB" dirty="0"/>
          </a:p>
        </p:txBody>
      </p:sp>
      <p:sp>
        <p:nvSpPr>
          <p:cNvPr id="3" name="Content Placeholder 2"/>
          <p:cNvSpPr>
            <a:spLocks noGrp="1"/>
          </p:cNvSpPr>
          <p:nvPr>
            <p:ph idx="1"/>
          </p:nvPr>
        </p:nvSpPr>
        <p:spPr/>
        <p:txBody>
          <a:bodyPr/>
          <a:lstStyle/>
          <a:p>
            <a:r>
              <a:rPr lang="en-GB" dirty="0" smtClean="0"/>
              <a:t>Beta </a:t>
            </a:r>
            <a:r>
              <a:rPr lang="en-GB" dirty="0" err="1" smtClean="0"/>
              <a:t>sympathomimetic</a:t>
            </a:r>
            <a:r>
              <a:rPr lang="en-GB" dirty="0" smtClean="0"/>
              <a:t> Agents – </a:t>
            </a:r>
            <a:r>
              <a:rPr lang="en-GB" dirty="0" err="1" smtClean="0"/>
              <a:t>terbutaline</a:t>
            </a:r>
            <a:r>
              <a:rPr lang="en-GB" dirty="0" smtClean="0"/>
              <a:t>, </a:t>
            </a:r>
            <a:r>
              <a:rPr lang="en-GB" dirty="0" err="1" smtClean="0"/>
              <a:t>ventolin</a:t>
            </a:r>
            <a:r>
              <a:rPr lang="en-GB" dirty="0" smtClean="0"/>
              <a:t>, </a:t>
            </a:r>
            <a:r>
              <a:rPr lang="en-GB" dirty="0" err="1" smtClean="0"/>
              <a:t>ritrodrine</a:t>
            </a:r>
            <a:endParaRPr lang="en-GB" dirty="0" smtClean="0"/>
          </a:p>
          <a:p>
            <a:r>
              <a:rPr lang="en-GB" dirty="0" smtClean="0"/>
              <a:t>Magnesium </a:t>
            </a:r>
            <a:r>
              <a:rPr lang="en-GB" dirty="0" err="1" smtClean="0"/>
              <a:t>sulfate</a:t>
            </a:r>
            <a:endParaRPr lang="en-GB" dirty="0" smtClean="0"/>
          </a:p>
          <a:p>
            <a:r>
              <a:rPr lang="en-GB" dirty="0" err="1" smtClean="0"/>
              <a:t>Nifedipine</a:t>
            </a:r>
            <a:endParaRPr lang="en-GB" dirty="0" smtClean="0"/>
          </a:p>
          <a:p>
            <a:r>
              <a:rPr lang="en-GB" dirty="0" err="1" smtClean="0"/>
              <a:t>Indomethacin</a:t>
            </a:r>
            <a:endParaRPr lang="en-GB" dirty="0" smtClean="0"/>
          </a:p>
          <a:p>
            <a:r>
              <a:rPr lang="en-GB" dirty="0" err="1" smtClean="0"/>
              <a:t>Atociban</a:t>
            </a:r>
            <a:r>
              <a:rPr lang="en-GB" dirty="0" smtClean="0"/>
              <a:t> – </a:t>
            </a:r>
            <a:r>
              <a:rPr lang="en-GB" dirty="0" err="1" smtClean="0"/>
              <a:t>oxytocin</a:t>
            </a:r>
            <a:r>
              <a:rPr lang="en-GB" dirty="0" smtClean="0"/>
              <a:t> antagonist</a:t>
            </a:r>
          </a:p>
          <a:p>
            <a:r>
              <a:rPr lang="en-GB" dirty="0" smtClean="0"/>
              <a:t>Nitric acid donors - </a:t>
            </a:r>
            <a:r>
              <a:rPr lang="en-GB" dirty="0" err="1" smtClean="0"/>
              <a:t>nitroglycerine</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Cases in Which Preterm </a:t>
            </a:r>
            <a:r>
              <a:rPr lang="en-GB" dirty="0" err="1"/>
              <a:t>Labor</a:t>
            </a:r>
            <a:r>
              <a:rPr lang="en-GB" dirty="0"/>
              <a:t> Should Not Be Suppressed</a:t>
            </a:r>
          </a:p>
        </p:txBody>
      </p:sp>
      <p:sp>
        <p:nvSpPr>
          <p:cNvPr id="3" name="Content Placeholder 2"/>
          <p:cNvSpPr>
            <a:spLocks noGrp="1"/>
          </p:cNvSpPr>
          <p:nvPr>
            <p:ph idx="1"/>
          </p:nvPr>
        </p:nvSpPr>
        <p:spPr/>
        <p:txBody>
          <a:bodyPr>
            <a:normAutofit fontScale="77500" lnSpcReduction="20000"/>
          </a:bodyPr>
          <a:lstStyle/>
          <a:p>
            <a:pPr>
              <a:buNone/>
            </a:pPr>
            <a:r>
              <a:rPr lang="en-GB" dirty="0"/>
              <a:t>   </a:t>
            </a:r>
          </a:p>
          <a:p>
            <a:r>
              <a:rPr lang="en-GB" dirty="0"/>
              <a:t>Severe hypertensive disease (</a:t>
            </a:r>
            <a:r>
              <a:rPr lang="en-GB" dirty="0" err="1"/>
              <a:t>eg</a:t>
            </a:r>
            <a:r>
              <a:rPr lang="en-GB" dirty="0"/>
              <a:t>, acute exacerbation of chronic hypertension, </a:t>
            </a:r>
            <a:r>
              <a:rPr lang="en-GB" dirty="0" err="1"/>
              <a:t>eclampsia</a:t>
            </a:r>
            <a:r>
              <a:rPr lang="en-GB" dirty="0"/>
              <a:t>, severe preeclampsia)</a:t>
            </a:r>
          </a:p>
          <a:p>
            <a:pPr>
              <a:buNone/>
            </a:pPr>
            <a:endParaRPr lang="en-GB" dirty="0"/>
          </a:p>
          <a:p>
            <a:r>
              <a:rPr lang="en-GB" dirty="0"/>
              <a:t>Pulmonary or cardiac disease (</a:t>
            </a:r>
            <a:r>
              <a:rPr lang="en-GB" dirty="0" err="1"/>
              <a:t>eg</a:t>
            </a:r>
            <a:r>
              <a:rPr lang="en-GB" dirty="0"/>
              <a:t>, pulmonary </a:t>
            </a:r>
            <a:r>
              <a:rPr lang="en-GB" dirty="0" err="1"/>
              <a:t>edema</a:t>
            </a:r>
            <a:r>
              <a:rPr lang="en-GB" dirty="0"/>
              <a:t>, adult respiratory distress syndrome, </a:t>
            </a:r>
            <a:r>
              <a:rPr lang="en-GB" dirty="0" err="1"/>
              <a:t>valvular</a:t>
            </a:r>
            <a:r>
              <a:rPr lang="en-GB" dirty="0"/>
              <a:t> disease, </a:t>
            </a:r>
            <a:r>
              <a:rPr lang="en-GB" dirty="0" err="1"/>
              <a:t>tachyarrhythmias</a:t>
            </a:r>
            <a:r>
              <a:rPr lang="en-GB" dirty="0"/>
              <a:t>)</a:t>
            </a:r>
          </a:p>
          <a:p>
            <a:pPr>
              <a:buNone/>
            </a:pPr>
            <a:endParaRPr lang="en-GB" dirty="0"/>
          </a:p>
          <a:p>
            <a:r>
              <a:rPr lang="en-GB" dirty="0"/>
              <a:t>Advanced cervical dilatation (&gt; 4 cm)</a:t>
            </a:r>
          </a:p>
          <a:p>
            <a:pPr>
              <a:buNone/>
            </a:pPr>
            <a:endParaRPr lang="en-GB" dirty="0"/>
          </a:p>
          <a:p>
            <a:r>
              <a:rPr lang="en-GB" dirty="0"/>
              <a:t>Maternal </a:t>
            </a:r>
            <a:r>
              <a:rPr lang="en-GB" dirty="0" err="1"/>
              <a:t>hemorrhage</a:t>
            </a:r>
            <a:r>
              <a:rPr lang="en-GB" dirty="0"/>
              <a:t> (</a:t>
            </a:r>
            <a:r>
              <a:rPr lang="en-GB" dirty="0" err="1"/>
              <a:t>eg</a:t>
            </a:r>
            <a:r>
              <a:rPr lang="en-GB" dirty="0"/>
              <a:t>, </a:t>
            </a:r>
            <a:r>
              <a:rPr lang="en-GB" dirty="0" err="1"/>
              <a:t>abruptio</a:t>
            </a:r>
            <a:r>
              <a:rPr lang="en-GB" dirty="0"/>
              <a:t> </a:t>
            </a:r>
            <a:r>
              <a:rPr lang="en-GB" dirty="0" err="1"/>
              <a:t>placentae</a:t>
            </a:r>
            <a:r>
              <a:rPr lang="en-GB" dirty="0"/>
              <a:t>, placenta </a:t>
            </a:r>
            <a:r>
              <a:rPr lang="en-GB" dirty="0" err="1"/>
              <a:t>previa</a:t>
            </a:r>
            <a:r>
              <a:rPr lang="en-GB" dirty="0"/>
              <a:t>, disseminated intravascular coagulation)</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a:t>Fetal</a:t>
            </a:r>
            <a:r>
              <a:rPr lang="en-GB" b="1" dirty="0"/>
              <a:t> factors</a:t>
            </a:r>
            <a:r>
              <a:rPr lang="en-GB" dirty="0"/>
              <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pPr>
              <a:buNone/>
            </a:pPr>
            <a:endParaRPr lang="en-GB" dirty="0"/>
          </a:p>
          <a:p>
            <a:r>
              <a:rPr lang="en-GB" dirty="0" err="1"/>
              <a:t>Fetal</a:t>
            </a:r>
            <a:r>
              <a:rPr lang="en-GB" dirty="0"/>
              <a:t> death or lethal </a:t>
            </a:r>
            <a:r>
              <a:rPr lang="en-GB" dirty="0" smtClean="0"/>
              <a:t>anomaly/ </a:t>
            </a:r>
            <a:r>
              <a:rPr lang="en-GB" dirty="0" err="1" smtClean="0"/>
              <a:t>Erythroblastosis</a:t>
            </a:r>
            <a:r>
              <a:rPr lang="en-GB" dirty="0" smtClean="0"/>
              <a:t> </a:t>
            </a:r>
            <a:r>
              <a:rPr lang="en-GB" dirty="0" err="1" smtClean="0"/>
              <a:t>fetalis</a:t>
            </a:r>
            <a:endParaRPr lang="en-GB" dirty="0"/>
          </a:p>
          <a:p>
            <a:r>
              <a:rPr lang="en-GB" dirty="0" err="1"/>
              <a:t>Fetal</a:t>
            </a:r>
            <a:r>
              <a:rPr lang="en-GB" dirty="0"/>
              <a:t> </a:t>
            </a:r>
            <a:r>
              <a:rPr lang="en-GB" dirty="0" smtClean="0"/>
              <a:t>distress</a:t>
            </a:r>
            <a:endParaRPr lang="en-GB" dirty="0"/>
          </a:p>
          <a:p>
            <a:r>
              <a:rPr lang="en-GB" dirty="0"/>
              <a:t>Intrauterine infection (</a:t>
            </a:r>
            <a:r>
              <a:rPr lang="en-GB" dirty="0" err="1"/>
              <a:t>chorioamnionitis</a:t>
            </a:r>
            <a:r>
              <a:rPr lang="en-GB" dirty="0" smtClean="0"/>
              <a:t>)</a:t>
            </a:r>
            <a:endParaRPr lang="en-GB" dirty="0"/>
          </a:p>
          <a:p>
            <a:r>
              <a:rPr lang="en-GB" dirty="0"/>
              <a:t>Therapy adversely affecting the </a:t>
            </a:r>
            <a:r>
              <a:rPr lang="en-GB" dirty="0" err="1"/>
              <a:t>fetus</a:t>
            </a:r>
            <a:r>
              <a:rPr lang="en-GB" dirty="0"/>
              <a:t> (</a:t>
            </a:r>
            <a:r>
              <a:rPr lang="en-GB" dirty="0" err="1"/>
              <a:t>eg</a:t>
            </a:r>
            <a:r>
              <a:rPr lang="en-GB" dirty="0"/>
              <a:t>, </a:t>
            </a:r>
            <a:r>
              <a:rPr lang="en-GB" dirty="0" err="1"/>
              <a:t>fetal</a:t>
            </a:r>
            <a:r>
              <a:rPr lang="en-GB" dirty="0"/>
              <a:t> distress due to attempted suppression of </a:t>
            </a:r>
            <a:r>
              <a:rPr lang="en-GB" dirty="0" err="1"/>
              <a:t>labor</a:t>
            </a:r>
            <a:r>
              <a:rPr lang="en-GB" dirty="0" smtClean="0"/>
              <a:t>)</a:t>
            </a:r>
            <a:endParaRPr lang="en-GB" dirty="0"/>
          </a:p>
          <a:p>
            <a:r>
              <a:rPr lang="en-GB" dirty="0"/>
              <a:t>Estimated </a:t>
            </a:r>
            <a:r>
              <a:rPr lang="en-GB" dirty="0" err="1"/>
              <a:t>fetal</a:t>
            </a:r>
            <a:r>
              <a:rPr lang="en-GB" dirty="0"/>
              <a:t> weight 2500 </a:t>
            </a:r>
            <a:r>
              <a:rPr lang="en-GB" dirty="0" smtClean="0"/>
              <a:t>g</a:t>
            </a:r>
            <a:r>
              <a:rPr lang="en-GB" dirty="0"/>
              <a:t>   </a:t>
            </a:r>
          </a:p>
          <a:p>
            <a:r>
              <a:rPr lang="en-GB" dirty="0"/>
              <a:t>Severe intrauterine growth retardation</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endParaRPr lang="en-GB" dirty="0"/>
          </a:p>
        </p:txBody>
      </p:sp>
      <p:sp>
        <p:nvSpPr>
          <p:cNvPr id="4" name="Rectangle 3"/>
          <p:cNvSpPr/>
          <p:nvPr/>
        </p:nvSpPr>
        <p:spPr>
          <a:xfrm>
            <a:off x="2318434" y="2967335"/>
            <a:ext cx="450713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Merci</a:t>
            </a:r>
            <a:r>
              <a:rPr lang="en-GB"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GB"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beacoup</a:t>
            </a:r>
            <a:endPar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cervical incompetence (cervical change in the absence of uterine contractions) and preterm uterine contractions (regular contractions in the absence of cervical change)</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Incidence</a:t>
            </a:r>
          </a:p>
        </p:txBody>
      </p:sp>
      <p:sp>
        <p:nvSpPr>
          <p:cNvPr id="3" name="Content Placeholder 2"/>
          <p:cNvSpPr>
            <a:spLocks noGrp="1"/>
          </p:cNvSpPr>
          <p:nvPr>
            <p:ph idx="1"/>
          </p:nvPr>
        </p:nvSpPr>
        <p:spPr/>
        <p:txBody>
          <a:bodyPr>
            <a:normAutofit lnSpcReduction="10000"/>
          </a:bodyPr>
          <a:lstStyle/>
          <a:p>
            <a:r>
              <a:rPr lang="en-GB" dirty="0"/>
              <a:t>9% to 11% of all live births </a:t>
            </a:r>
            <a:endParaRPr lang="en-GB" dirty="0" smtClean="0"/>
          </a:p>
          <a:p>
            <a:r>
              <a:rPr lang="en-GB" dirty="0"/>
              <a:t>accounts for 40% to 50% of preterm </a:t>
            </a:r>
            <a:r>
              <a:rPr lang="en-GB" dirty="0" smtClean="0"/>
              <a:t>births</a:t>
            </a:r>
          </a:p>
          <a:p>
            <a:pPr lvl="0"/>
            <a:r>
              <a:rPr lang="en-GB" dirty="0"/>
              <a:t>number 1 cause of neonatal morbidity and mortality and causes 75% of neonatal deaths that are not due to congenital anomalies.</a:t>
            </a:r>
          </a:p>
          <a:p>
            <a:pPr lvl="0"/>
            <a:r>
              <a:rPr lang="en-GB" dirty="0"/>
              <a:t>Approximately 30% of premature births are due to miscalculation of gestational age or to medical intervention required by the mother or </a:t>
            </a:r>
            <a:r>
              <a:rPr lang="en-GB" dirty="0" err="1"/>
              <a:t>fetus</a:t>
            </a:r>
            <a:r>
              <a:rPr lang="en-GB" dirty="0"/>
              <a:t>.</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Increased incidence also due to increase in fertility methods/drugs and assisted reproduction – high order pregnancies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dirty="0"/>
              <a:t>Risk Factors</a:t>
            </a:r>
            <a:br>
              <a:rPr lang="en-GB" dirty="0"/>
            </a:br>
            <a:endParaRPr lang="en-GB" dirty="0"/>
          </a:p>
        </p:txBody>
      </p:sp>
      <p:sp>
        <p:nvSpPr>
          <p:cNvPr id="3" name="Content Placeholder 2"/>
          <p:cNvSpPr>
            <a:spLocks noGrp="1"/>
          </p:cNvSpPr>
          <p:nvPr>
            <p:ph idx="1"/>
          </p:nvPr>
        </p:nvSpPr>
        <p:spPr/>
        <p:txBody>
          <a:bodyPr/>
          <a:lstStyle/>
          <a:p>
            <a:r>
              <a:rPr lang="en-GB" dirty="0"/>
              <a:t>Previous Preterm Delivery. </a:t>
            </a:r>
            <a:endParaRPr lang="en-GB" dirty="0" smtClean="0"/>
          </a:p>
          <a:p>
            <a:r>
              <a:rPr lang="en-GB" dirty="0" smtClean="0"/>
              <a:t>Infection – </a:t>
            </a:r>
            <a:r>
              <a:rPr lang="en-GB" dirty="0" err="1" smtClean="0"/>
              <a:t>chorioamnionitis</a:t>
            </a:r>
            <a:r>
              <a:rPr lang="en-GB" dirty="0" smtClean="0"/>
              <a:t>, UTI . Cytokines to Prostaglandins – labour</a:t>
            </a:r>
          </a:p>
          <a:p>
            <a:r>
              <a:rPr lang="en-GB" dirty="0"/>
              <a:t>Uterine </a:t>
            </a:r>
            <a:r>
              <a:rPr lang="en-GB" dirty="0" smtClean="0"/>
              <a:t>Malformations</a:t>
            </a:r>
            <a:r>
              <a:rPr lang="en-GB" dirty="0"/>
              <a:t> </a:t>
            </a:r>
            <a:r>
              <a:rPr lang="en-GB" dirty="0" smtClean="0"/>
              <a:t>– bicornuate, </a:t>
            </a:r>
            <a:r>
              <a:rPr lang="en-GB" dirty="0" err="1" smtClean="0"/>
              <a:t>myomas</a:t>
            </a:r>
            <a:endParaRPr lang="en-GB" dirty="0" smtClean="0"/>
          </a:p>
          <a:p>
            <a:r>
              <a:rPr lang="en-GB" dirty="0"/>
              <a:t>Uterine </a:t>
            </a:r>
            <a:r>
              <a:rPr lang="en-GB" dirty="0" err="1" smtClean="0"/>
              <a:t>Overdistention</a:t>
            </a:r>
            <a:r>
              <a:rPr lang="en-GB" dirty="0" smtClean="0"/>
              <a:t> – multiple </a:t>
            </a:r>
            <a:r>
              <a:rPr lang="en-GB" dirty="0" err="1" smtClean="0"/>
              <a:t>gestation,polyhydramnios</a:t>
            </a:r>
            <a:endParaRPr lang="en-GB" dirty="0" smtClean="0"/>
          </a:p>
          <a:p>
            <a:r>
              <a:rPr lang="en-GB" dirty="0"/>
              <a:t>Vaginal </a:t>
            </a:r>
            <a:r>
              <a:rPr lang="en-GB" dirty="0" smtClean="0"/>
              <a:t>Bleeding - </a:t>
            </a:r>
            <a:r>
              <a:rPr lang="en-GB" dirty="0" err="1" smtClean="0"/>
              <a:t>abruptio</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Psychosocial</a:t>
            </a:r>
            <a:endParaRPr lang="en-GB" dirty="0"/>
          </a:p>
        </p:txBody>
      </p:sp>
      <p:sp>
        <p:nvSpPr>
          <p:cNvPr id="3" name="Content Placeholder 2"/>
          <p:cNvSpPr>
            <a:spLocks noGrp="1"/>
          </p:cNvSpPr>
          <p:nvPr>
            <p:ph idx="1"/>
          </p:nvPr>
        </p:nvSpPr>
        <p:spPr/>
        <p:txBody>
          <a:bodyPr/>
          <a:lstStyle/>
          <a:p>
            <a:r>
              <a:rPr lang="en-GB" dirty="0" smtClean="0"/>
              <a:t>Anxiety</a:t>
            </a:r>
          </a:p>
          <a:p>
            <a:r>
              <a:rPr lang="en-GB" dirty="0" smtClean="0"/>
              <a:t>Stress</a:t>
            </a:r>
          </a:p>
          <a:p>
            <a:r>
              <a:rPr lang="en-GB" dirty="0" smtClean="0"/>
              <a:t>Depression</a:t>
            </a:r>
          </a:p>
          <a:p>
            <a:r>
              <a:rPr lang="en-GB" dirty="0" smtClean="0"/>
              <a:t>Negative life events</a:t>
            </a:r>
          </a:p>
          <a:p>
            <a:r>
              <a:rPr lang="en-GB" dirty="0" smtClean="0"/>
              <a:t>Excessive alcohol intake</a:t>
            </a:r>
          </a:p>
          <a:p>
            <a:r>
              <a:rPr lang="en-GB" dirty="0" smtClean="0"/>
              <a:t>smoking</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Others</a:t>
            </a:r>
            <a:endParaRPr lang="en-GB" dirty="0"/>
          </a:p>
        </p:txBody>
      </p:sp>
      <p:sp>
        <p:nvSpPr>
          <p:cNvPr id="3" name="Content Placeholder 2"/>
          <p:cNvSpPr>
            <a:spLocks noGrp="1"/>
          </p:cNvSpPr>
          <p:nvPr>
            <p:ph idx="1"/>
          </p:nvPr>
        </p:nvSpPr>
        <p:spPr/>
        <p:txBody>
          <a:bodyPr>
            <a:normAutofit lnSpcReduction="10000"/>
          </a:bodyPr>
          <a:lstStyle/>
          <a:p>
            <a:r>
              <a:rPr lang="en-GB" dirty="0" err="1"/>
              <a:t>Nonwhite</a:t>
            </a:r>
            <a:r>
              <a:rPr lang="en-GB" dirty="0"/>
              <a:t> race, low socioeconomic status, low body mass index, poor and excessive weight gain, diethylstilbestrol exposure, smoking, cocaine use, history of preterm delivery, cervical insufficiency, maternal abdominal surgery in late second and third trimesters, PROM, and maternal medical problems (i.e., severe hypertension or diabetes mellitus) are associated with increased risk of preterm births.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reterm labor.jpg"/>
          <p:cNvPicPr>
            <a:picLocks noGrp="1" noChangeAspect="1"/>
          </p:cNvPicPr>
          <p:nvPr>
            <p:ph idx="1"/>
          </p:nvPr>
        </p:nvPicPr>
        <p:blipFill>
          <a:blip r:embed="rId2"/>
          <a:stretch>
            <a:fillRect/>
          </a:stretch>
        </p:blipFill>
        <p:spPr>
          <a:xfrm>
            <a:off x="1142976" y="1500174"/>
            <a:ext cx="7715304" cy="4143404"/>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2134</TotalTime>
  <Words>747</Words>
  <Application>Microsoft Office PowerPoint</Application>
  <PresentationFormat>On-screen Show (4:3)</PresentationFormat>
  <Paragraphs>91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Trek</vt:lpstr>
      <vt:lpstr>PRETERM LABOUR</vt:lpstr>
      <vt:lpstr>Definition</vt:lpstr>
      <vt:lpstr>Slide 3</vt:lpstr>
      <vt:lpstr>Incidence</vt:lpstr>
      <vt:lpstr>Slide 5</vt:lpstr>
      <vt:lpstr>Risk Factors </vt:lpstr>
      <vt:lpstr>Psychosocial</vt:lpstr>
      <vt:lpstr>Others</vt:lpstr>
      <vt:lpstr>Slide 9</vt:lpstr>
      <vt:lpstr>Neonatal Consequences.</vt:lpstr>
      <vt:lpstr>Prevention</vt:lpstr>
      <vt:lpstr>Evaluation</vt:lpstr>
      <vt:lpstr>Other investigations</vt:lpstr>
      <vt:lpstr>Management</vt:lpstr>
      <vt:lpstr>PTL after 34 weeks</vt:lpstr>
      <vt:lpstr>PTL between 26 and 34 weeks' gestation/EFW 600–2500 g. </vt:lpstr>
      <vt:lpstr>Slide 17</vt:lpstr>
      <vt:lpstr>Corticosteroids</vt:lpstr>
      <vt:lpstr>Slide 19</vt:lpstr>
      <vt:lpstr>Tocolysis</vt:lpstr>
      <vt:lpstr>Slide 21</vt:lpstr>
      <vt:lpstr>Tocolytic agents</vt:lpstr>
      <vt:lpstr>Cases in Which Preterm Labor Should Not Be Suppressed</vt:lpstr>
      <vt:lpstr>Fetal factors </vt:lpstr>
      <vt:lpstr>Slide 25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PRETERM LABOUR</dc:title>
  <dc:creator>ALEX</dc:creator>
  <cp:lastModifiedBy>ALEX</cp:lastModifiedBy>
  <cp:revision>9</cp:revision>
  <dcterms:created xsi:type="dcterms:W3CDTF">2016-03-30T16:36:03Z</dcterms:created>
  <dcterms:modified xsi:type="dcterms:W3CDTF">2016-04-01T04:10:35Z</dcterms:modified>
</cp:coreProperties>
</file>