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0"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9/27/2016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post menopausal bleeding</a:t>
            </a:r>
          </a:p>
        </p:txBody>
      </p:sp>
      <p:sp>
        <p:nvSpPr>
          <p:cNvPr id="3" name="Subtitle 2"/>
          <p:cNvSpPr>
            <a:spLocks noGrp="1"/>
          </p:cNvSpPr>
          <p:nvPr>
            <p:ph type="subTitle" idx="1"/>
          </p:nvPr>
        </p:nvSpPr>
        <p:spPr/>
        <p:txBody>
          <a:bodyPr/>
          <a:lstStyle/>
          <a:p>
            <a:r>
              <a:rPr lang="en-US" dirty="0"/>
              <a:t>By </a:t>
            </a:r>
            <a:r>
              <a:rPr lang="en-US" dirty="0" err="1"/>
              <a:t>Dr</a:t>
            </a:r>
            <a:r>
              <a:rPr lang="en-US" dirty="0"/>
              <a:t> Margaret kilonzo</a:t>
            </a:r>
          </a:p>
          <a:p>
            <a:r>
              <a:rPr lang="en-US" dirty="0"/>
              <a:t>Consultant obstetrician </a:t>
            </a:r>
            <a:r>
              <a:rPr lang="en-US" dirty="0" err="1"/>
              <a:t>gynaecologist</a:t>
            </a:r>
            <a:endParaRPr lang="en-US" dirty="0"/>
          </a:p>
        </p:txBody>
      </p:sp>
    </p:spTree>
    <p:extLst>
      <p:ext uri="{BB962C8B-B14F-4D97-AF65-F5344CB8AC3E}">
        <p14:creationId xmlns:p14="http://schemas.microsoft.com/office/powerpoint/2010/main" val="3966057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polyps</a:t>
            </a:r>
          </a:p>
        </p:txBody>
      </p:sp>
      <p:sp>
        <p:nvSpPr>
          <p:cNvPr id="3" name="Content Placeholder 2"/>
          <p:cNvSpPr>
            <a:spLocks noGrp="1"/>
          </p:cNvSpPr>
          <p:nvPr>
            <p:ph idx="1"/>
          </p:nvPr>
        </p:nvSpPr>
        <p:spPr/>
        <p:txBody>
          <a:bodyPr/>
          <a:lstStyle/>
          <a:p>
            <a:r>
              <a:rPr lang="en-US" dirty="0"/>
              <a:t>Cause unknown</a:t>
            </a:r>
          </a:p>
          <a:p>
            <a:r>
              <a:rPr lang="en-US" dirty="0"/>
              <a:t>Growth can be stimulated by estrogen therapy or tamoxifen</a:t>
            </a:r>
          </a:p>
        </p:txBody>
      </p:sp>
    </p:spTree>
    <p:extLst>
      <p:ext uri="{BB962C8B-B14F-4D97-AF65-F5344CB8AC3E}">
        <p14:creationId xmlns:p14="http://schemas.microsoft.com/office/powerpoint/2010/main" val="2931866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Endometrial hyperplasia</a:t>
            </a:r>
          </a:p>
        </p:txBody>
      </p:sp>
      <p:sp>
        <p:nvSpPr>
          <p:cNvPr id="3" name="Content Placeholder 2"/>
          <p:cNvSpPr>
            <a:spLocks noGrp="1"/>
          </p:cNvSpPr>
          <p:nvPr>
            <p:ph idx="1"/>
          </p:nvPr>
        </p:nvSpPr>
        <p:spPr/>
        <p:txBody>
          <a:bodyPr/>
          <a:lstStyle/>
          <a:p>
            <a:r>
              <a:rPr lang="en-US" dirty="0"/>
              <a:t>Postmenopausal women are </a:t>
            </a:r>
            <a:r>
              <a:rPr lang="en-US" dirty="0" err="1"/>
              <a:t>hypoestrogenic</a:t>
            </a:r>
            <a:r>
              <a:rPr lang="en-US" dirty="0"/>
              <a:t>, endometrial hyperplasia at this time is abnormal and must be evaluated</a:t>
            </a:r>
          </a:p>
          <a:p>
            <a:r>
              <a:rPr lang="en-US" dirty="0"/>
              <a:t>Classified as simple or complex with or without atypia</a:t>
            </a:r>
          </a:p>
          <a:p>
            <a:r>
              <a:rPr lang="en-US" dirty="0"/>
              <a:t>Estrogenic stimulation may be arising from:-</a:t>
            </a:r>
          </a:p>
          <a:p>
            <a:pPr lvl="1"/>
            <a:r>
              <a:rPr lang="en-US" dirty="0"/>
              <a:t>endogenous production from ovarian or adrenal tumors</a:t>
            </a:r>
          </a:p>
          <a:p>
            <a:pPr lvl="1"/>
            <a:r>
              <a:rPr lang="en-US" dirty="0"/>
              <a:t>Exogenous estrogen therapy</a:t>
            </a:r>
          </a:p>
          <a:p>
            <a:pPr lvl="1"/>
            <a:r>
              <a:rPr lang="en-US" dirty="0"/>
              <a:t>Conversion of androstenedione to </a:t>
            </a:r>
            <a:r>
              <a:rPr lang="en-US" dirty="0" err="1"/>
              <a:t>estrone</a:t>
            </a:r>
            <a:r>
              <a:rPr lang="en-US" dirty="0"/>
              <a:t> and aromatization of androgens to estradiol in peripheral adipose tissue in obese women</a:t>
            </a:r>
          </a:p>
          <a:p>
            <a:endParaRPr lang="en-US" dirty="0"/>
          </a:p>
        </p:txBody>
      </p:sp>
    </p:spTree>
    <p:extLst>
      <p:ext uri="{BB962C8B-B14F-4D97-AF65-F5344CB8AC3E}">
        <p14:creationId xmlns:p14="http://schemas.microsoft.com/office/powerpoint/2010/main" val="1321660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Adenomyosis</a:t>
            </a:r>
            <a:endParaRPr lang="en-US" dirty="0"/>
          </a:p>
        </p:txBody>
      </p:sp>
      <p:sp>
        <p:nvSpPr>
          <p:cNvPr id="3" name="Content Placeholder 2"/>
          <p:cNvSpPr>
            <a:spLocks noGrp="1"/>
          </p:cNvSpPr>
          <p:nvPr>
            <p:ph idx="1"/>
          </p:nvPr>
        </p:nvSpPr>
        <p:spPr/>
        <p:txBody>
          <a:bodyPr/>
          <a:lstStyle/>
          <a:p>
            <a:r>
              <a:rPr lang="en-US" dirty="0"/>
              <a:t>Benign histologic  finding of the uterus in which endometrial glands are infiltrating into the myometrial wall</a:t>
            </a:r>
          </a:p>
          <a:p>
            <a:r>
              <a:rPr lang="en-US" dirty="0"/>
              <a:t>Symptomatic  </a:t>
            </a:r>
            <a:r>
              <a:rPr lang="en-US" dirty="0" err="1"/>
              <a:t>adenomyosis</a:t>
            </a:r>
            <a:r>
              <a:rPr lang="en-US" dirty="0"/>
              <a:t> does not occur after menopause in the absence of hormonal therapy</a:t>
            </a:r>
          </a:p>
        </p:txBody>
      </p:sp>
    </p:spTree>
    <p:extLst>
      <p:ext uri="{BB962C8B-B14F-4D97-AF65-F5344CB8AC3E}">
        <p14:creationId xmlns:p14="http://schemas.microsoft.com/office/powerpoint/2010/main" val="2544400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evaluation</a:t>
            </a:r>
          </a:p>
        </p:txBody>
      </p:sp>
      <p:sp>
        <p:nvSpPr>
          <p:cNvPr id="3" name="Content Placeholder 2"/>
          <p:cNvSpPr>
            <a:spLocks noGrp="1"/>
          </p:cNvSpPr>
          <p:nvPr>
            <p:ph idx="1"/>
          </p:nvPr>
        </p:nvSpPr>
        <p:spPr>
          <a:xfrm>
            <a:off x="1139687" y="2142067"/>
            <a:ext cx="9677539" cy="3649133"/>
          </a:xfrm>
        </p:spPr>
        <p:txBody>
          <a:bodyPr/>
          <a:lstStyle/>
          <a:p>
            <a:r>
              <a:rPr lang="en-US" dirty="0"/>
              <a:t>Comprehensive History</a:t>
            </a:r>
          </a:p>
          <a:p>
            <a:r>
              <a:rPr lang="en-US" dirty="0"/>
              <a:t>Physical examination</a:t>
            </a:r>
          </a:p>
          <a:p>
            <a:r>
              <a:rPr lang="en-US" dirty="0"/>
              <a:t>Investigations</a:t>
            </a:r>
          </a:p>
          <a:p>
            <a:pPr lvl="1"/>
            <a:r>
              <a:rPr lang="en-US" dirty="0"/>
              <a:t>Lab tests</a:t>
            </a:r>
          </a:p>
          <a:p>
            <a:pPr lvl="1"/>
            <a:r>
              <a:rPr lang="en-US" dirty="0"/>
              <a:t>Imaging</a:t>
            </a:r>
          </a:p>
          <a:p>
            <a:endParaRPr lang="en-US" dirty="0"/>
          </a:p>
        </p:txBody>
      </p:sp>
    </p:spTree>
    <p:extLst>
      <p:ext uri="{BB962C8B-B14F-4D97-AF65-F5344CB8AC3E}">
        <p14:creationId xmlns:p14="http://schemas.microsoft.com/office/powerpoint/2010/main" val="3410467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lstStyle/>
          <a:p>
            <a:r>
              <a:rPr lang="en-US" dirty="0"/>
              <a:t>Full blood count</a:t>
            </a:r>
          </a:p>
          <a:p>
            <a:r>
              <a:rPr lang="en-US" dirty="0"/>
              <a:t>Pap smear for cervical cytology</a:t>
            </a:r>
          </a:p>
          <a:p>
            <a:r>
              <a:rPr lang="en-US" dirty="0"/>
              <a:t>Endometrial biopsy for histology</a:t>
            </a:r>
          </a:p>
          <a:p>
            <a:pPr lvl="1"/>
            <a:r>
              <a:rPr lang="en-US" dirty="0"/>
              <a:t> </a:t>
            </a:r>
            <a:r>
              <a:rPr lang="en-US" dirty="0" err="1"/>
              <a:t>Hysteroscopic</a:t>
            </a:r>
            <a:endParaRPr lang="en-US" dirty="0"/>
          </a:p>
          <a:p>
            <a:pPr lvl="1"/>
            <a:r>
              <a:rPr lang="en-US" dirty="0"/>
              <a:t>Fractional curettage</a:t>
            </a:r>
          </a:p>
          <a:p>
            <a:pPr lvl="1"/>
            <a:endParaRPr lang="en-US" dirty="0"/>
          </a:p>
          <a:p>
            <a:endParaRPr lang="en-US" dirty="0"/>
          </a:p>
        </p:txBody>
      </p:sp>
    </p:spTree>
    <p:extLst>
      <p:ext uri="{BB962C8B-B14F-4D97-AF65-F5344CB8AC3E}">
        <p14:creationId xmlns:p14="http://schemas.microsoft.com/office/powerpoint/2010/main" val="4223004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idx="1"/>
          </p:nvPr>
        </p:nvSpPr>
        <p:spPr/>
        <p:txBody>
          <a:bodyPr/>
          <a:lstStyle/>
          <a:p>
            <a:r>
              <a:rPr lang="en-US" dirty="0"/>
              <a:t>Age, LMP, Parity</a:t>
            </a:r>
          </a:p>
          <a:p>
            <a:r>
              <a:rPr lang="en-US" dirty="0"/>
              <a:t>Nature of the bleeding- when it started, pattern, duration, post coital, quantity?, any precipitating factors such as trauma, associated symptoms such as fever, pain, pelvic pressure, changes in bladder or bowel function</a:t>
            </a:r>
          </a:p>
          <a:p>
            <a:r>
              <a:rPr lang="en-US" dirty="0"/>
              <a:t>History of medications- hormones, anticoagulants, tamoxifen</a:t>
            </a:r>
          </a:p>
          <a:p>
            <a:r>
              <a:rPr lang="en-US" dirty="0"/>
              <a:t>Effects of blood loss/</a:t>
            </a:r>
            <a:r>
              <a:rPr lang="en-US" dirty="0" err="1"/>
              <a:t>anaemia</a:t>
            </a:r>
            <a:endParaRPr lang="en-US" dirty="0"/>
          </a:p>
          <a:p>
            <a:r>
              <a:rPr lang="en-US" dirty="0"/>
              <a:t>Risk factors-DM, HTN, family and personal history  of ca endometrium, ovary, colon, breast</a:t>
            </a:r>
          </a:p>
          <a:p>
            <a:r>
              <a:rPr lang="en-US" dirty="0"/>
              <a:t>Past </a:t>
            </a:r>
            <a:r>
              <a:rPr lang="en-US" dirty="0" err="1"/>
              <a:t>hx</a:t>
            </a:r>
            <a:r>
              <a:rPr lang="en-US" dirty="0"/>
              <a:t> treatment for ca ovary, colon, </a:t>
            </a:r>
            <a:r>
              <a:rPr lang="en-US" dirty="0" err="1"/>
              <a:t>breast,endometrial</a:t>
            </a:r>
            <a:endParaRPr lang="en-US" dirty="0"/>
          </a:p>
          <a:p>
            <a:endParaRPr lang="en-US" dirty="0"/>
          </a:p>
        </p:txBody>
      </p:sp>
    </p:spTree>
    <p:extLst>
      <p:ext uri="{BB962C8B-B14F-4D97-AF65-F5344CB8AC3E}">
        <p14:creationId xmlns:p14="http://schemas.microsoft.com/office/powerpoint/2010/main" val="1062565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a:t>
            </a:r>
          </a:p>
        </p:txBody>
      </p:sp>
      <p:sp>
        <p:nvSpPr>
          <p:cNvPr id="3" name="Content Placeholder 2"/>
          <p:cNvSpPr>
            <a:spLocks noGrp="1"/>
          </p:cNvSpPr>
          <p:nvPr>
            <p:ph idx="1"/>
          </p:nvPr>
        </p:nvSpPr>
        <p:spPr/>
        <p:txBody>
          <a:bodyPr/>
          <a:lstStyle/>
          <a:p>
            <a:r>
              <a:rPr lang="en-US" dirty="0"/>
              <a:t>Depend on cause</a:t>
            </a:r>
          </a:p>
          <a:p>
            <a:r>
              <a:rPr lang="en-US" dirty="0"/>
              <a:t>Include patient stabilization- ABC, blood transfusion, </a:t>
            </a:r>
            <a:r>
              <a:rPr lang="en-US" dirty="0" err="1"/>
              <a:t>haematinics</a:t>
            </a:r>
            <a:r>
              <a:rPr lang="en-US" dirty="0"/>
              <a:t>, </a:t>
            </a:r>
            <a:r>
              <a:rPr lang="en-US" dirty="0" err="1"/>
              <a:t>progesterons</a:t>
            </a:r>
            <a:r>
              <a:rPr lang="en-US" dirty="0"/>
              <a:t>, Hysterectomy, TAH + BSO depending on the cause of PMB </a:t>
            </a:r>
          </a:p>
          <a:p>
            <a:r>
              <a:rPr lang="en-US" dirty="0"/>
              <a:t>Cancer must be ruled out</a:t>
            </a:r>
          </a:p>
          <a:p>
            <a:r>
              <a:rPr lang="en-US" dirty="0"/>
              <a:t>Once cancer and premalignant histology has been ruled treatment is usually unnecessary as most uterine bleeding in postmenopausal women is self-limited.</a:t>
            </a:r>
          </a:p>
          <a:p>
            <a:r>
              <a:rPr lang="en-US" dirty="0"/>
              <a:t>Further diagnostic evaluation is indicated for recurrent or persistent bleeding.</a:t>
            </a:r>
          </a:p>
        </p:txBody>
      </p:sp>
    </p:spTree>
    <p:extLst>
      <p:ext uri="{BB962C8B-B14F-4D97-AF65-F5344CB8AC3E}">
        <p14:creationId xmlns:p14="http://schemas.microsoft.com/office/powerpoint/2010/main" val="1171774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Investigations</a:t>
            </a:r>
          </a:p>
        </p:txBody>
      </p:sp>
      <p:sp>
        <p:nvSpPr>
          <p:cNvPr id="3" name="Content Placeholder 2"/>
          <p:cNvSpPr>
            <a:spLocks noGrp="1"/>
          </p:cNvSpPr>
          <p:nvPr>
            <p:ph idx="1"/>
          </p:nvPr>
        </p:nvSpPr>
        <p:spPr/>
        <p:txBody>
          <a:bodyPr/>
          <a:lstStyle/>
          <a:p>
            <a:r>
              <a:rPr lang="en-US" dirty="0"/>
              <a:t>TVUS</a:t>
            </a:r>
          </a:p>
          <a:p>
            <a:r>
              <a:rPr lang="en-US" dirty="0" err="1"/>
              <a:t>Abdomino</a:t>
            </a:r>
            <a:r>
              <a:rPr lang="en-US" dirty="0"/>
              <a:t>-Pelvic ultrasound</a:t>
            </a:r>
          </a:p>
          <a:p>
            <a:r>
              <a:rPr lang="en-US" dirty="0"/>
              <a:t>Abdominopelvic CT scan or MRI</a:t>
            </a:r>
          </a:p>
          <a:p>
            <a:r>
              <a:rPr lang="en-US" dirty="0"/>
              <a:t>Tumor markers- Ca 125, Ca 19-9, CEA</a:t>
            </a:r>
          </a:p>
          <a:p>
            <a:endParaRPr lang="en-US" dirty="0"/>
          </a:p>
        </p:txBody>
      </p:sp>
    </p:spTree>
    <p:extLst>
      <p:ext uri="{BB962C8B-B14F-4D97-AF65-F5344CB8AC3E}">
        <p14:creationId xmlns:p14="http://schemas.microsoft.com/office/powerpoint/2010/main" val="190550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Perimenopausal</a:t>
            </a:r>
            <a:r>
              <a:rPr lang="en-US" dirty="0"/>
              <a:t> bleeding</a:t>
            </a:r>
          </a:p>
        </p:txBody>
      </p:sp>
      <p:sp>
        <p:nvSpPr>
          <p:cNvPr id="3" name="Content Placeholder 2"/>
          <p:cNvSpPr>
            <a:spLocks noGrp="1"/>
          </p:cNvSpPr>
          <p:nvPr>
            <p:ph idx="1"/>
          </p:nvPr>
        </p:nvSpPr>
        <p:spPr/>
        <p:txBody>
          <a:bodyPr/>
          <a:lstStyle/>
          <a:p>
            <a:r>
              <a:rPr lang="en-US" dirty="0"/>
              <a:t>Characterized by irregular menses, usually heavy </a:t>
            </a:r>
          </a:p>
          <a:p>
            <a:r>
              <a:rPr lang="en-US" dirty="0"/>
              <a:t>Mainly due to </a:t>
            </a:r>
            <a:r>
              <a:rPr lang="en-US" dirty="0" err="1"/>
              <a:t>anovulatory</a:t>
            </a:r>
            <a:r>
              <a:rPr lang="en-US" dirty="0"/>
              <a:t> cycles</a:t>
            </a:r>
          </a:p>
          <a:p>
            <a:r>
              <a:rPr lang="en-US" dirty="0"/>
              <a:t>Evaluate for other causes of AUB</a:t>
            </a:r>
          </a:p>
        </p:txBody>
      </p:sp>
    </p:spTree>
    <p:extLst>
      <p:ext uri="{BB962C8B-B14F-4D97-AF65-F5344CB8AC3E}">
        <p14:creationId xmlns:p14="http://schemas.microsoft.com/office/powerpoint/2010/main" val="401133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OUtline</a:t>
            </a:r>
            <a:endParaRPr lang="en-US" dirty="0"/>
          </a:p>
        </p:txBody>
      </p:sp>
      <p:sp>
        <p:nvSpPr>
          <p:cNvPr id="3" name="Content Placeholder 2"/>
          <p:cNvSpPr>
            <a:spLocks noGrp="1"/>
          </p:cNvSpPr>
          <p:nvPr>
            <p:ph idx="1"/>
          </p:nvPr>
        </p:nvSpPr>
        <p:spPr/>
        <p:txBody>
          <a:bodyPr/>
          <a:lstStyle/>
          <a:p>
            <a:r>
              <a:rPr lang="en-US" dirty="0"/>
              <a:t>Definition</a:t>
            </a:r>
          </a:p>
          <a:p>
            <a:r>
              <a:rPr lang="en-US" dirty="0"/>
              <a:t>Incidence</a:t>
            </a:r>
          </a:p>
          <a:p>
            <a:r>
              <a:rPr lang="en-US" dirty="0"/>
              <a:t>Causes</a:t>
            </a:r>
          </a:p>
          <a:p>
            <a:r>
              <a:rPr lang="en-US" dirty="0"/>
              <a:t>Briefly discuss each cause</a:t>
            </a:r>
          </a:p>
          <a:p>
            <a:r>
              <a:rPr lang="en-US" dirty="0"/>
              <a:t>Approach to the patient with PMB- History, Physical examination, investigation, treatment</a:t>
            </a:r>
          </a:p>
        </p:txBody>
      </p:sp>
    </p:spTree>
    <p:extLst>
      <p:ext uri="{BB962C8B-B14F-4D97-AF65-F5344CB8AC3E}">
        <p14:creationId xmlns:p14="http://schemas.microsoft.com/office/powerpoint/2010/main" val="150488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a:t>
            </a:r>
          </a:p>
        </p:txBody>
      </p:sp>
      <p:sp>
        <p:nvSpPr>
          <p:cNvPr id="3" name="Content Placeholder 2"/>
          <p:cNvSpPr>
            <a:spLocks noGrp="1"/>
          </p:cNvSpPr>
          <p:nvPr>
            <p:ph idx="1"/>
          </p:nvPr>
        </p:nvSpPr>
        <p:spPr/>
        <p:txBody>
          <a:bodyPr/>
          <a:lstStyle/>
          <a:p>
            <a:r>
              <a:rPr lang="en-US" dirty="0"/>
              <a:t>PMB refers to any uterine bleeding in a menopausal woman ( it does not include the expected cyclic uterine bleeding associated with sequential postmenopausal hormone therapy)</a:t>
            </a:r>
          </a:p>
        </p:txBody>
      </p:sp>
    </p:spTree>
    <p:extLst>
      <p:ext uri="{BB962C8B-B14F-4D97-AF65-F5344CB8AC3E}">
        <p14:creationId xmlns:p14="http://schemas.microsoft.com/office/powerpoint/2010/main" val="1459033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Incidence</a:t>
            </a:r>
          </a:p>
        </p:txBody>
      </p:sp>
      <p:sp>
        <p:nvSpPr>
          <p:cNvPr id="3" name="Content Placeholder 2"/>
          <p:cNvSpPr>
            <a:spLocks noGrp="1"/>
          </p:cNvSpPr>
          <p:nvPr>
            <p:ph idx="1"/>
          </p:nvPr>
        </p:nvSpPr>
        <p:spPr/>
        <p:txBody>
          <a:bodyPr/>
          <a:lstStyle/>
          <a:p>
            <a:r>
              <a:rPr lang="en-US" dirty="0"/>
              <a:t>No local data</a:t>
            </a:r>
          </a:p>
          <a:p>
            <a:r>
              <a:rPr lang="en-US" dirty="0"/>
              <a:t>11% reported in the USA</a:t>
            </a:r>
          </a:p>
          <a:p>
            <a:pPr marL="0" indent="0">
              <a:buNone/>
            </a:pPr>
            <a:endParaRPr lang="en-US" dirty="0"/>
          </a:p>
        </p:txBody>
      </p:sp>
    </p:spTree>
    <p:extLst>
      <p:ext uri="{BB962C8B-B14F-4D97-AF65-F5344CB8AC3E}">
        <p14:creationId xmlns:p14="http://schemas.microsoft.com/office/powerpoint/2010/main" val="2230204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lstStyle/>
          <a:p>
            <a:r>
              <a:rPr lang="en-US" dirty="0"/>
              <a:t>Abnormal bleeding noted in the genital area may be arising from the uterus, cervix, vagina, vulva, fallopian tubes, or be related to ovarian pathology. It may also arise from the urethra, bladder, rectum/bowel</a:t>
            </a:r>
          </a:p>
        </p:txBody>
      </p:sp>
    </p:spTree>
    <p:extLst>
      <p:ext uri="{BB962C8B-B14F-4D97-AF65-F5344CB8AC3E}">
        <p14:creationId xmlns:p14="http://schemas.microsoft.com/office/powerpoint/2010/main" val="2581437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a:t>
            </a:r>
          </a:p>
        </p:txBody>
      </p:sp>
      <p:sp>
        <p:nvSpPr>
          <p:cNvPr id="3" name="Content Placeholder 2"/>
          <p:cNvSpPr>
            <a:spLocks noGrp="1"/>
          </p:cNvSpPr>
          <p:nvPr>
            <p:ph idx="1"/>
          </p:nvPr>
        </p:nvSpPr>
        <p:spPr/>
        <p:txBody>
          <a:bodyPr/>
          <a:lstStyle/>
          <a:p>
            <a:r>
              <a:rPr lang="en-US" dirty="0"/>
              <a:t>The common causes of PMB include</a:t>
            </a:r>
          </a:p>
          <a:p>
            <a:pPr lvl="1"/>
            <a:r>
              <a:rPr lang="en-US" dirty="0"/>
              <a:t>Endometrial Atrophy</a:t>
            </a:r>
          </a:p>
          <a:p>
            <a:pPr lvl="1"/>
            <a:r>
              <a:rPr lang="en-US" dirty="0"/>
              <a:t>Endometrial Polyps</a:t>
            </a:r>
          </a:p>
          <a:p>
            <a:pPr lvl="1"/>
            <a:r>
              <a:rPr lang="en-US" dirty="0"/>
              <a:t>Endometrial cancer</a:t>
            </a:r>
          </a:p>
          <a:p>
            <a:pPr lvl="1"/>
            <a:r>
              <a:rPr lang="en-US" dirty="0"/>
              <a:t>Endometrial hyperplasia</a:t>
            </a:r>
          </a:p>
          <a:p>
            <a:pPr lvl="1"/>
            <a:r>
              <a:rPr lang="en-US" dirty="0"/>
              <a:t>Hormonal effect</a:t>
            </a:r>
          </a:p>
          <a:p>
            <a:pPr lvl="1"/>
            <a:r>
              <a:rPr lang="en-US" dirty="0"/>
              <a:t>Cervical cancer</a:t>
            </a:r>
          </a:p>
          <a:p>
            <a:pPr lvl="1"/>
            <a:r>
              <a:rPr lang="en-US" dirty="0"/>
              <a:t>Others- Infection, Hydrometra, </a:t>
            </a:r>
            <a:r>
              <a:rPr lang="en-US" dirty="0" err="1"/>
              <a:t>pyometra</a:t>
            </a:r>
            <a:r>
              <a:rPr lang="en-US" dirty="0"/>
              <a:t>, </a:t>
            </a:r>
            <a:r>
              <a:rPr lang="en-US" dirty="0" err="1"/>
              <a:t>hematometra</a:t>
            </a:r>
            <a:endParaRPr lang="en-US" dirty="0"/>
          </a:p>
        </p:txBody>
      </p:sp>
    </p:spTree>
    <p:extLst>
      <p:ext uri="{BB962C8B-B14F-4D97-AF65-F5344CB8AC3E}">
        <p14:creationId xmlns:p14="http://schemas.microsoft.com/office/powerpoint/2010/main" val="1462205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aTROPHY</a:t>
            </a:r>
            <a:endParaRPr lang="en-US" dirty="0"/>
          </a:p>
        </p:txBody>
      </p:sp>
      <p:sp>
        <p:nvSpPr>
          <p:cNvPr id="3" name="Content Placeholder 2"/>
          <p:cNvSpPr>
            <a:spLocks noGrp="1"/>
          </p:cNvSpPr>
          <p:nvPr>
            <p:ph idx="1"/>
          </p:nvPr>
        </p:nvSpPr>
        <p:spPr/>
        <p:txBody>
          <a:bodyPr/>
          <a:lstStyle/>
          <a:p>
            <a:r>
              <a:rPr lang="en-US" dirty="0"/>
              <a:t>Atrophy of the endometrium and vagina is caused by hypoestrogenism in the postmenopausal women</a:t>
            </a:r>
          </a:p>
          <a:p>
            <a:r>
              <a:rPr lang="en-US" dirty="0"/>
              <a:t>Atrophic, collapsed endometrial surfaces in menopause contain little or no fluid to prevent intracavitary friction</a:t>
            </a:r>
          </a:p>
          <a:p>
            <a:r>
              <a:rPr lang="en-US" dirty="0"/>
              <a:t>This results in micro erosions of the surface epithelium and subsequent chronic inflammatory reaction (chronic endometritis), which is prone to light bleeding or spotting</a:t>
            </a:r>
          </a:p>
        </p:txBody>
      </p:sp>
    </p:spTree>
    <p:extLst>
      <p:ext uri="{BB962C8B-B14F-4D97-AF65-F5344CB8AC3E}">
        <p14:creationId xmlns:p14="http://schemas.microsoft.com/office/powerpoint/2010/main" val="376154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Cancer</a:t>
            </a:r>
          </a:p>
        </p:txBody>
      </p:sp>
      <p:sp>
        <p:nvSpPr>
          <p:cNvPr id="3" name="Content Placeholder 2"/>
          <p:cNvSpPr>
            <a:spLocks noGrp="1"/>
          </p:cNvSpPr>
          <p:nvPr>
            <p:ph idx="1"/>
          </p:nvPr>
        </p:nvSpPr>
        <p:spPr>
          <a:xfrm>
            <a:off x="566530" y="1757754"/>
            <a:ext cx="10131425" cy="3649133"/>
          </a:xfrm>
        </p:spPr>
        <p:txBody>
          <a:bodyPr>
            <a:normAutofit/>
          </a:bodyPr>
          <a:lstStyle/>
          <a:p>
            <a:r>
              <a:rPr lang="en-US" dirty="0"/>
              <a:t>Up to 10% of women with postmenopausal bleeding have endometrial cancer and therefore all women with PMB must be evaluated for endometrial cancer</a:t>
            </a:r>
          </a:p>
          <a:p>
            <a:r>
              <a:rPr lang="en-US" dirty="0"/>
              <a:t>Risk of endometrial cancer increases with increasing age and presence of other risk factors for endometrial cancer such as Diabetes, Hypertension, </a:t>
            </a:r>
            <a:r>
              <a:rPr lang="en-US" dirty="0" err="1"/>
              <a:t>Nulliparity</a:t>
            </a:r>
            <a:r>
              <a:rPr lang="en-US" dirty="0"/>
              <a:t>/Low parity, Obesity, Personal or family history of uterine, ovarian, breast or colon cancer</a:t>
            </a:r>
          </a:p>
          <a:p>
            <a:r>
              <a:rPr lang="en-US" dirty="0"/>
              <a:t>Other genital tract cancers are also common in this age group and may be the cause of PMB</a:t>
            </a:r>
          </a:p>
          <a:p>
            <a:pPr lvl="1"/>
            <a:r>
              <a:rPr lang="en-US" dirty="0"/>
              <a:t>Cervical cancer</a:t>
            </a:r>
          </a:p>
          <a:p>
            <a:pPr lvl="1"/>
            <a:r>
              <a:rPr lang="en-US" dirty="0"/>
              <a:t>Vaginal cancer</a:t>
            </a:r>
          </a:p>
          <a:p>
            <a:pPr lvl="1"/>
            <a:r>
              <a:rPr lang="en-US" dirty="0"/>
              <a:t>Uterine sarcoma, Fallopian tube or ovarian cancer and </a:t>
            </a:r>
            <a:r>
              <a:rPr lang="en-US" dirty="0" err="1"/>
              <a:t>choriocarcinoma</a:t>
            </a:r>
            <a:r>
              <a:rPr lang="en-US" dirty="0"/>
              <a:t> also cause PMB but are less frequent</a:t>
            </a:r>
          </a:p>
          <a:p>
            <a:pPr lvl="1"/>
            <a:r>
              <a:rPr lang="en-US" dirty="0" err="1"/>
              <a:t>Vulval</a:t>
            </a:r>
            <a:r>
              <a:rPr lang="en-US" dirty="0"/>
              <a:t> cancer- usually in advanced disease</a:t>
            </a:r>
          </a:p>
          <a:p>
            <a:pPr marL="0" indent="0">
              <a:buNone/>
            </a:pPr>
            <a:endParaRPr lang="en-US" dirty="0"/>
          </a:p>
        </p:txBody>
      </p:sp>
    </p:spTree>
    <p:extLst>
      <p:ext uri="{BB962C8B-B14F-4D97-AF65-F5344CB8AC3E}">
        <p14:creationId xmlns:p14="http://schemas.microsoft.com/office/powerpoint/2010/main" val="23140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78</TotalTime>
  <Words>628</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Celestial</vt:lpstr>
      <vt:lpstr>post menopausal bleeding</vt:lpstr>
      <vt:lpstr>Perimenopausal bleeding</vt:lpstr>
      <vt:lpstr>OUtline</vt:lpstr>
      <vt:lpstr>Definition</vt:lpstr>
      <vt:lpstr>Incidence</vt:lpstr>
      <vt:lpstr>Causes</vt:lpstr>
      <vt:lpstr>causes</vt:lpstr>
      <vt:lpstr>aTROPHY</vt:lpstr>
      <vt:lpstr>Cancer</vt:lpstr>
      <vt:lpstr>polyps</vt:lpstr>
      <vt:lpstr>Endometrial hyperplasia</vt:lpstr>
      <vt:lpstr>Adenomyosis</vt:lpstr>
      <vt:lpstr>Patient evaluation</vt:lpstr>
      <vt:lpstr>Investigations</vt:lpstr>
      <vt:lpstr>History</vt:lpstr>
      <vt:lpstr>Management</vt:lpstr>
      <vt:lpstr>Investigations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Perimenopausal &amp; post menopausal bleeding</dc:title>
  <dc:creator>margaret kilonzo</dc:creator>
  <cp:lastModifiedBy>margaret kilonzo</cp:lastModifiedBy>
  <cp:revision>17</cp:revision>
  <dcterms:created xsi:type="dcterms:W3CDTF">2016-04-15T12:28:39Z</dcterms:created>
  <dcterms:modified xsi:type="dcterms:W3CDTF">2016-09-27T06:11:49Z</dcterms:modified>
</cp:coreProperties>
</file>