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0" r:id="rId12"/>
    <p:sldId id="266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0" r:id="rId32"/>
    <p:sldId id="287" r:id="rId33"/>
    <p:sldId id="288" r:id="rId34"/>
    <p:sldId id="289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UO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271054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20000"/>
              <a:lumOff val="80000"/>
            </a:schemeClr>
          </a:solidFill>
          <a:ln w="187325" cmpd="tri"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Bernard MT Condensed" pitchFamily="18" charset="0"/>
              </a:rPr>
              <a:t>THYROID DISEASE IN PREGNANCY</a:t>
            </a:r>
            <a:endParaRPr lang="en-US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276600" y="3867150"/>
            <a:ext cx="2362200" cy="2457450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Bodoni MT Condensed" pitchFamily="18" charset="0"/>
              </a:rPr>
              <a:t>BY DR. P. KAMAU KOIGI,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Bodoni MT Condensed" pitchFamily="18" charset="0"/>
              </a:rPr>
              <a:t>M.B.,</a:t>
            </a:r>
            <a:r>
              <a:rPr lang="en-US" b="1" dirty="0" err="1" smtClean="0">
                <a:solidFill>
                  <a:schemeClr val="tx1"/>
                </a:solidFill>
                <a:latin typeface="Bodoni MT Condensed" pitchFamily="18" charset="0"/>
              </a:rPr>
              <a:t>Ch.B</a:t>
            </a:r>
            <a:r>
              <a:rPr lang="en-US" b="1" dirty="0" smtClean="0">
                <a:solidFill>
                  <a:schemeClr val="tx1"/>
                </a:solidFill>
                <a:latin typeface="Bodoni MT Condensed" pitchFamily="18" charset="0"/>
              </a:rPr>
              <a:t>,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Bodoni MT Condensed" pitchFamily="18" charset="0"/>
              </a:rPr>
              <a:t>M.MED OBS/GYN</a:t>
            </a:r>
            <a:endParaRPr lang="en-US" b="1" dirty="0">
              <a:solidFill>
                <a:schemeClr val="tx1"/>
              </a:solidFill>
              <a:latin typeface="Bodoni MT Condensed" pitchFamily="18" charset="0"/>
            </a:endParaRPr>
          </a:p>
        </p:txBody>
      </p:sp>
      <p:pic>
        <p:nvPicPr>
          <p:cNvPr id="3074" name="Picture 2" descr="C:\Users\USER\Desktop\Thyroid gland Blue 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8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Factors that regulate Thyroid fun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Fetal Thyroid Physiology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50" dirty="0" smtClean="0">
                <a:latin typeface="Bodoni MT Condensed" pitchFamily="18" charset="0"/>
              </a:rPr>
              <a:t>During the first trimester of pregnancy, there is very little function of the fetal thyroid.  </a:t>
            </a:r>
            <a:r>
              <a:rPr lang="en-US" sz="3350" dirty="0" smtClean="0">
                <a:latin typeface="Bodoni MT Condensed" pitchFamily="18" charset="0"/>
              </a:rPr>
              <a:t>The thyroid </a:t>
            </a:r>
            <a:r>
              <a:rPr lang="en-US" sz="3350" dirty="0" smtClean="0">
                <a:latin typeface="Bodoni MT Condensed" pitchFamily="18" charset="0"/>
              </a:rPr>
              <a:t>hormone requirements during this time are supplied by the maternal thyroid.  This continues up to the 18</a:t>
            </a:r>
            <a:r>
              <a:rPr lang="en-US" sz="3350" baseline="30000" dirty="0" smtClean="0">
                <a:latin typeface="Bodoni MT Condensed" pitchFamily="18" charset="0"/>
              </a:rPr>
              <a:t>th</a:t>
            </a:r>
            <a:r>
              <a:rPr lang="en-US" sz="3350" dirty="0" smtClean="0">
                <a:latin typeface="Bodoni MT Condensed" pitchFamily="18" charset="0"/>
              </a:rPr>
              <a:t> – 20</a:t>
            </a:r>
            <a:r>
              <a:rPr lang="en-US" sz="3350" baseline="30000" dirty="0" smtClean="0">
                <a:latin typeface="Bodoni MT Condensed" pitchFamily="18" charset="0"/>
              </a:rPr>
              <a:t>th</a:t>
            </a:r>
            <a:r>
              <a:rPr lang="en-US" sz="3350" dirty="0" smtClean="0">
                <a:latin typeface="Bodoni MT Condensed" pitchFamily="18" charset="0"/>
              </a:rPr>
              <a:t> week.  </a:t>
            </a:r>
          </a:p>
          <a:p>
            <a:pPr marL="0" indent="0">
              <a:buNone/>
            </a:pPr>
            <a:r>
              <a:rPr lang="en-US" sz="3350" dirty="0" smtClean="0">
                <a:latin typeface="Bodoni MT Condensed" pitchFamily="18" charset="0"/>
              </a:rPr>
              <a:t>At this point, the fetal H-P-T axis begins to function, and fetal Thyroid hormone production begins increasing gradually</a:t>
            </a:r>
          </a:p>
          <a:p>
            <a:pPr marL="0" indent="0">
              <a:buNone/>
            </a:pPr>
            <a:r>
              <a:rPr lang="en-US" sz="3350" dirty="0" smtClean="0">
                <a:latin typeface="Bodoni MT Condensed" pitchFamily="18" charset="0"/>
              </a:rPr>
              <a:t>Therefore, deficiency in maternal thyroid hormone production in early pregnancy is associated with impaired fetal neurologic development</a:t>
            </a:r>
            <a:endParaRPr lang="en-US" sz="3350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4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Functions of thyroid hormone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334000" cy="5257800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00B050"/>
                </a:solidFill>
                <a:latin typeface="Bodoni MT Condensed" pitchFamily="18" charset="0"/>
              </a:rPr>
              <a:t>Regulates metabolism:</a:t>
            </a:r>
          </a:p>
          <a:p>
            <a:pPr marL="750888" lvl="1" indent="-350838">
              <a:buFont typeface="Courier New" pitchFamily="49" charset="0"/>
              <a:buChar char="o"/>
            </a:pPr>
            <a:r>
              <a:rPr lang="en-US" dirty="0" smtClean="0">
                <a:latin typeface="Bodoni MT Condensed" pitchFamily="18" charset="0"/>
              </a:rPr>
              <a:t>Increases glucose metabolism</a:t>
            </a:r>
          </a:p>
          <a:p>
            <a:pPr marL="750888" lvl="1" indent="-350838">
              <a:buFont typeface="Courier New" pitchFamily="49" charset="0"/>
              <a:buChar char="o"/>
            </a:pPr>
            <a:r>
              <a:rPr lang="en-US" dirty="0" smtClean="0">
                <a:latin typeface="Bodoni MT Condensed" pitchFamily="18" charset="0"/>
              </a:rPr>
              <a:t>Increases protein synthesis</a:t>
            </a:r>
          </a:p>
          <a:p>
            <a:pPr marL="750888" lvl="1" indent="-350838">
              <a:buFont typeface="Courier New" pitchFamily="49" charset="0"/>
              <a:buChar char="o"/>
            </a:pPr>
            <a:r>
              <a:rPr lang="en-US" dirty="0" smtClean="0">
                <a:latin typeface="Bodoni MT Condensed" pitchFamily="18" charset="0"/>
              </a:rPr>
              <a:t>Increases Oxygen consumption (Heart Rate, BP)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Bodoni MT Condensed" pitchFamily="18" charset="0"/>
              </a:rPr>
              <a:t>Regulates </a:t>
            </a:r>
            <a:r>
              <a:rPr lang="en-US" b="1" dirty="0" smtClean="0">
                <a:solidFill>
                  <a:srgbClr val="FF0000"/>
                </a:solidFill>
                <a:latin typeface="Bodoni MT Condensed" pitchFamily="18" charset="0"/>
              </a:rPr>
              <a:t>tissue </a:t>
            </a:r>
            <a:r>
              <a:rPr lang="en-US" b="1" dirty="0" smtClean="0">
                <a:solidFill>
                  <a:srgbClr val="FF0000"/>
                </a:solidFill>
                <a:latin typeface="Bodoni MT Condensed" pitchFamily="18" charset="0"/>
              </a:rPr>
              <a:t>growth, differentiation and function:</a:t>
            </a:r>
            <a:endParaRPr lang="en-US" b="1" dirty="0" smtClean="0">
              <a:solidFill>
                <a:srgbClr val="FF0000"/>
              </a:solidFill>
              <a:latin typeface="Bodoni MT Condensed" pitchFamily="18" charset="0"/>
            </a:endParaRPr>
          </a:p>
          <a:p>
            <a:pPr marL="914400" lvl="1" indent="-514350">
              <a:buFont typeface="Courier New" pitchFamily="49" charset="0"/>
              <a:buChar char="o"/>
            </a:pPr>
            <a:r>
              <a:rPr lang="en-US" dirty="0" smtClean="0">
                <a:latin typeface="Bodoni MT Condensed" pitchFamily="18" charset="0"/>
              </a:rPr>
              <a:t>Digestion</a:t>
            </a:r>
          </a:p>
          <a:p>
            <a:pPr marL="914400" lvl="1" indent="-514350">
              <a:buFont typeface="Courier New" pitchFamily="49" charset="0"/>
              <a:buChar char="o"/>
            </a:pPr>
            <a:r>
              <a:rPr lang="en-US" dirty="0" smtClean="0">
                <a:latin typeface="Bodoni MT Condensed" pitchFamily="18" charset="0"/>
              </a:rPr>
              <a:t>Reproduction</a:t>
            </a:r>
          </a:p>
          <a:p>
            <a:pPr marL="914400" lvl="1" indent="-514350">
              <a:buFont typeface="Courier New" pitchFamily="49" charset="0"/>
              <a:buChar char="o"/>
            </a:pPr>
            <a:r>
              <a:rPr lang="en-US" dirty="0" smtClean="0">
                <a:latin typeface="Bodoni MT Condensed" pitchFamily="18" charset="0"/>
              </a:rPr>
              <a:t>Bone growth</a:t>
            </a:r>
          </a:p>
          <a:p>
            <a:pPr marL="914400" lvl="1" indent="-514350">
              <a:buFont typeface="Courier New" pitchFamily="49" charset="0"/>
              <a:buChar char="o"/>
            </a:pPr>
            <a:r>
              <a:rPr lang="en-US" dirty="0" smtClean="0">
                <a:latin typeface="Bodoni MT Condensed" pitchFamily="18" charset="0"/>
              </a:rPr>
              <a:t>Muscle tone</a:t>
            </a:r>
          </a:p>
          <a:p>
            <a:pPr marL="914400" lvl="1" indent="-514350">
              <a:buFont typeface="Courier New" pitchFamily="49" charset="0"/>
              <a:buChar char="o"/>
            </a:pPr>
            <a:r>
              <a:rPr lang="en-US" dirty="0" smtClean="0">
                <a:latin typeface="Bodoni MT Condensed" pitchFamily="18" charset="0"/>
              </a:rPr>
              <a:t>Development of nerve cells</a:t>
            </a:r>
            <a:endParaRPr lang="en-US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4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Normal adjustments in Pregnancy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During pregnancy, there are certain adjustments in maternal thyroid function that occur:</a:t>
            </a:r>
          </a:p>
          <a:p>
            <a:pPr>
              <a:buFont typeface="Wingdings"/>
              <a:buChar char="è"/>
            </a:pPr>
            <a:r>
              <a:rPr lang="en-US" dirty="0" smtClean="0">
                <a:solidFill>
                  <a:srgbClr val="00B050"/>
                </a:solidFill>
                <a:latin typeface="Bodoni MT Condensed" pitchFamily="18" charset="0"/>
                <a:sym typeface="Wingdings" pitchFamily="2" charset="2"/>
              </a:rPr>
              <a:t>TSH levels do not change</a:t>
            </a:r>
          </a:p>
          <a:p>
            <a:pPr>
              <a:buFont typeface="Wingdings"/>
              <a:buChar char="è"/>
            </a:pPr>
            <a:r>
              <a:rPr lang="en-US" dirty="0" smtClean="0">
                <a:solidFill>
                  <a:srgbClr val="FF0000"/>
                </a:solidFill>
                <a:latin typeface="Bodoni MT Condensed" pitchFamily="18" charset="0"/>
                <a:sym typeface="Wingdings" pitchFamily="2" charset="2"/>
              </a:rPr>
              <a:t>There is increase in TBG, Total T4 and Total T3</a:t>
            </a:r>
          </a:p>
          <a:p>
            <a:pPr>
              <a:buFont typeface="Wingdings"/>
              <a:buChar char="è"/>
            </a:pPr>
            <a:r>
              <a:rPr lang="en-US" dirty="0" smtClean="0">
                <a:solidFill>
                  <a:srgbClr val="0070C0"/>
                </a:solidFill>
                <a:latin typeface="Bodoni MT Condensed" pitchFamily="18" charset="0"/>
                <a:sym typeface="Wingdings" pitchFamily="2" charset="2"/>
              </a:rPr>
              <a:t>There is a decrease in Free T4 (due to increase in TBG)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In order to facilitate normal thyroid function in pregnancy, there is an increase in Iodine requirements 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(RDA – 250mcg 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in Pregnancy)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Iodine deficiency in pregnancy impairs fetal neurological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2064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THYROID DISEASE IN PREGNANCY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Normal maternal thyroid function is known as </a:t>
            </a:r>
            <a:r>
              <a:rPr lang="en-US" sz="3600" dirty="0" err="1" smtClean="0">
                <a:latin typeface="Bodoni MT Condensed" pitchFamily="18" charset="0"/>
              </a:rPr>
              <a:t>Euthyroidism</a:t>
            </a:r>
            <a:endParaRPr lang="en-US" sz="3600" dirty="0" smtClean="0"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Deviation from normal function may result in one of two scenarios:</a:t>
            </a:r>
          </a:p>
          <a:p>
            <a:pPr>
              <a:buFont typeface="Wingdings"/>
              <a:buChar char="è"/>
            </a:pP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Deficient function – </a:t>
            </a:r>
            <a:r>
              <a:rPr lang="en-US" sz="3600" b="1" i="1" dirty="0" smtClean="0">
                <a:solidFill>
                  <a:srgbClr val="00B050"/>
                </a:solidFill>
                <a:latin typeface="Bodoni MT Condensed" pitchFamily="18" charset="0"/>
                <a:sym typeface="Wingdings" pitchFamily="2" charset="2"/>
              </a:rPr>
              <a:t>HYPOTHYROIDISM</a:t>
            </a:r>
          </a:p>
          <a:p>
            <a:pPr>
              <a:buFont typeface="Wingdings"/>
              <a:buChar char="è"/>
            </a:pP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Excessive function – </a:t>
            </a:r>
            <a:r>
              <a:rPr lang="en-US" sz="3600" b="1" i="1" dirty="0" smtClean="0">
                <a:solidFill>
                  <a:srgbClr val="FF0000"/>
                </a:solidFill>
                <a:latin typeface="Bodoni MT Condensed" pitchFamily="18" charset="0"/>
                <a:sym typeface="Wingdings" pitchFamily="2" charset="2"/>
              </a:rPr>
              <a:t>HYPERTHYROIDISM</a:t>
            </a:r>
            <a:endParaRPr lang="en-US" sz="3600" b="1" i="1" dirty="0">
              <a:solidFill>
                <a:srgbClr val="FF0000"/>
              </a:solidFill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1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Hyper and Hypothyroid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086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5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020762"/>
          </a:xfr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Bernard MT Condensed" pitchFamily="18" charset="0"/>
              </a:rPr>
              <a:t>HYPOTHYROIDISM</a:t>
            </a:r>
            <a:endParaRPr lang="en-US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u="sng" dirty="0" smtClean="0">
                <a:latin typeface="Bodoni MT Condensed" pitchFamily="18" charset="0"/>
              </a:rPr>
              <a:t>Causes of Hypothyroidism: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  <a:latin typeface="Bodoni MT Condensed" pitchFamily="18" charset="0"/>
              </a:rPr>
              <a:t>Endemic </a:t>
            </a:r>
            <a:r>
              <a:rPr lang="en-GB" dirty="0" smtClean="0">
                <a:solidFill>
                  <a:srgbClr val="00B050"/>
                </a:solidFill>
                <a:latin typeface="Bodoni MT Condensed" pitchFamily="18" charset="0"/>
              </a:rPr>
              <a:t>goitre 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Bodoni MT Condensed" pitchFamily="18" charset="0"/>
              </a:rPr>
              <a:t>Post- surgery – Partial or total thyroidectomy</a:t>
            </a:r>
            <a:endParaRPr lang="en-US" dirty="0">
              <a:solidFill>
                <a:srgbClr val="FF0000"/>
              </a:solidFill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  <a:latin typeface="Bodoni MT Condensed" pitchFamily="18" charset="0"/>
              </a:rPr>
              <a:t>Autoimmune</a:t>
            </a:r>
            <a:r>
              <a:rPr lang="en-GB" dirty="0">
                <a:solidFill>
                  <a:srgbClr val="0070C0"/>
                </a:solidFill>
                <a:latin typeface="Bodoni MT Condensed" pitchFamily="18" charset="0"/>
              </a:rPr>
              <a:t>: Hashimoto’s thyroiditis</a:t>
            </a:r>
            <a:endParaRPr lang="en-US" dirty="0">
              <a:solidFill>
                <a:srgbClr val="0070C0"/>
              </a:solidFill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  <a:latin typeface="Bodoni MT Condensed" pitchFamily="18" charset="0"/>
              </a:rPr>
              <a:t>Post-irradiation</a:t>
            </a:r>
            <a:endParaRPr lang="en-US" dirty="0">
              <a:solidFill>
                <a:srgbClr val="7030A0"/>
              </a:solidFill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Pharmacologic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: Li</a:t>
            </a:r>
            <a:r>
              <a:rPr lang="en-GB" baseline="30000" dirty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+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,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amiodarone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,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antithyroid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 drugs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66"/>
                </a:solidFill>
                <a:latin typeface="Bodoni MT Condensed" pitchFamily="18" charset="0"/>
              </a:rPr>
              <a:t>Peripheral </a:t>
            </a:r>
            <a:r>
              <a:rPr lang="en-GB" dirty="0">
                <a:solidFill>
                  <a:srgbClr val="FF0066"/>
                </a:solidFill>
                <a:latin typeface="Bodoni MT Condensed" pitchFamily="18" charset="0"/>
              </a:rPr>
              <a:t>tissue resistance: cretinism, juvenile hypothyroidism</a:t>
            </a:r>
            <a:endParaRPr lang="en-US" dirty="0">
              <a:solidFill>
                <a:srgbClr val="FF0066"/>
              </a:solidFill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660033"/>
                </a:solidFill>
                <a:latin typeface="Bodoni MT Condensed" pitchFamily="18" charset="0"/>
              </a:rPr>
              <a:t>Type </a:t>
            </a:r>
            <a:r>
              <a:rPr lang="en-GB" dirty="0">
                <a:solidFill>
                  <a:srgbClr val="660033"/>
                </a:solidFill>
                <a:latin typeface="Bodoni MT Condensed" pitchFamily="18" charset="0"/>
              </a:rPr>
              <a:t>1 DM: 25% risk of developing post-partum </a:t>
            </a:r>
            <a:r>
              <a:rPr lang="en-GB" dirty="0" smtClean="0">
                <a:solidFill>
                  <a:srgbClr val="660033"/>
                </a:solidFill>
                <a:latin typeface="Bodoni MT Condensed" pitchFamily="18" charset="0"/>
              </a:rPr>
              <a:t>hypothyroidism</a:t>
            </a:r>
          </a:p>
          <a:p>
            <a:pPr marL="0" indent="0">
              <a:buNone/>
            </a:pPr>
            <a:r>
              <a:rPr lang="en-GB" dirty="0" smtClean="0">
                <a:latin typeface="Bodoni MT Condensed" pitchFamily="18" charset="0"/>
              </a:rPr>
              <a:t>Secondary </a:t>
            </a:r>
            <a:r>
              <a:rPr lang="en-GB" dirty="0" err="1" smtClean="0">
                <a:latin typeface="Bodoni MT Condensed" pitchFamily="18" charset="0"/>
              </a:rPr>
              <a:t>Hypothryroidism</a:t>
            </a:r>
            <a:r>
              <a:rPr lang="en-GB" dirty="0" smtClean="0">
                <a:latin typeface="Bodoni MT Condensed" pitchFamily="18" charset="0"/>
              </a:rPr>
              <a:t>: Sheehan syndrome, lymphocytic </a:t>
            </a:r>
            <a:r>
              <a:rPr lang="en-GB" dirty="0" err="1" smtClean="0">
                <a:latin typeface="Bodoni MT Condensed" pitchFamily="18" charset="0"/>
              </a:rPr>
              <a:t>hypophysitis</a:t>
            </a:r>
            <a:r>
              <a:rPr lang="en-GB" dirty="0" smtClean="0">
                <a:latin typeface="Bodoni MT Condensed" pitchFamily="18" charset="0"/>
              </a:rPr>
              <a:t>, </a:t>
            </a:r>
            <a:r>
              <a:rPr lang="en-GB" dirty="0" err="1" smtClean="0">
                <a:latin typeface="Bodoni MT Condensed" pitchFamily="18" charset="0"/>
              </a:rPr>
              <a:t>hypophysectomy</a:t>
            </a:r>
            <a:endParaRPr lang="en-US" dirty="0">
              <a:latin typeface="Bodoni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1933003"/>
            <a:ext cx="23622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doni MT Condensed" pitchFamily="18" charset="0"/>
              </a:rPr>
              <a:t>Affects up to 1% of pregnant women</a:t>
            </a:r>
            <a:endParaRPr lang="en-US" sz="3200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971800"/>
            <a:ext cx="79248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i="1" u="sng" dirty="0">
                <a:latin typeface="Bodoni MT Condensed" pitchFamily="18" charset="0"/>
              </a:rPr>
              <a:t>Skin:</a:t>
            </a:r>
            <a:r>
              <a:rPr lang="en-GB" dirty="0">
                <a:latin typeface="Bodoni MT Condensed" pitchFamily="18" charset="0"/>
              </a:rPr>
              <a:t> cool, rough and scaly, dry yellowish colour (</a:t>
            </a:r>
            <a:r>
              <a:rPr lang="en-GB" dirty="0" err="1">
                <a:latin typeface="Bodoni MT Condensed" pitchFamily="18" charset="0"/>
              </a:rPr>
              <a:t>carotenemia</a:t>
            </a:r>
            <a:r>
              <a:rPr lang="en-GB" dirty="0" smtClean="0">
                <a:latin typeface="Bodoni MT Condensed" pitchFamily="18" charset="0"/>
              </a:rPr>
              <a:t>);</a:t>
            </a:r>
            <a:endParaRPr lang="en-US" dirty="0"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dirty="0">
                <a:latin typeface="Bodoni MT Condensed" pitchFamily="18" charset="0"/>
              </a:rPr>
              <a:t>Peripheral non- pitting oedema (myxoedema); puffy face; hoarse voice; </a:t>
            </a:r>
            <a:r>
              <a:rPr lang="en-GB" dirty="0" err="1">
                <a:latin typeface="Bodoni MT Condensed" pitchFamily="18" charset="0"/>
              </a:rPr>
              <a:t>macroglossia</a:t>
            </a:r>
            <a:r>
              <a:rPr lang="en-GB" dirty="0">
                <a:latin typeface="Bodoni MT Condensed" pitchFamily="18" charset="0"/>
              </a:rPr>
              <a:t>; ↑BMI, BP ↑ or ↓</a:t>
            </a:r>
            <a:endParaRPr lang="en-US" dirty="0"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b="1" i="1" u="sng" dirty="0">
                <a:latin typeface="Bodoni MT Condensed" pitchFamily="18" charset="0"/>
              </a:rPr>
              <a:t>CVS:</a:t>
            </a:r>
            <a:r>
              <a:rPr lang="en-GB" dirty="0">
                <a:latin typeface="Bodoni MT Condensed" pitchFamily="18" charset="0"/>
              </a:rPr>
              <a:t> </a:t>
            </a:r>
            <a:r>
              <a:rPr lang="en-GB" dirty="0" err="1" smtClean="0">
                <a:latin typeface="Bodoni MT Condensed" pitchFamily="18" charset="0"/>
              </a:rPr>
              <a:t>Bradycardia</a:t>
            </a:r>
            <a:r>
              <a:rPr lang="en-GB" dirty="0" smtClean="0">
                <a:latin typeface="Bodoni MT Condensed" pitchFamily="18" charset="0"/>
              </a:rPr>
              <a:t>, </a:t>
            </a:r>
            <a:endParaRPr lang="en-US" dirty="0"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b="1" i="1" u="sng" dirty="0" err="1">
                <a:latin typeface="Bodoni MT Condensed" pitchFamily="18" charset="0"/>
              </a:rPr>
              <a:t>Resp</a:t>
            </a:r>
            <a:r>
              <a:rPr lang="en-GB" b="1" i="1" u="sng" dirty="0">
                <a:latin typeface="Bodoni MT Condensed" pitchFamily="18" charset="0"/>
              </a:rPr>
              <a:t>:</a:t>
            </a:r>
            <a:r>
              <a:rPr lang="en-GB" dirty="0">
                <a:latin typeface="Bodoni MT Condensed" pitchFamily="18" charset="0"/>
              </a:rPr>
              <a:t> shallow and slow respirations, impaired </a:t>
            </a:r>
            <a:r>
              <a:rPr lang="en-GB" dirty="0" err="1">
                <a:latin typeface="Bodoni MT Condensed" pitchFamily="18" charset="0"/>
              </a:rPr>
              <a:t>ventilatory</a:t>
            </a:r>
            <a:r>
              <a:rPr lang="en-GB" dirty="0">
                <a:latin typeface="Bodoni MT Condensed" pitchFamily="18" charset="0"/>
              </a:rPr>
              <a:t> response to </a:t>
            </a:r>
            <a:r>
              <a:rPr lang="en-GB" dirty="0" err="1" smtClean="0">
                <a:latin typeface="Bodoni MT Condensed" pitchFamily="18" charset="0"/>
              </a:rPr>
              <a:t>hypercapnia</a:t>
            </a:r>
            <a:r>
              <a:rPr lang="en-GB" dirty="0" smtClean="0">
                <a:latin typeface="Bodoni MT Condensed" pitchFamily="18" charset="0"/>
              </a:rPr>
              <a:t>; </a:t>
            </a:r>
            <a:r>
              <a:rPr lang="en-GB" dirty="0">
                <a:latin typeface="Bodoni MT Condensed" pitchFamily="18" charset="0"/>
              </a:rPr>
              <a:t>development of a frog-like husky </a:t>
            </a:r>
            <a:r>
              <a:rPr lang="en-GB" dirty="0" smtClean="0">
                <a:latin typeface="Bodoni MT Condensed" pitchFamily="18" charset="0"/>
              </a:rPr>
              <a:t>voice</a:t>
            </a:r>
            <a:endParaRPr lang="en-US" dirty="0">
              <a:latin typeface="Bodoni MT Condensed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2362200" cy="2087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>
                <a:latin typeface="Bernard MT Condensed" pitchFamily="18" charset="0"/>
              </a:rPr>
              <a:t>Clinical features…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05300" y="-1714500"/>
            <a:ext cx="2971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77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1" u="sng" dirty="0" err="1" smtClean="0">
                <a:latin typeface="Bodoni MT Condensed" pitchFamily="18" charset="0"/>
              </a:rPr>
              <a:t>Hematological</a:t>
            </a:r>
            <a:r>
              <a:rPr lang="en-GB" b="1" i="1" u="sng" dirty="0" smtClean="0">
                <a:latin typeface="Bodoni MT Condensed" pitchFamily="18" charset="0"/>
              </a:rPr>
              <a:t>:</a:t>
            </a:r>
            <a:r>
              <a:rPr lang="en-GB" dirty="0" smtClean="0">
                <a:latin typeface="Bodoni MT Condensed" pitchFamily="18" charset="0"/>
              </a:rPr>
              <a:t> Pallor (impaired </a:t>
            </a:r>
            <a:r>
              <a:rPr lang="en-GB" dirty="0" err="1">
                <a:latin typeface="Bodoni MT Condensed" pitchFamily="18" charset="0"/>
              </a:rPr>
              <a:t>Hb</a:t>
            </a:r>
            <a:r>
              <a:rPr lang="en-GB" dirty="0">
                <a:latin typeface="Bodoni MT Condensed" pitchFamily="18" charset="0"/>
              </a:rPr>
              <a:t> synthesis; Iron and </a:t>
            </a:r>
            <a:r>
              <a:rPr lang="en-GB" dirty="0" err="1">
                <a:latin typeface="Bodoni MT Condensed" pitchFamily="18" charset="0"/>
              </a:rPr>
              <a:t>folate</a:t>
            </a:r>
            <a:r>
              <a:rPr lang="en-GB" dirty="0">
                <a:latin typeface="Bodoni MT Condensed" pitchFamily="18" charset="0"/>
              </a:rPr>
              <a:t> deficiency; pernicious </a:t>
            </a:r>
            <a:r>
              <a:rPr lang="en-GB" dirty="0" smtClean="0">
                <a:latin typeface="Bodoni MT Condensed" pitchFamily="18" charset="0"/>
              </a:rPr>
              <a:t>anaemia)</a:t>
            </a:r>
            <a:endParaRPr lang="en-US" dirty="0"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b="1" i="1" u="sng" dirty="0">
                <a:latin typeface="Bodoni MT Condensed" pitchFamily="18" charset="0"/>
              </a:rPr>
              <a:t>Renal:</a:t>
            </a:r>
            <a:r>
              <a:rPr lang="en-GB" u="sng" dirty="0">
                <a:latin typeface="Bodoni MT Condensed" pitchFamily="18" charset="0"/>
              </a:rPr>
              <a:t> </a:t>
            </a:r>
            <a:r>
              <a:rPr lang="en-GB" dirty="0">
                <a:latin typeface="Bodoni MT Condensed" pitchFamily="18" charset="0"/>
              </a:rPr>
              <a:t>↓GFR, thus impaired ability to excrete water load</a:t>
            </a:r>
            <a:endParaRPr lang="en-US" dirty="0"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b="1" i="1" u="sng" dirty="0">
                <a:latin typeface="Bodoni MT Condensed" pitchFamily="18" charset="0"/>
              </a:rPr>
              <a:t>MSS:</a:t>
            </a:r>
            <a:r>
              <a:rPr lang="en-GB" dirty="0">
                <a:latin typeface="Bodoni MT Condensed" pitchFamily="18" charset="0"/>
              </a:rPr>
              <a:t> paraesthesia; carpal tunnel syndrome</a:t>
            </a:r>
            <a:endParaRPr lang="en-US" dirty="0"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b="1" i="1" u="sng" dirty="0">
                <a:latin typeface="Bodoni MT Condensed" pitchFamily="18" charset="0"/>
              </a:rPr>
              <a:t>CNS:</a:t>
            </a:r>
            <a:r>
              <a:rPr lang="en-GB" dirty="0">
                <a:latin typeface="Bodoni MT Condensed" pitchFamily="18" charset="0"/>
              </a:rPr>
              <a:t> lethargy, inability to concentrate, depression, slow reflexes, </a:t>
            </a:r>
            <a:r>
              <a:rPr lang="en-GB" dirty="0" err="1">
                <a:latin typeface="Bodoni MT Condensed" pitchFamily="18" charset="0"/>
              </a:rPr>
              <a:t>hypersomnolence</a:t>
            </a:r>
            <a:r>
              <a:rPr lang="en-GB" dirty="0">
                <a:latin typeface="Bodoni MT Condensed" pitchFamily="18" charset="0"/>
              </a:rPr>
              <a:t> (≥12 – 14 </a:t>
            </a:r>
            <a:r>
              <a:rPr lang="en-GB" dirty="0" err="1">
                <a:latin typeface="Bodoni MT Condensed" pitchFamily="18" charset="0"/>
              </a:rPr>
              <a:t>hrs</a:t>
            </a:r>
            <a:r>
              <a:rPr lang="en-GB" dirty="0">
                <a:latin typeface="Bodoni MT Condensed" pitchFamily="18" charset="0"/>
              </a:rPr>
              <a:t>/day), </a:t>
            </a:r>
            <a:r>
              <a:rPr lang="en-GB" dirty="0" err="1">
                <a:latin typeface="Bodoni MT Condensed" pitchFamily="18" charset="0"/>
              </a:rPr>
              <a:t>myxedema</a:t>
            </a:r>
            <a:r>
              <a:rPr lang="en-GB" dirty="0">
                <a:latin typeface="Bodoni MT Condensed" pitchFamily="18" charset="0"/>
              </a:rPr>
              <a:t> madness (agitation and anxiety</a:t>
            </a:r>
            <a:r>
              <a:rPr lang="en-GB" dirty="0" smtClean="0">
                <a:latin typeface="Bodoni MT Condensed" pitchFamily="18" charset="0"/>
              </a:rPr>
              <a:t>)</a:t>
            </a:r>
            <a:endParaRPr lang="en-US" dirty="0">
              <a:latin typeface="Bodoni MT Condensed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39624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Bernard MT Condensed" pitchFamily="18" charset="0"/>
              </a:rPr>
              <a:t>Clinical features</a:t>
            </a:r>
            <a:endParaRPr lang="en-US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5562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Bernard MT Condensed" pitchFamily="18" charset="0"/>
              </a:rPr>
              <a:t>Maternal and Fetal risks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754563"/>
          </a:xfrm>
        </p:spPr>
        <p:txBody>
          <a:bodyPr/>
          <a:lstStyle/>
          <a:p>
            <a:pPr>
              <a:buFont typeface="Wingdings"/>
              <a:buChar char="à"/>
            </a:pPr>
            <a:r>
              <a:rPr lang="en-US" b="1" i="1" dirty="0" smtClean="0">
                <a:solidFill>
                  <a:srgbClr val="00B050"/>
                </a:solidFill>
                <a:latin typeface="Bodoni MT Condensed" pitchFamily="18" charset="0"/>
                <a:sym typeface="Wingdings" pitchFamily="2" charset="2"/>
              </a:rPr>
              <a:t>Maternal Risks: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Myxedema Coma (hypothermia, </a:t>
            </a:r>
            <a:r>
              <a:rPr lang="en-US" dirty="0" err="1" smtClean="0">
                <a:latin typeface="Bodoni MT Condensed" pitchFamily="18" charset="0"/>
                <a:sym typeface="Wingdings" pitchFamily="2" charset="2"/>
              </a:rPr>
              <a:t>bradycardia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, decreased deep tendon reflexes, altered consciousness, </a:t>
            </a:r>
            <a:r>
              <a:rPr lang="en-US" dirty="0" err="1" smtClean="0">
                <a:latin typeface="Bodoni MT Condensed" pitchFamily="18" charset="0"/>
                <a:sym typeface="Wingdings" pitchFamily="2" charset="2"/>
              </a:rPr>
              <a:t>hyponatremia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, hypoglycemia, hypoxia and </a:t>
            </a:r>
            <a:r>
              <a:rPr lang="en-US" dirty="0" err="1" smtClean="0">
                <a:latin typeface="Bodoni MT Condensed" pitchFamily="18" charset="0"/>
                <a:sym typeface="Wingdings" pitchFamily="2" charset="2"/>
              </a:rPr>
              <a:t>hypercapnia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– a true medical emergency); Hypertensive disease in pregnancy</a:t>
            </a:r>
          </a:p>
          <a:p>
            <a:pPr>
              <a:buFont typeface="Wingdings"/>
              <a:buChar char="à"/>
            </a:pPr>
            <a:r>
              <a:rPr lang="en-US" b="1" i="1" dirty="0" smtClean="0">
                <a:solidFill>
                  <a:srgbClr val="FF0000"/>
                </a:solidFill>
                <a:latin typeface="Bodoni MT Condensed" pitchFamily="18" charset="0"/>
              </a:rPr>
              <a:t>Fetal Risks:</a:t>
            </a:r>
            <a:r>
              <a:rPr lang="en-US" dirty="0" smtClean="0">
                <a:latin typeface="Bodoni MT Condensed" pitchFamily="18" charset="0"/>
              </a:rPr>
              <a:t> Impaired </a:t>
            </a:r>
            <a:r>
              <a:rPr lang="en-US" dirty="0" err="1" smtClean="0">
                <a:latin typeface="Bodoni MT Condensed" pitchFamily="18" charset="0"/>
              </a:rPr>
              <a:t>neuro-psychiratric</a:t>
            </a:r>
            <a:r>
              <a:rPr lang="en-US" dirty="0" smtClean="0">
                <a:latin typeface="Bodoni MT Condensed" pitchFamily="18" charset="0"/>
              </a:rPr>
              <a:t> development;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Cretinism</a:t>
            </a:r>
            <a:r>
              <a:rPr lang="en-US" dirty="0" smtClean="0">
                <a:latin typeface="Bodoni MT Condensed" pitchFamily="18" charset="0"/>
              </a:rPr>
              <a:t> (deaf </a:t>
            </a:r>
            <a:r>
              <a:rPr lang="en-US" dirty="0" err="1" smtClean="0">
                <a:latin typeface="Bodoni MT Condensed" pitchFamily="18" charset="0"/>
              </a:rPr>
              <a:t>mutism</a:t>
            </a:r>
            <a:r>
              <a:rPr lang="en-US" dirty="0" smtClean="0">
                <a:latin typeface="Bodoni MT Condensed" pitchFamily="18" charset="0"/>
              </a:rPr>
              <a:t>, spastic motor disorder, </a:t>
            </a:r>
            <a:r>
              <a:rPr lang="en-US" dirty="0" err="1" smtClean="0">
                <a:latin typeface="Bodoni MT Condensed" pitchFamily="18" charset="0"/>
              </a:rPr>
              <a:t>macroglossia</a:t>
            </a:r>
            <a:r>
              <a:rPr lang="en-US" dirty="0" smtClean="0">
                <a:latin typeface="Bodoni MT Condensed" pitchFamily="18" charset="0"/>
              </a:rPr>
              <a:t>, hypothyroidism); Low birth weight due to Pre-term Labor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Note: the fetus is not at risk of hyperthyroidism if the mother is on T4 because the placental transfer of T4 is very poor</a:t>
            </a:r>
            <a:endParaRPr lang="en-US" dirty="0">
              <a:latin typeface="Bodoni MT Condensed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03731" y="-805962"/>
            <a:ext cx="1905000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7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solidFill>
            <a:srgbClr val="FFFF00"/>
          </a:solidFill>
          <a:ln w="76200">
            <a:solidFill>
              <a:srgbClr val="0070C0"/>
            </a:solidFill>
          </a:ln>
          <a:scene3d>
            <a:camera prst="perspectiveLef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Bernard MT Condensed" pitchFamily="18" charset="0"/>
              </a:rPr>
              <a:t>PRESENTATION </a:t>
            </a:r>
            <a:r>
              <a:rPr lang="en-US" dirty="0" smtClean="0">
                <a:solidFill>
                  <a:srgbClr val="7030A0"/>
                </a:solidFill>
                <a:latin typeface="Bernard MT Condensed" pitchFamily="18" charset="0"/>
              </a:rPr>
              <a:t>OBJECTIVES</a:t>
            </a:r>
            <a:endParaRPr lang="en-US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876800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THYROID ANATOMY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THYROID 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THYROID FUNCTION IN PREGNANCY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THYROID MALFUNCTION IN PREGNANCY</a:t>
            </a:r>
          </a:p>
          <a:p>
            <a:pPr marL="914400" lvl="1" indent="-514350">
              <a:buFont typeface="Wingdings" pitchFamily="2" charset="2"/>
              <a:buChar char="ü"/>
            </a:pPr>
            <a:r>
              <a:rPr lang="en-US" dirty="0" smtClean="0">
                <a:latin typeface="Bernard MT Condensed" pitchFamily="18" charset="0"/>
              </a:rPr>
              <a:t>HYPOTHYROIDISM</a:t>
            </a:r>
          </a:p>
          <a:p>
            <a:pPr marL="914400" lvl="1" indent="-514350">
              <a:buFont typeface="Wingdings" pitchFamily="2" charset="2"/>
              <a:buChar char="ü"/>
            </a:pPr>
            <a:r>
              <a:rPr lang="en-US" dirty="0" smtClean="0">
                <a:latin typeface="Bernard MT Condensed" pitchFamily="18" charset="0"/>
              </a:rPr>
              <a:t>HYPERTHYROIDISM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CONCLUSION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1026" name="Picture 2" descr="C:\Users\USER\Desktop\IMAGES\Historical introd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620" y="4516680"/>
            <a:ext cx="20288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 flipH="1">
            <a:off x="7138620" y="2600875"/>
            <a:ext cx="1395780" cy="1316280"/>
          </a:xfrm>
          <a:prstGeom prst="wedgeRectCallout">
            <a:avLst>
              <a:gd name="adj1" fmla="val -37886"/>
              <a:gd name="adj2" fmla="val 12306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1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67000" cy="1143000"/>
          </a:xfrm>
        </p:spPr>
        <p:txBody>
          <a:bodyPr/>
          <a:lstStyle/>
          <a:p>
            <a:pPr algn="l"/>
            <a:r>
              <a:rPr lang="en-US" dirty="0" smtClean="0">
                <a:latin typeface="Bernard MT Condensed" pitchFamily="18" charset="0"/>
              </a:rPr>
              <a:t>DIAGNOSIS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>
            <a:noAutofit/>
          </a:bodyPr>
          <a:lstStyle/>
          <a:p>
            <a:pPr marL="515938" lvl="0" indent="-515938">
              <a:buFont typeface="+mj-lt"/>
              <a:buAutoNum type="arabicPeriod"/>
            </a:pPr>
            <a:r>
              <a:rPr lang="en-GB" sz="2800" b="1" i="1" dirty="0">
                <a:solidFill>
                  <a:srgbClr val="00B050"/>
                </a:solidFill>
                <a:latin typeface="Bodoni MT Condensed" pitchFamily="18" charset="0"/>
              </a:rPr>
              <a:t>TFT’s:</a:t>
            </a:r>
            <a:r>
              <a:rPr lang="en-GB" sz="2800" dirty="0">
                <a:solidFill>
                  <a:srgbClr val="00B050"/>
                </a:solidFill>
                <a:latin typeface="Bodoni MT Condensed" pitchFamily="18" charset="0"/>
              </a:rPr>
              <a:t> </a:t>
            </a:r>
            <a:r>
              <a:rPr lang="en-GB" sz="2800" dirty="0">
                <a:latin typeface="Bodoni MT Condensed" pitchFamily="18" charset="0"/>
              </a:rPr>
              <a:t>↓ T</a:t>
            </a:r>
            <a:r>
              <a:rPr lang="en-GB" sz="2800" baseline="-25000" dirty="0">
                <a:latin typeface="Bodoni MT Condensed" pitchFamily="18" charset="0"/>
              </a:rPr>
              <a:t>3</a:t>
            </a:r>
            <a:r>
              <a:rPr lang="en-GB" sz="2800" dirty="0">
                <a:latin typeface="Bodoni MT Condensed" pitchFamily="18" charset="0"/>
              </a:rPr>
              <a:t>, T</a:t>
            </a:r>
            <a:r>
              <a:rPr lang="en-GB" sz="2800" baseline="-25000" dirty="0">
                <a:latin typeface="Bodoni MT Condensed" pitchFamily="18" charset="0"/>
              </a:rPr>
              <a:t> 4</a:t>
            </a:r>
            <a:r>
              <a:rPr lang="en-GB" sz="2800" dirty="0">
                <a:latin typeface="Bodoni MT Condensed" pitchFamily="18" charset="0"/>
              </a:rPr>
              <a:t>; ↑ TSH </a:t>
            </a:r>
            <a:endParaRPr lang="en-US" sz="2800" dirty="0">
              <a:latin typeface="Bodoni MT Condensed" pitchFamily="18" charset="0"/>
            </a:endParaRPr>
          </a:p>
          <a:p>
            <a:pPr marL="515938" lvl="0" indent="-515938">
              <a:buFont typeface="+mj-lt"/>
              <a:buAutoNum type="arabicPeriod"/>
            </a:pPr>
            <a:r>
              <a:rPr lang="en-GB" sz="2800" b="1" i="1" dirty="0">
                <a:solidFill>
                  <a:srgbClr val="FF0000"/>
                </a:solidFill>
                <a:latin typeface="Bodoni MT Condensed" pitchFamily="18" charset="0"/>
              </a:rPr>
              <a:t>FBC:</a:t>
            </a:r>
            <a:r>
              <a:rPr lang="en-GB" sz="2800" dirty="0">
                <a:solidFill>
                  <a:srgbClr val="FF0000"/>
                </a:solidFill>
                <a:latin typeface="Bodoni MT Condensed" pitchFamily="18" charset="0"/>
              </a:rPr>
              <a:t> </a:t>
            </a:r>
            <a:r>
              <a:rPr lang="en-GB" sz="2800" dirty="0">
                <a:latin typeface="Bodoni MT Condensed" pitchFamily="18" charset="0"/>
              </a:rPr>
              <a:t>↓</a:t>
            </a:r>
            <a:r>
              <a:rPr lang="en-GB" sz="2800" dirty="0" err="1">
                <a:latin typeface="Bodoni MT Condensed" pitchFamily="18" charset="0"/>
              </a:rPr>
              <a:t>Hb</a:t>
            </a:r>
            <a:r>
              <a:rPr lang="en-GB" sz="2800" dirty="0">
                <a:latin typeface="Bodoni MT Condensed" pitchFamily="18" charset="0"/>
              </a:rPr>
              <a:t>, microcytic hypochromic or </a:t>
            </a:r>
            <a:r>
              <a:rPr lang="en-GB" sz="2800" dirty="0" err="1">
                <a:latin typeface="Bodoni MT Condensed" pitchFamily="18" charset="0"/>
              </a:rPr>
              <a:t>megaloblastic</a:t>
            </a:r>
            <a:endParaRPr lang="en-US" sz="2800" dirty="0">
              <a:latin typeface="Bodoni MT Condensed" pitchFamily="18" charset="0"/>
            </a:endParaRPr>
          </a:p>
          <a:p>
            <a:pPr marL="515938" lvl="0" indent="-515938">
              <a:buFont typeface="+mj-lt"/>
              <a:buAutoNum type="arabicPeriod"/>
            </a:pPr>
            <a:r>
              <a:rPr lang="en-GB" sz="2800" b="1" i="1" dirty="0">
                <a:solidFill>
                  <a:srgbClr val="0070C0"/>
                </a:solidFill>
                <a:latin typeface="Bodoni MT Condensed" pitchFamily="18" charset="0"/>
              </a:rPr>
              <a:t>Lipid profile:</a:t>
            </a:r>
            <a:r>
              <a:rPr lang="en-GB" sz="2800" dirty="0">
                <a:solidFill>
                  <a:srgbClr val="0070C0"/>
                </a:solidFill>
                <a:latin typeface="Bodoni MT Condensed" pitchFamily="18" charset="0"/>
              </a:rPr>
              <a:t> </a:t>
            </a:r>
            <a:r>
              <a:rPr lang="en-GB" sz="2800" dirty="0">
                <a:latin typeface="Bodoni MT Condensed" pitchFamily="18" charset="0"/>
              </a:rPr>
              <a:t>↑ cholesterol</a:t>
            </a:r>
            <a:endParaRPr lang="en-US" sz="2800" dirty="0">
              <a:latin typeface="Bodoni MT Condensed" pitchFamily="18" charset="0"/>
            </a:endParaRPr>
          </a:p>
          <a:p>
            <a:pPr marL="515938" lvl="0" indent="-515938">
              <a:buFont typeface="+mj-lt"/>
              <a:buAutoNum type="arabicPeriod"/>
            </a:pPr>
            <a:r>
              <a:rPr lang="en-GB" sz="2800" b="1" i="1" dirty="0">
                <a:solidFill>
                  <a:srgbClr val="7030A0"/>
                </a:solidFill>
                <a:latin typeface="Bodoni MT Condensed" pitchFamily="18" charset="0"/>
              </a:rPr>
              <a:t>U/S:</a:t>
            </a:r>
            <a:r>
              <a:rPr lang="en-GB" sz="2800" dirty="0">
                <a:solidFill>
                  <a:srgbClr val="7030A0"/>
                </a:solidFill>
                <a:latin typeface="Bodoni MT Condensed" pitchFamily="18" charset="0"/>
              </a:rPr>
              <a:t> </a:t>
            </a:r>
            <a:r>
              <a:rPr lang="en-GB" sz="2800" dirty="0" smtClean="0">
                <a:latin typeface="Bodoni MT Condensed" pitchFamily="18" charset="0"/>
              </a:rPr>
              <a:t>may show an enlarged </a:t>
            </a:r>
            <a:r>
              <a:rPr lang="en-GB" sz="2800" dirty="0">
                <a:latin typeface="Bodoni MT Condensed" pitchFamily="18" charset="0"/>
              </a:rPr>
              <a:t>thyroid with a diffusely </a:t>
            </a:r>
            <a:r>
              <a:rPr lang="en-GB" sz="2800" dirty="0" err="1">
                <a:latin typeface="Bodoni MT Condensed" pitchFamily="18" charset="0"/>
              </a:rPr>
              <a:t>hypoechogenic</a:t>
            </a:r>
            <a:r>
              <a:rPr lang="en-GB" sz="2800" dirty="0">
                <a:latin typeface="Bodoni MT Condensed" pitchFamily="18" charset="0"/>
              </a:rPr>
              <a:t> </a:t>
            </a:r>
            <a:r>
              <a:rPr lang="en-GB" sz="2800" dirty="0" smtClean="0">
                <a:latin typeface="Bodoni MT Condensed" pitchFamily="18" charset="0"/>
              </a:rPr>
              <a:t>pattern if </a:t>
            </a:r>
            <a:r>
              <a:rPr lang="en-GB" sz="2800" dirty="0" err="1" smtClean="0">
                <a:latin typeface="Bodoni MT Condensed" pitchFamily="18" charset="0"/>
              </a:rPr>
              <a:t>goiter</a:t>
            </a:r>
            <a:r>
              <a:rPr lang="en-GB" sz="2800" dirty="0" smtClean="0">
                <a:latin typeface="Bodoni MT Condensed" pitchFamily="18" charset="0"/>
              </a:rPr>
              <a:t> present</a:t>
            </a:r>
          </a:p>
          <a:p>
            <a:pPr marL="515938" lvl="0" indent="-515938">
              <a:buFont typeface="+mj-lt"/>
              <a:buAutoNum type="arabicPeriod"/>
            </a:pPr>
            <a:r>
              <a:rPr lang="en-GB" sz="2800" b="1" i="1" dirty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ECG: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 </a:t>
            </a:r>
            <a:r>
              <a:rPr lang="en-GB" sz="2800" dirty="0" err="1">
                <a:latin typeface="Bodoni MT Condensed" pitchFamily="18" charset="0"/>
              </a:rPr>
              <a:t>bradycardia</a:t>
            </a:r>
            <a:r>
              <a:rPr lang="en-GB" sz="2800" dirty="0">
                <a:latin typeface="Bodoni MT Condensed" pitchFamily="18" charset="0"/>
              </a:rPr>
              <a:t>, low voltage QRS complexes, P and T waves; </a:t>
            </a:r>
            <a:endParaRPr lang="en-GB" sz="2800" dirty="0" smtClean="0">
              <a:latin typeface="Bodoni MT Condensed" pitchFamily="18" charset="0"/>
            </a:endParaRPr>
          </a:p>
          <a:p>
            <a:pPr marL="515938" lvl="0" indent="-515938">
              <a:buFont typeface="+mj-lt"/>
              <a:buAutoNum type="arabicPeriod"/>
            </a:pPr>
            <a:r>
              <a:rPr lang="en-GB" sz="2800" b="1" i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Echo</a:t>
            </a:r>
            <a:r>
              <a:rPr lang="en-GB" sz="2800" b="1" i="1" dirty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: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 </a:t>
            </a:r>
            <a:r>
              <a:rPr lang="en-GB" sz="2800" dirty="0">
                <a:latin typeface="Bodoni MT Condensed" pitchFamily="18" charset="0"/>
              </a:rPr>
              <a:t>cardiac enlargement, pericardial effusion; peripheral vascular disease (because of increased atherosclerosis)</a:t>
            </a:r>
            <a:endParaRPr lang="en-US" sz="2800" dirty="0">
              <a:latin typeface="Bodoni MT Condensed" pitchFamily="18" charset="0"/>
            </a:endParaRPr>
          </a:p>
          <a:p>
            <a:pPr marL="515938" lvl="0" indent="-515938">
              <a:buFont typeface="+mj-lt"/>
              <a:buAutoNum type="arabicPeriod"/>
            </a:pPr>
            <a:r>
              <a:rPr lang="en-GB" sz="2800" b="1" i="1" dirty="0">
                <a:solidFill>
                  <a:srgbClr val="FF0066"/>
                </a:solidFill>
                <a:latin typeface="Bodoni MT Condensed" pitchFamily="18" charset="0"/>
              </a:rPr>
              <a:t>EEG:</a:t>
            </a:r>
            <a:r>
              <a:rPr lang="en-GB" sz="2800" dirty="0">
                <a:solidFill>
                  <a:srgbClr val="FF0066"/>
                </a:solidFill>
                <a:latin typeface="Bodoni MT Condensed" pitchFamily="18" charset="0"/>
              </a:rPr>
              <a:t> </a:t>
            </a:r>
            <a:r>
              <a:rPr lang="en-GB" sz="2800" dirty="0">
                <a:latin typeface="Bodoni MT Condensed" pitchFamily="18" charset="0"/>
              </a:rPr>
              <a:t>low voltages, prolonged conduction time and slowed visual evoked response (VER)</a:t>
            </a:r>
            <a:endParaRPr lang="en-US" sz="2800" dirty="0">
              <a:latin typeface="Bodoni MT Condensed" pitchFamily="18" charset="0"/>
            </a:endParaRPr>
          </a:p>
          <a:p>
            <a:pPr marL="515938" lvl="0" indent="-515938">
              <a:buFont typeface="+mj-lt"/>
              <a:buAutoNum type="arabicPeriod"/>
            </a:pPr>
            <a:r>
              <a:rPr lang="en-GB" sz="2800" b="1" i="1" dirty="0">
                <a:solidFill>
                  <a:srgbClr val="00FF00"/>
                </a:solidFill>
                <a:latin typeface="Bodoni MT Condensed" pitchFamily="18" charset="0"/>
              </a:rPr>
              <a:t>Thyroid autoantibodies:</a:t>
            </a:r>
            <a:r>
              <a:rPr lang="en-GB" sz="2800" dirty="0">
                <a:solidFill>
                  <a:srgbClr val="00FF00"/>
                </a:solidFill>
                <a:latin typeface="Bodoni MT Condensed" pitchFamily="18" charset="0"/>
              </a:rPr>
              <a:t> </a:t>
            </a:r>
            <a:r>
              <a:rPr lang="en-GB" sz="2800" dirty="0" smtClean="0">
                <a:latin typeface="Bodoni MT Condensed" pitchFamily="18" charset="0"/>
              </a:rPr>
              <a:t>may be present in Hashimoto’s thyroiditis</a:t>
            </a:r>
            <a:endParaRPr lang="en-US" sz="2800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8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54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MANAGEMENT OPTIONS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B050"/>
                </a:solidFill>
                <a:latin typeface="Bodoni MT Condensed" pitchFamily="18" charset="0"/>
              </a:rPr>
              <a:t>Pre-pregnancy: </a:t>
            </a:r>
            <a:r>
              <a:rPr lang="en-US" dirty="0" smtClean="0">
                <a:latin typeface="Bodoni MT Condensed" pitchFamily="18" charset="0"/>
              </a:rPr>
              <a:t>Consider in those with subfertility/ menstrual disorders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00B050"/>
                </a:solidFill>
                <a:latin typeface="Bodoni MT Condensed" pitchFamily="18" charset="0"/>
              </a:rPr>
              <a:t>Pre-natal: </a:t>
            </a:r>
          </a:p>
          <a:p>
            <a:pPr>
              <a:buFont typeface="Wingdings"/>
              <a:buChar char="à"/>
            </a:pP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Obtain baseline thyroid function tests; repeat every 3 months</a:t>
            </a:r>
          </a:p>
          <a:p>
            <a:pPr>
              <a:buFont typeface="Wingdings"/>
              <a:buChar char="à"/>
            </a:pP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Initiate </a:t>
            </a:r>
            <a:r>
              <a:rPr lang="en-US" dirty="0" err="1" smtClean="0">
                <a:latin typeface="Bodoni MT Condensed" pitchFamily="18" charset="0"/>
                <a:sym typeface="Wingdings" pitchFamily="2" charset="2"/>
              </a:rPr>
              <a:t>Thyroxine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therapy; adjust dose based on TFT’s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00B050"/>
                </a:solidFill>
                <a:latin typeface="Bodoni MT Condensed" pitchFamily="18" charset="0"/>
                <a:sym typeface="Wingdings" pitchFamily="2" charset="2"/>
              </a:rPr>
              <a:t>Labor and delivery:</a:t>
            </a:r>
          </a:p>
          <a:p>
            <a:pPr>
              <a:buFont typeface="Wingdings"/>
              <a:buChar char="à"/>
            </a:pP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Large maternal goiter may cause anesthetic complications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00B050"/>
                </a:solidFill>
                <a:latin typeface="Bodoni MT Condensed" pitchFamily="18" charset="0"/>
                <a:sym typeface="Wingdings" pitchFamily="2" charset="2"/>
              </a:rPr>
              <a:t>Post-partum:</a:t>
            </a:r>
          </a:p>
          <a:p>
            <a:pPr>
              <a:buFont typeface="Wingdings"/>
              <a:buChar char="à"/>
            </a:pP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Screen for post-partum depression</a:t>
            </a:r>
          </a:p>
          <a:p>
            <a:pPr marL="0" indent="0">
              <a:buNone/>
            </a:pPr>
            <a:endParaRPr lang="en-US" dirty="0">
              <a:latin typeface="Bodoni MT Condensed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401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153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latin typeface="Bodoni MT Condensed" pitchFamily="18" charset="0"/>
              </a:rPr>
              <a:t>Causes of Hyperthyroidism:</a:t>
            </a:r>
          </a:p>
          <a:p>
            <a:pPr marL="0" indent="0">
              <a:buNone/>
            </a:pPr>
            <a:r>
              <a:rPr lang="en-GB" dirty="0" smtClean="0">
                <a:latin typeface="Bodoni MT Condensed" pitchFamily="18" charset="0"/>
              </a:rPr>
              <a:t>Grave’s </a:t>
            </a:r>
            <a:r>
              <a:rPr lang="en-GB" dirty="0">
                <a:latin typeface="Bodoni MT Condensed" pitchFamily="18" charset="0"/>
              </a:rPr>
              <a:t>dx </a:t>
            </a:r>
            <a:r>
              <a:rPr lang="en-GB" dirty="0" smtClean="0">
                <a:latin typeface="Bodoni MT Condensed" pitchFamily="18" charset="0"/>
              </a:rPr>
              <a:t>(95% of cases), </a:t>
            </a:r>
            <a:r>
              <a:rPr lang="en-GB" dirty="0">
                <a:latin typeface="Bodoni MT Condensed" pitchFamily="18" charset="0"/>
              </a:rPr>
              <a:t>toxic </a:t>
            </a:r>
            <a:r>
              <a:rPr lang="en-GB" dirty="0" err="1" smtClean="0">
                <a:latin typeface="Bodoni MT Condensed" pitchFamily="18" charset="0"/>
              </a:rPr>
              <a:t>multinodular</a:t>
            </a:r>
            <a:r>
              <a:rPr lang="en-GB" dirty="0" smtClean="0">
                <a:latin typeface="Bodoni MT Condensed" pitchFamily="18" charset="0"/>
              </a:rPr>
              <a:t> </a:t>
            </a:r>
            <a:r>
              <a:rPr lang="en-GB" dirty="0">
                <a:latin typeface="Bodoni MT Condensed" pitchFamily="18" charset="0"/>
              </a:rPr>
              <a:t>goitre, toxic </a:t>
            </a:r>
            <a:r>
              <a:rPr lang="en-GB" dirty="0" smtClean="0">
                <a:latin typeface="Bodoni MT Condensed" pitchFamily="18" charset="0"/>
              </a:rPr>
              <a:t>thyroid nodule/adenoma, </a:t>
            </a:r>
            <a:r>
              <a:rPr lang="en-GB" dirty="0" err="1" smtClean="0">
                <a:latin typeface="Bodoni MT Condensed" pitchFamily="18" charset="0"/>
              </a:rPr>
              <a:t>subacute</a:t>
            </a:r>
            <a:r>
              <a:rPr lang="en-GB" dirty="0" smtClean="0">
                <a:latin typeface="Bodoni MT Condensed" pitchFamily="18" charset="0"/>
              </a:rPr>
              <a:t> </a:t>
            </a:r>
            <a:r>
              <a:rPr lang="en-GB" dirty="0" err="1" smtClean="0">
                <a:latin typeface="Bodoni MT Condensed" pitchFamily="18" charset="0"/>
              </a:rPr>
              <a:t>thryoiditis</a:t>
            </a:r>
            <a:r>
              <a:rPr lang="en-GB" dirty="0" smtClean="0">
                <a:latin typeface="Bodoni MT Condensed" pitchFamily="18" charset="0"/>
              </a:rPr>
              <a:t>, Acute thyroiditis (De </a:t>
            </a:r>
            <a:r>
              <a:rPr lang="en-GB" dirty="0" err="1" smtClean="0">
                <a:latin typeface="Bodoni MT Condensed" pitchFamily="18" charset="0"/>
              </a:rPr>
              <a:t>Quervain’s</a:t>
            </a:r>
            <a:r>
              <a:rPr lang="en-GB" dirty="0" smtClean="0">
                <a:latin typeface="Bodoni MT Condensed" pitchFamily="18" charset="0"/>
              </a:rPr>
              <a:t>/viral or Post-partum), Iodine treatment, Lithium therapy</a:t>
            </a:r>
            <a:endParaRPr lang="en-US" dirty="0"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b="1" i="1" dirty="0">
                <a:latin typeface="Bodoni MT Condensed" pitchFamily="18" charset="0"/>
              </a:rPr>
              <a:t>2° hyperthyroidism:</a:t>
            </a:r>
            <a:r>
              <a:rPr lang="en-GB" dirty="0">
                <a:latin typeface="Bodoni MT Condensed" pitchFamily="18" charset="0"/>
              </a:rPr>
              <a:t> (↑TSH)</a:t>
            </a:r>
            <a:r>
              <a:rPr lang="en-GB" dirty="0">
                <a:latin typeface="Bodoni MT Condensed" pitchFamily="18" charset="0"/>
                <a:sym typeface="Wingdings"/>
              </a:rPr>
              <a:t></a:t>
            </a:r>
            <a:r>
              <a:rPr lang="en-GB" dirty="0">
                <a:latin typeface="Bodoni MT Condensed" pitchFamily="18" charset="0"/>
              </a:rPr>
              <a:t> CNS </a:t>
            </a:r>
            <a:r>
              <a:rPr lang="en-GB" dirty="0" smtClean="0">
                <a:latin typeface="Bodoni MT Condensed" pitchFamily="18" charset="0"/>
              </a:rPr>
              <a:t>dx (TSH-producing adenoma)</a:t>
            </a:r>
            <a:endParaRPr lang="en-US" dirty="0"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b="1" i="1" dirty="0">
                <a:latin typeface="Bodoni MT Condensed" pitchFamily="18" charset="0"/>
              </a:rPr>
              <a:t>Rare causes:</a:t>
            </a:r>
            <a:r>
              <a:rPr lang="en-GB" dirty="0">
                <a:latin typeface="Bodoni MT Condensed" pitchFamily="18" charset="0"/>
              </a:rPr>
              <a:t> </a:t>
            </a:r>
            <a:r>
              <a:rPr lang="en-GB" dirty="0" smtClean="0">
                <a:latin typeface="Bodoni MT Condensed" pitchFamily="18" charset="0"/>
              </a:rPr>
              <a:t>molar pregnancy, </a:t>
            </a:r>
            <a:r>
              <a:rPr lang="en-GB" dirty="0">
                <a:latin typeface="Bodoni MT Condensed" pitchFamily="18" charset="0"/>
              </a:rPr>
              <a:t>exogenous thyroid ingestion, thyroid </a:t>
            </a:r>
            <a:r>
              <a:rPr lang="en-GB" dirty="0" smtClean="0">
                <a:latin typeface="Bodoni MT Condensed" pitchFamily="18" charset="0"/>
              </a:rPr>
              <a:t>malignancy; </a:t>
            </a:r>
            <a:r>
              <a:rPr lang="en-GB" dirty="0" err="1" smtClean="0">
                <a:latin typeface="Bodoni MT Condensed" pitchFamily="18" charset="0"/>
              </a:rPr>
              <a:t>hyperfunctioning</a:t>
            </a:r>
            <a:r>
              <a:rPr lang="en-GB" dirty="0" smtClean="0">
                <a:latin typeface="Bodoni MT Condensed" pitchFamily="18" charset="0"/>
              </a:rPr>
              <a:t> ovarian </a:t>
            </a:r>
            <a:r>
              <a:rPr lang="en-GB" dirty="0" err="1" smtClean="0">
                <a:latin typeface="Bodoni MT Condensed" pitchFamily="18" charset="0"/>
              </a:rPr>
              <a:t>teratoma</a:t>
            </a:r>
            <a:r>
              <a:rPr lang="en-GB" dirty="0" smtClean="0">
                <a:latin typeface="Bodoni MT Condensed" pitchFamily="18" charset="0"/>
              </a:rPr>
              <a:t> (</a:t>
            </a:r>
            <a:r>
              <a:rPr lang="en-GB" dirty="0" err="1" smtClean="0">
                <a:latin typeface="Bodoni MT Condensed" pitchFamily="18" charset="0"/>
              </a:rPr>
              <a:t>struma</a:t>
            </a:r>
            <a:r>
              <a:rPr lang="en-GB" dirty="0" smtClean="0">
                <a:latin typeface="Bodoni MT Condensed" pitchFamily="18" charset="0"/>
              </a:rPr>
              <a:t> </a:t>
            </a:r>
            <a:r>
              <a:rPr lang="en-GB" dirty="0" err="1" smtClean="0">
                <a:latin typeface="Bodoni MT Condensed" pitchFamily="18" charset="0"/>
              </a:rPr>
              <a:t>ovarii</a:t>
            </a:r>
            <a:r>
              <a:rPr lang="en-GB" dirty="0" smtClean="0">
                <a:latin typeface="Bodoni MT Condensed" pitchFamily="18" charset="0"/>
              </a:rPr>
              <a:t>)</a:t>
            </a:r>
            <a:endParaRPr lang="en-US" dirty="0">
              <a:latin typeface="Bodoni MT Condensed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143000"/>
          </a:xfr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Bernard MT Condensed" pitchFamily="18" charset="0"/>
              </a:rPr>
              <a:t>HYPERTHYROIDISM</a:t>
            </a:r>
            <a:endParaRPr lang="en-US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5338" y="304800"/>
            <a:ext cx="28956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doni MT Condensed" pitchFamily="18" charset="0"/>
              </a:rPr>
              <a:t>Affects up to 0.2% of pregnant women</a:t>
            </a:r>
            <a:endParaRPr lang="en-US" sz="3200" b="1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5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4267200" cy="944562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Clinical features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6313"/>
            <a:ext cx="4876800" cy="56530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i="1" dirty="0">
                <a:solidFill>
                  <a:srgbClr val="00B050"/>
                </a:solidFill>
                <a:latin typeface="Bodoni MT Condensed" pitchFamily="18" charset="0"/>
              </a:rPr>
              <a:t>Symptoms/ complaints: </a:t>
            </a:r>
            <a:r>
              <a:rPr lang="en-GB" dirty="0">
                <a:latin typeface="Bodoni MT Condensed" pitchFamily="18" charset="0"/>
              </a:rPr>
              <a:t>palpitations, nervousness, easy </a:t>
            </a:r>
            <a:r>
              <a:rPr lang="en-GB" dirty="0" smtClean="0">
                <a:latin typeface="Bodoni MT Condensed" pitchFamily="18" charset="0"/>
              </a:rPr>
              <a:t>fatigability</a:t>
            </a:r>
            <a:r>
              <a:rPr lang="en-GB" dirty="0">
                <a:latin typeface="Bodoni MT Condensed" pitchFamily="18" charset="0"/>
              </a:rPr>
              <a:t>, excessive sweating, heat intolerance, diarrhoea, </a:t>
            </a:r>
            <a:r>
              <a:rPr lang="en-GB" dirty="0" err="1">
                <a:latin typeface="Bodoni MT Condensed" pitchFamily="18" charset="0"/>
              </a:rPr>
              <a:t>oligomenorrhoea</a:t>
            </a:r>
            <a:endParaRPr lang="en-US" dirty="0"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b="1" i="1" dirty="0">
                <a:solidFill>
                  <a:srgbClr val="FF0000"/>
                </a:solidFill>
                <a:latin typeface="Bodoni MT Condensed" pitchFamily="18" charset="0"/>
              </a:rPr>
              <a:t>Atypical symptoms: </a:t>
            </a:r>
            <a:r>
              <a:rPr lang="en-GB" dirty="0">
                <a:latin typeface="Bodoni MT Condensed" pitchFamily="18" charset="0"/>
              </a:rPr>
              <a:t>Periodic paralysis (2</a:t>
            </a:r>
            <a:r>
              <a:rPr lang="en-GB" baseline="30000" dirty="0">
                <a:latin typeface="Bodoni MT Condensed" pitchFamily="18" charset="0"/>
              </a:rPr>
              <a:t>o</a:t>
            </a:r>
            <a:r>
              <a:rPr lang="en-GB" dirty="0">
                <a:latin typeface="Bodoni MT Condensed" pitchFamily="18" charset="0"/>
              </a:rPr>
              <a:t> Hypokalaemia), pruritus, AF, apathetic hyperthyroidism</a:t>
            </a:r>
            <a:endParaRPr lang="en-US" dirty="0"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  <a:latin typeface="Bodoni MT Condensed" pitchFamily="18" charset="0"/>
              </a:rPr>
              <a:t>Grave’s triad: </a:t>
            </a:r>
            <a:r>
              <a:rPr lang="en-GB" dirty="0">
                <a:latin typeface="Bodoni MT Condensed" pitchFamily="18" charset="0"/>
              </a:rPr>
              <a:t>Goitre + thyrotoxicosis  + exophthalmos </a:t>
            </a:r>
            <a:endParaRPr lang="en-GB" dirty="0" smtClean="0"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b="1" i="1" dirty="0">
                <a:solidFill>
                  <a:srgbClr val="7030A0"/>
                </a:solidFill>
                <a:latin typeface="Bodoni MT Condensed" pitchFamily="18" charset="0"/>
              </a:rPr>
              <a:t>General:</a:t>
            </a:r>
            <a:r>
              <a:rPr lang="en-GB" dirty="0">
                <a:latin typeface="Bodoni MT Condensed" pitchFamily="18" charset="0"/>
              </a:rPr>
              <a:t> Hair </a:t>
            </a:r>
            <a:r>
              <a:rPr lang="en-GB" dirty="0" smtClean="0">
                <a:latin typeface="Bodoni MT Condensed" pitchFamily="18" charset="0"/>
              </a:rPr>
              <a:t>loss, </a:t>
            </a:r>
            <a:r>
              <a:rPr lang="en-GB" dirty="0">
                <a:latin typeface="Bodoni MT Condensed" pitchFamily="18" charset="0"/>
              </a:rPr>
              <a:t>CCF + peripheral oedema, </a:t>
            </a:r>
            <a:r>
              <a:rPr lang="en-GB" dirty="0" err="1" smtClean="0">
                <a:latin typeface="Bodoni MT Condensed" pitchFamily="18" charset="0"/>
              </a:rPr>
              <a:t>gynecomastia</a:t>
            </a:r>
            <a:r>
              <a:rPr lang="en-GB" dirty="0">
                <a:latin typeface="Bodoni MT Condensed" pitchFamily="18" charset="0"/>
              </a:rPr>
              <a:t>, splenomegaly, </a:t>
            </a:r>
            <a:r>
              <a:rPr lang="en-GB" dirty="0" err="1">
                <a:latin typeface="Bodoni MT Condensed" pitchFamily="18" charset="0"/>
              </a:rPr>
              <a:t>onycholysis</a:t>
            </a:r>
            <a:endParaRPr lang="en-US" dirty="0">
              <a:latin typeface="Bodoni MT Condensed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15795" y="-957994"/>
            <a:ext cx="1800225" cy="386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76457" y="2104660"/>
            <a:ext cx="333448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5200333" y="5334002"/>
            <a:ext cx="3638867" cy="13715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800" i="1" dirty="0">
                <a:solidFill>
                  <a:srgbClr val="FF0066"/>
                </a:solidFill>
                <a:effectLst/>
                <a:latin typeface="Bodoni MT Condensed" pitchFamily="18" charset="0"/>
                <a:ea typeface="Calibri"/>
                <a:cs typeface="Times New Roman"/>
              </a:rPr>
              <a:t>Distal separation of the nail plate from the nail bed (Plummer’s nails)</a:t>
            </a:r>
            <a:endParaRPr lang="en-US" sz="4000" i="1" dirty="0">
              <a:solidFill>
                <a:srgbClr val="FF0066"/>
              </a:solidFill>
              <a:effectLst/>
              <a:latin typeface="Bodoni MT Condensed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45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Clinical Features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i="1" dirty="0">
                <a:solidFill>
                  <a:srgbClr val="00B050"/>
                </a:solidFill>
                <a:latin typeface="Bodoni MT Condensed" pitchFamily="18" charset="0"/>
              </a:rPr>
              <a:t>Neck:</a:t>
            </a:r>
            <a:r>
              <a:rPr lang="en-GB" dirty="0">
                <a:latin typeface="Bodoni MT Condensed" pitchFamily="18" charset="0"/>
              </a:rPr>
              <a:t> enlarged </a:t>
            </a:r>
            <a:r>
              <a:rPr lang="en-GB" dirty="0" smtClean="0">
                <a:latin typeface="Bodoni MT Condensed" pitchFamily="18" charset="0"/>
              </a:rPr>
              <a:t>thyroid </a:t>
            </a:r>
            <a:r>
              <a:rPr lang="en-GB" dirty="0">
                <a:latin typeface="Bodoni MT Condensed" pitchFamily="18" charset="0"/>
              </a:rPr>
              <a:t>+ bruit + tracheal deviation</a:t>
            </a:r>
            <a:endParaRPr lang="en-US" dirty="0"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b="1" i="1" dirty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Legs:</a:t>
            </a:r>
            <a:r>
              <a:rPr lang="en-GB" dirty="0">
                <a:latin typeface="Bodoni MT Condensed" pitchFamily="18" charset="0"/>
              </a:rPr>
              <a:t> pretibial </a:t>
            </a:r>
            <a:r>
              <a:rPr lang="en-GB" dirty="0" smtClean="0">
                <a:latin typeface="Bodoni MT Condensed" pitchFamily="18" charset="0"/>
              </a:rPr>
              <a:t>myxoedema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  <a:latin typeface="Bodoni MT Condensed" pitchFamily="18" charset="0"/>
              </a:rPr>
              <a:t>CVS:</a:t>
            </a:r>
            <a:r>
              <a:rPr lang="en-GB" dirty="0" smtClean="0">
                <a:latin typeface="Bodoni MT Condensed" pitchFamily="18" charset="0"/>
              </a:rPr>
              <a:t> Tachycardia; High cardiac output failure (CCF); Hypertension</a:t>
            </a:r>
            <a:endParaRPr lang="en-US" dirty="0"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b="1" i="1" dirty="0">
                <a:solidFill>
                  <a:srgbClr val="0070C0"/>
                </a:solidFill>
                <a:latin typeface="Bodoni MT Condensed" pitchFamily="18" charset="0"/>
              </a:rPr>
              <a:t>Thyroid </a:t>
            </a:r>
            <a:r>
              <a:rPr lang="en-GB" b="1" i="1" dirty="0" err="1">
                <a:solidFill>
                  <a:srgbClr val="0070C0"/>
                </a:solidFill>
                <a:latin typeface="Bodoni MT Condensed" pitchFamily="18" charset="0"/>
              </a:rPr>
              <a:t>ophthalmopathy</a:t>
            </a:r>
            <a:r>
              <a:rPr lang="en-GB" b="1" i="1" dirty="0">
                <a:solidFill>
                  <a:srgbClr val="0070C0"/>
                </a:solidFill>
                <a:latin typeface="Bodoni MT Condensed" pitchFamily="18" charset="0"/>
              </a:rPr>
              <a:t>:</a:t>
            </a:r>
            <a:r>
              <a:rPr lang="en-GB" dirty="0">
                <a:latin typeface="Bodoni MT Condensed" pitchFamily="18" charset="0"/>
              </a:rPr>
              <a:t> exophthalmos, </a:t>
            </a:r>
            <a:r>
              <a:rPr lang="en-GB" dirty="0" err="1">
                <a:latin typeface="Bodoni MT Condensed" pitchFamily="18" charset="0"/>
              </a:rPr>
              <a:t>proptosis</a:t>
            </a:r>
            <a:r>
              <a:rPr lang="en-GB" dirty="0">
                <a:latin typeface="Bodoni MT Condensed" pitchFamily="18" charset="0"/>
              </a:rPr>
              <a:t>, </a:t>
            </a:r>
            <a:r>
              <a:rPr lang="en-GB" dirty="0" err="1">
                <a:latin typeface="Bodoni MT Condensed" pitchFamily="18" charset="0"/>
              </a:rPr>
              <a:t>periorbital</a:t>
            </a:r>
            <a:r>
              <a:rPr lang="en-GB" dirty="0">
                <a:latin typeface="Bodoni MT Condensed" pitchFamily="18" charset="0"/>
              </a:rPr>
              <a:t> oedema, </a:t>
            </a:r>
            <a:r>
              <a:rPr lang="en-GB" dirty="0" err="1" smtClean="0">
                <a:latin typeface="Bodoni MT Condensed" pitchFamily="18" charset="0"/>
              </a:rPr>
              <a:t>conjunctival</a:t>
            </a:r>
            <a:r>
              <a:rPr lang="en-GB" dirty="0" smtClean="0">
                <a:latin typeface="Bodoni MT Condensed" pitchFamily="18" charset="0"/>
              </a:rPr>
              <a:t> </a:t>
            </a:r>
            <a:r>
              <a:rPr lang="en-GB" dirty="0">
                <a:latin typeface="Bodoni MT Condensed" pitchFamily="18" charset="0"/>
              </a:rPr>
              <a:t>swelling + oedema, lid lag, </a:t>
            </a:r>
            <a:r>
              <a:rPr lang="en-GB" dirty="0" err="1">
                <a:latin typeface="Bodoni MT Condensed" pitchFamily="18" charset="0"/>
              </a:rPr>
              <a:t>ophthalmoplegia</a:t>
            </a:r>
            <a:r>
              <a:rPr lang="en-GB" dirty="0">
                <a:latin typeface="Bodoni MT Condensed" pitchFamily="18" charset="0"/>
              </a:rPr>
              <a:t>, diplopia (involvement of the </a:t>
            </a:r>
            <a:r>
              <a:rPr lang="en-GB" dirty="0" err="1">
                <a:latin typeface="Bodoni MT Condensed" pitchFamily="18" charset="0"/>
              </a:rPr>
              <a:t>extraocular</a:t>
            </a:r>
            <a:r>
              <a:rPr lang="en-GB" dirty="0">
                <a:latin typeface="Bodoni MT Condensed" pitchFamily="18" charset="0"/>
              </a:rPr>
              <a:t> muscles) keratitis (corneal involvement) &amp; blindness. </a:t>
            </a:r>
            <a:endParaRPr lang="en-GB" dirty="0" smtClean="0"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b="1" i="1" dirty="0" err="1">
                <a:solidFill>
                  <a:srgbClr val="7030A0"/>
                </a:solidFill>
                <a:latin typeface="Bodoni MT Condensed" pitchFamily="18" charset="0"/>
              </a:rPr>
              <a:t>Hypermetabolism</a:t>
            </a:r>
            <a:r>
              <a:rPr lang="en-GB" b="1" i="1" dirty="0">
                <a:solidFill>
                  <a:srgbClr val="7030A0"/>
                </a:solidFill>
                <a:latin typeface="Bodoni MT Condensed" pitchFamily="18" charset="0"/>
              </a:rPr>
              <a:t>:</a:t>
            </a:r>
            <a:r>
              <a:rPr lang="en-GB" dirty="0">
                <a:latin typeface="Bodoni MT Condensed" pitchFamily="18" charset="0"/>
              </a:rPr>
              <a:t> sweating, paradoxical wt. loss, heat intolerance, thirst, amenorrhoea.</a:t>
            </a:r>
            <a:endParaRPr lang="en-US" dirty="0"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b="1" i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Psychiatric: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 </a:t>
            </a:r>
            <a:r>
              <a:rPr lang="en-GB" dirty="0" smtClean="0">
                <a:latin typeface="Bodoni MT Condensed" pitchFamily="18" charset="0"/>
              </a:rPr>
              <a:t>Change in sleep </a:t>
            </a:r>
            <a:r>
              <a:rPr lang="en-GB" dirty="0">
                <a:latin typeface="Bodoni MT Condensed" pitchFamily="18" charset="0"/>
              </a:rPr>
              <a:t>patterns, emotional </a:t>
            </a:r>
            <a:r>
              <a:rPr lang="en-GB" dirty="0" err="1">
                <a:latin typeface="Bodoni MT Condensed" pitchFamily="18" charset="0"/>
              </a:rPr>
              <a:t>lability</a:t>
            </a:r>
            <a:r>
              <a:rPr lang="en-GB" dirty="0">
                <a:latin typeface="Bodoni MT Condensed" pitchFamily="18" charset="0"/>
              </a:rPr>
              <a:t>, fatigue, agitation, excitability, psychoneurotic </a:t>
            </a:r>
            <a:r>
              <a:rPr lang="en-GB" dirty="0" smtClean="0">
                <a:latin typeface="Bodoni MT Condensed" pitchFamily="18" charset="0"/>
              </a:rPr>
              <a:t>tendencies</a:t>
            </a:r>
            <a:endParaRPr lang="en-US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3500" y="-723898"/>
            <a:ext cx="1447801" cy="350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48" y="304802"/>
            <a:ext cx="3176952" cy="144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8248" y="1752604"/>
            <a:ext cx="614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odoni MT Condensed" pitchFamily="18" charset="0"/>
              </a:rPr>
              <a:t>Pretibial </a:t>
            </a:r>
            <a:r>
              <a:rPr lang="en-US" sz="3600" dirty="0" err="1" smtClean="0">
                <a:latin typeface="Bodoni MT Condensed" pitchFamily="18" charset="0"/>
              </a:rPr>
              <a:t>Myxoedema</a:t>
            </a:r>
            <a:r>
              <a:rPr lang="en-US" sz="3600" dirty="0" smtClean="0">
                <a:latin typeface="Bodoni MT Condensed" pitchFamily="18" charset="0"/>
              </a:rPr>
              <a:t> and Graves </a:t>
            </a:r>
            <a:r>
              <a:rPr lang="en-US" sz="3600" dirty="0" err="1" smtClean="0">
                <a:latin typeface="Bodoni MT Condensed" pitchFamily="18" charset="0"/>
              </a:rPr>
              <a:t>Dermopathy</a:t>
            </a:r>
            <a:endParaRPr lang="en-US" sz="3600" dirty="0">
              <a:latin typeface="Bodoni MT Condensed" pitchFamily="18" charset="0"/>
            </a:endParaRPr>
          </a:p>
        </p:txBody>
      </p:sp>
      <p:grpSp>
        <p:nvGrpSpPr>
          <p:cNvPr id="8" name="Canvas 39"/>
          <p:cNvGrpSpPr/>
          <p:nvPr/>
        </p:nvGrpSpPr>
        <p:grpSpPr>
          <a:xfrm>
            <a:off x="328248" y="2726690"/>
            <a:ext cx="5767752" cy="3826510"/>
            <a:chOff x="0" y="0"/>
            <a:chExt cx="2694940" cy="140462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2694940" cy="1404620"/>
            </a:xfrm>
            <a:prstGeom prst="rect">
              <a:avLst/>
            </a:prstGeom>
            <a:noFill/>
          </p:spPr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40640" y="40640"/>
              <a:ext cx="1404620" cy="1323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06830" y="16510"/>
              <a:ext cx="140462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6477000" y="3352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odoni MT Condensed" pitchFamily="18" charset="0"/>
              </a:rPr>
              <a:t>Localized </a:t>
            </a:r>
            <a:r>
              <a:rPr lang="en-US" sz="3600" dirty="0" err="1" smtClean="0">
                <a:latin typeface="Bodoni MT Condensed" pitchFamily="18" charset="0"/>
              </a:rPr>
              <a:t>myxoedema</a:t>
            </a:r>
            <a:endParaRPr lang="en-US" sz="3600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29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Maternal and Fetal Risks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B050"/>
                </a:solidFill>
                <a:latin typeface="Bodoni MT Condensed" pitchFamily="18" charset="0"/>
              </a:rPr>
              <a:t>Maternal Risks:</a:t>
            </a:r>
            <a:r>
              <a:rPr lang="en-US" dirty="0" smtClean="0">
                <a:latin typeface="Bodoni MT Condensed" pitchFamily="18" charset="0"/>
              </a:rPr>
              <a:t> Heart failure and Thyroid storm (A true medical emergency); Hypertensive disease of pregnancy; Infection; </a:t>
            </a:r>
            <a:r>
              <a:rPr lang="en-US" dirty="0" err="1" smtClean="0">
                <a:latin typeface="Bodoni MT Condensed" pitchFamily="18" charset="0"/>
              </a:rPr>
              <a:t>Abruptio</a:t>
            </a:r>
            <a:r>
              <a:rPr lang="en-US" dirty="0" smtClean="0">
                <a:latin typeface="Bodoni MT Condensed" pitchFamily="18" charset="0"/>
              </a:rPr>
              <a:t> placenta; adverse effects of anti-thyroid medications (</a:t>
            </a:r>
            <a:r>
              <a:rPr lang="en-US" dirty="0" err="1" smtClean="0">
                <a:latin typeface="Bodoni MT Condensed" pitchFamily="18" charset="0"/>
              </a:rPr>
              <a:t>agranulocytosis</a:t>
            </a:r>
            <a:r>
              <a:rPr lang="en-US" dirty="0" smtClean="0">
                <a:latin typeface="Bodoni MT Condensed" pitchFamily="18" charset="0"/>
              </a:rPr>
              <a:t>; hepatitis, </a:t>
            </a:r>
            <a:r>
              <a:rPr lang="en-US" dirty="0" err="1" smtClean="0">
                <a:latin typeface="Bodoni MT Condensed" pitchFamily="18" charset="0"/>
              </a:rPr>
              <a:t>urticaria</a:t>
            </a:r>
            <a:r>
              <a:rPr lang="en-US" dirty="0" smtClean="0">
                <a:latin typeface="Bodoni MT Condensed" pitchFamily="18" charset="0"/>
              </a:rPr>
              <a:t>, nausea, vomiting and </a:t>
            </a:r>
            <a:r>
              <a:rPr lang="en-US" dirty="0" err="1" smtClean="0">
                <a:latin typeface="Bodoni MT Condensed" pitchFamily="18" charset="0"/>
              </a:rPr>
              <a:t>diarrhoea</a:t>
            </a:r>
            <a:r>
              <a:rPr lang="en-US" dirty="0" smtClean="0">
                <a:latin typeface="Bodoni MT Condensed" pitchFamily="18" charset="0"/>
              </a:rPr>
              <a:t>)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  <a:latin typeface="Bodoni MT Condensed" pitchFamily="18" charset="0"/>
              </a:rPr>
              <a:t>Fetal:</a:t>
            </a:r>
            <a:r>
              <a:rPr lang="en-US" dirty="0" smtClean="0">
                <a:latin typeface="Bodoni MT Condensed" pitchFamily="18" charset="0"/>
              </a:rPr>
              <a:t> Spontaneous abortion; Pre-term labor; intrauterine growth restriction; Fetal/ neonatal thyrotoxicosis in Grave’s disease; </a:t>
            </a:r>
            <a:r>
              <a:rPr lang="en-US" dirty="0" err="1" smtClean="0">
                <a:latin typeface="Bodoni MT Condensed" pitchFamily="18" charset="0"/>
              </a:rPr>
              <a:t>craniocystosis</a:t>
            </a:r>
            <a:r>
              <a:rPr lang="en-US" dirty="0" smtClean="0">
                <a:latin typeface="Bodoni MT Condensed" pitchFamily="18" charset="0"/>
              </a:rPr>
              <a:t>; exophthalmos; </a:t>
            </a:r>
            <a:r>
              <a:rPr lang="en-US" dirty="0" err="1" smtClean="0">
                <a:latin typeface="Bodoni MT Condensed" pitchFamily="18" charset="0"/>
              </a:rPr>
              <a:t>hydrops</a:t>
            </a:r>
            <a:r>
              <a:rPr lang="en-US" dirty="0" smtClean="0">
                <a:latin typeface="Bodoni MT Condensed" pitchFamily="18" charset="0"/>
              </a:rPr>
              <a:t> </a:t>
            </a:r>
            <a:r>
              <a:rPr lang="en-US" dirty="0" err="1" smtClean="0">
                <a:latin typeface="Bodoni MT Condensed" pitchFamily="18" charset="0"/>
              </a:rPr>
              <a:t>fetalis</a:t>
            </a:r>
            <a:r>
              <a:rPr lang="en-US" dirty="0" smtClean="0">
                <a:latin typeface="Bodoni MT Condensed" pitchFamily="18" charset="0"/>
              </a:rPr>
              <a:t> (heart failure); </a:t>
            </a:r>
            <a:r>
              <a:rPr lang="en-US" dirty="0" err="1" smtClean="0">
                <a:latin typeface="Bodoni MT Condensed" pitchFamily="18" charset="0"/>
              </a:rPr>
              <a:t>hepatosplenomegaly</a:t>
            </a:r>
            <a:r>
              <a:rPr lang="en-US" dirty="0" smtClean="0">
                <a:latin typeface="Bodoni MT Condensed" pitchFamily="18" charset="0"/>
              </a:rPr>
              <a:t>; neonatal jaundice; poor feeding; poor weight gain; irritability; hypothyroidism due to </a:t>
            </a:r>
            <a:r>
              <a:rPr lang="en-US" dirty="0" err="1" smtClean="0">
                <a:latin typeface="Bodoni MT Condensed" pitchFamily="18" charset="0"/>
              </a:rPr>
              <a:t>antithyroid</a:t>
            </a:r>
            <a:r>
              <a:rPr lang="en-US" dirty="0" smtClean="0">
                <a:latin typeface="Bodoni MT Condensed" pitchFamily="18" charset="0"/>
              </a:rPr>
              <a:t> medication; stillbirth</a:t>
            </a:r>
            <a:endParaRPr lang="en-US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Diagnosis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495800" cy="5334000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3600" b="1" i="1" dirty="0">
                <a:solidFill>
                  <a:srgbClr val="00B050"/>
                </a:solidFill>
                <a:latin typeface="Bodoni MT Condensed" pitchFamily="18" charset="0"/>
              </a:rPr>
              <a:t>TFT’s:</a:t>
            </a:r>
            <a:r>
              <a:rPr lang="en-GB" sz="3600" dirty="0">
                <a:solidFill>
                  <a:srgbClr val="00B050"/>
                </a:solidFill>
                <a:latin typeface="Bodoni MT Condensed" pitchFamily="18" charset="0"/>
              </a:rPr>
              <a:t>  </a:t>
            </a:r>
            <a:r>
              <a:rPr lang="en-GB" sz="3600" dirty="0">
                <a:latin typeface="Bodoni MT Condensed" pitchFamily="18" charset="0"/>
              </a:rPr>
              <a:t>↓ TSH; ↑ free and total T</a:t>
            </a:r>
            <a:r>
              <a:rPr lang="en-GB" sz="3600" baseline="-25000" dirty="0">
                <a:latin typeface="Bodoni MT Condensed" pitchFamily="18" charset="0"/>
              </a:rPr>
              <a:t>3 </a:t>
            </a:r>
            <a:r>
              <a:rPr lang="en-GB" sz="3600" dirty="0">
                <a:latin typeface="Bodoni MT Condensed" pitchFamily="18" charset="0"/>
              </a:rPr>
              <a:t>/ T</a:t>
            </a:r>
            <a:r>
              <a:rPr lang="en-GB" sz="3600" baseline="-25000" dirty="0">
                <a:latin typeface="Bodoni MT Condensed" pitchFamily="18" charset="0"/>
              </a:rPr>
              <a:t>4</a:t>
            </a:r>
            <a:endParaRPr lang="en-US" sz="3600" dirty="0">
              <a:latin typeface="Bodoni MT Condensed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sz="3600" b="1" i="1" dirty="0">
                <a:solidFill>
                  <a:srgbClr val="FF0000"/>
                </a:solidFill>
                <a:latin typeface="Bodoni MT Condensed" pitchFamily="18" charset="0"/>
              </a:rPr>
              <a:t>Anti-TSH R</a:t>
            </a:r>
            <a:r>
              <a:rPr lang="en-GB" sz="3600" b="1" i="1" baseline="30000" dirty="0">
                <a:solidFill>
                  <a:srgbClr val="FF0000"/>
                </a:solidFill>
                <a:latin typeface="Bodoni MT Condensed" pitchFamily="18" charset="0"/>
              </a:rPr>
              <a:t>I</a:t>
            </a:r>
            <a:r>
              <a:rPr lang="en-GB" sz="3600" b="1" i="1" dirty="0">
                <a:solidFill>
                  <a:srgbClr val="FF0000"/>
                </a:solidFill>
                <a:latin typeface="Bodoni MT Condensed" pitchFamily="18" charset="0"/>
              </a:rPr>
              <a:t> </a:t>
            </a:r>
            <a:r>
              <a:rPr lang="en-GB" sz="3600" b="1" i="1" dirty="0" err="1">
                <a:solidFill>
                  <a:srgbClr val="FF0000"/>
                </a:solidFill>
                <a:latin typeface="Bodoni MT Condensed" pitchFamily="18" charset="0"/>
              </a:rPr>
              <a:t>ab’s</a:t>
            </a:r>
            <a:r>
              <a:rPr lang="en-GB" sz="3600" b="1" i="1" dirty="0">
                <a:solidFill>
                  <a:srgbClr val="FF0000"/>
                </a:solidFill>
                <a:latin typeface="Bodoni MT Condensed" pitchFamily="18" charset="0"/>
              </a:rPr>
              <a:t>:</a:t>
            </a:r>
            <a:r>
              <a:rPr lang="en-GB" sz="3600" dirty="0">
                <a:solidFill>
                  <a:srgbClr val="FF0000"/>
                </a:solidFill>
                <a:latin typeface="Bodoni MT Condensed" pitchFamily="18" charset="0"/>
              </a:rPr>
              <a:t> </a:t>
            </a:r>
            <a:r>
              <a:rPr lang="en-GB" sz="3600" dirty="0">
                <a:latin typeface="Bodoni MT Condensed" pitchFamily="18" charset="0"/>
              </a:rPr>
              <a:t>seen in Grave’s disease</a:t>
            </a:r>
            <a:endParaRPr lang="en-US" sz="3600" dirty="0">
              <a:latin typeface="Bodoni MT Condensed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sz="3600" b="1" i="1" dirty="0">
                <a:solidFill>
                  <a:srgbClr val="00B0F0"/>
                </a:solidFill>
                <a:latin typeface="Bodoni MT Condensed" pitchFamily="18" charset="0"/>
              </a:rPr>
              <a:t>Thyroid scan:</a:t>
            </a:r>
            <a:r>
              <a:rPr lang="en-GB" sz="3600" dirty="0">
                <a:solidFill>
                  <a:srgbClr val="00B0F0"/>
                </a:solidFill>
                <a:latin typeface="Bodoni MT Condensed" pitchFamily="18" charset="0"/>
              </a:rPr>
              <a:t> </a:t>
            </a:r>
            <a:r>
              <a:rPr lang="en-GB" sz="3600" dirty="0">
                <a:latin typeface="Bodoni MT Condensed" pitchFamily="18" charset="0"/>
              </a:rPr>
              <a:t>usually shows ↑ uptake of </a:t>
            </a:r>
            <a:r>
              <a:rPr lang="en-GB" sz="3600" dirty="0" smtClean="0">
                <a:latin typeface="Bodoni MT Condensed" pitchFamily="18" charset="0"/>
              </a:rPr>
              <a:t>iodine; Doppler studies may show increased vascularity</a:t>
            </a:r>
            <a:endParaRPr lang="en-US" sz="3600" dirty="0">
              <a:latin typeface="Bodoni MT Condensed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600" b="1" i="1" dirty="0">
                <a:solidFill>
                  <a:srgbClr val="7030A0"/>
                </a:solidFill>
                <a:latin typeface="Bodoni MT Condensed" pitchFamily="18" charset="0"/>
              </a:rPr>
              <a:t>Electrolytes:</a:t>
            </a:r>
            <a:r>
              <a:rPr lang="en-GB" sz="3600" dirty="0">
                <a:solidFill>
                  <a:srgbClr val="7030A0"/>
                </a:solidFill>
                <a:latin typeface="Bodoni MT Condensed" pitchFamily="18" charset="0"/>
              </a:rPr>
              <a:t> </a:t>
            </a:r>
            <a:r>
              <a:rPr lang="en-GB" sz="3600" dirty="0">
                <a:latin typeface="Bodoni MT Condensed" pitchFamily="18" charset="0"/>
              </a:rPr>
              <a:t>hypokalaemia</a:t>
            </a:r>
            <a:endParaRPr lang="en-US" sz="3600" dirty="0">
              <a:latin typeface="Bodoni MT Condensed" pitchFamily="18" charset="0"/>
            </a:endParaRPr>
          </a:p>
        </p:txBody>
      </p:sp>
      <p:pic>
        <p:nvPicPr>
          <p:cNvPr id="4098" name="Picture 2" descr="C:\Users\USER\Desktop\Hyperthyroid dopp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25254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8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Management options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b="1" dirty="0" smtClean="0">
                <a:solidFill>
                  <a:srgbClr val="00B050"/>
                </a:solidFill>
                <a:latin typeface="Bodoni MT Condensed" pitchFamily="18" charset="0"/>
              </a:rPr>
              <a:t>Pre-pregnancy: </a:t>
            </a:r>
          </a:p>
          <a:p>
            <a:pPr marL="468313" lvl="1" indent="-68263">
              <a:buNone/>
            </a:pPr>
            <a:r>
              <a:rPr lang="en-US" sz="4000" dirty="0" smtClean="0">
                <a:latin typeface="Bodoni MT Condensed" pitchFamily="18" charset="0"/>
              </a:rPr>
              <a:t>Therapy for Hyperthyroidism is best begun before pregnancy; conception is best avoided for up to 4 months after last treatment when she is preferably </a:t>
            </a:r>
            <a:r>
              <a:rPr lang="en-US" sz="4000" dirty="0" err="1" smtClean="0">
                <a:latin typeface="Bodoni MT Condensed" pitchFamily="18" charset="0"/>
              </a:rPr>
              <a:t>euthyroid</a:t>
            </a:r>
            <a:r>
              <a:rPr lang="en-US" sz="4000" dirty="0" smtClean="0">
                <a:latin typeface="Bodoni MT Condensed" pitchFamily="18" charset="0"/>
              </a:rPr>
              <a:t>; medication should be continued </a:t>
            </a:r>
            <a:r>
              <a:rPr lang="en-US" sz="4000" dirty="0" err="1" smtClean="0">
                <a:latin typeface="Bodoni MT Condensed" pitchFamily="18" charset="0"/>
              </a:rPr>
              <a:t>antenatally</a:t>
            </a:r>
            <a:endParaRPr lang="en-US" sz="4000" dirty="0" smtClean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r>
              <a:rPr lang="en-US" b="1" dirty="0" smtClean="0">
                <a:latin typeface="Bernard MT Condensed" pitchFamily="18" charset="0"/>
              </a:rPr>
              <a:t>2. </a:t>
            </a:r>
            <a:r>
              <a:rPr lang="en-US" b="1" dirty="0" err="1" smtClean="0">
                <a:latin typeface="Bernard MT Condensed" pitchFamily="18" charset="0"/>
              </a:rPr>
              <a:t>Antenatally</a:t>
            </a:r>
            <a:endParaRPr lang="en-US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Block and replace regimens are not suitable for pregnancy – </a:t>
            </a:r>
            <a:r>
              <a:rPr lang="en-US" dirty="0" err="1" smtClean="0">
                <a:latin typeface="Bodoni MT Condensed" pitchFamily="18" charset="0"/>
              </a:rPr>
              <a:t>antithyroid</a:t>
            </a:r>
            <a:r>
              <a:rPr lang="en-US" dirty="0" smtClean="0">
                <a:latin typeface="Bodoni MT Condensed" pitchFamily="18" charset="0"/>
              </a:rPr>
              <a:t> medications freely cross the placenta but T4 does not.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Therapeutic modalities available include:</a:t>
            </a:r>
          </a:p>
          <a:p>
            <a:pPr>
              <a:buFont typeface="Wingdings"/>
              <a:buChar char="è"/>
            </a:pPr>
            <a:r>
              <a:rPr lang="en-US" b="1" dirty="0" err="1" smtClean="0">
                <a:solidFill>
                  <a:srgbClr val="00B050"/>
                </a:solidFill>
                <a:latin typeface="Bodoni MT Condensed" pitchFamily="18" charset="0"/>
                <a:sym typeface="Wingdings" pitchFamily="2" charset="2"/>
              </a:rPr>
              <a:t>Thionamides</a:t>
            </a:r>
            <a:r>
              <a:rPr lang="en-US" b="1" dirty="0" smtClean="0">
                <a:solidFill>
                  <a:srgbClr val="00B050"/>
                </a:solidFill>
                <a:latin typeface="Bodoni MT Condensed" pitchFamily="18" charset="0"/>
                <a:sym typeface="Wingdings" pitchFamily="2" charset="2"/>
              </a:rPr>
              <a:t>: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odoni MT Condensed" pitchFamily="18" charset="0"/>
                <a:sym typeface="Wingdings" pitchFamily="2" charset="2"/>
              </a:rPr>
              <a:t>Carbimazole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, </a:t>
            </a:r>
            <a:r>
              <a:rPr lang="en-US" dirty="0" err="1" smtClean="0">
                <a:latin typeface="Bodoni MT Condensed" pitchFamily="18" charset="0"/>
                <a:sym typeface="Wingdings" pitchFamily="2" charset="2"/>
              </a:rPr>
              <a:t>Methimazole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, </a:t>
            </a:r>
            <a:r>
              <a:rPr lang="en-US" i="1" dirty="0" err="1" smtClean="0">
                <a:solidFill>
                  <a:srgbClr val="00B050"/>
                </a:solidFill>
                <a:latin typeface="Bodoni MT Condensed" pitchFamily="18" charset="0"/>
                <a:sym typeface="Wingdings" pitchFamily="2" charset="2"/>
              </a:rPr>
              <a:t>Propylthiouracil</a:t>
            </a:r>
            <a:endParaRPr lang="en-US" i="1" dirty="0" smtClean="0">
              <a:solidFill>
                <a:srgbClr val="00B050"/>
              </a:solidFill>
              <a:latin typeface="Bodoni MT Condensed" pitchFamily="18" charset="0"/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en-US" b="1" dirty="0" smtClean="0">
                <a:solidFill>
                  <a:srgbClr val="FF0000"/>
                </a:solidFill>
                <a:latin typeface="Bodoni MT Condensed" pitchFamily="18" charset="0"/>
                <a:sym typeface="Wingdings" pitchFamily="2" charset="2"/>
              </a:rPr>
              <a:t>B-Blockers: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Propranolol (for palpitations, tremor, tachycardia) may be used for only up to a month (Risk of fetal growth restriction)</a:t>
            </a:r>
          </a:p>
          <a:p>
            <a:pPr>
              <a:buFont typeface="Wingdings"/>
              <a:buChar char="è"/>
            </a:pPr>
            <a:r>
              <a:rPr lang="en-US" b="1" dirty="0" smtClean="0">
                <a:solidFill>
                  <a:srgbClr val="0070C0"/>
                </a:solidFill>
                <a:latin typeface="Bodoni MT Condensed" pitchFamily="18" charset="0"/>
                <a:sym typeface="Wingdings" pitchFamily="2" charset="2"/>
              </a:rPr>
              <a:t>Iodides: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only limited to pre-operative use due to </a:t>
            </a:r>
            <a:r>
              <a:rPr lang="en-US" dirty="0" smtClean="0">
                <a:latin typeface="Arial Narrow"/>
                <a:sym typeface="Wingdings" pitchFamily="2" charset="2"/>
              </a:rPr>
              <a:t>↑ 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fetal hypothyroidism</a:t>
            </a:r>
          </a:p>
          <a:p>
            <a:pPr>
              <a:buFont typeface="Wingdings"/>
              <a:buChar char="è"/>
            </a:pPr>
            <a:r>
              <a:rPr lang="en-US" b="1" dirty="0" smtClean="0">
                <a:solidFill>
                  <a:srgbClr val="7030A0"/>
                </a:solidFill>
                <a:latin typeface="Bodoni MT Condensed" pitchFamily="18" charset="0"/>
                <a:sym typeface="Wingdings" pitchFamily="2" charset="2"/>
              </a:rPr>
              <a:t>Radioactive Iodine (131-I)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– </a:t>
            </a:r>
            <a:r>
              <a:rPr lang="en-US" b="1" dirty="0" smtClean="0">
                <a:latin typeface="Bodoni MT Condensed" pitchFamily="18" charset="0"/>
                <a:sym typeface="Wingdings" pitchFamily="2" charset="2"/>
              </a:rPr>
              <a:t>ABSOLUTELY CONTRAINDICATED!!!</a:t>
            </a:r>
          </a:p>
          <a:p>
            <a:pPr>
              <a:buFont typeface="Wingdings"/>
              <a:buChar char="è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  <a:sym typeface="Wingdings" pitchFamily="2" charset="2"/>
              </a:rPr>
              <a:t>Surgery: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Only for patients who do not respond to medication or those with compressive symptoms from a large goiter causing stridor, respiratory distress, dysphagia or 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carcinoma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Bodoni MT Condensed" pitchFamily="18" charset="0"/>
                <a:sym typeface="Wingdings" pitchFamily="2" charset="2"/>
              </a:rPr>
              <a:t>(Complications?)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Bodoni MT Condensed" pitchFamily="18" charset="0"/>
            </a:endParaRPr>
          </a:p>
        </p:txBody>
      </p:sp>
      <p:pic>
        <p:nvPicPr>
          <p:cNvPr id="2050" name="Picture 2" descr="C:\Users\USER\Desktop\IMAGES\Baby lo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76200"/>
            <a:ext cx="34671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0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INTRODUCTION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2484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smtClean="0">
                <a:latin typeface="Bodoni MT Condensed" pitchFamily="18" charset="0"/>
              </a:rPr>
              <a:t>Thyroid disorders occur more commonly in females than males (M/F ratio of 1:7); occurs in up to 1% of all pregnancies</a:t>
            </a:r>
          </a:p>
          <a:p>
            <a:pPr marL="0" indent="0">
              <a:buNone/>
            </a:pPr>
            <a:r>
              <a:rPr lang="en-US" sz="3400" dirty="0" smtClean="0">
                <a:latin typeface="Bodoni MT Condensed" pitchFamily="18" charset="0"/>
              </a:rPr>
              <a:t>Thyroid function has a direct impact on both reproductive potential and pregnancy outcomes</a:t>
            </a:r>
          </a:p>
          <a:p>
            <a:pPr marL="0" indent="0">
              <a:buNone/>
            </a:pPr>
            <a:r>
              <a:rPr lang="en-US" sz="3400" dirty="0" smtClean="0">
                <a:latin typeface="Bodoni MT Condensed" pitchFamily="18" charset="0"/>
              </a:rPr>
              <a:t>Therefore, there is a significant need to understand the functioning and malfunctioning thyroid in order to reduce the risk of maternal and fetal morbidity and mortality</a:t>
            </a:r>
            <a:endParaRPr lang="en-US" sz="3400" dirty="0">
              <a:latin typeface="Bodoni MT Condensed" pitchFamily="18" charset="0"/>
            </a:endParaRPr>
          </a:p>
        </p:txBody>
      </p:sp>
      <p:pic>
        <p:nvPicPr>
          <p:cNvPr id="2050" name="Picture 2" descr="C:\Users\USER\Desktop\IMAGES\Introduction giving spe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4312"/>
            <a:ext cx="2600325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8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3. Labor and Delivery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If treated, labor and delivery are not associated with increased risks</a:t>
            </a:r>
          </a:p>
          <a:p>
            <a:pPr marL="0" indent="0">
              <a:buNone/>
            </a:pPr>
            <a:r>
              <a:rPr lang="en-US" sz="3600" dirty="0">
                <a:latin typeface="Bodoni MT Condensed" pitchFamily="18" charset="0"/>
              </a:rPr>
              <a:t>A large maternal goiter may cause anesthetic complications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In women with poorly controlled or untreated thyrotoxicosis, labor and delivery may precipitate </a:t>
            </a:r>
            <a:r>
              <a:rPr lang="en-US" sz="3600" b="1" i="1" dirty="0" smtClean="0">
                <a:solidFill>
                  <a:srgbClr val="FF0000"/>
                </a:solidFill>
                <a:latin typeface="Bodoni MT Condensed" pitchFamily="18" charset="0"/>
              </a:rPr>
              <a:t>THYROID STORM</a:t>
            </a:r>
            <a:r>
              <a:rPr lang="en-US" sz="3600" dirty="0" smtClean="0">
                <a:latin typeface="Bodoni MT Condensed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87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876800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latin typeface="Bernard MT Condensed" pitchFamily="18" charset="0"/>
              </a:rPr>
              <a:t>Precipitants of Thyroid storm: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Diabetic Ketoacidosis; Cerebrovascular accident; Myocardial infarction;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Pulmonary Embolism; Trauma; Surgery; Infection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Childbirth; Iodine administration; Withdrawal of thyroid medication;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Ingestion of </a:t>
            </a:r>
            <a:r>
              <a:rPr lang="en-US" dirty="0" err="1" smtClean="0">
                <a:latin typeface="Bodoni MT Condensed" pitchFamily="18" charset="0"/>
              </a:rPr>
              <a:t>thyroxine</a:t>
            </a:r>
            <a:r>
              <a:rPr lang="en-US" dirty="0" smtClean="0">
                <a:latin typeface="Bodoni MT Condensed" pitchFamily="18" charset="0"/>
              </a:rPr>
              <a:t>; Idiopathic (20 – 25%)</a:t>
            </a:r>
            <a:endParaRPr lang="en-US" dirty="0">
              <a:latin typeface="Bodoni MT Condensed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143000"/>
          </a:xfrm>
          <a:solidFill>
            <a:srgbClr val="00B0F0"/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THYROID STORM:</a:t>
            </a:r>
            <a:endParaRPr lang="en-US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143000"/>
          </a:xfrm>
          <a:solidFill>
            <a:srgbClr val="00B0F0"/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THYROID STORM:</a:t>
            </a:r>
            <a:endParaRPr lang="en-US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i="1" u="sng" dirty="0" smtClean="0">
                <a:latin typeface="Bodoni MT Condensed" pitchFamily="18" charset="0"/>
              </a:rPr>
              <a:t>Features: </a:t>
            </a:r>
          </a:p>
          <a:p>
            <a:pPr>
              <a:buFont typeface="Wingdings"/>
              <a:buChar char="è"/>
            </a:pPr>
            <a:r>
              <a:rPr lang="en-US" i="1" dirty="0" smtClean="0">
                <a:solidFill>
                  <a:srgbClr val="00B050"/>
                </a:solidFill>
                <a:latin typeface="Bodoni MT Condensed" pitchFamily="18" charset="0"/>
              </a:rPr>
              <a:t>Extreme symptoms of Hyperthyroidism </a:t>
            </a:r>
            <a:r>
              <a:rPr lang="en-US" dirty="0" smtClean="0">
                <a:latin typeface="Bodoni MT Condensed" pitchFamily="18" charset="0"/>
              </a:rPr>
              <a:t>– Palpitations; Tachycardia &gt;140 </a:t>
            </a:r>
            <a:r>
              <a:rPr lang="en-US" dirty="0" err="1" smtClean="0">
                <a:latin typeface="Bodoni MT Condensed" pitchFamily="18" charset="0"/>
              </a:rPr>
              <a:t>bpm</a:t>
            </a:r>
            <a:r>
              <a:rPr lang="en-US" dirty="0" smtClean="0">
                <a:latin typeface="Bodoni MT Condensed" pitchFamily="18" charset="0"/>
              </a:rPr>
              <a:t>; atrial fibrillation with rapid ventricular response; high output cardiac failure </a:t>
            </a:r>
          </a:p>
          <a:p>
            <a:pPr>
              <a:buFont typeface="Wingdings"/>
              <a:buChar char="è"/>
            </a:pPr>
            <a:r>
              <a:rPr lang="en-US" b="1" i="1" dirty="0" smtClean="0">
                <a:solidFill>
                  <a:srgbClr val="FF0000"/>
                </a:solidFill>
                <a:latin typeface="Bodoni MT Condensed" pitchFamily="18" charset="0"/>
              </a:rPr>
              <a:t>Vital signs:</a:t>
            </a:r>
            <a:r>
              <a:rPr lang="en-US" dirty="0" smtClean="0">
                <a:latin typeface="Bodoni MT Condensed" pitchFamily="18" charset="0"/>
              </a:rPr>
              <a:t> Fever ≥ 40ºC;  BP may be normal but there is increased pulse pressure; may present in shock; </a:t>
            </a:r>
          </a:p>
          <a:p>
            <a:pPr>
              <a:buFont typeface="Wingdings"/>
              <a:buChar char="è"/>
            </a:pPr>
            <a:r>
              <a:rPr lang="en-US" b="1" i="1" dirty="0" smtClean="0">
                <a:solidFill>
                  <a:srgbClr val="0070C0"/>
                </a:solidFill>
                <a:latin typeface="Bodoni MT Condensed" pitchFamily="18" charset="0"/>
              </a:rPr>
              <a:t>Altered mental status:</a:t>
            </a:r>
            <a:r>
              <a:rPr lang="en-US" dirty="0" smtClean="0">
                <a:latin typeface="Bodoni MT Condensed" pitchFamily="18" charset="0"/>
              </a:rPr>
              <a:t> varies from restlessness &amp; confusion to psychosis, seizures and coma)</a:t>
            </a:r>
          </a:p>
          <a:p>
            <a:pPr>
              <a:buFont typeface="Wingdings"/>
              <a:buChar char="è"/>
            </a:pPr>
            <a:r>
              <a:rPr lang="en-US" b="1" i="1" dirty="0" smtClean="0">
                <a:solidFill>
                  <a:srgbClr val="7030A0"/>
                </a:solidFill>
                <a:latin typeface="Bodoni MT Condensed" pitchFamily="18" charset="0"/>
              </a:rPr>
              <a:t>Other symptoms: </a:t>
            </a:r>
            <a:r>
              <a:rPr lang="en-US" dirty="0" smtClean="0">
                <a:latin typeface="Bodoni MT Condensed" pitchFamily="18" charset="0"/>
              </a:rPr>
              <a:t>Severe </a:t>
            </a:r>
            <a:r>
              <a:rPr lang="en-US" dirty="0" err="1" smtClean="0">
                <a:latin typeface="Bodoni MT Condensed" pitchFamily="18" charset="0"/>
              </a:rPr>
              <a:t>diarhoea</a:t>
            </a:r>
            <a:r>
              <a:rPr lang="en-US" dirty="0" smtClean="0">
                <a:latin typeface="Bodoni MT Condensed" pitchFamily="18" charset="0"/>
              </a:rPr>
              <a:t>, nausea, vomiting &amp; non-specific abdominal pain</a:t>
            </a:r>
            <a:endParaRPr lang="en-US" dirty="0">
              <a:latin typeface="Bodoni MT Condensed" pitchFamily="18" charset="0"/>
            </a:endParaRPr>
          </a:p>
        </p:txBody>
      </p:sp>
      <p:pic>
        <p:nvPicPr>
          <p:cNvPr id="3074" name="Picture 2" descr="C:\Users\USER\Desktop\Thunderst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8870"/>
            <a:ext cx="3810000" cy="202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0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953000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FF0066"/>
                </a:solidFill>
                <a:latin typeface="Bodoni MT Condensed" pitchFamily="18" charset="0"/>
              </a:rPr>
              <a:t>AIMS OF TREATMENT:</a:t>
            </a:r>
          </a:p>
          <a:p>
            <a:pPr>
              <a:buFont typeface="Wingdings"/>
              <a:buChar char="è"/>
            </a:pPr>
            <a:r>
              <a:rPr lang="en-US" dirty="0" smtClean="0">
                <a:solidFill>
                  <a:srgbClr val="FF0066"/>
                </a:solidFill>
                <a:latin typeface="Bodoni MT Condensed" pitchFamily="18" charset="0"/>
                <a:sym typeface="Wingdings" pitchFamily="2" charset="2"/>
              </a:rPr>
              <a:t>To decrease thyroid hormone production</a:t>
            </a:r>
          </a:p>
          <a:p>
            <a:pPr>
              <a:buFont typeface="Wingdings"/>
              <a:buChar char="è"/>
            </a:pPr>
            <a:r>
              <a:rPr lang="en-US" dirty="0" smtClean="0">
                <a:solidFill>
                  <a:srgbClr val="FF0066"/>
                </a:solidFill>
                <a:latin typeface="Bodoni MT Condensed" pitchFamily="18" charset="0"/>
                <a:sym typeface="Wingdings" pitchFamily="2" charset="2"/>
              </a:rPr>
              <a:t>To decrease the effect of circulating T3/T4</a:t>
            </a:r>
          </a:p>
          <a:p>
            <a:pPr>
              <a:buFont typeface="Wingdings"/>
              <a:buChar char="è"/>
            </a:pPr>
            <a:r>
              <a:rPr lang="en-US" dirty="0" smtClean="0">
                <a:solidFill>
                  <a:srgbClr val="FF0066"/>
                </a:solidFill>
                <a:latin typeface="Bodoni MT Condensed" pitchFamily="18" charset="0"/>
                <a:sym typeface="Wingdings" pitchFamily="2" charset="2"/>
              </a:rPr>
              <a:t>To provide supportive therapy</a:t>
            </a:r>
          </a:p>
          <a:p>
            <a:pPr>
              <a:buFont typeface="Wingdings"/>
              <a:buChar char="è"/>
            </a:pPr>
            <a:r>
              <a:rPr lang="en-US" dirty="0" smtClean="0">
                <a:solidFill>
                  <a:srgbClr val="FF0066"/>
                </a:solidFill>
                <a:latin typeface="Bodoni MT Condensed" pitchFamily="18" charset="0"/>
                <a:sym typeface="Wingdings" pitchFamily="2" charset="2"/>
              </a:rPr>
              <a:t>To treat the underlying cause</a:t>
            </a:r>
            <a:endParaRPr lang="en-US" dirty="0">
              <a:solidFill>
                <a:srgbClr val="FF0066"/>
              </a:solidFill>
              <a:latin typeface="Bodoni MT Condensed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4267200" cy="1143000"/>
          </a:xfrm>
          <a:solidFill>
            <a:srgbClr val="00B0F0"/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THYROID STORM…</a:t>
            </a:r>
            <a:endParaRPr lang="en-US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762000"/>
            <a:ext cx="3733800" cy="579120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C00000"/>
                </a:solidFill>
                <a:latin typeface="Bodoni MT Condensed" pitchFamily="18" charset="0"/>
              </a:rPr>
              <a:t>MANAGEMENT:</a:t>
            </a:r>
          </a:p>
          <a:p>
            <a:pPr marL="280988" indent="-280988">
              <a:buFont typeface="+mj-lt"/>
              <a:buAutoNum type="arabicPeriod"/>
            </a:pPr>
            <a:r>
              <a:rPr lang="en-US" dirty="0" err="1" smtClean="0">
                <a:solidFill>
                  <a:srgbClr val="C00000"/>
                </a:solidFill>
                <a:latin typeface="Bodoni MT Condensed" pitchFamily="18" charset="0"/>
              </a:rPr>
              <a:t>Propylthiouracil</a:t>
            </a:r>
            <a:r>
              <a:rPr lang="en-US" dirty="0">
                <a:solidFill>
                  <a:srgbClr val="C00000"/>
                </a:solidFill>
                <a:latin typeface="Bodoni MT Condensed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Bodoni MT Condensed" pitchFamily="18" charset="0"/>
              </a:rPr>
              <a:t>300 – 400 mg 8hrly PO/NGT/PR</a:t>
            </a:r>
          </a:p>
          <a:p>
            <a:pPr marL="280988" indent="-280988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  <a:latin typeface="Bodoni MT Condensed" pitchFamily="18" charset="0"/>
              </a:rPr>
              <a:t>Potassium Iodide 2 – 5 drops PO </a:t>
            </a:r>
            <a:r>
              <a:rPr lang="en-US" b="1" i="1" dirty="0" smtClean="0">
                <a:solidFill>
                  <a:srgbClr val="C00000"/>
                </a:solidFill>
                <a:latin typeface="Bodoni MT Condensed" pitchFamily="18" charset="0"/>
              </a:rPr>
              <a:t>OR</a:t>
            </a:r>
            <a:r>
              <a:rPr lang="en-US" dirty="0" smtClean="0">
                <a:solidFill>
                  <a:srgbClr val="C00000"/>
                </a:solidFill>
                <a:latin typeface="Bodoni MT Condensed" pitchFamily="18" charset="0"/>
              </a:rPr>
              <a:t> Sodium Iodide (0.5 – 1.0g IV) 8hrly 1–2  hours after starting PTU</a:t>
            </a:r>
          </a:p>
          <a:p>
            <a:pPr marL="280988" indent="-280988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  <a:latin typeface="Bodoni MT Condensed" pitchFamily="18" charset="0"/>
              </a:rPr>
              <a:t>Supportive: maintain blood volume, glycemic control, temperature control and restore electrolyte balance</a:t>
            </a:r>
            <a:r>
              <a:rPr lang="en-US" dirty="0">
                <a:solidFill>
                  <a:srgbClr val="C00000"/>
                </a:solidFill>
                <a:latin typeface="Bodoni MT Condensed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Bodoni MT Condensed" pitchFamily="18" charset="0"/>
              </a:rPr>
              <a:t>– Propranolol 40 – 80 mg PO or 1mg/min IV to a total of 6mg</a:t>
            </a:r>
          </a:p>
        </p:txBody>
      </p:sp>
    </p:spTree>
    <p:extLst>
      <p:ext uri="{BB962C8B-B14F-4D97-AF65-F5344CB8AC3E}">
        <p14:creationId xmlns:p14="http://schemas.microsoft.com/office/powerpoint/2010/main" val="12520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4. Post-natal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715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Umbilical cord TFT’s and TFT’s in the breastfeeding neonate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Observe for worsening symptoms after delivery, as Grave’s disease tends to flare </a:t>
            </a:r>
            <a:r>
              <a:rPr lang="en-US" sz="3600" dirty="0" smtClean="0">
                <a:latin typeface="Bodoni MT Condensed" pitchFamily="18" charset="0"/>
              </a:rPr>
              <a:t>post-</a:t>
            </a:r>
            <a:r>
              <a:rPr lang="en-US" sz="3600" dirty="0" err="1" smtClean="0">
                <a:latin typeface="Bodoni MT Condensed" pitchFamily="18" charset="0"/>
              </a:rPr>
              <a:t>natally</a:t>
            </a:r>
            <a:r>
              <a:rPr lang="en-US" sz="3600" dirty="0" smtClean="0">
                <a:latin typeface="Bodoni MT Condensed" pitchFamily="18" charset="0"/>
              </a:rPr>
              <a:t> </a:t>
            </a:r>
            <a:r>
              <a:rPr lang="en-US" sz="3600" dirty="0" smtClean="0">
                <a:latin typeface="Bodoni MT Condensed" pitchFamily="18" charset="0"/>
              </a:rPr>
              <a:t>as maternal antibodies rise post-partum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If medications were stopped, they can be re-introduced 2 – 3 months after delivery</a:t>
            </a:r>
            <a:endParaRPr lang="en-US" sz="3600" dirty="0">
              <a:latin typeface="Bodoni MT Condensed" pitchFamily="18" charset="0"/>
            </a:endParaRPr>
          </a:p>
        </p:txBody>
      </p:sp>
      <p:pic>
        <p:nvPicPr>
          <p:cNvPr id="1026" name="Picture 2" descr="C:\Users\USER\Desktop\Postnatal and bey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3092"/>
            <a:ext cx="36576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8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CONCLUSION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6388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Normal thyroid function is a significant factor in ensuring favorable maternal and fetal outcomes in pregnancy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Thyroid dysfunction therefore represents a significant risk to maternal and fetal well-being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Understanding thyroid dysfunction would thus increase the opportunity to have better maternal and fetal outcomes by reducing the risk of morbidity and mortality</a:t>
            </a:r>
            <a:endParaRPr lang="en-US" dirty="0">
              <a:latin typeface="Bodoni MT Condensed" pitchFamily="18" charset="0"/>
            </a:endParaRPr>
          </a:p>
        </p:txBody>
      </p:sp>
      <p:pic>
        <p:nvPicPr>
          <p:cNvPr id="2050" name="Picture 2" descr="C:\Users\USER\Desktop\IMAGES\Take Home Mess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799"/>
            <a:ext cx="28194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1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THYROID – GROSS ANATOMY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6477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Bodoni MT Condensed" pitchFamily="18" charset="0"/>
              </a:rPr>
              <a:t>Located in the neck anterior to the cricoid cartilage &amp; trachea.</a:t>
            </a:r>
            <a:endParaRPr lang="en-US" dirty="0"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b="1" i="1" dirty="0">
                <a:solidFill>
                  <a:srgbClr val="00B050"/>
                </a:solidFill>
                <a:latin typeface="Bodoni MT Condensed" pitchFamily="18" charset="0"/>
              </a:rPr>
              <a:t>B supply:</a:t>
            </a:r>
            <a:r>
              <a:rPr lang="en-GB" dirty="0">
                <a:solidFill>
                  <a:srgbClr val="00B050"/>
                </a:solidFill>
                <a:latin typeface="Bodoni MT Condensed" pitchFamily="18" charset="0"/>
              </a:rPr>
              <a:t> </a:t>
            </a:r>
            <a:r>
              <a:rPr lang="en-GB" dirty="0">
                <a:latin typeface="Bodoni MT Condensed" pitchFamily="18" charset="0"/>
              </a:rPr>
              <a:t>sup &amp; </a:t>
            </a:r>
            <a:r>
              <a:rPr lang="en-GB" dirty="0" err="1">
                <a:latin typeface="Bodoni MT Condensed" pitchFamily="18" charset="0"/>
              </a:rPr>
              <a:t>inf</a:t>
            </a:r>
            <a:r>
              <a:rPr lang="en-GB" dirty="0">
                <a:latin typeface="Bodoni MT Condensed" pitchFamily="18" charset="0"/>
              </a:rPr>
              <a:t> thyroid arteries; </a:t>
            </a:r>
            <a:r>
              <a:rPr lang="en-GB" dirty="0" err="1">
                <a:latin typeface="Bodoni MT Condensed" pitchFamily="18" charset="0"/>
              </a:rPr>
              <a:t>thyroidea</a:t>
            </a:r>
            <a:r>
              <a:rPr lang="en-GB" dirty="0">
                <a:latin typeface="Bodoni MT Condensed" pitchFamily="18" charset="0"/>
              </a:rPr>
              <a:t> </a:t>
            </a:r>
            <a:r>
              <a:rPr lang="en-GB" dirty="0" err="1">
                <a:latin typeface="Bodoni MT Condensed" pitchFamily="18" charset="0"/>
              </a:rPr>
              <a:t>ima</a:t>
            </a:r>
            <a:r>
              <a:rPr lang="en-GB" dirty="0">
                <a:latin typeface="Bodoni MT Condensed" pitchFamily="18" charset="0"/>
              </a:rPr>
              <a:t>.</a:t>
            </a:r>
            <a:endParaRPr lang="en-US" dirty="0"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b="1" i="1" dirty="0">
                <a:solidFill>
                  <a:srgbClr val="FF0000"/>
                </a:solidFill>
                <a:latin typeface="Bodoni MT Condensed" pitchFamily="18" charset="0"/>
              </a:rPr>
              <a:t>Lymphatic drainage:</a:t>
            </a:r>
            <a:r>
              <a:rPr lang="en-GB" dirty="0">
                <a:solidFill>
                  <a:srgbClr val="FF0000"/>
                </a:solidFill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paralaryngeal</a:t>
            </a:r>
            <a:r>
              <a:rPr lang="en-US" dirty="0">
                <a:latin typeface="Bodoni MT Condensed" pitchFamily="18" charset="0"/>
              </a:rPr>
              <a:t>, </a:t>
            </a:r>
            <a:r>
              <a:rPr lang="en-US" dirty="0" err="1">
                <a:latin typeface="Bodoni MT Condensed" pitchFamily="18" charset="0"/>
              </a:rPr>
              <a:t>paratracheal</a:t>
            </a:r>
            <a:r>
              <a:rPr lang="en-US" dirty="0">
                <a:latin typeface="Bodoni MT Condensed" pitchFamily="18" charset="0"/>
              </a:rPr>
              <a:t>, </a:t>
            </a:r>
            <a:r>
              <a:rPr lang="en-US" dirty="0" err="1">
                <a:latin typeface="Bodoni MT Condensed" pitchFamily="18" charset="0"/>
              </a:rPr>
              <a:t>prelaryngeal</a:t>
            </a:r>
            <a:r>
              <a:rPr lang="en-US" dirty="0">
                <a:latin typeface="Bodoni MT Condensed" pitchFamily="18" charset="0"/>
              </a:rPr>
              <a:t> (</a:t>
            </a:r>
            <a:r>
              <a:rPr lang="en-US" dirty="0" err="1">
                <a:latin typeface="Bodoni MT Condensed" pitchFamily="18" charset="0"/>
              </a:rPr>
              <a:t>Delphian</a:t>
            </a:r>
            <a:r>
              <a:rPr lang="en-US" dirty="0">
                <a:latin typeface="Bodoni MT Condensed" pitchFamily="18" charset="0"/>
              </a:rPr>
              <a:t>) nodes adjacent to thyroid gland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0070C0"/>
                </a:solidFill>
                <a:latin typeface="Bodoni MT Condensed" pitchFamily="18" charset="0"/>
              </a:rPr>
              <a:t>Innervation:</a:t>
            </a:r>
            <a:r>
              <a:rPr lang="en-GB" dirty="0">
                <a:solidFill>
                  <a:srgbClr val="0070C0"/>
                </a:solidFill>
                <a:latin typeface="Bodoni MT Condensed" pitchFamily="18" charset="0"/>
              </a:rPr>
              <a:t> </a:t>
            </a:r>
            <a:r>
              <a:rPr lang="en-GB" dirty="0">
                <a:latin typeface="Bodoni MT Condensed" pitchFamily="18" charset="0"/>
              </a:rPr>
              <a:t>entirely autonomic; </a:t>
            </a:r>
            <a:endParaRPr lang="en-US" dirty="0">
              <a:latin typeface="Bodoni MT Condensed" pitchFamily="18" charset="0"/>
            </a:endParaRPr>
          </a:p>
          <a:p>
            <a:pPr marL="457200" lvl="1" indent="0">
              <a:buNone/>
            </a:pPr>
            <a:r>
              <a:rPr lang="en-GB" i="1" u="wavy" dirty="0">
                <a:latin typeface="Bodoni MT Condensed" pitchFamily="18" charset="0"/>
              </a:rPr>
              <a:t>Sympathetic</a:t>
            </a:r>
            <a:r>
              <a:rPr lang="en-GB" dirty="0">
                <a:latin typeface="Bodoni MT Condensed" pitchFamily="18" charset="0"/>
              </a:rPr>
              <a:t> from the Superior, middle and inferior ganglia of the sympathetic trunk </a:t>
            </a:r>
            <a:endParaRPr lang="en-US" dirty="0">
              <a:latin typeface="Bodoni MT Condensed" pitchFamily="18" charset="0"/>
            </a:endParaRPr>
          </a:p>
          <a:p>
            <a:pPr marL="457200" lvl="1" indent="0">
              <a:buNone/>
            </a:pPr>
            <a:r>
              <a:rPr lang="en-GB" i="1" u="wavy" dirty="0">
                <a:latin typeface="Bodoni MT Condensed" pitchFamily="18" charset="0"/>
              </a:rPr>
              <a:t>Parasympathetic</a:t>
            </a:r>
            <a:r>
              <a:rPr lang="en-GB" dirty="0">
                <a:latin typeface="Bodoni MT Condensed" pitchFamily="18" charset="0"/>
              </a:rPr>
              <a:t> from the </a:t>
            </a:r>
            <a:r>
              <a:rPr lang="en-GB" dirty="0" err="1">
                <a:latin typeface="Bodoni MT Condensed" pitchFamily="18" charset="0"/>
              </a:rPr>
              <a:t>vagus</a:t>
            </a:r>
            <a:r>
              <a:rPr lang="en-GB" dirty="0">
                <a:latin typeface="Bodoni MT Condensed" pitchFamily="18" charset="0"/>
              </a:rPr>
              <a:t> </a:t>
            </a:r>
            <a:r>
              <a:rPr lang="en-GB" dirty="0" smtClean="0">
                <a:latin typeface="Bodoni MT Condensed" pitchFamily="18" charset="0"/>
              </a:rPr>
              <a:t>nerve</a:t>
            </a:r>
            <a:endParaRPr lang="en-US" dirty="0">
              <a:latin typeface="Bodoni MT Condensed" pitchFamily="18" charset="0"/>
            </a:endParaRPr>
          </a:p>
        </p:txBody>
      </p:sp>
      <p:pic>
        <p:nvPicPr>
          <p:cNvPr id="4" name="Picture 2" descr="C:\Users\USER\Desktop\Thyroid gland Blue 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2819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yroidAnterio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696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7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ernard MT Condensed" pitchFamily="18" charset="0"/>
              </a:rPr>
              <a:t>THYROID – HISTOLOGY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61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92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THYROID – EMBRYOLOGY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 err="1">
                <a:latin typeface="Bodoni MT Condensed" pitchFamily="18" charset="0"/>
              </a:rPr>
              <a:t>Wk</a:t>
            </a:r>
            <a:r>
              <a:rPr lang="en-US" sz="3600" u="sng" dirty="0">
                <a:latin typeface="Bodoni MT Condensed" pitchFamily="18" charset="0"/>
              </a:rPr>
              <a:t> 3 (day 24)</a:t>
            </a:r>
            <a:r>
              <a:rPr lang="en-US" sz="3600" dirty="0">
                <a:latin typeface="Bodoni MT Condensed" pitchFamily="18" charset="0"/>
              </a:rPr>
              <a:t> of embryonic life: appears as midline vesicular structure at foramen caecum (base of tongue) from duct-like invagination of ventral pharyngeal endoderm that descends to become </a:t>
            </a:r>
            <a:r>
              <a:rPr lang="en-US" sz="3600" dirty="0" err="1">
                <a:latin typeface="Bodoni MT Condensed" pitchFamily="18" charset="0"/>
              </a:rPr>
              <a:t>thyroglossal</a:t>
            </a:r>
            <a:r>
              <a:rPr lang="en-US" sz="3600" dirty="0">
                <a:latin typeface="Bodoni MT Condensed" pitchFamily="18" charset="0"/>
              </a:rPr>
              <a:t> duct in neck; </a:t>
            </a:r>
            <a:r>
              <a:rPr lang="en-US" sz="3600" dirty="0" err="1">
                <a:latin typeface="Bodoni MT Condensed" pitchFamily="18" charset="0"/>
              </a:rPr>
              <a:t>thyroglossal</a:t>
            </a:r>
            <a:r>
              <a:rPr lang="en-US" sz="3600" dirty="0">
                <a:latin typeface="Bodoni MT Condensed" pitchFamily="18" charset="0"/>
              </a:rPr>
              <a:t> duct then atrophies</a:t>
            </a:r>
          </a:p>
          <a:p>
            <a:pPr marL="0" indent="0">
              <a:buNone/>
            </a:pPr>
            <a:r>
              <a:rPr lang="en-US" sz="3600" u="sng" dirty="0" err="1">
                <a:latin typeface="Bodoni MT Condensed" pitchFamily="18" charset="0"/>
              </a:rPr>
              <a:t>Wk</a:t>
            </a:r>
            <a:r>
              <a:rPr lang="en-US" sz="3600" u="sng" dirty="0">
                <a:latin typeface="Bodoni MT Condensed" pitchFamily="18" charset="0"/>
              </a:rPr>
              <a:t> 7:</a:t>
            </a:r>
            <a:r>
              <a:rPr lang="en-US" sz="3600" dirty="0">
                <a:latin typeface="Bodoni MT Condensed" pitchFamily="18" charset="0"/>
              </a:rPr>
              <a:t> finishes descent along midline; 2 lateral </a:t>
            </a:r>
            <a:r>
              <a:rPr lang="en-US" sz="3600" dirty="0" err="1">
                <a:latin typeface="Bodoni MT Condensed" pitchFamily="18" charset="0"/>
              </a:rPr>
              <a:t>analgens</a:t>
            </a:r>
            <a:r>
              <a:rPr lang="en-US" sz="3600" dirty="0">
                <a:latin typeface="Bodoni MT Condensed" pitchFamily="18" charset="0"/>
              </a:rPr>
              <a:t> develop from 4th-5th </a:t>
            </a:r>
            <a:r>
              <a:rPr lang="en-US" sz="3600" dirty="0" err="1">
                <a:latin typeface="Bodoni MT Condensed" pitchFamily="18" charset="0"/>
              </a:rPr>
              <a:t>branchial</a:t>
            </a:r>
            <a:r>
              <a:rPr lang="en-US" sz="3600" dirty="0">
                <a:latin typeface="Bodoni MT Condensed" pitchFamily="18" charset="0"/>
              </a:rPr>
              <a:t> pouch, which contains </a:t>
            </a:r>
            <a:r>
              <a:rPr lang="en-US" sz="3600" dirty="0" err="1">
                <a:latin typeface="Bodoni MT Condensed" pitchFamily="18" charset="0"/>
              </a:rPr>
              <a:t>ultimobranchial</a:t>
            </a:r>
            <a:r>
              <a:rPr lang="en-US" sz="3600" dirty="0">
                <a:latin typeface="Bodoni MT Condensed" pitchFamily="18" charset="0"/>
              </a:rPr>
              <a:t> body; midline and lateral portions of thyroid </a:t>
            </a:r>
            <a:r>
              <a:rPr lang="en-US" sz="3600" dirty="0" smtClean="0">
                <a:latin typeface="Bodoni MT Condensed" pitchFamily="18" charset="0"/>
              </a:rPr>
              <a:t>fuse</a:t>
            </a:r>
            <a:endParaRPr lang="en-US" sz="3600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05800" cy="536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u="sng" dirty="0" err="1">
                <a:latin typeface="Bodoni MT Condensed" pitchFamily="18" charset="0"/>
              </a:rPr>
              <a:t>Wk</a:t>
            </a:r>
            <a:r>
              <a:rPr lang="en-US" sz="4000" u="sng" dirty="0">
                <a:latin typeface="Bodoni MT Condensed" pitchFamily="18" charset="0"/>
              </a:rPr>
              <a:t> 9:</a:t>
            </a:r>
            <a:r>
              <a:rPr lang="en-US" sz="4000" dirty="0">
                <a:latin typeface="Bodoni MT Condensed" pitchFamily="18" charset="0"/>
              </a:rPr>
              <a:t> cords and plates of follicular cells are formed</a:t>
            </a:r>
          </a:p>
          <a:p>
            <a:pPr marL="0" indent="0">
              <a:buNone/>
            </a:pPr>
            <a:r>
              <a:rPr lang="en-US" sz="4000" u="sng" dirty="0">
                <a:latin typeface="Bodoni MT Condensed" pitchFamily="18" charset="0"/>
              </a:rPr>
              <a:t>Week 10:</a:t>
            </a:r>
            <a:r>
              <a:rPr lang="en-US" sz="4000" dirty="0">
                <a:latin typeface="Bodoni MT Condensed" pitchFamily="18" charset="0"/>
              </a:rPr>
              <a:t> small follicular </a:t>
            </a:r>
            <a:r>
              <a:rPr lang="en-US" sz="4000" dirty="0" err="1">
                <a:latin typeface="Bodoni MT Condensed" pitchFamily="18" charset="0"/>
              </a:rPr>
              <a:t>lumina</a:t>
            </a:r>
            <a:r>
              <a:rPr lang="en-US" sz="4000" dirty="0">
                <a:latin typeface="Bodoni MT Condensed" pitchFamily="18" charset="0"/>
              </a:rPr>
              <a:t> appear</a:t>
            </a:r>
          </a:p>
          <a:p>
            <a:pPr marL="0" indent="0">
              <a:buNone/>
            </a:pPr>
            <a:r>
              <a:rPr lang="en-US" sz="4000" u="sng" dirty="0" smtClean="0">
                <a:latin typeface="Bodoni MT Condensed" pitchFamily="18" charset="0"/>
              </a:rPr>
              <a:t>Week </a:t>
            </a:r>
            <a:r>
              <a:rPr lang="en-US" sz="4000" u="sng" dirty="0">
                <a:latin typeface="Bodoni MT Condensed" pitchFamily="18" charset="0"/>
              </a:rPr>
              <a:t>11-12:</a:t>
            </a:r>
            <a:r>
              <a:rPr lang="en-US" sz="4000" dirty="0">
                <a:latin typeface="Bodoni MT Condensed" pitchFamily="18" charset="0"/>
              </a:rPr>
              <a:t> colloid secretion appears</a:t>
            </a:r>
          </a:p>
          <a:p>
            <a:pPr marL="0" indent="0">
              <a:buNone/>
            </a:pPr>
            <a:r>
              <a:rPr lang="en-US" sz="4000" u="sng" dirty="0">
                <a:latin typeface="Bodoni MT Condensed" pitchFamily="18" charset="0"/>
              </a:rPr>
              <a:t>Week 14:</a:t>
            </a:r>
            <a:r>
              <a:rPr lang="en-US" sz="4000" dirty="0">
                <a:latin typeface="Bodoni MT Condensed" pitchFamily="18" charset="0"/>
              </a:rPr>
              <a:t> well developed follicles are lined by follicular cells and contain thyroglobulin containing colloid in </a:t>
            </a:r>
            <a:r>
              <a:rPr lang="en-US" sz="4000" dirty="0" err="1">
                <a:latin typeface="Bodoni MT Condensed" pitchFamily="18" charset="0"/>
              </a:rPr>
              <a:t>lumina</a:t>
            </a:r>
            <a:endParaRPr lang="en-US" sz="4000" dirty="0">
              <a:latin typeface="Bodoni MT Condensed" pitchFamily="18" charset="0"/>
            </a:endParaRPr>
          </a:p>
          <a:p>
            <a:pPr marL="0" lvl="0" indent="0">
              <a:buNone/>
            </a:pPr>
            <a:r>
              <a:rPr lang="en-US" sz="4000" u="sng" dirty="0" smtClean="0">
                <a:latin typeface="Bodoni MT Condensed" pitchFamily="18" charset="0"/>
              </a:rPr>
              <a:t>Week 18:</a:t>
            </a:r>
            <a:r>
              <a:rPr lang="en-US" sz="4000" dirty="0" smtClean="0">
                <a:latin typeface="Bodoni MT Condensed" pitchFamily="18" charset="0"/>
              </a:rPr>
              <a:t> Fetal thyroid gland begins to respond to </a:t>
            </a:r>
            <a:r>
              <a:rPr lang="en-US" sz="4000" dirty="0">
                <a:latin typeface="Bodoni MT Condensed" pitchFamily="18" charset="0"/>
              </a:rPr>
              <a:t>TSH </a:t>
            </a:r>
            <a:r>
              <a:rPr lang="en-US" sz="4000" dirty="0" smtClean="0">
                <a:latin typeface="Bodoni MT Condensed" pitchFamily="18" charset="0"/>
              </a:rPr>
              <a:t>stimulation</a:t>
            </a:r>
            <a:endParaRPr lang="en-US" sz="4000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nard MT Condensed" pitchFamily="18" charset="0"/>
              </a:rPr>
              <a:t>THYROID PHYSIOLOGY - Maternal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4099" name="Picture 3" descr="C:\Users\USER\Desktop\Hypothalamus-Pituitary-Thyroid ax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66800"/>
            <a:ext cx="5105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1"/>
            <a:ext cx="36576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50" dirty="0" smtClean="0">
                <a:latin typeface="Bodoni MT Condensed" pitchFamily="18" charset="0"/>
              </a:rPr>
              <a:t>The thyroid gland produces thyroid hormone (</a:t>
            </a:r>
            <a:r>
              <a:rPr lang="en-US" sz="3050" dirty="0" err="1" smtClean="0">
                <a:latin typeface="Bodoni MT Condensed" pitchFamily="18" charset="0"/>
              </a:rPr>
              <a:t>thyroxine</a:t>
            </a:r>
            <a:r>
              <a:rPr lang="en-US" sz="3050" dirty="0" smtClean="0">
                <a:latin typeface="Bodoni MT Condensed" pitchFamily="18" charset="0"/>
              </a:rPr>
              <a:t>).</a:t>
            </a:r>
          </a:p>
          <a:p>
            <a:pPr marL="0" indent="0">
              <a:buNone/>
            </a:pPr>
            <a:r>
              <a:rPr lang="en-US" sz="3050" dirty="0" smtClean="0">
                <a:latin typeface="Bodoni MT Condensed" pitchFamily="18" charset="0"/>
              </a:rPr>
              <a:t>From a basic standpoint, the thyroid gland is an endocrine organ.</a:t>
            </a:r>
          </a:p>
          <a:p>
            <a:pPr marL="0" indent="0">
              <a:buNone/>
            </a:pPr>
            <a:r>
              <a:rPr lang="en-US" sz="3050" dirty="0" smtClean="0">
                <a:latin typeface="Bodoni MT Condensed" pitchFamily="18" charset="0"/>
              </a:rPr>
              <a:t>Its function is mostly regulated via negative feedback along the </a:t>
            </a:r>
            <a:r>
              <a:rPr lang="en-US" sz="3050" dirty="0" smtClean="0">
                <a:solidFill>
                  <a:srgbClr val="00B050"/>
                </a:solidFill>
                <a:latin typeface="Bodoni MT Condensed" pitchFamily="18" charset="0"/>
              </a:rPr>
              <a:t>Hypothalamus</a:t>
            </a:r>
            <a:r>
              <a:rPr lang="en-US" sz="3050" dirty="0" smtClean="0">
                <a:latin typeface="Bodoni MT Condensed" pitchFamily="18" charset="0"/>
              </a:rPr>
              <a:t>-</a:t>
            </a:r>
            <a:r>
              <a:rPr lang="en-US" sz="3050" dirty="0" smtClean="0">
                <a:solidFill>
                  <a:srgbClr val="FF0000"/>
                </a:solidFill>
                <a:latin typeface="Bodoni MT Condensed" pitchFamily="18" charset="0"/>
              </a:rPr>
              <a:t>Pituitary</a:t>
            </a:r>
            <a:r>
              <a:rPr lang="en-US" sz="3050" dirty="0" smtClean="0">
                <a:latin typeface="Bodoni MT Condensed" pitchFamily="18" charset="0"/>
              </a:rPr>
              <a:t>-</a:t>
            </a:r>
            <a:r>
              <a:rPr lang="en-US" sz="3050" dirty="0" smtClean="0">
                <a:solidFill>
                  <a:srgbClr val="7030A0"/>
                </a:solidFill>
                <a:latin typeface="Bodoni MT Condensed" pitchFamily="18" charset="0"/>
              </a:rPr>
              <a:t>Thyroid</a:t>
            </a:r>
            <a:r>
              <a:rPr lang="en-US" sz="3050" dirty="0" smtClean="0">
                <a:latin typeface="Bodoni MT Condensed" pitchFamily="18" charset="0"/>
              </a:rPr>
              <a:t> axis</a:t>
            </a:r>
            <a:endParaRPr lang="en-US" sz="3050" dirty="0">
              <a:latin typeface="Bodoni MT Condensed" pitchFamily="18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20082" y="5562600"/>
            <a:ext cx="8229600" cy="7620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>
                <a:solidFill>
                  <a:srgbClr val="FF0000"/>
                </a:solidFill>
                <a:latin typeface="Bodoni MT Condensed" pitchFamily="18" charset="0"/>
              </a:rPr>
              <a:t>Assignment – Review the production of Thyroid hormone</a:t>
            </a:r>
            <a:endParaRPr lang="en-US" sz="3200" b="1" i="1" dirty="0">
              <a:solidFill>
                <a:srgbClr val="FF0000"/>
              </a:solidFill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6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9359</TotalTime>
  <Words>1908</Words>
  <Application>Microsoft Office PowerPoint</Application>
  <PresentationFormat>On-screen Show (4:3)</PresentationFormat>
  <Paragraphs>181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THYROID DISEASE IN PREGNANCY</vt:lpstr>
      <vt:lpstr>PRESENTATION OBJECTIVES</vt:lpstr>
      <vt:lpstr>INTRODUCTION</vt:lpstr>
      <vt:lpstr>THYROID – GROSS ANATOMY</vt:lpstr>
      <vt:lpstr>PowerPoint Presentation</vt:lpstr>
      <vt:lpstr>THYROID – HISTOLOGY</vt:lpstr>
      <vt:lpstr>THYROID – EMBRYOLOGY</vt:lpstr>
      <vt:lpstr>PowerPoint Presentation</vt:lpstr>
      <vt:lpstr>THYROID PHYSIOLOGY - Maternal</vt:lpstr>
      <vt:lpstr>PowerPoint Presentation</vt:lpstr>
      <vt:lpstr>Fetal Thyroid Physiology</vt:lpstr>
      <vt:lpstr>Functions of thyroid hormone</vt:lpstr>
      <vt:lpstr>Normal adjustments in Pregnancy</vt:lpstr>
      <vt:lpstr>THYROID DISEASE IN PREGNANCY</vt:lpstr>
      <vt:lpstr>PowerPoint Presentation</vt:lpstr>
      <vt:lpstr>HYPOTHYROIDISM</vt:lpstr>
      <vt:lpstr>PowerPoint Presentation</vt:lpstr>
      <vt:lpstr>PowerPoint Presentation</vt:lpstr>
      <vt:lpstr>Maternal and Fetal risks</vt:lpstr>
      <vt:lpstr>DIAGNOSIS</vt:lpstr>
      <vt:lpstr>MANAGEMENT OPTIONS</vt:lpstr>
      <vt:lpstr>HYPERTHYROIDISM</vt:lpstr>
      <vt:lpstr>Clinical features</vt:lpstr>
      <vt:lpstr>Clinical Features</vt:lpstr>
      <vt:lpstr>PowerPoint Presentation</vt:lpstr>
      <vt:lpstr>Maternal and Fetal Risks</vt:lpstr>
      <vt:lpstr>Diagnosis</vt:lpstr>
      <vt:lpstr>Management options</vt:lpstr>
      <vt:lpstr>2. Antenatally</vt:lpstr>
      <vt:lpstr>3. Labor and Delivery</vt:lpstr>
      <vt:lpstr>THYROID STORM:</vt:lpstr>
      <vt:lpstr>THYROID STORM:</vt:lpstr>
      <vt:lpstr>THYROID STORM…</vt:lpstr>
      <vt:lpstr>4. Post-natal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DISEASE IN PREGNANCY</dc:title>
  <dc:creator>DR. KAMAU KOIGI</dc:creator>
  <cp:lastModifiedBy>DR KAMAU KOIGI</cp:lastModifiedBy>
  <cp:revision>47</cp:revision>
  <dcterms:created xsi:type="dcterms:W3CDTF">2006-08-16T00:00:00Z</dcterms:created>
  <dcterms:modified xsi:type="dcterms:W3CDTF">2016-09-22T10:06:40Z</dcterms:modified>
</cp:coreProperties>
</file>