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7" r:id="rId10"/>
    <p:sldId id="263" r:id="rId11"/>
    <p:sldId id="268" r:id="rId12"/>
    <p:sldId id="266" r:id="rId13"/>
    <p:sldId id="264" r:id="rId14"/>
    <p:sldId id="269" r:id="rId15"/>
    <p:sldId id="270" r:id="rId16"/>
    <p:sldId id="271" r:id="rId17"/>
    <p:sldId id="272" r:id="rId18"/>
    <p:sldId id="273" r:id="rId19"/>
    <p:sldId id="278" r:id="rId20"/>
    <p:sldId id="279" r:id="rId21"/>
    <p:sldId id="274" r:id="rId22"/>
    <p:sldId id="275" r:id="rId23"/>
    <p:sldId id="276" r:id="rId24"/>
    <p:sldId id="277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26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o.ke/imgres?imgurl=http://images.crispygamer.com.s3.amazonaws.com/public/review-2010-10-05/Mafia2%20Pic1.jpg&amp;imgrefurl=http://www.crispygamer.com/node/13183&amp;usg=__iyVNIQ6VHjczE45dDe0O-iQDmL8=&amp;h=300&amp;w=400&amp;sz=90&amp;hl=en&amp;start=17&amp;zoom=1&amp;tbnid=O1IUkXKyC4VX9M:&amp;tbnh=93&amp;tbnw=124&amp;ei=S3aPUJDKJOuX0QWw-4GwBg&amp;prev=/search?q=driving+into+the+distance+cartoon+picture&amp;start=10&amp;num=10&amp;hl=en&amp;sa=N&amp;biw=1024&amp;bih=391&amp;site=imghp&amp;tbm=isch&amp;itbs=1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0"/>
            <a:ext cx="4648200" cy="2155825"/>
          </a:xfrm>
          <a:solidFill>
            <a:schemeClr val="accent6">
              <a:lumMod val="20000"/>
              <a:lumOff val="80000"/>
            </a:schemeClr>
          </a:solidFill>
          <a:ln w="177800" cmpd="tri">
            <a:solidFill>
              <a:srgbClr val="FF0000"/>
            </a:solidFill>
          </a:ln>
          <a:scene3d>
            <a:camera prst="perspectiveAbove"/>
            <a:lightRig rig="threePt" dir="t"/>
          </a:scene3d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  <a:latin typeface="Bernard MT Condensed" pitchFamily="18" charset="0"/>
              </a:rPr>
              <a:t>TUBERCULOSIS IN PREGNANCY</a:t>
            </a:r>
            <a:endParaRPr lang="en-US" dirty="0">
              <a:solidFill>
                <a:srgbClr val="00B050"/>
              </a:solidFill>
              <a:latin typeface="Bernard MT Condensed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4191000"/>
            <a:ext cx="1828800" cy="1981200"/>
          </a:xfrm>
          <a:ln>
            <a:solidFill>
              <a:srgbClr val="7030A0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Bodoni MT Condensed" pitchFamily="18" charset="0"/>
              </a:rPr>
              <a:t>BY DR. P. KAMAU KOIGI</a:t>
            </a:r>
          </a:p>
          <a:p>
            <a:r>
              <a:rPr lang="en-US" dirty="0" smtClean="0">
                <a:solidFill>
                  <a:schemeClr val="tx1"/>
                </a:solidFill>
                <a:latin typeface="Bodoni MT Condensed" pitchFamily="18" charset="0"/>
              </a:rPr>
              <a:t>M.B.,</a:t>
            </a:r>
            <a:r>
              <a:rPr lang="en-US" dirty="0" err="1" smtClean="0">
                <a:solidFill>
                  <a:schemeClr val="tx1"/>
                </a:solidFill>
                <a:latin typeface="Bodoni MT Condensed" pitchFamily="18" charset="0"/>
              </a:rPr>
              <a:t>Ch.B</a:t>
            </a:r>
            <a:r>
              <a:rPr lang="en-US" dirty="0" smtClean="0">
                <a:solidFill>
                  <a:schemeClr val="tx1"/>
                </a:solidFill>
                <a:latin typeface="Bodoni MT Condensed" pitchFamily="18" charset="0"/>
              </a:rPr>
              <a:t>, M/MED</a:t>
            </a:r>
            <a:endParaRPr lang="en-US" dirty="0">
              <a:solidFill>
                <a:schemeClr val="tx1"/>
              </a:solidFill>
              <a:latin typeface="Bodoni MT Condensed" pitchFamily="18" charset="0"/>
            </a:endParaRPr>
          </a:p>
        </p:txBody>
      </p:sp>
      <p:pic>
        <p:nvPicPr>
          <p:cNvPr id="4" name="Picture 2" descr="C:\Users\USER\Desktop\UON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2710543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IMAGES\lung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394" y="1066800"/>
            <a:ext cx="3760606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97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86200" cy="1143000"/>
          </a:xfrm>
        </p:spPr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MATERNAL RISKS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95400"/>
            <a:ext cx="7162800" cy="5181600"/>
          </a:xfrm>
          <a:ln>
            <a:solidFill>
              <a:srgbClr val="7030A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00B050"/>
                </a:solidFill>
                <a:latin typeface="Bodoni MT Condensed" pitchFamily="18" charset="0"/>
              </a:rPr>
              <a:t>Lower if the mother is </a:t>
            </a:r>
            <a:r>
              <a:rPr lang="en-US" sz="3600" dirty="0" err="1" smtClean="0">
                <a:solidFill>
                  <a:srgbClr val="00B050"/>
                </a:solidFill>
                <a:latin typeface="Bodoni MT Condensed" pitchFamily="18" charset="0"/>
              </a:rPr>
              <a:t>immunocompetent</a:t>
            </a:r>
            <a:r>
              <a:rPr lang="en-US" sz="3600" dirty="0" smtClean="0">
                <a:latin typeface="Bodoni MT Condensed" pitchFamily="18" charset="0"/>
              </a:rPr>
              <a:t> 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  <a:latin typeface="Bodoni MT Condensed" pitchFamily="18" charset="0"/>
              </a:rPr>
              <a:t>HIV co-infection </a:t>
            </a:r>
            <a:r>
              <a:rPr lang="en-US" sz="3600" dirty="0" smtClean="0">
                <a:latin typeface="Bodoni MT Condensed" pitchFamily="18" charset="0"/>
              </a:rPr>
              <a:t>significantly increases risk of progression and non-adherence to treatment – </a:t>
            </a:r>
            <a:r>
              <a:rPr lang="en-US" sz="3600" i="1" dirty="0" smtClean="0">
                <a:latin typeface="Bodoni MT Condensed" pitchFamily="18" charset="0"/>
              </a:rPr>
              <a:t>Pill burden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00B0F0"/>
                </a:solidFill>
                <a:latin typeface="Bodoni MT Condensed" pitchFamily="18" charset="0"/>
              </a:rPr>
              <a:t>INH Hepatotoxicity </a:t>
            </a:r>
            <a:r>
              <a:rPr lang="en-US" sz="3600" dirty="0" smtClean="0">
                <a:latin typeface="Bodoni MT Condensed" pitchFamily="18" charset="0"/>
              </a:rPr>
              <a:t>may occur more commonly in pregnancy</a:t>
            </a:r>
          </a:p>
          <a:p>
            <a:pPr marL="0" indent="0">
              <a:buNone/>
            </a:pPr>
            <a:r>
              <a:rPr lang="en-US" sz="3600" dirty="0" smtClean="0">
                <a:latin typeface="Bodoni MT Condensed" pitchFamily="18" charset="0"/>
              </a:rPr>
              <a:t>Increased risk of </a:t>
            </a:r>
            <a:r>
              <a:rPr lang="en-US" sz="3600" i="1" dirty="0" smtClean="0">
                <a:solidFill>
                  <a:srgbClr val="7030A0"/>
                </a:solidFill>
                <a:latin typeface="Bodoni MT Condensed" pitchFamily="18" charset="0"/>
              </a:rPr>
              <a:t>other obstetric morbidities</a:t>
            </a:r>
          </a:p>
          <a:p>
            <a:pPr marL="0" indent="0">
              <a:buNone/>
            </a:pPr>
            <a:r>
              <a:rPr lang="en-US" sz="3600" dirty="0" smtClean="0">
                <a:latin typeface="Bodoni MT Condensed" pitchFamily="18" charset="0"/>
              </a:rPr>
              <a:t>Increased risk of </a:t>
            </a:r>
            <a:r>
              <a:rPr lang="en-US" sz="3600" i="1" dirty="0" smtClean="0">
                <a:solidFill>
                  <a:schemeClr val="accent6">
                    <a:lumMod val="50000"/>
                  </a:schemeClr>
                </a:solidFill>
                <a:latin typeface="Bodoni MT Condensed" pitchFamily="18" charset="0"/>
              </a:rPr>
              <a:t>spontaneous abortion</a:t>
            </a:r>
            <a:endParaRPr lang="en-US" sz="3600" i="1" dirty="0">
              <a:solidFill>
                <a:schemeClr val="accent6">
                  <a:lumMod val="50000"/>
                </a:schemeClr>
              </a:solidFill>
              <a:latin typeface="Bodoni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79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1143000"/>
          </a:xfrm>
        </p:spPr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FETAL RISKS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7" name="Content Placeholder 7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352425" indent="-352425">
              <a:buFont typeface="+mj-lt"/>
              <a:buAutoNum type="arabicPeriod"/>
            </a:pPr>
            <a:r>
              <a:rPr lang="en-US" sz="3600" dirty="0" smtClean="0">
                <a:latin typeface="Bodoni MT Condensed" pitchFamily="18" charset="0"/>
              </a:rPr>
              <a:t>Risk of fetal harm form Anti-TB medications (especially Streptomycin)</a:t>
            </a:r>
          </a:p>
          <a:p>
            <a:pPr marL="352425" indent="-352425">
              <a:buFont typeface="+mj-lt"/>
              <a:buAutoNum type="arabicPeriod"/>
            </a:pPr>
            <a:r>
              <a:rPr lang="en-US" sz="3600" dirty="0" smtClean="0">
                <a:latin typeface="Bodoni MT Condensed" pitchFamily="18" charset="0"/>
              </a:rPr>
              <a:t>Fetal risks from defaulting or disseminated TB  – Intrauterine growth restriction; low birth weight; Preterm labor &amp; Delivery</a:t>
            </a:r>
          </a:p>
          <a:p>
            <a:pPr marL="352425" indent="-352425">
              <a:buFont typeface="+mj-lt"/>
              <a:buAutoNum type="arabicPeriod"/>
            </a:pPr>
            <a:r>
              <a:rPr lang="en-US" sz="3600" dirty="0" smtClean="0">
                <a:latin typeface="Bodoni MT Condensed" pitchFamily="18" charset="0"/>
              </a:rPr>
              <a:t>Congenital infection - rare</a:t>
            </a:r>
          </a:p>
          <a:p>
            <a:pPr marL="352425" indent="-352425">
              <a:buFont typeface="+mj-lt"/>
              <a:buAutoNum type="arabicPeriod"/>
            </a:pPr>
            <a:r>
              <a:rPr lang="en-US" sz="3600" dirty="0" smtClean="0">
                <a:latin typeface="Bodoni MT Condensed" pitchFamily="18" charset="0"/>
              </a:rPr>
              <a:t>Perinatal mortality</a:t>
            </a:r>
            <a:endParaRPr lang="en-US" sz="3600" dirty="0">
              <a:latin typeface="Bodoni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56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4953000" cy="182879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ernard MT Condensed" pitchFamily="18" charset="0"/>
              </a:rPr>
              <a:t>ADDITIONAL CLINICAL CONCERNS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905000"/>
            <a:ext cx="53340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Bodoni MT Condensed" pitchFamily="18" charset="0"/>
              </a:rPr>
              <a:t>The neonate is at risk of post-natal infection if the mother is still infectious at delivery</a:t>
            </a:r>
          </a:p>
          <a:p>
            <a:pPr marL="0" indent="0">
              <a:buNone/>
            </a:pPr>
            <a:r>
              <a:rPr lang="en-US" sz="4000" dirty="0" smtClean="0">
                <a:latin typeface="Bodoni MT Condensed" pitchFamily="18" charset="0"/>
              </a:rPr>
              <a:t>Though rare, congenital infection may occur due to </a:t>
            </a:r>
            <a:r>
              <a:rPr lang="en-US" sz="4000" dirty="0" err="1" smtClean="0">
                <a:latin typeface="Bodoni MT Condensed" pitchFamily="18" charset="0"/>
              </a:rPr>
              <a:t>transplacental</a:t>
            </a:r>
            <a:r>
              <a:rPr lang="en-US" sz="4000" dirty="0" smtClean="0">
                <a:latin typeface="Bodoni MT Condensed" pitchFamily="18" charset="0"/>
              </a:rPr>
              <a:t> transfer or fetal ingestion of infected amniotic fluid</a:t>
            </a:r>
            <a:endParaRPr lang="en-US" sz="4000" dirty="0">
              <a:latin typeface="Bodoni MT Condensed" pitchFamily="18" charset="0"/>
            </a:endParaRPr>
          </a:p>
        </p:txBody>
      </p:sp>
      <p:pic>
        <p:nvPicPr>
          <p:cNvPr id="7170" name="Picture 2" descr="C:\Users\USER\Desktop\IMAGES\images-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53675"/>
            <a:ext cx="3258728" cy="388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26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24200" cy="1143000"/>
          </a:xfrm>
        </p:spPr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DIAGNOSIS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32004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i="1" dirty="0" err="1" smtClean="0">
                <a:solidFill>
                  <a:srgbClr val="00B050"/>
                </a:solidFill>
                <a:latin typeface="Bodoni MT Condensed" pitchFamily="18" charset="0"/>
              </a:rPr>
              <a:t>Mantoux</a:t>
            </a:r>
            <a:r>
              <a:rPr lang="en-US" sz="3600" b="1" i="1" dirty="0" smtClean="0">
                <a:solidFill>
                  <a:srgbClr val="00B050"/>
                </a:solidFill>
                <a:latin typeface="Bodoni MT Condensed" pitchFamily="18" charset="0"/>
              </a:rPr>
              <a:t> Tuberculin Skin test:</a:t>
            </a:r>
            <a:r>
              <a:rPr lang="en-US" sz="3600" dirty="0" smtClean="0">
                <a:latin typeface="Bodoni MT Condensed" pitchFamily="18" charset="0"/>
              </a:rPr>
              <a:t> Not useful in Kenya due to high exposure to TB</a:t>
            </a:r>
          </a:p>
          <a:p>
            <a:pPr marL="0" indent="0">
              <a:buNone/>
            </a:pPr>
            <a:r>
              <a:rPr lang="en-US" sz="3600" dirty="0" smtClean="0">
                <a:latin typeface="Bodoni MT Condensed" pitchFamily="18" charset="0"/>
              </a:rPr>
              <a:t>Positive if ≥10mm (</a:t>
            </a:r>
            <a:r>
              <a:rPr lang="en-US" sz="3600" dirty="0" err="1" smtClean="0">
                <a:latin typeface="Bodoni MT Condensed" pitchFamily="18" charset="0"/>
              </a:rPr>
              <a:t>immunocompetent</a:t>
            </a:r>
            <a:r>
              <a:rPr lang="en-US" sz="3600" dirty="0" smtClean="0">
                <a:latin typeface="Bodoni MT Condensed" pitchFamily="18" charset="0"/>
              </a:rPr>
              <a:t>) and if ≥ 5mm in HIV</a:t>
            </a:r>
          </a:p>
        </p:txBody>
      </p:sp>
      <p:pic>
        <p:nvPicPr>
          <p:cNvPr id="9218" name="Picture 2" descr="C:\Users\USER\Desktop\Mantoux_tuberculin_skin_te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8600"/>
            <a:ext cx="5410200" cy="310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Measuring Tuberculin mantoux t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338544"/>
            <a:ext cx="5410200" cy="329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14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USER\Desktop\ZN Stai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494" y="1600200"/>
            <a:ext cx="3755506" cy="262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5410200" cy="6248400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 smtClean="0">
                <a:solidFill>
                  <a:srgbClr val="FF0000"/>
                </a:solidFill>
                <a:latin typeface="Bodoni MT Condensed" pitchFamily="18" charset="0"/>
              </a:rPr>
              <a:t>Sputum Microscopy and Culture testing:</a:t>
            </a:r>
          </a:p>
          <a:p>
            <a:pPr marL="0" indent="0">
              <a:buNone/>
            </a:pPr>
            <a:r>
              <a:rPr lang="en-US" dirty="0" smtClean="0">
                <a:latin typeface="Bodoni MT Condensed" pitchFamily="18" charset="0"/>
              </a:rPr>
              <a:t>Sputum sample obtained from early morning expectorate in a sterile container for 3 days</a:t>
            </a:r>
          </a:p>
          <a:p>
            <a:pPr>
              <a:buFont typeface="Wingdings"/>
              <a:buChar char="è"/>
            </a:pPr>
            <a:r>
              <a:rPr lang="en-US" dirty="0" smtClean="0">
                <a:latin typeface="Bodoni MT Condensed" pitchFamily="18" charset="0"/>
                <a:sym typeface="Wingdings" pitchFamily="2" charset="2"/>
              </a:rPr>
              <a:t>Microscopy: 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latin typeface="Bodoni MT Condensed" pitchFamily="18" charset="0"/>
                <a:sym typeface="Wingdings" pitchFamily="2" charset="2"/>
              </a:rPr>
              <a:t>Light microscopy (ZN staining) – Acid-alcohol-fast bacilli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err="1" smtClean="0">
                <a:latin typeface="Bodoni MT Condensed" pitchFamily="18" charset="0"/>
                <a:sym typeface="Wingdings" pitchFamily="2" charset="2"/>
              </a:rPr>
              <a:t>Flouresence</a:t>
            </a:r>
            <a:r>
              <a:rPr lang="en-US" dirty="0" smtClean="0">
                <a:latin typeface="Bodoni MT Condensed" pitchFamily="18" charset="0"/>
                <a:sym typeface="Wingdings" pitchFamily="2" charset="2"/>
              </a:rPr>
              <a:t> microscopy</a:t>
            </a:r>
          </a:p>
          <a:p>
            <a:pPr>
              <a:buFont typeface="Wingdings"/>
              <a:buChar char="è"/>
            </a:pPr>
            <a:r>
              <a:rPr lang="en-US" dirty="0" smtClean="0">
                <a:latin typeface="Bodoni MT Condensed" pitchFamily="18" charset="0"/>
              </a:rPr>
              <a:t>Sputum Culture on Lowenstein-Jensen (LJ) medium or </a:t>
            </a:r>
            <a:r>
              <a:rPr lang="en-US" dirty="0" err="1" smtClean="0">
                <a:latin typeface="Bodoni MT Condensed" pitchFamily="18" charset="0"/>
              </a:rPr>
              <a:t>Bactec</a:t>
            </a:r>
            <a:r>
              <a:rPr lang="en-US" dirty="0" smtClean="0">
                <a:latin typeface="Bodoni MT Condensed" pitchFamily="18" charset="0"/>
              </a:rPr>
              <a:t> medium</a:t>
            </a:r>
            <a:endParaRPr lang="en-US" dirty="0">
              <a:latin typeface="Bodoni MT Condensed" pitchFamily="18" charset="0"/>
            </a:endParaRPr>
          </a:p>
        </p:txBody>
      </p:sp>
      <p:pic>
        <p:nvPicPr>
          <p:cNvPr id="10242" name="Picture 2" descr="Image res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25" y="47625"/>
            <a:ext cx="1552575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USER\Desktop\IMAGES\Microscopy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61" y="-70803"/>
            <a:ext cx="1809750" cy="167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USER\Desktop\L-J mediu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493" y="3880338"/>
            <a:ext cx="1984403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USER\Desktop\Bactec Medium T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352" y="3886200"/>
            <a:ext cx="1785938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55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2819400" cy="55927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800" b="1" dirty="0" smtClean="0">
                <a:solidFill>
                  <a:srgbClr val="00B0F0"/>
                </a:solidFill>
                <a:latin typeface="Bodoni MT Condensed" pitchFamily="18" charset="0"/>
              </a:rPr>
              <a:t>Shielded Chest X Ray:</a:t>
            </a:r>
          </a:p>
          <a:p>
            <a:pPr marL="0" indent="0">
              <a:buNone/>
            </a:pPr>
            <a:r>
              <a:rPr lang="en-US" sz="3600" dirty="0" smtClean="0">
                <a:latin typeface="Bodoni MT Condensed" pitchFamily="18" charset="0"/>
              </a:rPr>
              <a:t>Facilitates a clinical diagnosis in event that sputum assessment is not possible;</a:t>
            </a:r>
          </a:p>
          <a:p>
            <a:pPr marL="0" indent="0">
              <a:buNone/>
            </a:pPr>
            <a:r>
              <a:rPr lang="en-US" sz="3600" dirty="0" smtClean="0">
                <a:latin typeface="Bodoni MT Condensed" pitchFamily="18" charset="0"/>
              </a:rPr>
              <a:t>Shielding reduces fetal exposure</a:t>
            </a:r>
            <a:endParaRPr lang="en-US" sz="3600" dirty="0">
              <a:latin typeface="Bodoni MT Condensed" pitchFamily="18" charset="0"/>
            </a:endParaRPr>
          </a:p>
        </p:txBody>
      </p:sp>
      <p:pic>
        <p:nvPicPr>
          <p:cNvPr id="11266" name="Picture 2" descr="C:\Users\USER\Desktop\CXR different presentations of T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0"/>
            <a:ext cx="6248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26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15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ernard MT Condensed" pitchFamily="18" charset="0"/>
              </a:rPr>
              <a:t>Newer Diagnostic modalities</a:t>
            </a:r>
            <a:endParaRPr lang="en-US" dirty="0">
              <a:latin typeface="Bernard MT Condensed" pitchFamily="18" charset="0"/>
            </a:endParaRPr>
          </a:p>
        </p:txBody>
      </p:sp>
      <p:pic>
        <p:nvPicPr>
          <p:cNvPr id="12291" name="Picture 3" descr="C:\Users\USER\Desktop\QUANTIFERON TEST RATION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05000"/>
            <a:ext cx="5545015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3124200" cy="52578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600" b="1" dirty="0" smtClean="0">
                <a:solidFill>
                  <a:srgbClr val="00B050"/>
                </a:solidFill>
                <a:latin typeface="Bodoni MT Condensed" pitchFamily="18" charset="0"/>
              </a:rPr>
              <a:t>QUANTIFERON TEST: </a:t>
            </a:r>
            <a:r>
              <a:rPr lang="en-US" dirty="0" smtClean="0">
                <a:latin typeface="Bodoni MT Condensed" pitchFamily="18" charset="0"/>
              </a:rPr>
              <a:t>A blood test that determines the levels of IFN- Gamma in the blood in response to TB infection – cannot differentiate latent and active TB</a:t>
            </a:r>
          </a:p>
        </p:txBody>
      </p:sp>
      <p:pic>
        <p:nvPicPr>
          <p:cNvPr id="12290" name="Picture 2" descr="C:\Users\USER\Desktop\Quantiferon TB Test tub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371" y="152400"/>
            <a:ext cx="1181524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95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3581400" cy="6096000"/>
          </a:xfrm>
        </p:spPr>
        <p:txBody>
          <a:bodyPr>
            <a:noAutofit/>
          </a:bodyPr>
          <a:lstStyle/>
          <a:p>
            <a:pPr marL="398463" indent="-398463">
              <a:buFont typeface="+mj-lt"/>
              <a:buAutoNum type="arabicPeriod" startAt="2"/>
            </a:pPr>
            <a:r>
              <a:rPr lang="en-US" sz="4000" b="1" dirty="0" smtClean="0">
                <a:solidFill>
                  <a:srgbClr val="FF0000"/>
                </a:solidFill>
                <a:latin typeface="Bodoni MT Condensed" pitchFamily="18" charset="0"/>
              </a:rPr>
              <a:t>GENEXPERT</a:t>
            </a:r>
            <a:r>
              <a:rPr lang="en-US" sz="4000" b="1" dirty="0">
                <a:solidFill>
                  <a:srgbClr val="FF0000"/>
                </a:solidFill>
                <a:latin typeface="Bodoni MT Condensed" pitchFamily="18" charset="0"/>
              </a:rPr>
              <a:t>: </a:t>
            </a:r>
            <a:r>
              <a:rPr lang="en-US" sz="3600" dirty="0">
                <a:latin typeface="Bodoni MT Condensed" pitchFamily="18" charset="0"/>
              </a:rPr>
              <a:t>Uses sputum to detect TB DNA; also assesses for genetic mutations in TB genome that are associated with resistance to Rifampicin; Very Fast (2 </a:t>
            </a:r>
            <a:r>
              <a:rPr lang="en-US" sz="3600" dirty="0" err="1">
                <a:latin typeface="Bodoni MT Condensed" pitchFamily="18" charset="0"/>
              </a:rPr>
              <a:t>hrs</a:t>
            </a:r>
            <a:r>
              <a:rPr lang="en-US" sz="3600" dirty="0">
                <a:latin typeface="Bodoni MT Condensed" pitchFamily="18" charset="0"/>
              </a:rPr>
              <a:t>) and highly </a:t>
            </a:r>
            <a:r>
              <a:rPr lang="en-US" sz="3600" dirty="0" smtClean="0">
                <a:latin typeface="Bodoni MT Condensed" pitchFamily="18" charset="0"/>
              </a:rPr>
              <a:t>reliable</a:t>
            </a:r>
            <a:endParaRPr lang="en-US" sz="3600" dirty="0">
              <a:latin typeface="Bodoni MT Condensed" pitchFamily="18" charset="0"/>
            </a:endParaRPr>
          </a:p>
        </p:txBody>
      </p:sp>
      <p:pic>
        <p:nvPicPr>
          <p:cNvPr id="13316" name="Picture 4" descr="C:\Users\USER\Desktop\Genexpert proced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52400"/>
            <a:ext cx="5029200" cy="632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07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IMAGES\Complete conce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08634"/>
            <a:ext cx="3429000" cy="423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91200" cy="1143000"/>
          </a:xfrm>
        </p:spPr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MANAGEMENT PRINCIPLES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5638800" cy="5334000"/>
          </a:xfrm>
        </p:spPr>
        <p:txBody>
          <a:bodyPr>
            <a:normAutofit fontScale="92500" lnSpcReduction="10000"/>
          </a:bodyPr>
          <a:lstStyle/>
          <a:p>
            <a:pPr marL="398463" indent="-398463">
              <a:buFont typeface="+mj-lt"/>
              <a:buAutoNum type="arabicPeriod"/>
            </a:pPr>
            <a:r>
              <a:rPr lang="en-US" sz="3600" i="1" dirty="0" smtClean="0">
                <a:solidFill>
                  <a:srgbClr val="00B050"/>
                </a:solidFill>
                <a:latin typeface="Bodoni MT Condensed" pitchFamily="18" charset="0"/>
              </a:rPr>
              <a:t>Early diagnosis and prompt treatment (preferred)</a:t>
            </a:r>
          </a:p>
          <a:p>
            <a:pPr marL="398463" indent="-398463">
              <a:buFont typeface="+mj-lt"/>
              <a:buAutoNum type="arabicPeriod"/>
            </a:pPr>
            <a:r>
              <a:rPr lang="en-US" sz="3600" i="1" dirty="0" smtClean="0">
                <a:solidFill>
                  <a:srgbClr val="FF0000"/>
                </a:solidFill>
                <a:latin typeface="Bodoni MT Condensed" pitchFamily="18" charset="0"/>
              </a:rPr>
              <a:t>Screening for HIV co-infection (mandatory if not already done)</a:t>
            </a:r>
          </a:p>
          <a:p>
            <a:pPr marL="398463" indent="-398463">
              <a:buFont typeface="+mj-lt"/>
              <a:buAutoNum type="arabicPeriod"/>
            </a:pPr>
            <a:r>
              <a:rPr lang="en-US" sz="3600" i="1" dirty="0" smtClean="0">
                <a:solidFill>
                  <a:srgbClr val="0070C0"/>
                </a:solidFill>
                <a:latin typeface="Bodoni MT Condensed" pitchFamily="18" charset="0"/>
              </a:rPr>
              <a:t>Multi-disciplinary approach:</a:t>
            </a:r>
            <a:r>
              <a:rPr lang="en-US" sz="3600" dirty="0" smtClean="0">
                <a:latin typeface="Bodoni MT Condensed" pitchFamily="18" charset="0"/>
              </a:rPr>
              <a:t> Chest physician; Laboratory support; Obstetrician; HIV &amp; TB-specific management team; Obstetrician </a:t>
            </a:r>
          </a:p>
          <a:p>
            <a:pPr marL="398463" indent="-398463">
              <a:buFont typeface="+mj-lt"/>
              <a:buAutoNum type="arabicPeriod"/>
            </a:pPr>
            <a:r>
              <a:rPr lang="en-US" sz="3600" i="1" dirty="0" smtClean="0">
                <a:solidFill>
                  <a:srgbClr val="7030A0"/>
                </a:solidFill>
                <a:latin typeface="Bodoni MT Condensed" pitchFamily="18" charset="0"/>
              </a:rPr>
              <a:t>Supportive management:</a:t>
            </a:r>
            <a:r>
              <a:rPr lang="en-US" sz="3600" dirty="0" smtClean="0">
                <a:latin typeface="Bodoni MT Condensed" pitchFamily="18" charset="0"/>
              </a:rPr>
              <a:t> e.g. Pleural tap/ Chest tube if necessary</a:t>
            </a:r>
            <a:endParaRPr lang="en-US" sz="3600" dirty="0">
              <a:latin typeface="Bodoni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144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81600" cy="1143000"/>
          </a:xfrm>
        </p:spPr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FIRST-LINE THERAPY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5181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Bodoni MT Condensed" pitchFamily="18" charset="0"/>
              </a:rPr>
              <a:t>There are 4 key medications that are used in Kenya: (+A/E’s)</a:t>
            </a:r>
          </a:p>
          <a:p>
            <a:pPr>
              <a:buFont typeface="Wingdings"/>
              <a:buChar char="è"/>
            </a:pPr>
            <a:r>
              <a:rPr lang="en-US" b="1" i="1" dirty="0" smtClean="0">
                <a:solidFill>
                  <a:srgbClr val="00B050"/>
                </a:solidFill>
                <a:latin typeface="Bodoni MT Condensed" pitchFamily="18" charset="0"/>
                <a:sym typeface="Wingdings" pitchFamily="2" charset="2"/>
              </a:rPr>
              <a:t>Rifampicin (R):</a:t>
            </a:r>
            <a:r>
              <a:rPr lang="en-US" dirty="0" smtClean="0">
                <a:latin typeface="Bodoni MT Condensed" pitchFamily="18" charset="0"/>
                <a:sym typeface="Wingdings" pitchFamily="2" charset="2"/>
              </a:rPr>
              <a:t> Fever, Nausea, Hepatitis, </a:t>
            </a:r>
            <a:r>
              <a:rPr lang="en-US" dirty="0" err="1" smtClean="0">
                <a:latin typeface="Bodoni MT Condensed" pitchFamily="18" charset="0"/>
                <a:sym typeface="Wingdings" pitchFamily="2" charset="2"/>
              </a:rPr>
              <a:t>Purpura</a:t>
            </a:r>
            <a:r>
              <a:rPr lang="en-US" dirty="0" smtClean="0">
                <a:latin typeface="Bodoni MT Condensed" pitchFamily="18" charset="0"/>
                <a:sym typeface="Wingdings" pitchFamily="2" charset="2"/>
              </a:rPr>
              <a:t>, Orange secretions, increased metabolism of many drugs</a:t>
            </a:r>
          </a:p>
          <a:p>
            <a:pPr>
              <a:buFont typeface="Wingdings"/>
              <a:buChar char="è"/>
            </a:pPr>
            <a:r>
              <a:rPr lang="en-US" b="1" i="1" dirty="0" smtClean="0">
                <a:solidFill>
                  <a:srgbClr val="FF0000"/>
                </a:solidFill>
                <a:latin typeface="Bodoni MT Condensed" pitchFamily="18" charset="0"/>
                <a:sym typeface="Wingdings" pitchFamily="2" charset="2"/>
              </a:rPr>
              <a:t>Isoniazid (H):</a:t>
            </a:r>
            <a:r>
              <a:rPr lang="en-US" dirty="0" smtClean="0">
                <a:latin typeface="Bodoni MT Condensed" pitchFamily="18" charset="0"/>
                <a:sym typeface="Wingdings" pitchFamily="2" charset="2"/>
              </a:rPr>
              <a:t> Hepatitis, peripheral neuropathy, cutaneous hypersensitivity</a:t>
            </a:r>
          </a:p>
          <a:p>
            <a:pPr>
              <a:buFont typeface="Wingdings"/>
              <a:buChar char="è"/>
            </a:pPr>
            <a:r>
              <a:rPr lang="en-US" b="1" i="1" dirty="0" err="1" smtClean="0">
                <a:solidFill>
                  <a:srgbClr val="0070C0"/>
                </a:solidFill>
                <a:latin typeface="Bodoni MT Condensed" pitchFamily="18" charset="0"/>
                <a:sym typeface="Wingdings" pitchFamily="2" charset="2"/>
              </a:rPr>
              <a:t>Pyazinamide</a:t>
            </a:r>
            <a:r>
              <a:rPr lang="en-US" b="1" i="1" dirty="0" smtClean="0">
                <a:solidFill>
                  <a:srgbClr val="0070C0"/>
                </a:solidFill>
                <a:latin typeface="Bodoni MT Condensed" pitchFamily="18" charset="0"/>
                <a:sym typeface="Wingdings" pitchFamily="2" charset="2"/>
              </a:rPr>
              <a:t> (Z):</a:t>
            </a:r>
            <a:r>
              <a:rPr lang="en-US" dirty="0" smtClean="0">
                <a:latin typeface="Bodoni MT Condensed" pitchFamily="18" charset="0"/>
                <a:sym typeface="Wingdings" pitchFamily="2" charset="2"/>
              </a:rPr>
              <a:t> Thrombocytopenia; Hepatotoxicity, Nephrotoxicity</a:t>
            </a:r>
          </a:p>
          <a:p>
            <a:pPr>
              <a:buFont typeface="Wingdings"/>
              <a:buChar char="è"/>
            </a:pPr>
            <a:r>
              <a:rPr lang="en-US" b="1" i="1" dirty="0" err="1" smtClean="0">
                <a:solidFill>
                  <a:srgbClr val="7030A0"/>
                </a:solidFill>
                <a:latin typeface="Bodoni MT Condensed" pitchFamily="18" charset="0"/>
                <a:sym typeface="Wingdings" pitchFamily="2" charset="2"/>
              </a:rPr>
              <a:t>Ethambutol</a:t>
            </a:r>
            <a:r>
              <a:rPr lang="en-US" b="1" i="1" dirty="0" smtClean="0">
                <a:solidFill>
                  <a:srgbClr val="7030A0"/>
                </a:solidFill>
                <a:latin typeface="Bodoni MT Condensed" pitchFamily="18" charset="0"/>
                <a:sym typeface="Wingdings" pitchFamily="2" charset="2"/>
              </a:rPr>
              <a:t> (E):</a:t>
            </a:r>
            <a:r>
              <a:rPr lang="en-US" dirty="0" smtClean="0">
                <a:latin typeface="Bodoni MT Condensed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Bodoni MT Condensed" pitchFamily="18" charset="0"/>
                <a:sym typeface="Wingdings" pitchFamily="2" charset="2"/>
              </a:rPr>
              <a:t>Retrobulbar</a:t>
            </a:r>
            <a:r>
              <a:rPr lang="en-US" dirty="0" smtClean="0">
                <a:latin typeface="Bodoni MT Condensed" pitchFamily="18" charset="0"/>
                <a:sym typeface="Wingdings" pitchFamily="2" charset="2"/>
              </a:rPr>
              <a:t> neuritis, peripheral neuropathy</a:t>
            </a:r>
            <a:endParaRPr lang="en-US" dirty="0">
              <a:latin typeface="Bodoni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828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96000" cy="1143000"/>
          </a:xfrm>
          <a:solidFill>
            <a:srgbClr val="FF0000"/>
          </a:solidFill>
          <a:ln w="161925" cmpd="thinThick">
            <a:solidFill>
              <a:srgbClr val="00B050"/>
            </a:solidFill>
          </a:ln>
          <a:scene3d>
            <a:camera prst="perspectiveLeft"/>
            <a:lightRig rig="threePt" dir="t"/>
          </a:scene3d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Bernard MT Condensed" pitchFamily="18" charset="0"/>
              </a:rPr>
              <a:t>PRESENTATION OBJECTIVES</a:t>
            </a:r>
            <a:endParaRPr lang="en-US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876800"/>
          </a:xfrm>
          <a:gradFill>
            <a:gsLst>
              <a:gs pos="0">
                <a:srgbClr val="FF3399"/>
              </a:gs>
              <a:gs pos="29000">
                <a:srgbClr val="FF6633"/>
              </a:gs>
              <a:gs pos="55000">
                <a:srgbClr val="FFFF00"/>
              </a:gs>
              <a:gs pos="82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136525" cmpd="tri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Bernard MT Condensed" pitchFamily="18" charset="0"/>
              </a:rPr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Bernard MT Condensed" pitchFamily="18" charset="0"/>
              </a:rPr>
              <a:t>EPIDEMIOLOGY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Bernard MT Condensed" pitchFamily="18" charset="0"/>
              </a:rPr>
              <a:t>PATHOPHYSIOLOGY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Bernard MT Condensed" pitchFamily="18" charset="0"/>
              </a:rPr>
              <a:t>CLINICAL ASPECTS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Bernard MT Condensed" pitchFamily="18" charset="0"/>
              </a:rPr>
              <a:t>PREGNANCY ISSUES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Bernard MT Condensed" pitchFamily="18" charset="0"/>
              </a:rPr>
              <a:t>DIAGNOSIS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Bernard MT Condensed" pitchFamily="18" charset="0"/>
              </a:rPr>
              <a:t>MANAGEMENT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Bernard MT Condensed" pitchFamily="18" charset="0"/>
              </a:rPr>
              <a:t>CONCLUSION</a:t>
            </a:r>
            <a:endParaRPr lang="en-US" dirty="0">
              <a:latin typeface="Bernard MT Condensed" pitchFamily="18" charset="0"/>
            </a:endParaRPr>
          </a:p>
        </p:txBody>
      </p:sp>
      <p:pic>
        <p:nvPicPr>
          <p:cNvPr id="2050" name="Picture 2" descr="C:\Users\USER\Desktop\IMAGES\Marvin the Marti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81600" y="2286000"/>
            <a:ext cx="3276600" cy="425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41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72000" cy="1143000"/>
          </a:xfrm>
        </p:spPr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Phases of therapy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43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Bodoni MT Condensed" pitchFamily="18" charset="0"/>
              </a:rPr>
              <a:t>Treatment of TB is based on the </a:t>
            </a:r>
            <a:r>
              <a:rPr lang="en-US" sz="3600" b="1" i="1" dirty="0" smtClean="0">
                <a:latin typeface="Bodoni MT Condensed" pitchFamily="18" charset="0"/>
              </a:rPr>
              <a:t>DOTS</a:t>
            </a:r>
            <a:r>
              <a:rPr lang="en-US" sz="3600" dirty="0" smtClean="0">
                <a:latin typeface="Bodoni MT Condensed" pitchFamily="18" charset="0"/>
              </a:rPr>
              <a:t> principle – Directly Observed Therapy over a </a:t>
            </a:r>
            <a:r>
              <a:rPr lang="en-US" sz="3600" dirty="0">
                <a:latin typeface="Bodoni MT Condensed" pitchFamily="18" charset="0"/>
              </a:rPr>
              <a:t>S</a:t>
            </a:r>
            <a:r>
              <a:rPr lang="en-US" sz="3600" dirty="0" smtClean="0">
                <a:latin typeface="Bodoni MT Condensed" pitchFamily="18" charset="0"/>
              </a:rPr>
              <a:t>hort course</a:t>
            </a:r>
          </a:p>
          <a:p>
            <a:pPr marL="0" indent="0">
              <a:buNone/>
            </a:pPr>
            <a:r>
              <a:rPr lang="en-US" sz="3600" dirty="0" smtClean="0">
                <a:latin typeface="Bodoni MT Condensed" pitchFamily="18" charset="0"/>
              </a:rPr>
              <a:t>There are 2 phases of TB therapy, spread out over 6 months:</a:t>
            </a:r>
          </a:p>
          <a:p>
            <a:pPr>
              <a:buFont typeface="Wingdings"/>
              <a:buChar char="è"/>
            </a:pPr>
            <a:r>
              <a:rPr lang="en-US" sz="3600" b="1" i="1" dirty="0" smtClean="0">
                <a:solidFill>
                  <a:schemeClr val="accent6">
                    <a:lumMod val="50000"/>
                  </a:schemeClr>
                </a:solidFill>
                <a:latin typeface="Bodoni MT Condensed" pitchFamily="18" charset="0"/>
                <a:sym typeface="Wingdings" pitchFamily="2" charset="2"/>
              </a:rPr>
              <a:t>Initiation phase:</a:t>
            </a:r>
            <a:r>
              <a:rPr lang="en-US" sz="3600" dirty="0" smtClean="0">
                <a:latin typeface="Bodoni MT Condensed" pitchFamily="18" charset="0"/>
                <a:sym typeface="Wingdings" pitchFamily="2" charset="2"/>
              </a:rPr>
              <a:t> RHZE for 2 months</a:t>
            </a:r>
          </a:p>
          <a:p>
            <a:pPr>
              <a:buFont typeface="Wingdings"/>
              <a:buChar char="è"/>
            </a:pPr>
            <a:r>
              <a:rPr lang="en-US" sz="3600" b="1" i="1" dirty="0" smtClean="0">
                <a:solidFill>
                  <a:srgbClr val="FF0066"/>
                </a:solidFill>
                <a:latin typeface="Bodoni MT Condensed" pitchFamily="18" charset="0"/>
                <a:sym typeface="Wingdings" pitchFamily="2" charset="2"/>
              </a:rPr>
              <a:t>Continuation phase:</a:t>
            </a:r>
            <a:r>
              <a:rPr lang="en-US" sz="3600" dirty="0" smtClean="0">
                <a:latin typeface="Bodoni MT Condensed" pitchFamily="18" charset="0"/>
                <a:sym typeface="Wingdings" pitchFamily="2" charset="2"/>
              </a:rPr>
              <a:t> RH for 4 months</a:t>
            </a:r>
            <a:endParaRPr lang="en-US" sz="3600" dirty="0">
              <a:latin typeface="Bodoni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362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62400" cy="1143000"/>
          </a:xfrm>
        </p:spPr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Pre-pregnancy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 smtClean="0">
                <a:latin typeface="Bodoni MT Condensed" pitchFamily="18" charset="0"/>
              </a:rPr>
              <a:t>Screen for TB prior to pregnancy if possible</a:t>
            </a:r>
          </a:p>
          <a:p>
            <a:pPr marL="0" indent="0">
              <a:buNone/>
            </a:pPr>
            <a:r>
              <a:rPr lang="en-US" sz="4000" dirty="0" smtClean="0">
                <a:latin typeface="Bodoni MT Condensed" pitchFamily="18" charset="0"/>
              </a:rPr>
              <a:t>If detected, delay pregnancy until treatment is completed</a:t>
            </a:r>
          </a:p>
          <a:p>
            <a:pPr marL="0" indent="0">
              <a:buNone/>
            </a:pPr>
            <a:r>
              <a:rPr lang="en-US" sz="4000" dirty="0" smtClean="0">
                <a:latin typeface="Bodoni MT Condensed" pitchFamily="18" charset="0"/>
              </a:rPr>
              <a:t>Counsel regarding possible </a:t>
            </a:r>
            <a:r>
              <a:rPr lang="en-US" sz="4000" dirty="0" err="1" smtClean="0">
                <a:latin typeface="Bodoni MT Condensed" pitchFamily="18" charset="0"/>
              </a:rPr>
              <a:t>teratogenic</a:t>
            </a:r>
            <a:r>
              <a:rPr lang="en-US" sz="4000" dirty="0" smtClean="0">
                <a:latin typeface="Bodoni MT Condensed" pitchFamily="18" charset="0"/>
              </a:rPr>
              <a:t> potential of anti-TB’s</a:t>
            </a:r>
            <a:endParaRPr lang="en-US" sz="4000" dirty="0">
              <a:latin typeface="Bodoni MT Condensed" pitchFamily="18" charset="0"/>
            </a:endParaRPr>
          </a:p>
        </p:txBody>
      </p:sp>
      <p:pic>
        <p:nvPicPr>
          <p:cNvPr id="17410" name="Picture 2" descr="C:\Users\USER\Desktop\Not pregna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4800"/>
            <a:ext cx="4163921" cy="311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614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48000" cy="868362"/>
          </a:xfrm>
        </p:spPr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Antenatal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54102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Bodoni MT Condensed" pitchFamily="18" charset="0"/>
              </a:rPr>
              <a:t>Screen all women from high risk populations</a:t>
            </a:r>
          </a:p>
          <a:p>
            <a:pPr marL="0" indent="0">
              <a:buNone/>
            </a:pPr>
            <a:r>
              <a:rPr lang="en-US" sz="3600" dirty="0" smtClean="0">
                <a:latin typeface="Bodoni MT Condensed" pitchFamily="18" charset="0"/>
              </a:rPr>
              <a:t>Perform sputum evaluation if you suspect TB</a:t>
            </a:r>
          </a:p>
          <a:p>
            <a:pPr marL="0" indent="0">
              <a:buNone/>
            </a:pPr>
            <a:r>
              <a:rPr lang="en-US" sz="3600" dirty="0" smtClean="0">
                <a:latin typeface="Bodoni MT Condensed" pitchFamily="18" charset="0"/>
              </a:rPr>
              <a:t>Give all diagnosed patients full course of treatment; with Pyridoxine supplementation and monthly LFT’s</a:t>
            </a:r>
          </a:p>
          <a:p>
            <a:pPr marL="0" indent="0">
              <a:buNone/>
            </a:pPr>
            <a:r>
              <a:rPr lang="en-US" sz="3600" dirty="0" smtClean="0">
                <a:latin typeface="Bodoni MT Condensed" pitchFamily="18" charset="0"/>
              </a:rPr>
              <a:t>If TB and HIV co-infection are confirmed, treat BOTH simultaneously</a:t>
            </a:r>
            <a:endParaRPr lang="en-US" sz="3600" dirty="0">
              <a:latin typeface="Bodoni MT Condensed" pitchFamily="18" charset="0"/>
            </a:endParaRPr>
          </a:p>
        </p:txBody>
      </p:sp>
      <p:pic>
        <p:nvPicPr>
          <p:cNvPr id="15362" name="Picture 2" descr="C:\Users\USER\Desktop\During pregnanc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0"/>
            <a:ext cx="3286125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292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05400" cy="1143000"/>
          </a:xfrm>
        </p:spPr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Labor and Delivery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 smtClean="0">
                <a:latin typeface="Bodoni MT Condensed" pitchFamily="18" charset="0"/>
              </a:rPr>
              <a:t>The most significant concern is that appropriate infection prevention and control measures should be used if the mother is still infectious at the time of delivery</a:t>
            </a:r>
          </a:p>
          <a:p>
            <a:pPr marL="0" indent="0">
              <a:buNone/>
            </a:pPr>
            <a:r>
              <a:rPr lang="en-US" sz="4000" dirty="0" smtClean="0">
                <a:latin typeface="Bodoni MT Condensed" pitchFamily="18" charset="0"/>
              </a:rPr>
              <a:t>Delivery mode choice should be based on obstetric indications</a:t>
            </a:r>
            <a:endParaRPr lang="en-US" sz="4000" dirty="0">
              <a:latin typeface="Bodoni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9744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29000" cy="1143000"/>
          </a:xfrm>
        </p:spPr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Post-partum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4876800" cy="5257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000" dirty="0" smtClean="0">
                <a:latin typeface="Bodoni MT Condensed" pitchFamily="18" charset="0"/>
              </a:rPr>
              <a:t>Separate the baby from the mother only if she is infectious until she has completed at least 10 – 14/7 of therapy</a:t>
            </a:r>
          </a:p>
          <a:p>
            <a:pPr marL="0" indent="0">
              <a:buNone/>
            </a:pPr>
            <a:r>
              <a:rPr lang="en-US" sz="4000" dirty="0" smtClean="0">
                <a:latin typeface="Bodoni MT Condensed" pitchFamily="18" charset="0"/>
              </a:rPr>
              <a:t>Give INH and BCG vaccine to the baby if the mother is infectious at birth</a:t>
            </a:r>
          </a:p>
          <a:p>
            <a:pPr marL="0" indent="0">
              <a:buNone/>
            </a:pPr>
            <a:r>
              <a:rPr lang="en-US" sz="4000" dirty="0" smtClean="0">
                <a:latin typeface="Bodoni MT Condensed" pitchFamily="18" charset="0"/>
              </a:rPr>
              <a:t>Encourage exclusive breastfeeding </a:t>
            </a:r>
            <a:endParaRPr lang="en-US" sz="4000" dirty="0">
              <a:latin typeface="Bodoni MT Condensed" pitchFamily="18" charset="0"/>
            </a:endParaRPr>
          </a:p>
        </p:txBody>
      </p:sp>
      <p:pic>
        <p:nvPicPr>
          <p:cNvPr id="16386" name="Picture 2" descr="C:\Users\USER\Desktop\After delivery ag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985" y="228600"/>
            <a:ext cx="3343275" cy="630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687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3429000" cy="1143000"/>
          </a:xfrm>
        </p:spPr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CONCLUSION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40386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Bodoni MT Condensed" pitchFamily="18" charset="0"/>
              </a:rPr>
              <a:t>Globally, TB is an important cause of morbidity and mortality</a:t>
            </a:r>
          </a:p>
          <a:p>
            <a:pPr marL="0" indent="0">
              <a:buNone/>
            </a:pPr>
            <a:r>
              <a:rPr lang="en-US" sz="3600" dirty="0" smtClean="0">
                <a:latin typeface="Bodoni MT Condensed" pitchFamily="18" charset="0"/>
              </a:rPr>
              <a:t>There is therefore a need for early diagnosis and prompt treatment in order to reduce the risk of adverse maternal and fetal outcomes</a:t>
            </a:r>
            <a:endParaRPr lang="en-US" sz="3600" dirty="0">
              <a:latin typeface="Bodoni MT Condensed" pitchFamily="18" charset="0"/>
            </a:endParaRPr>
          </a:p>
        </p:txBody>
      </p:sp>
      <p:pic>
        <p:nvPicPr>
          <p:cNvPr id="4" name="Picture 2" descr="http://t0.gstatic.com/images?q=tbn:ANd9GcSqxBnW_WXbpBAt35kWcWbakDON_I8cOFOpQJD8Sl7rtoRaku-ZPlTqPk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385" y="228600"/>
            <a:ext cx="46482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509552">
            <a:off x="4891454" y="5165972"/>
            <a:ext cx="3505200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chemeClr val="bg1"/>
                </a:solidFill>
                <a:latin typeface="Bodoni MT Condensed" pitchFamily="18" charset="0"/>
              </a:rPr>
              <a:t>Assignment: Read up on MDR–TB and XDR–TB</a:t>
            </a:r>
            <a:endParaRPr lang="en-US" sz="3200" b="1" i="1" dirty="0">
              <a:solidFill>
                <a:schemeClr val="bg1"/>
              </a:solidFill>
              <a:latin typeface="Bodoni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0119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Frid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851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62400" cy="1143000"/>
          </a:xfrm>
        </p:spPr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INTRODUCTION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Bodoni MT Condensed" pitchFamily="18" charset="0"/>
              </a:rPr>
              <a:t>Tuberculosis is an infection caused by Mycobacterium tuberculosis</a:t>
            </a:r>
          </a:p>
          <a:p>
            <a:pPr marL="0" indent="0">
              <a:buNone/>
            </a:pPr>
            <a:r>
              <a:rPr lang="en-US" sz="3600" dirty="0">
                <a:latin typeface="Bodoni MT Condensed" pitchFamily="18" charset="0"/>
              </a:rPr>
              <a:t>It is an </a:t>
            </a:r>
            <a:r>
              <a:rPr lang="en-US" sz="3600" dirty="0" smtClean="0">
                <a:latin typeface="Bodoni MT Condensed" pitchFamily="18" charset="0"/>
              </a:rPr>
              <a:t>atypical acid–alcohol–fast </a:t>
            </a:r>
            <a:r>
              <a:rPr lang="en-US" sz="3600" dirty="0">
                <a:latin typeface="Bodoni MT Condensed" pitchFamily="18" charset="0"/>
              </a:rPr>
              <a:t>bacillus that usually affects the lungs but can affect other </a:t>
            </a:r>
            <a:r>
              <a:rPr lang="en-US" sz="3600" dirty="0" smtClean="0">
                <a:latin typeface="Bodoni MT Condensed" pitchFamily="18" charset="0"/>
              </a:rPr>
              <a:t>systems</a:t>
            </a:r>
            <a:endParaRPr lang="en-US" sz="3600" dirty="0">
              <a:latin typeface="Bodoni MT Condensed" pitchFamily="18" charset="0"/>
            </a:endParaRPr>
          </a:p>
        </p:txBody>
      </p:sp>
      <p:pic>
        <p:nvPicPr>
          <p:cNvPr id="3074" name="Picture 2" descr="C:\Users\USER\Desktop\IMAGES\Giving speech introduction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1000"/>
            <a:ext cx="3581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44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EPIDEMIOLOGY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i="1" dirty="0" smtClean="0">
                <a:solidFill>
                  <a:srgbClr val="7030A0"/>
                </a:solidFill>
                <a:latin typeface="Bodoni MT Condensed" pitchFamily="18" charset="0"/>
              </a:rPr>
              <a:t>Globally:</a:t>
            </a:r>
            <a:r>
              <a:rPr lang="en-US" sz="3600" dirty="0" smtClean="0">
                <a:solidFill>
                  <a:srgbClr val="7030A0"/>
                </a:solidFill>
                <a:latin typeface="Bodoni MT Condensed" pitchFamily="18" charset="0"/>
              </a:rPr>
              <a:t> </a:t>
            </a:r>
            <a:r>
              <a:rPr lang="en-US" sz="3600" dirty="0" smtClean="0">
                <a:latin typeface="Bodoni MT Condensed" pitchFamily="18" charset="0"/>
              </a:rPr>
              <a:t>(WHO 2010) 1/3 of world’s population is infected, with 8 million new cases and 2 million deaths annually</a:t>
            </a:r>
          </a:p>
          <a:p>
            <a:pPr marL="0" indent="0">
              <a:buNone/>
            </a:pPr>
            <a:r>
              <a:rPr lang="en-US" sz="3600" dirty="0" smtClean="0">
                <a:latin typeface="Bodoni MT Condensed" pitchFamily="18" charset="0"/>
              </a:rPr>
              <a:t>The leading cause of infectious mortality globally</a:t>
            </a:r>
          </a:p>
          <a:p>
            <a:pPr marL="0" indent="0">
              <a:buNone/>
            </a:pPr>
            <a:r>
              <a:rPr lang="en-US" sz="3600" dirty="0" smtClean="0">
                <a:latin typeface="Bodoni MT Condensed" pitchFamily="18" charset="0"/>
              </a:rPr>
              <a:t>95% of mortality from TB is in the lesser developed countries</a:t>
            </a:r>
          </a:p>
          <a:p>
            <a:pPr marL="0" indent="0">
              <a:buNone/>
            </a:pPr>
            <a:r>
              <a:rPr lang="en-US" sz="3600" b="1" i="1" dirty="0" smtClean="0">
                <a:solidFill>
                  <a:srgbClr val="00B050"/>
                </a:solidFill>
                <a:latin typeface="Bodoni MT Condensed" pitchFamily="18" charset="0"/>
              </a:rPr>
              <a:t>Risk factors</a:t>
            </a:r>
            <a:r>
              <a:rPr lang="en-US" sz="3600" dirty="0" smtClean="0">
                <a:latin typeface="Bodoni MT Condensed" pitchFamily="18" charset="0"/>
              </a:rPr>
              <a:t> – Poverty; overcrowding; HIV infection</a:t>
            </a:r>
          </a:p>
          <a:p>
            <a:pPr marL="0" indent="0">
              <a:buNone/>
            </a:pPr>
            <a:r>
              <a:rPr lang="en-US" sz="3600" b="1" i="1" dirty="0" smtClean="0">
                <a:solidFill>
                  <a:srgbClr val="FF0000"/>
                </a:solidFill>
                <a:latin typeface="Bodoni MT Condensed" pitchFamily="18" charset="0"/>
              </a:rPr>
              <a:t>Transmission</a:t>
            </a:r>
            <a:r>
              <a:rPr lang="en-US" sz="3600" dirty="0" smtClean="0">
                <a:latin typeface="Bodoni MT Condensed" pitchFamily="18" charset="0"/>
              </a:rPr>
              <a:t> is by droplet infection – thus highly contagious</a:t>
            </a:r>
          </a:p>
          <a:p>
            <a:pPr marL="0" indent="0">
              <a:buNone/>
            </a:pPr>
            <a:r>
              <a:rPr lang="en-US" sz="3600" dirty="0" smtClean="0">
                <a:latin typeface="Bodoni MT Condensed" pitchFamily="18" charset="0"/>
              </a:rPr>
              <a:t>Incidence and transmission of TB are not altered by pregnancy</a:t>
            </a:r>
            <a:endParaRPr lang="en-US" sz="3600" dirty="0">
              <a:latin typeface="Bodoni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0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875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34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648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4419600" cy="1143000"/>
          </a:xfrm>
        </p:spPr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PATHOPHYSIOLOGY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4343400" cy="571499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4000" dirty="0">
                <a:latin typeface="Bodoni MT Condensed" pitchFamily="18" charset="0"/>
              </a:rPr>
              <a:t>The bacilli cause </a:t>
            </a:r>
            <a:r>
              <a:rPr lang="en-US" sz="4000" i="1" dirty="0" smtClean="0">
                <a:solidFill>
                  <a:srgbClr val="00B050"/>
                </a:solidFill>
                <a:latin typeface="Bodoni MT Condensed" pitchFamily="18" charset="0"/>
              </a:rPr>
              <a:t>non-specific pneumonitis</a:t>
            </a:r>
            <a:r>
              <a:rPr lang="en-US" sz="4000" dirty="0" smtClean="0">
                <a:latin typeface="Bodoni MT Condensed" pitchFamily="18" charset="0"/>
              </a:rPr>
              <a:t>, </a:t>
            </a:r>
            <a:r>
              <a:rPr lang="en-US" sz="4000" dirty="0">
                <a:latin typeface="Bodoni MT Condensed" pitchFamily="18" charset="0"/>
              </a:rPr>
              <a:t>with </a:t>
            </a:r>
            <a:r>
              <a:rPr lang="en-US" sz="4000" i="1" dirty="0">
                <a:solidFill>
                  <a:srgbClr val="FF0000"/>
                </a:solidFill>
                <a:latin typeface="Bodoni MT Condensed" pitchFamily="18" charset="0"/>
              </a:rPr>
              <a:t>activation of the alveolar macrophages</a:t>
            </a:r>
            <a:r>
              <a:rPr lang="en-US" sz="4000" dirty="0">
                <a:latin typeface="Bodoni MT Condensed" pitchFamily="18" charset="0"/>
              </a:rPr>
              <a:t>, which </a:t>
            </a:r>
            <a:r>
              <a:rPr lang="en-US" sz="4000" i="1" dirty="0">
                <a:solidFill>
                  <a:srgbClr val="00B0F0"/>
                </a:solidFill>
                <a:latin typeface="Bodoni MT Condensed" pitchFamily="18" charset="0"/>
              </a:rPr>
              <a:t>engulf the bacilli &amp; seal them off to form a tubercle</a:t>
            </a:r>
            <a:r>
              <a:rPr lang="en-US" sz="4000" dirty="0">
                <a:latin typeface="Bodoni MT Condensed" pitchFamily="18" charset="0"/>
              </a:rPr>
              <a:t> which undergoes </a:t>
            </a:r>
            <a:r>
              <a:rPr lang="en-US" sz="4000" dirty="0" err="1">
                <a:solidFill>
                  <a:srgbClr val="7030A0"/>
                </a:solidFill>
                <a:latin typeface="Bodoni MT Condensed" pitchFamily="18" charset="0"/>
              </a:rPr>
              <a:t>caseous</a:t>
            </a:r>
            <a:r>
              <a:rPr lang="en-US" sz="4000" dirty="0">
                <a:solidFill>
                  <a:srgbClr val="7030A0"/>
                </a:solidFill>
                <a:latin typeface="Bodoni MT Condensed" pitchFamily="18" charset="0"/>
              </a:rPr>
              <a:t> necrosis and </a:t>
            </a:r>
            <a:r>
              <a:rPr lang="en-US" sz="4000" dirty="0" smtClean="0">
                <a:solidFill>
                  <a:srgbClr val="7030A0"/>
                </a:solidFill>
                <a:latin typeface="Bodoni MT Condensed" pitchFamily="18" charset="0"/>
              </a:rPr>
              <a:t>fibrosis</a:t>
            </a:r>
            <a:r>
              <a:rPr lang="en-US" sz="4000" dirty="0" smtClean="0">
                <a:latin typeface="Bodoni MT Condensed" pitchFamily="18" charset="0"/>
              </a:rPr>
              <a:t>, thereby </a:t>
            </a:r>
            <a:r>
              <a:rPr lang="en-US" sz="4000" b="1" dirty="0" smtClean="0">
                <a:latin typeface="Bodoni MT Condensed" pitchFamily="18" charset="0"/>
              </a:rPr>
              <a:t>compromising pulmonary function</a:t>
            </a:r>
          </a:p>
          <a:p>
            <a:pPr marL="0" indent="0">
              <a:buNone/>
            </a:pPr>
            <a:r>
              <a:rPr lang="en-US" sz="4000" dirty="0" smtClean="0">
                <a:latin typeface="Bodoni MT Condensed" pitchFamily="18" charset="0"/>
              </a:rPr>
              <a:t>Progression is directly related to the level of </a:t>
            </a:r>
            <a:r>
              <a:rPr lang="en-US" sz="4000" dirty="0" err="1" smtClean="0">
                <a:latin typeface="Bodoni MT Condensed" pitchFamily="18" charset="0"/>
              </a:rPr>
              <a:t>immunocompetence</a:t>
            </a:r>
            <a:r>
              <a:rPr lang="en-US" sz="4000" dirty="0" smtClean="0">
                <a:latin typeface="Bodoni MT Condensed" pitchFamily="18" charset="0"/>
              </a:rPr>
              <a:t> of the infected individual</a:t>
            </a:r>
            <a:endParaRPr lang="en-US" sz="4000" dirty="0">
              <a:latin typeface="Bodoni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18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Clinical Course of T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05" y="156754"/>
            <a:ext cx="8763990" cy="654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95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CLINICAL ASPECTS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343400" cy="51054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i="1" dirty="0" smtClean="0">
                <a:latin typeface="Bodoni MT Condensed" pitchFamily="18" charset="0"/>
              </a:rPr>
              <a:t>SYMPTOMS: 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00B050"/>
                </a:solidFill>
                <a:latin typeface="Bodoni MT Condensed" pitchFamily="18" charset="0"/>
              </a:rPr>
              <a:t>Chronic cough (&gt;2/52) productive of sputum; 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B050"/>
                </a:solidFill>
                <a:latin typeface="Bodoni MT Condensed" pitchFamily="18" charset="0"/>
              </a:rPr>
              <a:t>N</a:t>
            </a:r>
            <a:r>
              <a:rPr lang="en-US" sz="3600" dirty="0" smtClean="0">
                <a:solidFill>
                  <a:srgbClr val="00B050"/>
                </a:solidFill>
                <a:latin typeface="Bodoni MT Condensed" pitchFamily="18" charset="0"/>
              </a:rPr>
              <a:t>ight sweats (drenching); 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B050"/>
                </a:solidFill>
                <a:latin typeface="Bodoni MT Condensed" pitchFamily="18" charset="0"/>
              </a:rPr>
              <a:t>U</a:t>
            </a:r>
            <a:r>
              <a:rPr lang="en-US" sz="3600" dirty="0" smtClean="0">
                <a:solidFill>
                  <a:srgbClr val="00B050"/>
                </a:solidFill>
                <a:latin typeface="Bodoni MT Condensed" pitchFamily="18" charset="0"/>
              </a:rPr>
              <a:t>nexplained loss of ≥ 10% body weight</a:t>
            </a:r>
          </a:p>
          <a:p>
            <a:pPr marL="0" indent="0">
              <a:buNone/>
            </a:pPr>
            <a:r>
              <a:rPr lang="en-US" sz="3600" dirty="0" smtClean="0">
                <a:latin typeface="Bodoni MT Condensed" pitchFamily="18" charset="0"/>
              </a:rPr>
              <a:t>Hemoptysis </a:t>
            </a:r>
            <a:r>
              <a:rPr lang="en-US" sz="3600" dirty="0">
                <a:latin typeface="Bodoni MT Condensed" pitchFamily="18" charset="0"/>
              </a:rPr>
              <a:t>may be </a:t>
            </a:r>
            <a:r>
              <a:rPr lang="en-US" sz="3600" dirty="0" smtClean="0">
                <a:latin typeface="Bodoni MT Condensed" pitchFamily="18" charset="0"/>
              </a:rPr>
              <a:t>present;</a:t>
            </a:r>
            <a:r>
              <a:rPr lang="en-US" sz="3600" dirty="0" smtClean="0">
                <a:solidFill>
                  <a:srgbClr val="00B050"/>
                </a:solidFill>
                <a:latin typeface="Bodoni MT Condensed" pitchFamily="18" charset="0"/>
              </a:rPr>
              <a:t> </a:t>
            </a:r>
            <a:endParaRPr lang="en-US" sz="3600" dirty="0">
              <a:solidFill>
                <a:srgbClr val="00B050"/>
              </a:solidFill>
              <a:latin typeface="Bodoni MT Condensed" pitchFamily="18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Bodoni MT Condensed" pitchFamily="18" charset="0"/>
              </a:rPr>
              <a:t>Prolonged </a:t>
            </a:r>
            <a:r>
              <a:rPr lang="en-US" sz="3600" dirty="0">
                <a:latin typeface="Bodoni MT Condensed" pitchFamily="18" charset="0"/>
              </a:rPr>
              <a:t>low-grade fever;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905000"/>
            <a:ext cx="3657600" cy="4572000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b="1" i="1" dirty="0">
                <a:latin typeface="Bodoni MT Condensed" pitchFamily="18" charset="0"/>
              </a:rPr>
              <a:t>PHYSICAL SIGNS:</a:t>
            </a:r>
          </a:p>
          <a:p>
            <a:pPr marL="0" indent="0">
              <a:buNone/>
            </a:pPr>
            <a:r>
              <a:rPr lang="en-US" sz="4400" dirty="0">
                <a:latin typeface="Bodoni MT Condensed" pitchFamily="18" charset="0"/>
              </a:rPr>
              <a:t>Digital clubbing; bronchial breath sounds; </a:t>
            </a:r>
            <a:r>
              <a:rPr lang="en-US" sz="4400" dirty="0" err="1">
                <a:latin typeface="Bodoni MT Condensed" pitchFamily="18" charset="0"/>
              </a:rPr>
              <a:t>crepitations</a:t>
            </a:r>
            <a:r>
              <a:rPr lang="en-US" sz="4400" dirty="0">
                <a:latin typeface="Bodoni MT Condensed" pitchFamily="18" charset="0"/>
              </a:rPr>
              <a:t> may be </a:t>
            </a:r>
            <a:r>
              <a:rPr lang="en-US" sz="4400" dirty="0" smtClean="0">
                <a:latin typeface="Bodoni MT Condensed" pitchFamily="18" charset="0"/>
              </a:rPr>
              <a:t>present; stony dullness (pleural effusion)</a:t>
            </a:r>
            <a:endParaRPr lang="en-US" sz="4400" dirty="0">
              <a:latin typeface="Bodoni MT Condensed" pitchFamily="18" charset="0"/>
            </a:endParaRPr>
          </a:p>
        </p:txBody>
      </p:sp>
      <p:pic>
        <p:nvPicPr>
          <p:cNvPr id="8194" name="Picture 2" descr="C:\Users\USER\Desktop\Golden stethoscop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94950" y="-1339854"/>
            <a:ext cx="2017103" cy="523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87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91000" cy="1143000"/>
          </a:xfrm>
        </p:spPr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PREGNANCY ISSUES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Bodoni MT Condensed" pitchFamily="18" charset="0"/>
              </a:rPr>
              <a:t>The interaction between Tuberculosis and Pregnancy depends on several key factors: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latin typeface="Bodoni MT Condensed" pitchFamily="18" charset="0"/>
              </a:rPr>
              <a:t>Nutritional and immune status of mother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latin typeface="Bodoni MT Condensed" pitchFamily="18" charset="0"/>
              </a:rPr>
              <a:t>Presence of concomitant  disease, especially HIV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latin typeface="Bodoni MT Condensed" pitchFamily="18" charset="0"/>
              </a:rPr>
              <a:t>Stage of pregnancy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latin typeface="Bodoni MT Condensed" pitchFamily="18" charset="0"/>
              </a:rPr>
              <a:t>Type: latent, primary, recurrent, secondary, </a:t>
            </a:r>
            <a:r>
              <a:rPr lang="en-US" dirty="0" err="1" smtClean="0">
                <a:latin typeface="Bodoni MT Condensed" pitchFamily="18" charset="0"/>
              </a:rPr>
              <a:t>miliary</a:t>
            </a:r>
            <a:r>
              <a:rPr lang="en-US" dirty="0" smtClean="0">
                <a:latin typeface="Bodoni MT Condensed" pitchFamily="18" charset="0"/>
              </a:rPr>
              <a:t>/ disseminated </a:t>
            </a:r>
            <a:endParaRPr lang="en-US" dirty="0">
              <a:latin typeface="Bodoni MT Condensed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latin typeface="Bodoni MT Condensed" pitchFamily="18" charset="0"/>
              </a:rPr>
              <a:t>Site: Pulmonary, </a:t>
            </a:r>
            <a:r>
              <a:rPr lang="en-US" dirty="0" err="1" smtClean="0">
                <a:latin typeface="Bodoni MT Condensed" pitchFamily="18" charset="0"/>
              </a:rPr>
              <a:t>Extrapulmonary</a:t>
            </a:r>
            <a:endParaRPr lang="en-US" dirty="0" smtClean="0">
              <a:latin typeface="Bodoni MT Condensed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latin typeface="Bodoni MT Condensed" pitchFamily="18" charset="0"/>
              </a:rPr>
              <a:t>Extent of tissue damage: Derangement of function</a:t>
            </a:r>
            <a:endParaRPr lang="en-US" dirty="0">
              <a:latin typeface="Bodoni MT Condensed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latin typeface="Bodoni MT Condensed" pitchFamily="18" charset="0"/>
              </a:rPr>
              <a:t>Availability </a:t>
            </a:r>
            <a:r>
              <a:rPr lang="en-US" dirty="0">
                <a:latin typeface="Bodoni MT Condensed" pitchFamily="18" charset="0"/>
              </a:rPr>
              <a:t>of facilities for early diagnosis and </a:t>
            </a:r>
            <a:r>
              <a:rPr lang="en-US" dirty="0" smtClean="0">
                <a:latin typeface="Bodoni MT Condensed" pitchFamily="18" charset="0"/>
              </a:rPr>
              <a:t>treatment</a:t>
            </a:r>
            <a:endParaRPr lang="en-US" dirty="0">
              <a:latin typeface="Bodoni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21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1444</TotalTime>
  <Words>922</Words>
  <Application>Microsoft Office PowerPoint</Application>
  <PresentationFormat>On-screen Show (4:3)</PresentationFormat>
  <Paragraphs>108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TUBERCULOSIS IN PREGNANCY</vt:lpstr>
      <vt:lpstr>PRESENTATION OBJECTIVES</vt:lpstr>
      <vt:lpstr>INTRODUCTION</vt:lpstr>
      <vt:lpstr>EPIDEMIOLOGY</vt:lpstr>
      <vt:lpstr>PowerPoint Presentation</vt:lpstr>
      <vt:lpstr>PATHOPHYSIOLOGY</vt:lpstr>
      <vt:lpstr>PowerPoint Presentation</vt:lpstr>
      <vt:lpstr>CLINICAL ASPECTS</vt:lpstr>
      <vt:lpstr>PREGNANCY ISSUES</vt:lpstr>
      <vt:lpstr>MATERNAL RISKS</vt:lpstr>
      <vt:lpstr>FETAL RISKS</vt:lpstr>
      <vt:lpstr>ADDITIONAL CLINICAL CONCERNS</vt:lpstr>
      <vt:lpstr>DIAGNOSIS</vt:lpstr>
      <vt:lpstr>PowerPoint Presentation</vt:lpstr>
      <vt:lpstr>PowerPoint Presentation</vt:lpstr>
      <vt:lpstr>Newer Diagnostic modalities</vt:lpstr>
      <vt:lpstr>PowerPoint Presentation</vt:lpstr>
      <vt:lpstr>MANAGEMENT PRINCIPLES</vt:lpstr>
      <vt:lpstr>FIRST-LINE THERAPY</vt:lpstr>
      <vt:lpstr>Phases of therapy</vt:lpstr>
      <vt:lpstr>Pre-pregnancy</vt:lpstr>
      <vt:lpstr>Antenatal</vt:lpstr>
      <vt:lpstr>Labor and Delivery</vt:lpstr>
      <vt:lpstr>Post-partum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TUBERCULOSIS IN PREGNANCY</dc:title>
  <dc:creator>DR. KAMAU KOIGI</dc:creator>
  <cp:lastModifiedBy>DR KAMAU KOIGI</cp:lastModifiedBy>
  <cp:revision>25</cp:revision>
  <dcterms:created xsi:type="dcterms:W3CDTF">2006-08-16T00:00:00Z</dcterms:created>
  <dcterms:modified xsi:type="dcterms:W3CDTF">2016-09-22T10:03:26Z</dcterms:modified>
</cp:coreProperties>
</file>