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7" r:id="rId10"/>
    <p:sldId id="263" r:id="rId11"/>
    <p:sldId id="268" r:id="rId12"/>
    <p:sldId id="266" r:id="rId13"/>
    <p:sldId id="264" r:id="rId14"/>
    <p:sldId id="269" r:id="rId15"/>
    <p:sldId id="270" r:id="rId16"/>
    <p:sldId id="271" r:id="rId17"/>
    <p:sldId id="272" r:id="rId18"/>
    <p:sldId id="273" r:id="rId19"/>
    <p:sldId id="278" r:id="rId20"/>
    <p:sldId id="279" r:id="rId21"/>
    <p:sldId id="274" r:id="rId22"/>
    <p:sldId id="275" r:id="rId23"/>
    <p:sldId id="276" r:id="rId24"/>
    <p:sldId id="277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ke/imgres?imgurl=http://images.crispygamer.com.s3.amazonaws.com/public/review-2010-10-05/Mafia2%20Pic1.jpg&amp;imgrefurl=http://www.crispygamer.com/node/13183&amp;usg=__iyVNIQ6VHjczE45dDe0O-iQDmL8=&amp;h=300&amp;w=400&amp;sz=90&amp;hl=en&amp;start=17&amp;zoom=1&amp;tbnid=O1IUkXKyC4VX9M:&amp;tbnh=93&amp;tbnw=124&amp;ei=S3aPUJDKJOuX0QWw-4GwBg&amp;prev=/search?q=driving+into+the+distance+cartoon+picture&amp;start=10&amp;num=10&amp;hl=en&amp;sa=N&amp;biw=1024&amp;bih=391&amp;site=imghp&amp;tbm=isch&amp;itbs=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4648200" cy="2155825"/>
          </a:xfrm>
          <a:solidFill>
            <a:schemeClr val="accent6">
              <a:lumMod val="20000"/>
              <a:lumOff val="80000"/>
            </a:schemeClr>
          </a:solidFill>
          <a:ln w="177800" cmpd="tri">
            <a:solidFill>
              <a:srgbClr val="FF0000"/>
            </a:solidFill>
          </a:ln>
          <a:scene3d>
            <a:camera prst="perspectiveAbove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Bernard MT Condensed" pitchFamily="18" charset="0"/>
              </a:rPr>
              <a:t>TUBERCULOSIS IN PREGNANCY</a:t>
            </a:r>
            <a:endParaRPr lang="en-US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191000"/>
            <a:ext cx="1828800" cy="1981200"/>
          </a:xfrm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odoni MT Condensed" pitchFamily="18" charset="0"/>
              </a:rPr>
              <a:t>BY DR. P. KAMAU KOIGI</a:t>
            </a:r>
          </a:p>
          <a:p>
            <a:r>
              <a:rPr lang="en-US" dirty="0" smtClean="0">
                <a:solidFill>
                  <a:schemeClr val="tx1"/>
                </a:solidFill>
                <a:latin typeface="Bodoni MT Condensed" pitchFamily="18" charset="0"/>
              </a:rPr>
              <a:t>M.B.,</a:t>
            </a:r>
            <a:r>
              <a:rPr lang="en-US" dirty="0" err="1" smtClean="0">
                <a:solidFill>
                  <a:schemeClr val="tx1"/>
                </a:solidFill>
                <a:latin typeface="Bodoni MT Condensed" pitchFamily="18" charset="0"/>
              </a:rPr>
              <a:t>Ch.B</a:t>
            </a:r>
            <a:r>
              <a:rPr lang="en-US" dirty="0" smtClean="0">
                <a:solidFill>
                  <a:schemeClr val="tx1"/>
                </a:solidFill>
                <a:latin typeface="Bodoni MT Condensed" pitchFamily="18" charset="0"/>
              </a:rPr>
              <a:t>, M/MED</a:t>
            </a:r>
            <a:endParaRPr lang="en-US" dirty="0">
              <a:solidFill>
                <a:schemeClr val="tx1"/>
              </a:solidFill>
              <a:latin typeface="Bodoni MT Condensed" pitchFamily="18" charset="0"/>
            </a:endParaRPr>
          </a:p>
        </p:txBody>
      </p:sp>
      <p:pic>
        <p:nvPicPr>
          <p:cNvPr id="4" name="Picture 2" descr="C:\Users\USER\Desktop\UO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71054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AGES\lu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94" y="1066800"/>
            <a:ext cx="376060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MATERNAL RISKS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7162800" cy="518160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Bodoni MT Condensed" pitchFamily="18" charset="0"/>
              </a:rPr>
              <a:t>Lower if the mother is </a:t>
            </a:r>
            <a:r>
              <a:rPr lang="en-US" sz="3600" dirty="0" err="1" smtClean="0">
                <a:solidFill>
                  <a:srgbClr val="00B050"/>
                </a:solidFill>
                <a:latin typeface="Bodoni MT Condensed" pitchFamily="18" charset="0"/>
              </a:rPr>
              <a:t>immunocompetent</a:t>
            </a:r>
            <a:r>
              <a:rPr lang="en-US" sz="3600" dirty="0" smtClean="0">
                <a:latin typeface="Bodoni MT Condensed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Bodoni MT Condensed" pitchFamily="18" charset="0"/>
              </a:rPr>
              <a:t>HIV co-infection </a:t>
            </a:r>
            <a:r>
              <a:rPr lang="en-US" sz="3600" dirty="0" smtClean="0">
                <a:latin typeface="Bodoni MT Condensed" pitchFamily="18" charset="0"/>
              </a:rPr>
              <a:t>significantly increases risk of progression and non-adherence to treatment – </a:t>
            </a:r>
            <a:r>
              <a:rPr lang="en-US" sz="3600" i="1" dirty="0" smtClean="0">
                <a:latin typeface="Bodoni MT Condensed" pitchFamily="18" charset="0"/>
              </a:rPr>
              <a:t>Pill burden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F0"/>
                </a:solidFill>
                <a:latin typeface="Bodoni MT Condensed" pitchFamily="18" charset="0"/>
              </a:rPr>
              <a:t>INH Hepatotoxicity </a:t>
            </a:r>
            <a:r>
              <a:rPr lang="en-US" sz="3600" dirty="0" smtClean="0">
                <a:latin typeface="Bodoni MT Condensed" pitchFamily="18" charset="0"/>
              </a:rPr>
              <a:t>may occur more commonly in pregnancy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Increased risk of </a:t>
            </a:r>
            <a:r>
              <a:rPr lang="en-US" sz="3600" i="1" dirty="0" smtClean="0">
                <a:solidFill>
                  <a:srgbClr val="7030A0"/>
                </a:solidFill>
                <a:latin typeface="Bodoni MT Condensed" pitchFamily="18" charset="0"/>
              </a:rPr>
              <a:t>other obstetric morbidities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Increased risk of 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spontaneous abortion</a:t>
            </a:r>
            <a:endParaRPr lang="en-US" sz="3600" i="1" dirty="0">
              <a:solidFill>
                <a:schemeClr val="accent6">
                  <a:lumMod val="50000"/>
                </a:schemeClr>
              </a:solidFill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FETAL RISKS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352425" indent="-352425">
              <a:buFont typeface="+mj-lt"/>
              <a:buAutoNum type="arabicPeriod"/>
            </a:pPr>
            <a:r>
              <a:rPr lang="en-US" sz="3600" dirty="0" smtClean="0">
                <a:latin typeface="Bodoni MT Condensed" pitchFamily="18" charset="0"/>
              </a:rPr>
              <a:t>Risk of fetal harm form Anti-TB medications (especially Streptomycin)</a:t>
            </a:r>
          </a:p>
          <a:p>
            <a:pPr marL="352425" indent="-352425">
              <a:buFont typeface="+mj-lt"/>
              <a:buAutoNum type="arabicPeriod"/>
            </a:pPr>
            <a:r>
              <a:rPr lang="en-US" sz="3600" dirty="0" smtClean="0">
                <a:latin typeface="Bodoni MT Condensed" pitchFamily="18" charset="0"/>
              </a:rPr>
              <a:t>Fetal risks from defaulting or disseminated TB  – Intrauterine growth restriction; low birth weight; Preterm labor &amp; Delivery</a:t>
            </a:r>
          </a:p>
          <a:p>
            <a:pPr marL="352425" indent="-352425">
              <a:buFont typeface="+mj-lt"/>
              <a:buAutoNum type="arabicPeriod"/>
            </a:pPr>
            <a:r>
              <a:rPr lang="en-US" sz="3600" dirty="0" smtClean="0">
                <a:latin typeface="Bodoni MT Condensed" pitchFamily="18" charset="0"/>
              </a:rPr>
              <a:t>Congenital infection - rare</a:t>
            </a:r>
          </a:p>
          <a:p>
            <a:pPr marL="352425" indent="-352425">
              <a:buFont typeface="+mj-lt"/>
              <a:buAutoNum type="arabicPeriod"/>
            </a:pPr>
            <a:r>
              <a:rPr lang="en-US" sz="3600" dirty="0" smtClean="0">
                <a:latin typeface="Bodoni MT Condensed" pitchFamily="18" charset="0"/>
              </a:rPr>
              <a:t>Perinatal mortality</a:t>
            </a:r>
            <a:endParaRPr lang="en-US" sz="36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4953000" cy="18287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nard MT Condensed" pitchFamily="18" charset="0"/>
              </a:rPr>
              <a:t>ADDITIONAL CLINICAL CONCERNS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905000"/>
            <a:ext cx="5181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The neonate is at risk of post-natal infection if the mother is still infectious at delivery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Though rare, congenital infection may occur due to </a:t>
            </a:r>
            <a:r>
              <a:rPr lang="en-US" sz="4000" dirty="0" smtClean="0">
                <a:latin typeface="Bodoni MT Condensed" pitchFamily="18" charset="0"/>
              </a:rPr>
              <a:t>trans-placental </a:t>
            </a:r>
            <a:r>
              <a:rPr lang="en-US" sz="4000" dirty="0" smtClean="0">
                <a:latin typeface="Bodoni MT Condensed" pitchFamily="18" charset="0"/>
              </a:rPr>
              <a:t>transfer or fetal ingestion of infected amniotic fluid</a:t>
            </a:r>
            <a:endParaRPr lang="en-US" sz="4000" dirty="0">
              <a:latin typeface="Bodoni MT Condensed" pitchFamily="18" charset="0"/>
            </a:endParaRPr>
          </a:p>
        </p:txBody>
      </p:sp>
      <p:pic>
        <p:nvPicPr>
          <p:cNvPr id="7170" name="Picture 2" descr="C:\Users\USER\Desktop\IMAGES\images-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3675"/>
            <a:ext cx="3258728" cy="38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DIAGNOSIS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200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err="1" smtClean="0">
                <a:solidFill>
                  <a:srgbClr val="00B050"/>
                </a:solidFill>
                <a:latin typeface="Bodoni MT Condensed" pitchFamily="18" charset="0"/>
              </a:rPr>
              <a:t>Mantoux</a:t>
            </a:r>
            <a:r>
              <a:rPr lang="en-US" sz="3600" b="1" i="1" dirty="0" smtClean="0">
                <a:solidFill>
                  <a:srgbClr val="00B050"/>
                </a:solidFill>
                <a:latin typeface="Bodoni MT Condensed" pitchFamily="18" charset="0"/>
              </a:rPr>
              <a:t> Tuberculin Skin test:</a:t>
            </a:r>
            <a:r>
              <a:rPr lang="en-US" sz="3600" dirty="0" smtClean="0">
                <a:latin typeface="Bodoni MT Condensed" pitchFamily="18" charset="0"/>
              </a:rPr>
              <a:t> Not useful in Kenya due to high exposure to TB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Positive if ≥10mm (</a:t>
            </a:r>
            <a:r>
              <a:rPr lang="en-US" sz="3600" dirty="0" err="1" smtClean="0">
                <a:latin typeface="Bodoni MT Condensed" pitchFamily="18" charset="0"/>
              </a:rPr>
              <a:t>immunocompetent</a:t>
            </a:r>
            <a:r>
              <a:rPr lang="en-US" sz="3600" dirty="0" smtClean="0">
                <a:latin typeface="Bodoni MT Condensed" pitchFamily="18" charset="0"/>
              </a:rPr>
              <a:t>) and if ≥ 5mm in HIV</a:t>
            </a:r>
          </a:p>
        </p:txBody>
      </p:sp>
      <p:pic>
        <p:nvPicPr>
          <p:cNvPr id="9218" name="Picture 2" descr="C:\Users\USER\Desktop\Mantoux_tuberculin_skin_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5410200" cy="310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Measuring Tuberculin mantoux 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38544"/>
            <a:ext cx="5410200" cy="32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ZN Stai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94" y="1600200"/>
            <a:ext cx="3755506" cy="262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5410200" cy="62484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Bodoni MT Condensed" pitchFamily="18" charset="0"/>
              </a:rPr>
              <a:t>Sputum Microscopy and Culture testing: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Sputum sample obtained from early morning expectorate in a sterile container for 3 days</a:t>
            </a:r>
          </a:p>
          <a:p>
            <a:pPr>
              <a:buFont typeface="Wingdings"/>
              <a:buChar char="è"/>
            </a:pP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Microscopy: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Light microscopy (ZN staining) – Acid-alcohol-fast bacilli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err="1" smtClean="0">
                <a:latin typeface="Bodoni MT Condensed" pitchFamily="18" charset="0"/>
                <a:sym typeface="Wingdings" pitchFamily="2" charset="2"/>
              </a:rPr>
              <a:t>Flouresence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microscopy</a:t>
            </a:r>
          </a:p>
          <a:p>
            <a:pPr>
              <a:buFont typeface="Wingdings"/>
              <a:buChar char="è"/>
            </a:pPr>
            <a:r>
              <a:rPr lang="en-US" dirty="0" smtClean="0">
                <a:latin typeface="Bodoni MT Condensed" pitchFamily="18" charset="0"/>
              </a:rPr>
              <a:t>Sputum Culture on Lowenstein-Jensen (LJ) medium or </a:t>
            </a:r>
            <a:r>
              <a:rPr lang="en-US" dirty="0" err="1" smtClean="0">
                <a:latin typeface="Bodoni MT Condensed" pitchFamily="18" charset="0"/>
              </a:rPr>
              <a:t>Bactec</a:t>
            </a:r>
            <a:r>
              <a:rPr lang="en-US" dirty="0" smtClean="0">
                <a:latin typeface="Bodoni MT Condensed" pitchFamily="18" charset="0"/>
              </a:rPr>
              <a:t> medium</a:t>
            </a:r>
            <a:endParaRPr lang="en-US" dirty="0">
              <a:latin typeface="Bodoni MT Condensed" pitchFamily="18" charset="0"/>
            </a:endParaRPr>
          </a:p>
        </p:txBody>
      </p:sp>
      <p:pic>
        <p:nvPicPr>
          <p:cNvPr id="10242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7625"/>
            <a:ext cx="15525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IMAGES\Microscop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1" y="-70803"/>
            <a:ext cx="1809750" cy="16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L-J me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93" y="3880338"/>
            <a:ext cx="198440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USER\Desktop\Bactec Medium T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352" y="3886200"/>
            <a:ext cx="178593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2819400" cy="5592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00B0F0"/>
                </a:solidFill>
                <a:latin typeface="Bodoni MT Condensed" pitchFamily="18" charset="0"/>
              </a:rPr>
              <a:t>Shielded Chest X Ray: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Facilitates a clinical diagnosis in event that sputum assessment is not possible;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Shielding reduces fetal exposure</a:t>
            </a:r>
            <a:endParaRPr lang="en-US" sz="3600" dirty="0">
              <a:latin typeface="Bodoni MT Condensed" pitchFamily="18" charset="0"/>
            </a:endParaRPr>
          </a:p>
        </p:txBody>
      </p:sp>
      <p:pic>
        <p:nvPicPr>
          <p:cNvPr id="11266" name="Picture 2" descr="C:\Users\USER\Desktop\CXR different presentations of 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624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nard MT Condensed" pitchFamily="18" charset="0"/>
              </a:rPr>
              <a:t>Newer Diagnostic modalities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12291" name="Picture 3" descr="C:\Users\USER\Desktop\QUANTIFERON TEST RATION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554501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124200" cy="5257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rgbClr val="00B050"/>
                </a:solidFill>
                <a:latin typeface="Bodoni MT Condensed" pitchFamily="18" charset="0"/>
              </a:rPr>
              <a:t>QUANTIFERON TEST: </a:t>
            </a:r>
            <a:r>
              <a:rPr lang="en-US" dirty="0" smtClean="0">
                <a:latin typeface="Bodoni MT Condensed" pitchFamily="18" charset="0"/>
              </a:rPr>
              <a:t>A blood test that determines the levels of IFN- Gamma in the blood in response to TB infection – cannot differentiate latent and active TB</a:t>
            </a:r>
          </a:p>
        </p:txBody>
      </p:sp>
      <p:pic>
        <p:nvPicPr>
          <p:cNvPr id="12290" name="Picture 2" descr="C:\Users\USER\Desktop\Quantiferon TB Test tub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371" y="152400"/>
            <a:ext cx="118152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3581400" cy="6096000"/>
          </a:xfrm>
        </p:spPr>
        <p:txBody>
          <a:bodyPr>
            <a:noAutofit/>
          </a:bodyPr>
          <a:lstStyle/>
          <a:p>
            <a:pPr marL="398463" indent="-398463">
              <a:buFont typeface="+mj-lt"/>
              <a:buAutoNum type="arabicPeriod" startAt="2"/>
            </a:pPr>
            <a:r>
              <a:rPr lang="en-US" sz="4000" b="1" dirty="0" smtClean="0">
                <a:solidFill>
                  <a:srgbClr val="FF0000"/>
                </a:solidFill>
                <a:latin typeface="Bodoni MT Condensed" pitchFamily="18" charset="0"/>
              </a:rPr>
              <a:t>GENEXPERT</a:t>
            </a:r>
            <a:r>
              <a:rPr lang="en-US" sz="4000" b="1" dirty="0">
                <a:solidFill>
                  <a:srgbClr val="FF0000"/>
                </a:solidFill>
                <a:latin typeface="Bodoni MT Condensed" pitchFamily="18" charset="0"/>
              </a:rPr>
              <a:t>: </a:t>
            </a:r>
            <a:r>
              <a:rPr lang="en-US" sz="3600" dirty="0">
                <a:latin typeface="Bodoni MT Condensed" pitchFamily="18" charset="0"/>
              </a:rPr>
              <a:t>Uses sputum to detect TB DNA; also assesses for genetic mutations in TB genome that are associated with resistance to Rifampicin; Very Fast (2 </a:t>
            </a:r>
            <a:r>
              <a:rPr lang="en-US" sz="3600" dirty="0" err="1">
                <a:latin typeface="Bodoni MT Condensed" pitchFamily="18" charset="0"/>
              </a:rPr>
              <a:t>hrs</a:t>
            </a:r>
            <a:r>
              <a:rPr lang="en-US" sz="3600" dirty="0">
                <a:latin typeface="Bodoni MT Condensed" pitchFamily="18" charset="0"/>
              </a:rPr>
              <a:t>) and highly </a:t>
            </a:r>
            <a:r>
              <a:rPr lang="en-US" sz="3600" dirty="0" smtClean="0">
                <a:latin typeface="Bodoni MT Condensed" pitchFamily="18" charset="0"/>
              </a:rPr>
              <a:t>reliable</a:t>
            </a:r>
            <a:endParaRPr lang="en-US" sz="3600" dirty="0">
              <a:latin typeface="Bodoni MT Condensed" pitchFamily="18" charset="0"/>
            </a:endParaRPr>
          </a:p>
        </p:txBody>
      </p:sp>
      <p:pic>
        <p:nvPicPr>
          <p:cNvPr id="13316" name="Picture 4" descr="C:\Users\USER\Desktop\Genexpert proced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5029200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MAGES\Complete conce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8634"/>
            <a:ext cx="3429000" cy="423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MANAGEMENT PRINCIPLES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638800" cy="5334000"/>
          </a:xfrm>
        </p:spPr>
        <p:txBody>
          <a:bodyPr>
            <a:normAutofit fontScale="92500" lnSpcReduction="10000"/>
          </a:bodyPr>
          <a:lstStyle/>
          <a:p>
            <a:pPr marL="398463" indent="-398463">
              <a:buFont typeface="+mj-lt"/>
              <a:buAutoNum type="arabicPeriod"/>
            </a:pPr>
            <a:r>
              <a:rPr lang="en-US" sz="3600" i="1" dirty="0" smtClean="0">
                <a:solidFill>
                  <a:srgbClr val="00B050"/>
                </a:solidFill>
                <a:latin typeface="Bodoni MT Condensed" pitchFamily="18" charset="0"/>
              </a:rPr>
              <a:t>Early diagnosis and prompt treatment (preferred)</a:t>
            </a:r>
          </a:p>
          <a:p>
            <a:pPr marL="398463" indent="-398463">
              <a:buFont typeface="+mj-lt"/>
              <a:buAutoNum type="arabicPeriod"/>
            </a:pPr>
            <a:r>
              <a:rPr lang="en-US" sz="3600" i="1" dirty="0" smtClean="0">
                <a:solidFill>
                  <a:srgbClr val="FF0000"/>
                </a:solidFill>
                <a:latin typeface="Bodoni MT Condensed" pitchFamily="18" charset="0"/>
              </a:rPr>
              <a:t>Screening for HIV co-infection (mandatory if not already done)</a:t>
            </a:r>
          </a:p>
          <a:p>
            <a:pPr marL="398463" indent="-398463">
              <a:buFont typeface="+mj-lt"/>
              <a:buAutoNum type="arabicPeriod"/>
            </a:pPr>
            <a:r>
              <a:rPr lang="en-US" sz="3600" i="1" dirty="0" smtClean="0">
                <a:solidFill>
                  <a:srgbClr val="0070C0"/>
                </a:solidFill>
                <a:latin typeface="Bodoni MT Condensed" pitchFamily="18" charset="0"/>
              </a:rPr>
              <a:t>Multi-disciplinary approach:</a:t>
            </a:r>
            <a:r>
              <a:rPr lang="en-US" sz="3600" dirty="0" smtClean="0">
                <a:latin typeface="Bodoni MT Condensed" pitchFamily="18" charset="0"/>
              </a:rPr>
              <a:t> Chest physician; Laboratory support; Obstetrician; HIV &amp; TB-specific management team; Obstetrician </a:t>
            </a:r>
          </a:p>
          <a:p>
            <a:pPr marL="398463" indent="-398463">
              <a:buFont typeface="+mj-lt"/>
              <a:buAutoNum type="arabicPeriod"/>
            </a:pPr>
            <a:r>
              <a:rPr lang="en-US" sz="3600" i="1" dirty="0" smtClean="0">
                <a:solidFill>
                  <a:srgbClr val="7030A0"/>
                </a:solidFill>
                <a:latin typeface="Bodoni MT Condensed" pitchFamily="18" charset="0"/>
              </a:rPr>
              <a:t>Supportive management:</a:t>
            </a:r>
            <a:r>
              <a:rPr lang="en-US" sz="3600" dirty="0" smtClean="0">
                <a:latin typeface="Bodoni MT Condensed" pitchFamily="18" charset="0"/>
              </a:rPr>
              <a:t> e.g. Pleural tap/ Chest tube if necessary</a:t>
            </a:r>
            <a:endParaRPr lang="en-US" sz="36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44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FIRST-LINE THERAPY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There are 4 key medications that are used in Kenya: (+A/E’s)</a:t>
            </a: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Rifampicin (R):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Fever, Nausea, Hepatitis, </a:t>
            </a:r>
            <a:r>
              <a:rPr lang="en-US" dirty="0" err="1" smtClean="0">
                <a:latin typeface="Bodoni MT Condensed" pitchFamily="18" charset="0"/>
                <a:sym typeface="Wingdings" pitchFamily="2" charset="2"/>
              </a:rPr>
              <a:t>Purpura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, Orange secretions, increased metabolism of many drugs</a:t>
            </a: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Isoniazid (H):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Hepatitis, peripheral neuropathy, cutaneous hypersensitivity</a:t>
            </a:r>
          </a:p>
          <a:p>
            <a:pPr>
              <a:buFont typeface="Wingdings"/>
              <a:buChar char="è"/>
            </a:pPr>
            <a:r>
              <a:rPr lang="en-US" b="1" i="1" dirty="0" err="1" smtClean="0">
                <a:solidFill>
                  <a:srgbClr val="0070C0"/>
                </a:solidFill>
                <a:latin typeface="Bodoni MT Condensed" pitchFamily="18" charset="0"/>
                <a:sym typeface="Wingdings" pitchFamily="2" charset="2"/>
              </a:rPr>
              <a:t>Pyazinamide</a:t>
            </a:r>
            <a:r>
              <a:rPr lang="en-US" b="1" i="1" dirty="0" smtClean="0">
                <a:solidFill>
                  <a:srgbClr val="0070C0"/>
                </a:solidFill>
                <a:latin typeface="Bodoni MT Condensed" pitchFamily="18" charset="0"/>
                <a:sym typeface="Wingdings" pitchFamily="2" charset="2"/>
              </a:rPr>
              <a:t> (Z):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Thrombocytopenia; Hepatotoxicity, Nephrotoxicity</a:t>
            </a:r>
          </a:p>
          <a:p>
            <a:pPr>
              <a:buFont typeface="Wingdings"/>
              <a:buChar char="è"/>
            </a:pPr>
            <a:r>
              <a:rPr lang="en-US" b="1" i="1" dirty="0" err="1" smtClean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Ethambutol</a:t>
            </a:r>
            <a:r>
              <a:rPr lang="en-US" b="1" i="1" dirty="0" smtClean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 (E):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odoni MT Condensed" pitchFamily="18" charset="0"/>
                <a:sym typeface="Wingdings" pitchFamily="2" charset="2"/>
              </a:rPr>
              <a:t>Retrobulbar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neuritis, peripheral neuropathy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2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solidFill>
            <a:srgbClr val="FF0000"/>
          </a:solidFill>
          <a:ln w="161925" cmpd="thinThick">
            <a:solidFill>
              <a:srgbClr val="00B050"/>
            </a:solidFill>
          </a:ln>
          <a:scene3d>
            <a:camera prst="perspectiveLef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PRESENTATION OBJECTIVES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876800"/>
          </a:xfrm>
          <a:gradFill>
            <a:gsLst>
              <a:gs pos="0">
                <a:srgbClr val="FF3399"/>
              </a:gs>
              <a:gs pos="29000">
                <a:srgbClr val="FF6633"/>
              </a:gs>
              <a:gs pos="55000">
                <a:srgbClr val="FFFF00"/>
              </a:gs>
              <a:gs pos="82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36525" cmpd="tri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EPIDEMIOLOGY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CLINICAL ASPECTS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PREGNANCY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CONCLUSION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2050" name="Picture 2" descr="C:\Users\USER\Desktop\IMAGES\Marvin the Mart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2286000"/>
            <a:ext cx="3276600" cy="425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4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Phases of therapy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Treatment of TB is based on the </a:t>
            </a:r>
            <a:r>
              <a:rPr lang="en-US" sz="3600" b="1" i="1" dirty="0" smtClean="0">
                <a:latin typeface="Bodoni MT Condensed" pitchFamily="18" charset="0"/>
              </a:rPr>
              <a:t>DOTS</a:t>
            </a:r>
            <a:r>
              <a:rPr lang="en-US" sz="3600" dirty="0" smtClean="0">
                <a:latin typeface="Bodoni MT Condensed" pitchFamily="18" charset="0"/>
              </a:rPr>
              <a:t> principle – Directly Observed Therapy over a </a:t>
            </a:r>
            <a:r>
              <a:rPr lang="en-US" sz="3600" dirty="0">
                <a:latin typeface="Bodoni MT Condensed" pitchFamily="18" charset="0"/>
              </a:rPr>
              <a:t>S</a:t>
            </a:r>
            <a:r>
              <a:rPr lang="en-US" sz="3600" dirty="0" smtClean="0">
                <a:latin typeface="Bodoni MT Condensed" pitchFamily="18" charset="0"/>
              </a:rPr>
              <a:t>hort course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There are 2 phases of TB therapy, spread out over 6 months:</a:t>
            </a:r>
          </a:p>
          <a:p>
            <a:pPr>
              <a:buFont typeface="Wingdings"/>
              <a:buChar char="è"/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Initiation phase:</a:t>
            </a: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 RHZE for 2 months</a:t>
            </a:r>
          </a:p>
          <a:p>
            <a:pPr>
              <a:buFont typeface="Wingdings"/>
              <a:buChar char="è"/>
            </a:pPr>
            <a:r>
              <a:rPr lang="en-US" sz="3600" b="1" i="1" dirty="0" smtClean="0">
                <a:solidFill>
                  <a:srgbClr val="FF0066"/>
                </a:solidFill>
                <a:latin typeface="Bodoni MT Condensed" pitchFamily="18" charset="0"/>
                <a:sym typeface="Wingdings" pitchFamily="2" charset="2"/>
              </a:rPr>
              <a:t>Continuation phase:</a:t>
            </a: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 RH for 4 months</a:t>
            </a:r>
            <a:endParaRPr lang="en-US" sz="36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62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Pre-pregnancy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Screen for TB prior to pregnancy if possible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If detected, delay pregnancy until treatment is completed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Counsel regarding possible </a:t>
            </a:r>
            <a:r>
              <a:rPr lang="en-US" sz="4000" dirty="0" err="1" smtClean="0">
                <a:latin typeface="Bodoni MT Condensed" pitchFamily="18" charset="0"/>
              </a:rPr>
              <a:t>teratogenic</a:t>
            </a:r>
            <a:r>
              <a:rPr lang="en-US" sz="4000" dirty="0" smtClean="0">
                <a:latin typeface="Bodoni MT Condensed" pitchFamily="18" charset="0"/>
              </a:rPr>
              <a:t> potential of anti-TB’s</a:t>
            </a:r>
            <a:endParaRPr lang="en-US" sz="4000" dirty="0">
              <a:latin typeface="Bodoni MT Condensed" pitchFamily="18" charset="0"/>
            </a:endParaRPr>
          </a:p>
        </p:txBody>
      </p:sp>
      <p:pic>
        <p:nvPicPr>
          <p:cNvPr id="17410" name="Picture 2" descr="C:\Users\USER\Desktop\Not pregn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63921" cy="311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14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868362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Antenatal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410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Screen all women from high risk populations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Perform sputum evaluation if you suspect TB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Give all diagnosed patients full course of treatment; with Pyridoxine supplementation and monthly LFT’s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If TB and HIV co-infection are confirmed, treat BOTH simultaneously</a:t>
            </a:r>
            <a:endParaRPr lang="en-US" sz="3600" dirty="0">
              <a:latin typeface="Bodoni MT Condensed" pitchFamily="18" charset="0"/>
            </a:endParaRPr>
          </a:p>
        </p:txBody>
      </p:sp>
      <p:pic>
        <p:nvPicPr>
          <p:cNvPr id="15362" name="Picture 2" descr="C:\Users\USER\Desktop\During pregnan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28612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9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Labor and Delivery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The most significant concern is that appropriate infection prevention and control measures should be used if the mother is still infectious at the time of delivery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Delivery mode choice should be based on obstetric indications</a:t>
            </a:r>
            <a:endParaRPr lang="en-US" sz="40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74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Post-partum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8768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Separate the baby from the mother only if she is infectious until she has completed at least 10 – 14/7 of therapy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Give INH and BCG vaccine to the baby if the mother is infectious at birth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Encourage exclusive breastfeeding </a:t>
            </a:r>
            <a:endParaRPr lang="en-US" sz="4000" dirty="0">
              <a:latin typeface="Bodoni MT Condensed" pitchFamily="18" charset="0"/>
            </a:endParaRPr>
          </a:p>
        </p:txBody>
      </p:sp>
      <p:pic>
        <p:nvPicPr>
          <p:cNvPr id="16386" name="Picture 2" descr="C:\Users\USER\Desktop\After delivery ag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85" y="228600"/>
            <a:ext cx="3343275" cy="63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8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4290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CONCLUSION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038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Globally, TB is an important cause of morbidity and mortality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There is therefore a need for early diagnosis and prompt treatment in order to reduce the risk of adverse maternal and fetal outcomes</a:t>
            </a:r>
            <a:endParaRPr lang="en-US" sz="3600" dirty="0">
              <a:latin typeface="Bodoni MT Condensed" pitchFamily="18" charset="0"/>
            </a:endParaRPr>
          </a:p>
        </p:txBody>
      </p:sp>
      <p:pic>
        <p:nvPicPr>
          <p:cNvPr id="4" name="Picture 2" descr="http://t0.gstatic.com/images?q=tbn:ANd9GcSqxBnW_WXbpBAt35kWcWbakDON_I8cOFOpQJD8Sl7rtoRaku-ZPlTqPk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85" y="228600"/>
            <a:ext cx="4648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509552">
            <a:off x="4891454" y="5165972"/>
            <a:ext cx="350520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Bodoni MT Condensed" pitchFamily="18" charset="0"/>
              </a:rPr>
              <a:t>Assignment: Read up on MDR–TB and XDR–TB</a:t>
            </a:r>
            <a:endParaRPr lang="en-US" sz="3200" b="1" i="1" dirty="0">
              <a:solidFill>
                <a:schemeClr val="bg1"/>
              </a:solidFill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11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Fri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5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INTRODUCTION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Bodoni MT Condensed" pitchFamily="18" charset="0"/>
              </a:rPr>
              <a:t>Tuberculosis is an infection caused by Mycobacterium tuberculosis</a:t>
            </a:r>
          </a:p>
          <a:p>
            <a:pPr marL="0" indent="0">
              <a:buNone/>
            </a:pPr>
            <a:r>
              <a:rPr lang="en-US" sz="3600" dirty="0">
                <a:latin typeface="Bodoni MT Condensed" pitchFamily="18" charset="0"/>
              </a:rPr>
              <a:t>It is an </a:t>
            </a:r>
            <a:r>
              <a:rPr lang="en-US" sz="3600" dirty="0" smtClean="0">
                <a:latin typeface="Bodoni MT Condensed" pitchFamily="18" charset="0"/>
              </a:rPr>
              <a:t>atypical acid–alcohol–fast </a:t>
            </a:r>
            <a:r>
              <a:rPr lang="en-US" sz="3600" dirty="0">
                <a:latin typeface="Bodoni MT Condensed" pitchFamily="18" charset="0"/>
              </a:rPr>
              <a:t>bacillus that usually affects the lungs but can affect other </a:t>
            </a:r>
            <a:r>
              <a:rPr lang="en-US" sz="3600" dirty="0" smtClean="0">
                <a:latin typeface="Bodoni MT Condensed" pitchFamily="18" charset="0"/>
              </a:rPr>
              <a:t>systems</a:t>
            </a:r>
            <a:endParaRPr lang="en-US" sz="3600" dirty="0">
              <a:latin typeface="Bodoni MT Condensed" pitchFamily="18" charset="0"/>
            </a:endParaRPr>
          </a:p>
        </p:txBody>
      </p:sp>
      <p:pic>
        <p:nvPicPr>
          <p:cNvPr id="3074" name="Picture 2" descr="C:\Users\USER\Desktop\IMAGES\Giving speech introduction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581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EPIDEMIOLOGY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 smtClean="0">
                <a:solidFill>
                  <a:srgbClr val="7030A0"/>
                </a:solidFill>
                <a:latin typeface="Bodoni MT Condensed" pitchFamily="18" charset="0"/>
              </a:rPr>
              <a:t>Globally:</a:t>
            </a:r>
            <a:r>
              <a:rPr lang="en-US" sz="3600" dirty="0" smtClean="0">
                <a:solidFill>
                  <a:srgbClr val="7030A0"/>
                </a:solidFill>
                <a:latin typeface="Bodoni MT Condensed" pitchFamily="18" charset="0"/>
              </a:rPr>
              <a:t> </a:t>
            </a:r>
            <a:r>
              <a:rPr lang="en-US" sz="3600" dirty="0" smtClean="0">
                <a:latin typeface="Bodoni MT Condensed" pitchFamily="18" charset="0"/>
              </a:rPr>
              <a:t>(WHO 2010) 1/3 of world’s population is infected, with 8 million new cases and 2 million deaths annually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The leading cause of infectious mortality globally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95% of mortality from TB is in the lesser developed countries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00B050"/>
                </a:solidFill>
                <a:latin typeface="Bodoni MT Condensed" pitchFamily="18" charset="0"/>
              </a:rPr>
              <a:t>Risk factors</a:t>
            </a:r>
            <a:r>
              <a:rPr lang="en-US" sz="3600" dirty="0" smtClean="0">
                <a:latin typeface="Bodoni MT Condensed" pitchFamily="18" charset="0"/>
              </a:rPr>
              <a:t> – Poverty; overcrowding; HIV infection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Bodoni MT Condensed" pitchFamily="18" charset="0"/>
              </a:rPr>
              <a:t>Transmission</a:t>
            </a:r>
            <a:r>
              <a:rPr lang="en-US" sz="3600" dirty="0" smtClean="0">
                <a:latin typeface="Bodoni MT Condensed" pitchFamily="18" charset="0"/>
              </a:rPr>
              <a:t> is by </a:t>
            </a:r>
            <a:r>
              <a:rPr lang="en-US" sz="3600" i="1" dirty="0" smtClean="0">
                <a:latin typeface="Bodoni MT Condensed" pitchFamily="18" charset="0"/>
              </a:rPr>
              <a:t>droplet infection</a:t>
            </a:r>
            <a:r>
              <a:rPr lang="en-US" sz="3600" dirty="0" smtClean="0">
                <a:latin typeface="Bodoni MT Condensed" pitchFamily="18" charset="0"/>
              </a:rPr>
              <a:t> – thus highly contagious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Incidence and transmission of TB are not altered by pregnancy</a:t>
            </a:r>
            <a:endParaRPr lang="en-US" sz="36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7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3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4419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PATHOPHYSIOLOGY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4343400" cy="57149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dirty="0">
                <a:latin typeface="Bodoni MT Condensed" pitchFamily="18" charset="0"/>
              </a:rPr>
              <a:t>The bacilli cause </a:t>
            </a:r>
            <a:r>
              <a:rPr lang="en-US" sz="4000" i="1" dirty="0" smtClean="0">
                <a:solidFill>
                  <a:srgbClr val="00B050"/>
                </a:solidFill>
                <a:latin typeface="Bodoni MT Condensed" pitchFamily="18" charset="0"/>
              </a:rPr>
              <a:t>non-specific pneumonitis</a:t>
            </a:r>
            <a:r>
              <a:rPr lang="en-US" sz="4000" dirty="0" smtClean="0">
                <a:latin typeface="Bodoni MT Condensed" pitchFamily="18" charset="0"/>
              </a:rPr>
              <a:t>, </a:t>
            </a:r>
            <a:r>
              <a:rPr lang="en-US" sz="4000" dirty="0">
                <a:latin typeface="Bodoni MT Condensed" pitchFamily="18" charset="0"/>
              </a:rPr>
              <a:t>with </a:t>
            </a:r>
            <a:r>
              <a:rPr lang="en-US" sz="4000" i="1" dirty="0">
                <a:solidFill>
                  <a:srgbClr val="FF0000"/>
                </a:solidFill>
                <a:latin typeface="Bodoni MT Condensed" pitchFamily="18" charset="0"/>
              </a:rPr>
              <a:t>activation of the alveolar macrophages</a:t>
            </a:r>
            <a:r>
              <a:rPr lang="en-US" sz="4000" dirty="0">
                <a:latin typeface="Bodoni MT Condensed" pitchFamily="18" charset="0"/>
              </a:rPr>
              <a:t>, which </a:t>
            </a:r>
            <a:r>
              <a:rPr lang="en-US" sz="4000" i="1" dirty="0">
                <a:solidFill>
                  <a:srgbClr val="00B0F0"/>
                </a:solidFill>
                <a:latin typeface="Bodoni MT Condensed" pitchFamily="18" charset="0"/>
              </a:rPr>
              <a:t>engulf the bacilli &amp; seal them off to form a tubercle</a:t>
            </a:r>
            <a:r>
              <a:rPr lang="en-US" sz="4000" dirty="0">
                <a:latin typeface="Bodoni MT Condensed" pitchFamily="18" charset="0"/>
              </a:rPr>
              <a:t> which undergoes </a:t>
            </a:r>
            <a:r>
              <a:rPr lang="en-US" sz="4000" dirty="0" err="1">
                <a:solidFill>
                  <a:srgbClr val="7030A0"/>
                </a:solidFill>
                <a:latin typeface="Bodoni MT Condensed" pitchFamily="18" charset="0"/>
              </a:rPr>
              <a:t>caseous</a:t>
            </a:r>
            <a:r>
              <a:rPr lang="en-US" sz="4000" dirty="0">
                <a:solidFill>
                  <a:srgbClr val="7030A0"/>
                </a:solidFill>
                <a:latin typeface="Bodoni MT Condensed" pitchFamily="18" charset="0"/>
              </a:rPr>
              <a:t> necrosis and </a:t>
            </a:r>
            <a:r>
              <a:rPr lang="en-US" sz="4000" dirty="0" smtClean="0">
                <a:solidFill>
                  <a:srgbClr val="7030A0"/>
                </a:solidFill>
                <a:latin typeface="Bodoni MT Condensed" pitchFamily="18" charset="0"/>
              </a:rPr>
              <a:t>fibrosis</a:t>
            </a:r>
            <a:r>
              <a:rPr lang="en-US" sz="4000" dirty="0" smtClean="0">
                <a:latin typeface="Bodoni MT Condensed" pitchFamily="18" charset="0"/>
              </a:rPr>
              <a:t>, thereby </a:t>
            </a:r>
            <a:r>
              <a:rPr lang="en-US" sz="4000" b="1" dirty="0" smtClean="0">
                <a:latin typeface="Bodoni MT Condensed" pitchFamily="18" charset="0"/>
              </a:rPr>
              <a:t>compromising pulmonary function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Progression is directly related to the level of </a:t>
            </a:r>
            <a:r>
              <a:rPr lang="en-US" sz="4000" dirty="0" err="1" smtClean="0">
                <a:latin typeface="Bodoni MT Condensed" pitchFamily="18" charset="0"/>
              </a:rPr>
              <a:t>immunocompetence</a:t>
            </a:r>
            <a:r>
              <a:rPr lang="en-US" sz="4000" dirty="0" smtClean="0">
                <a:latin typeface="Bodoni MT Condensed" pitchFamily="18" charset="0"/>
              </a:rPr>
              <a:t> of the infected individual</a:t>
            </a:r>
            <a:endParaRPr lang="en-US" sz="40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Clinical Course of 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" y="156754"/>
            <a:ext cx="8763990" cy="654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CLINICAL ASPECTS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43400" cy="5105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i="1" dirty="0" smtClean="0">
                <a:latin typeface="Bodoni MT Condensed" pitchFamily="18" charset="0"/>
              </a:rPr>
              <a:t>SYMPTOMS: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Bodoni MT Condensed" pitchFamily="18" charset="0"/>
              </a:rPr>
              <a:t>Chronic cough (&gt;2/52) productive of sputum;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Bodoni MT Condensed" pitchFamily="18" charset="0"/>
              </a:rPr>
              <a:t>N</a:t>
            </a:r>
            <a:r>
              <a:rPr lang="en-US" sz="3600" dirty="0" smtClean="0">
                <a:solidFill>
                  <a:srgbClr val="00B050"/>
                </a:solidFill>
                <a:latin typeface="Bodoni MT Condensed" pitchFamily="18" charset="0"/>
              </a:rPr>
              <a:t>ight sweats (drenching);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Bodoni MT Condensed" pitchFamily="18" charset="0"/>
              </a:rPr>
              <a:t>U</a:t>
            </a:r>
            <a:r>
              <a:rPr lang="en-US" sz="3600" dirty="0" smtClean="0">
                <a:solidFill>
                  <a:srgbClr val="00B050"/>
                </a:solidFill>
                <a:latin typeface="Bodoni MT Condensed" pitchFamily="18" charset="0"/>
              </a:rPr>
              <a:t>nexplained loss of ≥ 10% body weight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Hemoptysis </a:t>
            </a:r>
            <a:r>
              <a:rPr lang="en-US" sz="3600" dirty="0">
                <a:latin typeface="Bodoni MT Condensed" pitchFamily="18" charset="0"/>
              </a:rPr>
              <a:t>may be </a:t>
            </a:r>
            <a:r>
              <a:rPr lang="en-US" sz="3600" dirty="0" smtClean="0">
                <a:latin typeface="Bodoni MT Condensed" pitchFamily="18" charset="0"/>
              </a:rPr>
              <a:t>present;</a:t>
            </a:r>
            <a:r>
              <a:rPr lang="en-US" sz="3600" dirty="0" smtClean="0">
                <a:solidFill>
                  <a:srgbClr val="00B050"/>
                </a:solidFill>
                <a:latin typeface="Bodoni MT Condensed" pitchFamily="18" charset="0"/>
              </a:rPr>
              <a:t> </a:t>
            </a:r>
            <a:endParaRPr lang="en-US" sz="3600" dirty="0">
              <a:solidFill>
                <a:srgbClr val="00B050"/>
              </a:solidFill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Prolonged </a:t>
            </a:r>
            <a:r>
              <a:rPr lang="en-US" sz="3600" dirty="0">
                <a:latin typeface="Bodoni MT Condensed" pitchFamily="18" charset="0"/>
              </a:rPr>
              <a:t>low-grade fever;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657600" cy="45720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i="1" dirty="0">
                <a:latin typeface="Bodoni MT Condensed" pitchFamily="18" charset="0"/>
              </a:rPr>
              <a:t>PHYSICAL SIGNS:</a:t>
            </a:r>
          </a:p>
          <a:p>
            <a:pPr marL="0" indent="0">
              <a:buNone/>
            </a:pPr>
            <a:r>
              <a:rPr lang="en-US" sz="4400" dirty="0">
                <a:latin typeface="Bodoni MT Condensed" pitchFamily="18" charset="0"/>
              </a:rPr>
              <a:t>Digital clubbing; bronchial breath sounds; </a:t>
            </a:r>
            <a:r>
              <a:rPr lang="en-US" sz="4400" dirty="0" err="1">
                <a:latin typeface="Bodoni MT Condensed" pitchFamily="18" charset="0"/>
              </a:rPr>
              <a:t>crepitations</a:t>
            </a:r>
            <a:r>
              <a:rPr lang="en-US" sz="4400" dirty="0">
                <a:latin typeface="Bodoni MT Condensed" pitchFamily="18" charset="0"/>
              </a:rPr>
              <a:t> may be </a:t>
            </a:r>
            <a:r>
              <a:rPr lang="en-US" sz="4400" dirty="0" smtClean="0">
                <a:latin typeface="Bodoni MT Condensed" pitchFamily="18" charset="0"/>
              </a:rPr>
              <a:t>present; stony dullness (pleural effusion)</a:t>
            </a:r>
            <a:endParaRPr lang="en-US" sz="4400" dirty="0">
              <a:latin typeface="Bodoni MT Condensed" pitchFamily="18" charset="0"/>
            </a:endParaRPr>
          </a:p>
        </p:txBody>
      </p:sp>
      <p:pic>
        <p:nvPicPr>
          <p:cNvPr id="8194" name="Picture 2" descr="C:\Users\USER\Desktop\Golden stethosc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94950" y="-1339854"/>
            <a:ext cx="2017103" cy="523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PREGNANCY ISSUES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The interaction between Tuberculosis and Pregnancy depends on several key factors: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  <a:latin typeface="Bodoni MT Condensed" pitchFamily="18" charset="0"/>
              </a:rPr>
              <a:t>Nutritional and immune status of mother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Bodoni MT Condensed" pitchFamily="18" charset="0"/>
              </a:rPr>
              <a:t>Presence of concomitant  disease, especially HIV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B0F0"/>
                </a:solidFill>
                <a:latin typeface="Bodoni MT Condensed" pitchFamily="18" charset="0"/>
              </a:rPr>
              <a:t>Stage of pregnancy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  <a:latin typeface="Bodoni MT Condensed" pitchFamily="18" charset="0"/>
              </a:rPr>
              <a:t>Type: latent, primary, recurrent, secondary, </a:t>
            </a:r>
            <a:r>
              <a:rPr lang="en-US" dirty="0" err="1" smtClean="0">
                <a:solidFill>
                  <a:srgbClr val="7030A0"/>
                </a:solidFill>
                <a:latin typeface="Bodoni MT Condensed" pitchFamily="18" charset="0"/>
              </a:rPr>
              <a:t>miliary</a:t>
            </a:r>
            <a:r>
              <a:rPr lang="en-US" dirty="0" smtClean="0">
                <a:solidFill>
                  <a:srgbClr val="7030A0"/>
                </a:solidFill>
                <a:latin typeface="Bodoni MT Condensed" pitchFamily="18" charset="0"/>
              </a:rPr>
              <a:t>/ disseminated </a:t>
            </a:r>
            <a:endParaRPr lang="en-US" dirty="0">
              <a:solidFill>
                <a:srgbClr val="7030A0"/>
              </a:solidFill>
              <a:latin typeface="Bodoni MT Condense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Site: Pulmonary,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Extrapulmonary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Bodoni MT Condense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0066"/>
                </a:solidFill>
                <a:latin typeface="Bodoni MT Condensed" pitchFamily="18" charset="0"/>
              </a:rPr>
              <a:t>Extent of tissue damage: Derangement of function</a:t>
            </a:r>
            <a:endParaRPr lang="en-US" dirty="0">
              <a:solidFill>
                <a:srgbClr val="FF0066"/>
              </a:solidFill>
              <a:latin typeface="Bodoni MT Condense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FF00"/>
                </a:solidFill>
                <a:latin typeface="Bodoni MT Condensed" pitchFamily="18" charset="0"/>
              </a:rPr>
              <a:t>Availability </a:t>
            </a:r>
            <a:r>
              <a:rPr lang="en-US" dirty="0">
                <a:solidFill>
                  <a:srgbClr val="00FF00"/>
                </a:solidFill>
                <a:latin typeface="Bodoni MT Condensed" pitchFamily="18" charset="0"/>
              </a:rPr>
              <a:t>of facilities for early diagnosis and </a:t>
            </a:r>
            <a:r>
              <a:rPr lang="en-US" dirty="0" smtClean="0">
                <a:solidFill>
                  <a:srgbClr val="00FF00"/>
                </a:solidFill>
                <a:latin typeface="Bodoni MT Condensed" pitchFamily="18" charset="0"/>
              </a:rPr>
              <a:t>treatment</a:t>
            </a:r>
            <a:endParaRPr lang="en-US" dirty="0">
              <a:solidFill>
                <a:srgbClr val="00FF00"/>
              </a:solidFill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922</Words>
  <Application>Microsoft Office PowerPoint</Application>
  <PresentationFormat>On-screen Show (4:3)</PresentationFormat>
  <Paragraphs>108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TUBERCULOSIS IN PREGNANCY</vt:lpstr>
      <vt:lpstr>PRESENTATION OBJECTIVES</vt:lpstr>
      <vt:lpstr>INTRODUCTION</vt:lpstr>
      <vt:lpstr>EPIDEMIOLOGY</vt:lpstr>
      <vt:lpstr>PowerPoint Presentation</vt:lpstr>
      <vt:lpstr>PATHOPHYSIOLOGY</vt:lpstr>
      <vt:lpstr>PowerPoint Presentation</vt:lpstr>
      <vt:lpstr>CLINICAL ASPECTS</vt:lpstr>
      <vt:lpstr>PREGNANCY ISSUES</vt:lpstr>
      <vt:lpstr>MATERNAL RISKS</vt:lpstr>
      <vt:lpstr>FETAL RISKS</vt:lpstr>
      <vt:lpstr>ADDITIONAL CLINICAL CONCERNS</vt:lpstr>
      <vt:lpstr>DIAGNOSIS</vt:lpstr>
      <vt:lpstr>PowerPoint Presentation</vt:lpstr>
      <vt:lpstr>PowerPoint Presentation</vt:lpstr>
      <vt:lpstr>Newer Diagnostic modalities</vt:lpstr>
      <vt:lpstr>PowerPoint Presentation</vt:lpstr>
      <vt:lpstr>MANAGEMENT PRINCIPLES</vt:lpstr>
      <vt:lpstr>FIRST-LINE THERAPY</vt:lpstr>
      <vt:lpstr>Phases of therapy</vt:lpstr>
      <vt:lpstr>Pre-pregnancy</vt:lpstr>
      <vt:lpstr>Antenatal</vt:lpstr>
      <vt:lpstr>Labor and Delivery</vt:lpstr>
      <vt:lpstr>Post-partum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 IN PREGNANCY</dc:title>
  <dc:creator>DR. KAMAU KOIGI</dc:creator>
  <cp:lastModifiedBy>DR. KAMAU KOIGI</cp:lastModifiedBy>
  <cp:revision>26</cp:revision>
  <dcterms:created xsi:type="dcterms:W3CDTF">2006-08-16T00:00:00Z</dcterms:created>
  <dcterms:modified xsi:type="dcterms:W3CDTF">2016-12-08T07:37:37Z</dcterms:modified>
</cp:coreProperties>
</file>