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0" r:id="rId4"/>
    <p:sldId id="267" r:id="rId5"/>
    <p:sldId id="262" r:id="rId6"/>
    <p:sldId id="263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12" autoAdjust="0"/>
    <p:restoredTop sz="95170"/>
  </p:normalViewPr>
  <p:slideViewPr>
    <p:cSldViewPr snapToGrid="0">
      <p:cViewPr varScale="1">
        <p:scale>
          <a:sx n="71" d="100"/>
          <a:sy n="71" d="100"/>
        </p:scale>
        <p:origin x="200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5FB36-A27B-48FC-B97C-F110089326A5}" type="datetimeFigureOut">
              <a:rPr lang="en-US" smtClean="0"/>
              <a:pPr/>
              <a:t>9/20/16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1621C-B636-4C25-BDD8-CA9105235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9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CAED-6C19-475C-A20C-4C71A67E822F}" type="datetimeFigureOut">
              <a:rPr lang="en-US" smtClean="0"/>
              <a:pPr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15-D4C6-4068-A0F5-4E9643B8A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50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CAED-6C19-475C-A20C-4C71A67E822F}" type="datetimeFigureOut">
              <a:rPr lang="en-US" smtClean="0"/>
              <a:pPr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15-D4C6-4068-A0F5-4E9643B8A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9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CAED-6C19-475C-A20C-4C71A67E822F}" type="datetimeFigureOut">
              <a:rPr lang="en-US" smtClean="0"/>
              <a:pPr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15-D4C6-4068-A0F5-4E9643B8A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7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CAED-6C19-475C-A20C-4C71A67E822F}" type="datetimeFigureOut">
              <a:rPr lang="en-US" smtClean="0"/>
              <a:pPr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15-D4C6-4068-A0F5-4E9643B8A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6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CAED-6C19-475C-A20C-4C71A67E822F}" type="datetimeFigureOut">
              <a:rPr lang="en-US" smtClean="0"/>
              <a:pPr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15-D4C6-4068-A0F5-4E9643B8A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CAED-6C19-475C-A20C-4C71A67E822F}" type="datetimeFigureOut">
              <a:rPr lang="en-US" smtClean="0"/>
              <a:pPr/>
              <a:t>9/20/16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15-D4C6-4068-A0F5-4E9643B8A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9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CAED-6C19-475C-A20C-4C71A67E822F}" type="datetimeFigureOut">
              <a:rPr lang="en-US" smtClean="0"/>
              <a:pPr/>
              <a:t>9/20/16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15-D4C6-4068-A0F5-4E9643B8A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4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CAED-6C19-475C-A20C-4C71A67E822F}" type="datetimeFigureOut">
              <a:rPr lang="en-US" smtClean="0"/>
              <a:pPr/>
              <a:t>9/20/16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15-D4C6-4068-A0F5-4E9643B8A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6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CAED-6C19-475C-A20C-4C71A67E822F}" type="datetimeFigureOut">
              <a:rPr lang="en-US" smtClean="0"/>
              <a:pPr/>
              <a:t>9/20/16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15-D4C6-4068-A0F5-4E9643B8A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CAED-6C19-475C-A20C-4C71A67E822F}" type="datetimeFigureOut">
              <a:rPr lang="en-US" smtClean="0"/>
              <a:pPr/>
              <a:t>9/20/16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15-D4C6-4068-A0F5-4E9643B8A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2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CAED-6C19-475C-A20C-4C71A67E822F}" type="datetimeFigureOut">
              <a:rPr lang="en-US" smtClean="0"/>
              <a:pPr/>
              <a:t>9/20/16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0315-D4C6-4068-A0F5-4E9643B8A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3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3CAED-6C19-475C-A20C-4C71A67E822F}" type="datetimeFigureOut">
              <a:rPr lang="en-US" smtClean="0"/>
              <a:pPr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30315-D4C6-4068-A0F5-4E9643B8A3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77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931535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Term coordination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438362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Didactic teaching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First 3 weeks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Seminars (week 6)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Obstetrics skills </a:t>
            </a:r>
            <a:r>
              <a:rPr lang="en-US" dirty="0" smtClean="0"/>
              <a:t>day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Gynecology </a:t>
            </a:r>
            <a:r>
              <a:rPr lang="en-US" dirty="0"/>
              <a:t>skills </a:t>
            </a:r>
            <a:r>
              <a:rPr lang="en-US" dirty="0" smtClean="0"/>
              <a:t>day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err="1" smtClean="0"/>
              <a:t>Partograph</a:t>
            </a:r>
            <a:r>
              <a:rPr lang="en-US" dirty="0" smtClean="0"/>
              <a:t> seminar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PMTCT seminar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Comprehensive </a:t>
            </a:r>
            <a:r>
              <a:rPr lang="en-US" dirty="0"/>
              <a:t>Abortion </a:t>
            </a:r>
            <a:r>
              <a:rPr lang="en-US" dirty="0" smtClean="0"/>
              <a:t>Care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60306" y="1387742"/>
            <a:ext cx="5733711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en-US" dirty="0" smtClean="0"/>
              <a:t>Clinical areas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KNH: regular weekday schedules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KNH: weekend </a:t>
            </a:r>
            <a:r>
              <a:rPr lang="en-US" dirty="0" err="1" smtClean="0"/>
              <a:t>rota</a:t>
            </a:r>
            <a:r>
              <a:rPr lang="en-US" dirty="0" smtClean="0"/>
              <a:t> for smaller groups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4) Tutorials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Done after week 3: weekly updates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Except during seminar days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Must be completed before exam week</a:t>
            </a:r>
          </a:p>
        </p:txBody>
      </p:sp>
    </p:spTree>
    <p:extLst>
      <p:ext uri="{BB962C8B-B14F-4D97-AF65-F5344CB8AC3E}">
        <p14:creationId xmlns:p14="http://schemas.microsoft.com/office/powerpoint/2010/main" val="35828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731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Clinical rotation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After the first 3 weeks of didactic teaching, you will be divided into 3 firms: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Firm 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Firm II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Firm III</a:t>
            </a:r>
          </a:p>
          <a:p>
            <a:r>
              <a:rPr lang="en-US" dirty="0" smtClean="0"/>
              <a:t>Each firm will appoint a group representative and deputy who will coordinate the group activities</a:t>
            </a:r>
          </a:p>
          <a:p>
            <a:r>
              <a:rPr lang="en-US" dirty="0" smtClean="0"/>
              <a:t>For each firm: attend all firm activities including theatre, clinics, and ward rounds in labour ward, antenatal and postnatal wards and </a:t>
            </a:r>
            <a:r>
              <a:rPr lang="en-US" dirty="0" err="1" smtClean="0"/>
              <a:t>gynaecology</a:t>
            </a:r>
            <a:r>
              <a:rPr lang="en-US" dirty="0" smtClean="0"/>
              <a:t> wards</a:t>
            </a:r>
          </a:p>
          <a:p>
            <a:r>
              <a:rPr lang="en-US" dirty="0" smtClean="0"/>
              <a:t>Every firm (I-III) will pass through the oncology firm (IV) at different/separate times</a:t>
            </a:r>
          </a:p>
          <a:p>
            <a:r>
              <a:rPr lang="en-US" dirty="0" smtClean="0"/>
              <a:t>Tutorials will be given during the week as per schedule</a:t>
            </a:r>
          </a:p>
          <a:p>
            <a:r>
              <a:rPr lang="en-US" dirty="0" smtClean="0"/>
              <a:t>Weekend </a:t>
            </a:r>
            <a:r>
              <a:rPr lang="en-US" dirty="0"/>
              <a:t>r</a:t>
            </a:r>
            <a:r>
              <a:rPr lang="en-US" dirty="0" smtClean="0"/>
              <a:t>otation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On Saturday and Sunday for clinical skills and documented in the logbook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56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Continuous assessment  Test (CATS)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468192"/>
            <a:ext cx="5157787" cy="472147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Weekly CATs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Six CATS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3 in Obstetrics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3 in Gynecology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 take home </a:t>
            </a:r>
          </a:p>
          <a:p>
            <a:r>
              <a:rPr lang="en-US" dirty="0" smtClean="0"/>
              <a:t>Log book (a copy of logbook will be provided for you to photocopy)</a:t>
            </a:r>
          </a:p>
          <a:p>
            <a:pPr lvl="1"/>
            <a:r>
              <a:rPr lang="en-US" dirty="0" smtClean="0"/>
              <a:t>Must score </a:t>
            </a:r>
            <a:r>
              <a:rPr lang="en-US" u="sng" dirty="0" smtClean="0"/>
              <a:t>&gt;</a:t>
            </a:r>
            <a:r>
              <a:rPr lang="en-US" dirty="0" smtClean="0"/>
              <a:t> 67% to sit final exam</a:t>
            </a:r>
          </a:p>
          <a:p>
            <a:r>
              <a:rPr lang="en-US" dirty="0" smtClean="0"/>
              <a:t>End of term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100 MCQs on the last Friday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Clinical: Long case clinical clerkship</a:t>
            </a:r>
          </a:p>
          <a:p>
            <a:pPr lvl="2"/>
            <a:r>
              <a:rPr lang="en-US" dirty="0" smtClean="0"/>
              <a:t>Either Obstetric or Gynecology Long case (Flip a coin) 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WEIGHTING OF CATS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solidFill>
            <a:schemeClr val="accent4"/>
          </a:solidFill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Will all be weighted to 30 Marks for your final MARK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Start Harvesting 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7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End of Year Examination (EYE)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4400" dirty="0" smtClean="0"/>
              <a:t>Only those who score </a:t>
            </a:r>
            <a:r>
              <a:rPr lang="en-US" sz="4400" u="sng" dirty="0" smtClean="0"/>
              <a:t>&gt;</a:t>
            </a:r>
            <a:r>
              <a:rPr lang="en-US" sz="4400" dirty="0" smtClean="0"/>
              <a:t>67% in the log book and </a:t>
            </a:r>
            <a:r>
              <a:rPr lang="en-US" sz="4400" u="sng" dirty="0"/>
              <a:t>&gt;</a:t>
            </a:r>
            <a:r>
              <a:rPr lang="en-US" sz="4400" dirty="0"/>
              <a:t>67% </a:t>
            </a:r>
            <a:r>
              <a:rPr lang="en-US" sz="4400" dirty="0" smtClean="0"/>
              <a:t>in attendance </a:t>
            </a:r>
            <a:r>
              <a:rPr lang="en-US" sz="4400" dirty="0"/>
              <a:t>will sit the end of year examination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End of Year Examination (EYE)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64121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Multiple Choice Questions (MCQS)</a:t>
            </a:r>
          </a:p>
          <a:p>
            <a:r>
              <a:rPr lang="en-US" dirty="0" smtClean="0"/>
              <a:t>Short Answer Questions (SAQs)</a:t>
            </a:r>
          </a:p>
          <a:p>
            <a:r>
              <a:rPr lang="en-US" dirty="0" smtClean="0"/>
              <a:t>Clinical Examination: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Objective Structured Clinical Examination</a:t>
            </a:r>
          </a:p>
          <a:p>
            <a:pPr marL="457200" lvl="1" indent="0">
              <a:buNone/>
            </a:pPr>
            <a:r>
              <a:rPr lang="en-US" dirty="0" smtClean="0"/>
              <a:t>(OSCE)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 smtClean="0"/>
              <a:t>3 Obstetric OSCE’s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 smtClean="0"/>
              <a:t>3 Gynecology OSCE’s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 smtClean="0"/>
              <a:t>Each station 5 minutes</a:t>
            </a:r>
          </a:p>
          <a:p>
            <a:r>
              <a:rPr lang="en-US" dirty="0" smtClean="0"/>
              <a:t>OSCE’s will be practiced on the skills days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DON’T MISS OUT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 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637172" y="1825625"/>
            <a:ext cx="3716628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Marks weighting for EYE</a:t>
            </a:r>
          </a:p>
          <a:p>
            <a:r>
              <a:rPr lang="en-US" dirty="0" smtClean="0"/>
              <a:t>MCQ = 20 Marks</a:t>
            </a:r>
          </a:p>
          <a:p>
            <a:r>
              <a:rPr lang="en-US" dirty="0" smtClean="0"/>
              <a:t>SAQ = 20 Marks </a:t>
            </a:r>
          </a:p>
          <a:p>
            <a:r>
              <a:rPr lang="en-US" dirty="0" smtClean="0"/>
              <a:t>OSCE’s = 30 Marks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Total EYE= 70 Marks 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To Pass, you must </a:t>
            </a:r>
            <a:r>
              <a:rPr lang="en-US" u="sng" dirty="0">
                <a:solidFill>
                  <a:srgbClr val="FF0000"/>
                </a:solidFill>
              </a:rPr>
              <a:t>&gt;</a:t>
            </a:r>
            <a:r>
              <a:rPr lang="en-US" dirty="0" smtClean="0">
                <a:solidFill>
                  <a:srgbClr val="FF0000"/>
                </a:solidFill>
              </a:rPr>
              <a:t>50% in the OSCE’s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TOTAL EXAM MARKS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CAT + EYE = Total Marks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30 + 70 = 100%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TO PASS</a:t>
            </a:r>
          </a:p>
          <a:p>
            <a:pPr marL="514350" indent="-514350">
              <a:buAutoNum type="arabicParenR"/>
            </a:pPr>
            <a:r>
              <a:rPr lang="en-US" dirty="0" smtClean="0"/>
              <a:t>You must get </a:t>
            </a:r>
            <a:r>
              <a:rPr lang="en-US" u="sng" dirty="0" smtClean="0"/>
              <a:t>&gt;</a:t>
            </a:r>
            <a:r>
              <a:rPr lang="en-US" dirty="0" smtClean="0"/>
              <a:t> 50% in EYE OSCE’s</a:t>
            </a:r>
          </a:p>
          <a:p>
            <a:pPr marL="514350" indent="-514350">
              <a:buAutoNum type="arabicParenR"/>
            </a:pPr>
            <a:r>
              <a:rPr lang="en-US" dirty="0" smtClean="0"/>
              <a:t>You must get </a:t>
            </a:r>
            <a:r>
              <a:rPr lang="en-US" u="sng" dirty="0" smtClean="0"/>
              <a:t>&gt;</a:t>
            </a:r>
            <a:r>
              <a:rPr lang="en-US" dirty="0" smtClean="0"/>
              <a:t> 50% final total Mark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21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Procedure for seeking permission to be away during the rotation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ritten </a:t>
            </a:r>
            <a:r>
              <a:rPr lang="en-US" dirty="0"/>
              <a:t>request for permission to the chair through the term </a:t>
            </a:r>
            <a:r>
              <a:rPr lang="en-US" dirty="0" smtClean="0"/>
              <a:t>coordinator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At </a:t>
            </a:r>
            <a:r>
              <a:rPr lang="en-US" dirty="0"/>
              <a:t>least a month before the CAT or activity if not an </a:t>
            </a:r>
            <a:r>
              <a:rPr lang="en-US" dirty="0" smtClean="0"/>
              <a:t>emergency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Emergencies should be reported to the chair and coordinator within 24 hours on weekdays and 72 hours for </a:t>
            </a:r>
            <a:r>
              <a:rPr lang="en-US" dirty="0" smtClean="0"/>
              <a:t>weekends</a:t>
            </a:r>
          </a:p>
          <a:p>
            <a:r>
              <a:rPr lang="en-US" dirty="0" smtClean="0"/>
              <a:t> A copy of approval </a:t>
            </a:r>
            <a:r>
              <a:rPr lang="en-US" dirty="0"/>
              <a:t>confirming request </a:t>
            </a:r>
            <a:r>
              <a:rPr lang="en-US" dirty="0" smtClean="0"/>
              <a:t>should be: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Given to the term coordinators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Filed in the Department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38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2646</TotalTime>
  <Words>475</Words>
  <Application>Microsoft Macintosh PowerPoint</Application>
  <PresentationFormat>Widescreen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Wingdings</vt:lpstr>
      <vt:lpstr>Arial</vt:lpstr>
      <vt:lpstr>Office Theme</vt:lpstr>
      <vt:lpstr>Term coordination </vt:lpstr>
      <vt:lpstr>Clinical rotation</vt:lpstr>
      <vt:lpstr>Continuous assessment  Test (CATS)</vt:lpstr>
      <vt:lpstr>End of Year Examination (EYE) </vt:lpstr>
      <vt:lpstr>End of Year Examination (EYE) </vt:lpstr>
      <vt:lpstr>TOTAL EXAM MARKS</vt:lpstr>
      <vt:lpstr>Procedure for seeking permission to be away during the rotation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 COORDINATION, ASSESSMENT  &amp;  EXAMINATIONS</dc:title>
  <dc:creator>Rose Kosgei</dc:creator>
  <cp:lastModifiedBy>ALFRED O. OSOTI</cp:lastModifiedBy>
  <cp:revision>26</cp:revision>
  <dcterms:created xsi:type="dcterms:W3CDTF">2015-01-05T16:12:26Z</dcterms:created>
  <dcterms:modified xsi:type="dcterms:W3CDTF">2016-09-20T03:14:30Z</dcterms:modified>
</cp:coreProperties>
</file>