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7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5" r:id="rId19"/>
    <p:sldId id="274" r:id="rId20"/>
    <p:sldId id="276" r:id="rId21"/>
    <p:sldId id="278" r:id="rId22"/>
    <p:sldId id="277" r:id="rId23"/>
    <p:sldId id="272" r:id="rId24"/>
    <p:sldId id="27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-13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04/04/16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04/04/16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04/04/16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04/04/16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04/04/16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04/04/16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04/04/16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04/04/16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04/04/16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04/04/16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04/04/16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04/04/16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04/04/16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 smtClean="0">
                <a:latin typeface="Arial"/>
                <a:cs typeface="Arial"/>
              </a:rPr>
              <a:t>Overview of Female Infertility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 </a:t>
            </a:r>
            <a:r>
              <a:rPr lang="en-US" sz="2000" b="1" dirty="0" err="1" smtClean="0">
                <a:latin typeface="Arial"/>
                <a:cs typeface="Arial"/>
              </a:rPr>
              <a:t>Ogweno</a:t>
            </a:r>
            <a:r>
              <a:rPr lang="en-US" sz="2000" b="1" dirty="0" smtClean="0">
                <a:latin typeface="Arial"/>
                <a:cs typeface="Arial"/>
              </a:rPr>
              <a:t> G.M.</a:t>
            </a:r>
          </a:p>
          <a:p>
            <a:r>
              <a:rPr lang="en-US" sz="2000" b="1" dirty="0" smtClean="0">
                <a:latin typeface="Arial"/>
                <a:cs typeface="Arial"/>
              </a:rPr>
              <a:t>Subspecialist in Reproductive Medicine </a:t>
            </a:r>
          </a:p>
          <a:p>
            <a:r>
              <a:rPr lang="en-US" sz="2000" b="1" dirty="0" smtClean="0">
                <a:latin typeface="Arial"/>
                <a:cs typeface="Arial"/>
              </a:rPr>
              <a:t>Hon. Lecturer UON &amp; Consultant Gynecologist </a:t>
            </a:r>
          </a:p>
        </p:txBody>
      </p:sp>
    </p:spTree>
    <p:extLst>
      <p:ext uri="{BB962C8B-B14F-4D97-AF65-F5344CB8AC3E}">
        <p14:creationId xmlns:p14="http://schemas.microsoft.com/office/powerpoint/2010/main" val="763229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Previous Contraception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 IUD was a popular method of contraception in the 1970s in the US, in particular the </a:t>
            </a:r>
            <a:r>
              <a:rPr lang="en-US" dirty="0" err="1" smtClean="0"/>
              <a:t>Dalkon</a:t>
            </a:r>
            <a:r>
              <a:rPr lang="en-US" dirty="0" smtClean="0"/>
              <a:t> Shield which was linked with a higher risk of PID, hence increasing the chance of tubal factor infertility.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779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Occupational Hazards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Chemical exposures can result from either environmental or more likely exposure at workplace.</a:t>
            </a:r>
          </a:p>
          <a:p>
            <a:pPr algn="just"/>
            <a:r>
              <a:rPr lang="en-US" dirty="0" smtClean="0"/>
              <a:t>The Occupational Safety and Health Administration (OSHA) regulates the workplace to ensure safety of all employees.</a:t>
            </a:r>
          </a:p>
          <a:p>
            <a:pPr algn="just"/>
            <a:r>
              <a:rPr lang="en-US" dirty="0" smtClean="0"/>
              <a:t>Most </a:t>
            </a:r>
            <a:r>
              <a:rPr lang="en-US" dirty="0" err="1" smtClean="0"/>
              <a:t>spermatotoxins</a:t>
            </a:r>
            <a:r>
              <a:rPr lang="en-US" dirty="0" smtClean="0"/>
              <a:t> are encountered in men working with pesticides.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38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Diet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Currently there is no data to show that any particular diet can impact on fertility.</a:t>
            </a:r>
          </a:p>
          <a:p>
            <a:pPr algn="just"/>
            <a:r>
              <a:rPr lang="en-US" dirty="0" smtClean="0"/>
              <a:t>Women with extremes of weight; </a:t>
            </a:r>
            <a:r>
              <a:rPr lang="en-US" dirty="0" smtClean="0">
                <a:solidFill>
                  <a:srgbClr val="FF0000"/>
                </a:solidFill>
              </a:rPr>
              <a:t>BMI &lt;19</a:t>
            </a:r>
            <a:r>
              <a:rPr lang="en-US" dirty="0" smtClean="0"/>
              <a:t> or body fat content &lt;22% are at risk for hypothalamic dysfunction, while those with </a:t>
            </a:r>
            <a:r>
              <a:rPr lang="en-US" dirty="0" smtClean="0">
                <a:solidFill>
                  <a:srgbClr val="FF0000"/>
                </a:solidFill>
              </a:rPr>
              <a:t>BMI &gt; 30</a:t>
            </a:r>
            <a:r>
              <a:rPr lang="en-US" dirty="0" smtClean="0"/>
              <a:t> may have associated PCOS which can cause reduced fertility aside from its impact on ovulatory function.</a:t>
            </a:r>
          </a:p>
          <a:p>
            <a:pPr algn="just"/>
            <a:r>
              <a:rPr lang="en-US" dirty="0" smtClean="0"/>
              <a:t>Advanced BMI is associated with reduced implantation and pregnancy rates and men also are associated with altered sperm parameters and reduced fertility.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083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Lifestyle Habits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Smoking</a:t>
            </a:r>
            <a:r>
              <a:rPr lang="en-US" dirty="0" smtClean="0"/>
              <a:t>-is a reproductive toxin and is associated with decreased fertility.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Caffeine</a:t>
            </a:r>
            <a:r>
              <a:rPr lang="en-US" dirty="0" smtClean="0"/>
              <a:t>-has been associated with an increased risk of pregnancy loss, with reports linking it to decreased fertility.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Alcohol</a:t>
            </a:r>
            <a:r>
              <a:rPr lang="en-US" dirty="0" smtClean="0"/>
              <a:t>-effect on fertility has not been well studied.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Stress and Anxiety</a:t>
            </a:r>
            <a:r>
              <a:rPr lang="en-US" dirty="0" smtClean="0"/>
              <a:t>-have been show to reduce a couples success while undergoing treatment for conception.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164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Causes of Infertility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76" y="1600201"/>
            <a:ext cx="7272172" cy="45054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180522" y="1755913"/>
            <a:ext cx="22418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69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Cervical factor Infertility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Impaired sperm penetration of the cervical mucus following intercourse can prevent the establishment of pregnancy.</a:t>
            </a:r>
          </a:p>
          <a:p>
            <a:pPr algn="just"/>
            <a:r>
              <a:rPr lang="en-US" dirty="0" smtClean="0"/>
              <a:t>About 5% of couples will have cervical factor as the cause of their infertility.</a:t>
            </a:r>
          </a:p>
          <a:p>
            <a:pPr algn="just"/>
            <a:r>
              <a:rPr lang="en-US" dirty="0" smtClean="0"/>
              <a:t>A history of LEEP or ablative surgery to the cervix could put a woman at risk.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789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Uterine factor fertility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Dysfunction of the uterus can prevent establishment of a pregnancy.</a:t>
            </a:r>
          </a:p>
          <a:p>
            <a:pPr algn="just"/>
            <a:r>
              <a:rPr lang="en-US" dirty="0" smtClean="0"/>
              <a:t>Evaluation of the uterine cavity should be considered for women with AUB, abnormal cavity noted on HSG or those with a history repeated miscarriages.</a:t>
            </a:r>
          </a:p>
          <a:p>
            <a:pPr algn="just"/>
            <a:r>
              <a:rPr lang="en-US" dirty="0" smtClean="0"/>
              <a:t>Evaluation of the uterine cavity can be done by diagnostic hysteroscopy or a sonohysterogram (SHG).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83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Tubal factor (TF) infertility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TF infertility is present in approximately 20% of infertile women.</a:t>
            </a:r>
          </a:p>
          <a:p>
            <a:pPr algn="just"/>
            <a:r>
              <a:rPr lang="en-US" dirty="0" smtClean="0"/>
              <a:t>Risk factors include previous ectopic pregnancy, ruptured appendix, septic abortion, previous use of IUD, or a history of PID.</a:t>
            </a:r>
          </a:p>
          <a:p>
            <a:pPr algn="just"/>
            <a:r>
              <a:rPr lang="en-US" dirty="0" smtClean="0"/>
              <a:t>HSG and laparoscopy are the standard tests for assessing tubal patency in infertile women.</a:t>
            </a:r>
          </a:p>
          <a:p>
            <a:pPr algn="just"/>
            <a:r>
              <a:rPr lang="en-US" dirty="0" smtClean="0"/>
              <a:t>Absolute contraindications to the test include: active pelvic infection and suspicion of pregnancy.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553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Ovarian </a:t>
            </a:r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Determination of whether ovulation is occurring by ODKs or Day-21 progesterone level &gt;3ng/ml.</a:t>
            </a:r>
          </a:p>
          <a:p>
            <a:r>
              <a:rPr lang="en-US" dirty="0" smtClean="0"/>
              <a:t>Assessment of ovarian reserve: Cycle Day 3 Basal FSH and estradiol, AFC and AMH.</a:t>
            </a:r>
          </a:p>
          <a:p>
            <a:r>
              <a:rPr lang="en-US" dirty="0" smtClean="0"/>
              <a:t>Evaluation of a woman with ovulatory dysfunction: Menstrual cycles out of the normal range (25-35), TSH, PRL.</a:t>
            </a:r>
          </a:p>
          <a:p>
            <a:r>
              <a:rPr lang="en-US" dirty="0" smtClean="0"/>
              <a:t>PCOS patients should have androgen tests as well as a FBS or HBA1C to rule out glucose intolerance. 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50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Premature menopause</a:t>
            </a: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438900" y="2208213"/>
            <a:ext cx="2552700" cy="4116387"/>
            <a:chOff x="285750" y="1357313"/>
            <a:chExt cx="2552700" cy="4116387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784350" y="1649413"/>
              <a:ext cx="650875" cy="4460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GB" sz="2400"/>
                <a:t>Hyp</a:t>
              </a: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1720850" y="2525713"/>
              <a:ext cx="733425" cy="4937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 sz="2400"/>
                <a:t>Pit</a:t>
              </a:r>
            </a:p>
          </p:txBody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1114425" y="4043363"/>
              <a:ext cx="1724025" cy="1430337"/>
            </a:xfrm>
            <a:prstGeom prst="ellipse">
              <a:avLst/>
            </a:prstGeom>
            <a:solidFill>
              <a:srgbClr val="FF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GB" dirty="0"/>
                <a:t>Small</a:t>
              </a:r>
            </a:p>
            <a:p>
              <a:r>
                <a:rPr lang="en-GB" dirty="0"/>
                <a:t>Follicles</a:t>
              </a:r>
            </a:p>
            <a:p>
              <a:r>
                <a:rPr lang="en-GB" dirty="0"/>
                <a:t>in ovary</a:t>
              </a:r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2063750" y="3059113"/>
              <a:ext cx="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 flipH="1" flipV="1">
              <a:off x="704850" y="1357313"/>
              <a:ext cx="742950" cy="3084512"/>
            </a:xfrm>
            <a:prstGeom prst="curvedLeftArrow">
              <a:avLst>
                <a:gd name="adj1" fmla="val 83034"/>
                <a:gd name="adj2" fmla="val 166068"/>
                <a:gd name="adj3" fmla="val 30769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12"/>
            <p:cNvSpPr>
              <a:spLocks noChangeArrowheads="1"/>
            </p:cNvSpPr>
            <p:nvPr/>
          </p:nvSpPr>
          <p:spPr bwMode="auto">
            <a:xfrm flipH="1" flipV="1">
              <a:off x="725488" y="2555875"/>
              <a:ext cx="742950" cy="1709738"/>
            </a:xfrm>
            <a:prstGeom prst="curvedLeftArrow">
              <a:avLst>
                <a:gd name="adj1" fmla="val 46026"/>
                <a:gd name="adj2" fmla="val 92051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1365250" y="3236913"/>
              <a:ext cx="7445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400"/>
                <a:t>FSH</a:t>
              </a: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2024063" y="3232150"/>
              <a:ext cx="590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2400"/>
                <a:t>LH</a:t>
              </a:r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285750" y="3224213"/>
              <a:ext cx="5222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2400"/>
                <a:t>E2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27652" y="1744870"/>
            <a:ext cx="8063948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eaLnBrk="0" hangingPunct="0">
              <a:lnSpc>
                <a:spcPct val="90000"/>
              </a:lnSpc>
              <a:spcBef>
                <a:spcPct val="50000"/>
              </a:spcBef>
              <a:buClr>
                <a:srgbClr val="004880"/>
              </a:buClr>
              <a:buFont typeface="Arial"/>
              <a:buChar char="•"/>
              <a:defRPr/>
            </a:pPr>
            <a:r>
              <a:rPr lang="en-GB" sz="2400" kern="0" dirty="0">
                <a:solidFill>
                  <a:srgbClr val="000000"/>
                </a:solidFill>
                <a:latin typeface="+mj-lt"/>
                <a:cs typeface="Calibri"/>
              </a:rPr>
              <a:t>Cessation of ovarian function before the age of 40 years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50000"/>
              </a:spcBef>
              <a:buClr>
                <a:srgbClr val="004880"/>
              </a:buClr>
              <a:buFontTx/>
              <a:buChar char="-"/>
              <a:defRPr/>
            </a:pPr>
            <a:r>
              <a:rPr lang="en-GB" sz="2400" kern="0" dirty="0">
                <a:solidFill>
                  <a:srgbClr val="000000"/>
                </a:solidFill>
                <a:latin typeface="+mj-lt"/>
                <a:cs typeface="Calibri"/>
              </a:rPr>
              <a:t>Amenorrhoea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50000"/>
              </a:spcBef>
              <a:buClr>
                <a:srgbClr val="004880"/>
              </a:buClr>
              <a:buFontTx/>
              <a:buChar char="-"/>
              <a:defRPr/>
            </a:pPr>
            <a:r>
              <a:rPr lang="en-GB" sz="2400" kern="0" dirty="0">
                <a:solidFill>
                  <a:srgbClr val="000000"/>
                </a:solidFill>
                <a:latin typeface="+mj-lt"/>
                <a:cs typeface="Calibri"/>
              </a:rPr>
              <a:t>Raised FSH (&gt;40 </a:t>
            </a:r>
            <a:r>
              <a:rPr lang="en-GB" sz="2400" kern="0" dirty="0" err="1">
                <a:solidFill>
                  <a:srgbClr val="000000"/>
                </a:solidFill>
                <a:latin typeface="+mj-lt"/>
                <a:cs typeface="Calibri"/>
              </a:rPr>
              <a:t>iu</a:t>
            </a:r>
            <a:r>
              <a:rPr lang="en-GB" sz="2400" kern="0" dirty="0">
                <a:solidFill>
                  <a:srgbClr val="000000"/>
                </a:solidFill>
                <a:latin typeface="+mj-lt"/>
                <a:cs typeface="Calibri"/>
              </a:rPr>
              <a:t>) x </a:t>
            </a:r>
            <a:r>
              <a:rPr lang="en-GB" sz="2400" kern="0" dirty="0" smtClean="0">
                <a:solidFill>
                  <a:srgbClr val="000000"/>
                </a:solidFill>
                <a:latin typeface="+mj-lt"/>
                <a:cs typeface="Calibri"/>
              </a:rPr>
              <a:t>2 times</a:t>
            </a:r>
            <a:endParaRPr lang="en-GB" sz="2400" kern="0" dirty="0">
              <a:solidFill>
                <a:srgbClr val="000000"/>
              </a:solidFill>
              <a:latin typeface="+mj-lt"/>
              <a:cs typeface="Calibri"/>
            </a:endParaRPr>
          </a:p>
          <a:p>
            <a:pPr marL="800100" lvl="1" indent="-342900" eaLnBrk="0" hangingPunct="0">
              <a:lnSpc>
                <a:spcPct val="90000"/>
              </a:lnSpc>
              <a:spcBef>
                <a:spcPct val="50000"/>
              </a:spcBef>
              <a:buClr>
                <a:srgbClr val="004880"/>
              </a:buClr>
              <a:buFontTx/>
              <a:buChar char="-"/>
              <a:defRPr/>
            </a:pPr>
            <a:r>
              <a:rPr lang="en-GB" sz="2400" kern="0" dirty="0">
                <a:solidFill>
                  <a:srgbClr val="000000"/>
                </a:solidFill>
                <a:latin typeface="+mj-lt"/>
                <a:cs typeface="Calibri"/>
              </a:rPr>
              <a:t>Hypo-</a:t>
            </a:r>
            <a:r>
              <a:rPr lang="en-GB" sz="2400" kern="0" dirty="0" err="1">
                <a:solidFill>
                  <a:srgbClr val="000000"/>
                </a:solidFill>
                <a:latin typeface="+mj-lt"/>
                <a:cs typeface="Calibri"/>
              </a:rPr>
              <a:t>oestrogenism</a:t>
            </a:r>
            <a:endParaRPr lang="en-GB" sz="2400" kern="0" dirty="0">
              <a:solidFill>
                <a:srgbClr val="000000"/>
              </a:solidFill>
              <a:latin typeface="+mj-lt"/>
              <a:cs typeface="Calibri"/>
            </a:endParaRPr>
          </a:p>
          <a:p>
            <a:endParaRPr lang="en-US" dirty="0" smtClean="0">
              <a:latin typeface="+mj-lt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 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9900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Historical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just">
              <a:buFont typeface="Arial"/>
              <a:buChar char="•"/>
            </a:pPr>
            <a:r>
              <a:rPr lang="en-US" dirty="0"/>
              <a:t>1800s-Marion Sims-</a:t>
            </a:r>
            <a:r>
              <a:rPr lang="en-US" dirty="0" err="1"/>
              <a:t>Analysed</a:t>
            </a:r>
            <a:r>
              <a:rPr lang="en-US" dirty="0"/>
              <a:t> the importance of cervical secretions in affecting sperm survival.</a:t>
            </a:r>
          </a:p>
          <a:p>
            <a:pPr marL="285750" indent="-285750" algn="just">
              <a:buFont typeface="Arial"/>
              <a:buChar char="•"/>
            </a:pPr>
            <a:r>
              <a:rPr lang="en-US" dirty="0"/>
              <a:t>1920-Rubin introduced clinical tests to determine tubal patency initially using Radioactive material and later through O</a:t>
            </a:r>
            <a:r>
              <a:rPr lang="en-US" baseline="-25000" dirty="0"/>
              <a:t>2</a:t>
            </a:r>
            <a:r>
              <a:rPr lang="en-US" dirty="0"/>
              <a:t> insufflation.</a:t>
            </a:r>
          </a:p>
          <a:p>
            <a:pPr marL="285750" indent="-285750" algn="just">
              <a:buFont typeface="Arial"/>
              <a:buChar char="•"/>
            </a:pPr>
            <a:r>
              <a:rPr lang="en-US" dirty="0"/>
              <a:t>1935-Stein and </a:t>
            </a:r>
            <a:r>
              <a:rPr lang="en-US" dirty="0" err="1"/>
              <a:t>Levanthal</a:t>
            </a:r>
            <a:r>
              <a:rPr lang="en-US" dirty="0"/>
              <a:t> described a series of patients with amenorrhea, </a:t>
            </a:r>
            <a:r>
              <a:rPr lang="en-US" dirty="0" err="1"/>
              <a:t>hirsutism</a:t>
            </a:r>
            <a:r>
              <a:rPr lang="en-US" dirty="0"/>
              <a:t> and obesity (PCOS).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484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Premature menopause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9275" y="2020957"/>
            <a:ext cx="8042275" cy="301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50000"/>
              </a:spcBef>
              <a:buClr>
                <a:srgbClr val="004880"/>
              </a:buClr>
              <a:buFont typeface="Arial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+mj-lt"/>
                <a:cs typeface="Calibri"/>
              </a:rPr>
              <a:t>1% women &lt;40 years of age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Clr>
                <a:srgbClr val="004880"/>
              </a:buClr>
              <a:buFont typeface="Arial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+mj-lt"/>
                <a:cs typeface="Calibri"/>
              </a:rPr>
              <a:t>0.1% women &lt;30 years ( by a factor of 10)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Clr>
                <a:srgbClr val="004880"/>
              </a:buClr>
              <a:buFont typeface="Arial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+mj-lt"/>
                <a:cs typeface="Calibri"/>
              </a:rPr>
              <a:t>0.01% women &lt;20 years (early POF)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Clr>
                <a:srgbClr val="004880"/>
              </a:buClr>
              <a:buFont typeface="Arial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+mj-lt"/>
                <a:cs typeface="Calibri"/>
              </a:rPr>
              <a:t>50% experience intermittent ovarian function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Clr>
                <a:srgbClr val="004880"/>
              </a:buClr>
              <a:buFont typeface="Arial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+mj-lt"/>
                <a:cs typeface="Calibri"/>
              </a:rPr>
              <a:t>5% spontaneous pregnancies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Clr>
                <a:srgbClr val="004880"/>
              </a:buClr>
              <a:buFont typeface="Arial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+mj-lt"/>
                <a:cs typeface="Calibri"/>
              </a:rPr>
              <a:t>20-30% positive family history</a:t>
            </a:r>
          </a:p>
        </p:txBody>
      </p:sp>
    </p:spTree>
    <p:extLst>
      <p:ext uri="{BB962C8B-B14F-4D97-AF65-F5344CB8AC3E}">
        <p14:creationId xmlns:p14="http://schemas.microsoft.com/office/powerpoint/2010/main" val="2214352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Ovarian Ageing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1" y="2016222"/>
            <a:ext cx="5486400" cy="370903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Picture 4" descr="Side Effects of Anti Aging Drugs and Supplement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3" y="2640220"/>
            <a:ext cx="27813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80435" y="1444532"/>
            <a:ext cx="7211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Progressive loss of reproductive function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488668"/>
            <a:ext cx="5633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Broekmans</a:t>
            </a:r>
            <a:r>
              <a:rPr lang="en-US" sz="1400" b="1" dirty="0" smtClean="0"/>
              <a:t> et al; 2009 </a:t>
            </a:r>
            <a:r>
              <a:rPr lang="en-US" sz="1400" b="1" dirty="0" err="1" smtClean="0"/>
              <a:t>Endo.reviews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976442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Premature menopause: causes</a:t>
            </a:r>
            <a:endParaRPr lang="en-US" sz="36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42900" y="1557130"/>
            <a:ext cx="8459788" cy="471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546225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03425" indent="-28575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460625" indent="-28575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917825" indent="-28575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375025" indent="-28575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50000"/>
              </a:spcBef>
              <a:buClr>
                <a:srgbClr val="004880"/>
              </a:buClr>
            </a:pPr>
            <a:r>
              <a:rPr lang="en-GB" sz="2400" b="0" dirty="0">
                <a:solidFill>
                  <a:srgbClr val="000000"/>
                </a:solidFill>
                <a:latin typeface="+mj-lt"/>
                <a:cs typeface="Calibri"/>
              </a:rPr>
              <a:t>Chromosomal/Genetic</a:t>
            </a:r>
          </a:p>
          <a:p>
            <a:pPr lvl="4" algn="just">
              <a:lnSpc>
                <a:spcPct val="90000"/>
              </a:lnSpc>
              <a:buClr>
                <a:srgbClr val="004880"/>
              </a:buClr>
              <a:buFontTx/>
              <a:buChar char="–"/>
            </a:pPr>
            <a:r>
              <a:rPr lang="en-GB" sz="2400" b="0" dirty="0">
                <a:solidFill>
                  <a:srgbClr val="000000"/>
                </a:solidFill>
                <a:latin typeface="+mj-lt"/>
                <a:cs typeface="Calibri"/>
              </a:rPr>
              <a:t>Turners Syndrome</a:t>
            </a:r>
          </a:p>
          <a:p>
            <a:pPr lvl="4" algn="just">
              <a:lnSpc>
                <a:spcPct val="90000"/>
              </a:lnSpc>
              <a:buClr>
                <a:srgbClr val="004880"/>
              </a:buClr>
              <a:buFontTx/>
              <a:buChar char="–"/>
            </a:pPr>
            <a:r>
              <a:rPr lang="en-GB" sz="2400" b="0" dirty="0">
                <a:solidFill>
                  <a:srgbClr val="000000"/>
                </a:solidFill>
                <a:latin typeface="+mj-lt"/>
                <a:cs typeface="Calibri"/>
              </a:rPr>
              <a:t>Gonadal </a:t>
            </a:r>
            <a:r>
              <a:rPr lang="en-GB" sz="2400" b="0" dirty="0" err="1">
                <a:solidFill>
                  <a:srgbClr val="000000"/>
                </a:solidFill>
                <a:latin typeface="+mj-lt"/>
                <a:cs typeface="Calibri"/>
              </a:rPr>
              <a:t>dysgenesis</a:t>
            </a:r>
            <a:endParaRPr lang="en-GB" sz="2400" b="0" dirty="0">
              <a:solidFill>
                <a:srgbClr val="000000"/>
              </a:solidFill>
              <a:latin typeface="+mj-lt"/>
              <a:cs typeface="Calibri"/>
            </a:endParaRPr>
          </a:p>
          <a:p>
            <a:pPr lvl="4" algn="just">
              <a:lnSpc>
                <a:spcPct val="90000"/>
              </a:lnSpc>
              <a:buClr>
                <a:srgbClr val="004880"/>
              </a:buClr>
              <a:buFontTx/>
              <a:buChar char="–"/>
            </a:pPr>
            <a:r>
              <a:rPr lang="en-GB" sz="2400" b="0" dirty="0">
                <a:solidFill>
                  <a:srgbClr val="000000"/>
                </a:solidFill>
                <a:latin typeface="+mj-lt"/>
                <a:cs typeface="Calibri"/>
              </a:rPr>
              <a:t>Fragile X syndrome/ FMR1 gene mutation</a:t>
            </a:r>
          </a:p>
          <a:p>
            <a:pPr lvl="4" algn="just">
              <a:lnSpc>
                <a:spcPct val="90000"/>
              </a:lnSpc>
              <a:buClr>
                <a:srgbClr val="004880"/>
              </a:buClr>
              <a:buFontTx/>
              <a:buChar char="–"/>
            </a:pPr>
            <a:r>
              <a:rPr lang="en-GB" sz="2400" b="0" dirty="0">
                <a:solidFill>
                  <a:srgbClr val="000000"/>
                </a:solidFill>
                <a:latin typeface="+mj-lt"/>
                <a:cs typeface="Calibri"/>
              </a:rPr>
              <a:t>Deletions/ translocations in X chromosomes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Clr>
                <a:srgbClr val="004880"/>
              </a:buClr>
            </a:pPr>
            <a:r>
              <a:rPr lang="en-GB" sz="2400" b="0" dirty="0">
                <a:solidFill>
                  <a:srgbClr val="000000"/>
                </a:solidFill>
                <a:latin typeface="+mj-lt"/>
                <a:cs typeface="Calibri"/>
              </a:rPr>
              <a:t>Idiopathic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Clr>
                <a:srgbClr val="004880"/>
              </a:buClr>
            </a:pPr>
            <a:r>
              <a:rPr lang="en-GB" sz="2400" b="0" dirty="0">
                <a:solidFill>
                  <a:srgbClr val="000000"/>
                </a:solidFill>
                <a:latin typeface="+mj-lt"/>
                <a:cs typeface="Calibri"/>
              </a:rPr>
              <a:t>Autoimmune/ ? Infective (e.g. mumps, TB)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Clr>
                <a:srgbClr val="004880"/>
              </a:buClr>
            </a:pPr>
            <a:r>
              <a:rPr lang="en-GB" sz="2400" b="0" dirty="0">
                <a:solidFill>
                  <a:srgbClr val="000000"/>
                </a:solidFill>
                <a:latin typeface="+mj-lt"/>
                <a:cs typeface="Calibri"/>
              </a:rPr>
              <a:t>Surgical (ovarian surgery, UAE, Hysterectomy)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Clr>
                <a:srgbClr val="004880"/>
              </a:buClr>
            </a:pPr>
            <a:r>
              <a:rPr lang="en-GB" sz="2400" b="0" dirty="0">
                <a:solidFill>
                  <a:srgbClr val="000000"/>
                </a:solidFill>
                <a:latin typeface="+mj-lt"/>
                <a:cs typeface="Calibri"/>
              </a:rPr>
              <a:t>Chemotherapy (drug/dose/age)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Clr>
                <a:srgbClr val="004880"/>
              </a:buClr>
            </a:pPr>
            <a:r>
              <a:rPr lang="en-GB" sz="2400" b="0" dirty="0">
                <a:solidFill>
                  <a:srgbClr val="000000"/>
                </a:solidFill>
                <a:latin typeface="+mj-lt"/>
                <a:cs typeface="Calibri"/>
              </a:rPr>
              <a:t>Radio-therapy (20 </a:t>
            </a:r>
            <a:r>
              <a:rPr lang="en-GB" sz="2400" b="0" dirty="0" err="1">
                <a:solidFill>
                  <a:srgbClr val="000000"/>
                </a:solidFill>
                <a:latin typeface="+mj-lt"/>
                <a:cs typeface="Calibri"/>
              </a:rPr>
              <a:t>Gy</a:t>
            </a:r>
            <a:r>
              <a:rPr lang="en-GB" sz="2400" b="0" dirty="0">
                <a:solidFill>
                  <a:srgbClr val="000000"/>
                </a:solidFill>
                <a:latin typeface="+mj-lt"/>
                <a:cs typeface="Calibri"/>
              </a:rPr>
              <a:t> in &lt;40yrs; 6 </a:t>
            </a:r>
            <a:r>
              <a:rPr lang="en-GB" sz="2400" b="0" dirty="0" err="1">
                <a:solidFill>
                  <a:srgbClr val="000000"/>
                </a:solidFill>
                <a:latin typeface="+mj-lt"/>
                <a:cs typeface="Calibri"/>
              </a:rPr>
              <a:t>Gy</a:t>
            </a:r>
            <a:r>
              <a:rPr lang="en-GB" sz="2400" b="0" dirty="0">
                <a:solidFill>
                  <a:srgbClr val="000000"/>
                </a:solidFill>
                <a:latin typeface="+mj-lt"/>
                <a:cs typeface="Calibri"/>
              </a:rPr>
              <a:t> in older)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Clr>
                <a:srgbClr val="004880"/>
              </a:buClr>
            </a:pPr>
            <a:r>
              <a:rPr lang="en-GB" sz="2400" b="0" dirty="0">
                <a:solidFill>
                  <a:srgbClr val="000000"/>
                </a:solidFill>
                <a:latin typeface="+mj-lt"/>
                <a:cs typeface="Calibri"/>
              </a:rPr>
              <a:t>Environmental</a:t>
            </a:r>
          </a:p>
        </p:txBody>
      </p:sp>
    </p:spTree>
    <p:extLst>
      <p:ext uri="{BB962C8B-B14F-4D97-AF65-F5344CB8AC3E}">
        <p14:creationId xmlns:p14="http://schemas.microsoft.com/office/powerpoint/2010/main" val="3800755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Ovarian factor and infertility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84" y="1444532"/>
            <a:ext cx="7664174" cy="53140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1544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Endometriosis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Severe endometriosis can cause distortion of pelvic anatomy by adhesions.</a:t>
            </a:r>
          </a:p>
          <a:p>
            <a:pPr algn="just"/>
            <a:r>
              <a:rPr lang="en-US" dirty="0" err="1" smtClean="0"/>
              <a:t>Periovarian</a:t>
            </a:r>
            <a:r>
              <a:rPr lang="en-US" dirty="0" smtClean="0"/>
              <a:t> adhesions can interfere with oocyte release.</a:t>
            </a:r>
          </a:p>
          <a:p>
            <a:pPr algn="just"/>
            <a:r>
              <a:rPr lang="en-US" dirty="0" smtClean="0"/>
              <a:t>Tubal adhesions can impair transport into the uterine cavity.</a:t>
            </a:r>
          </a:p>
          <a:p>
            <a:pPr algn="just"/>
            <a:r>
              <a:rPr lang="en-US" dirty="0" smtClean="0"/>
              <a:t>Presence of ectopic endometrial implants can lead to an autoimmune response resulting in implantation failure.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510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just">
              <a:buFont typeface="Arial"/>
              <a:buChar char="•"/>
            </a:pPr>
            <a:r>
              <a:rPr lang="en-US" dirty="0"/>
              <a:t>1950s-Solomon </a:t>
            </a:r>
            <a:r>
              <a:rPr lang="en-US" dirty="0" err="1"/>
              <a:t>Berson</a:t>
            </a:r>
            <a:r>
              <a:rPr lang="en-US" dirty="0"/>
              <a:t> developed RIA for detection of steroid and peptide hormones.</a:t>
            </a:r>
          </a:p>
          <a:p>
            <a:pPr marL="285750" indent="-285750" algn="just">
              <a:buFont typeface="Arial"/>
              <a:buChar char="•"/>
            </a:pPr>
            <a:r>
              <a:rPr lang="en-US" dirty="0"/>
              <a:t>1960s-Introduction of fertility medications such as Clomiphene citrate, FSH and LH.</a:t>
            </a:r>
          </a:p>
          <a:p>
            <a:pPr marL="285750" indent="-285750" algn="just">
              <a:buFont typeface="Arial"/>
              <a:buChar char="•"/>
            </a:pPr>
            <a:r>
              <a:rPr lang="en-US" dirty="0"/>
              <a:t>1980s-Reproductive surgery.</a:t>
            </a:r>
          </a:p>
          <a:p>
            <a:pPr marL="285750" indent="-285750" algn="just">
              <a:buFont typeface="Arial"/>
              <a:buChar char="•"/>
            </a:pPr>
            <a:r>
              <a:rPr lang="en-US" dirty="0"/>
              <a:t>1990s-The IVF revolution.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742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Louise Brown: First IVF baby with Steptoe and Edwards July 1978</a:t>
            </a:r>
            <a:endParaRPr lang="en-US" sz="24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623391"/>
            <a:ext cx="8042276" cy="44589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9788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Definition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Infertility</a:t>
            </a:r>
            <a:r>
              <a:rPr lang="en-US" dirty="0" smtClean="0"/>
              <a:t> is a disease, “defined by the failure to achieve a successful pregnancy after 12 months or more of regular unprotected intercourse. Earlier evaluation and treatment may be justified based on medical history and physical findings and is warranted after 6 months for women over age 35 years. (ASRM)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716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Factors affecting fertility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>
                <a:solidFill>
                  <a:srgbClr val="3366FF"/>
                </a:solidFill>
              </a:rPr>
              <a:t>Maternal Age</a:t>
            </a:r>
            <a:r>
              <a:rPr lang="en-US" dirty="0" smtClean="0"/>
              <a:t>-there is reduced number and quality of eggs that occur with advancement in age.</a:t>
            </a:r>
          </a:p>
          <a:p>
            <a:pPr algn="just"/>
            <a:r>
              <a:rPr lang="en-US" dirty="0" smtClean="0"/>
              <a:t>Ovarian ageing is associated with an increase in abnormal chromosomal contingent that results from faulty meiosis leading to aneuploidies.</a:t>
            </a:r>
          </a:p>
          <a:p>
            <a:pPr algn="just"/>
            <a:r>
              <a:rPr lang="en-US" dirty="0" smtClean="0"/>
              <a:t>Reasons for delay in childbearing: wide choice of contraceptive to choose from, pursuing education and careers and hence marrying late.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791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Maternal Age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" t="22969" r="2815" b="3711"/>
          <a:stretch/>
        </p:blipFill>
        <p:spPr bwMode="auto">
          <a:xfrm>
            <a:off x="240665" y="1615384"/>
            <a:ext cx="8662670" cy="4864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63478" y="6217478"/>
            <a:ext cx="2939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Wallace and Kelsey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729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Timing of Intercourse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establishment of a successful pregnancy also depends on properly timed intercourse around the time of ovulation.</a:t>
            </a:r>
          </a:p>
          <a:p>
            <a:r>
              <a:rPr lang="en-US" dirty="0" smtClean="0"/>
              <a:t>The greatest chance of conception has been associated with intercourse occurring two to three times during the six-day time frame that ended with the day of ovulation.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111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Duration of Attempting pregnancy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 monthly fecundity rate in the general population is estimated at between 15-20%, and is influenced by age.</a:t>
            </a:r>
          </a:p>
          <a:p>
            <a:pPr algn="just"/>
            <a:r>
              <a:rPr lang="en-US" dirty="0"/>
              <a:t>E</a:t>
            </a:r>
            <a:r>
              <a:rPr lang="en-US" dirty="0" smtClean="0"/>
              <a:t>valuation may be indicated sooner if there is an obvious or known cause of the infertility (i.e.; anovulation, age over 35 years, previous ectopic pregnancy, signs of endometriosis,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737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761</TotalTime>
  <Words>1094</Words>
  <Application>Microsoft Macintosh PowerPoint</Application>
  <PresentationFormat>On-screen Show (4:3)</PresentationFormat>
  <Paragraphs>104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Breeze</vt:lpstr>
      <vt:lpstr>Overview of Female Infertility </vt:lpstr>
      <vt:lpstr>Historical perspective</vt:lpstr>
      <vt:lpstr>PowerPoint Presentation</vt:lpstr>
      <vt:lpstr>Louise Brown: First IVF baby with Steptoe and Edwards July 1978</vt:lpstr>
      <vt:lpstr>Definition</vt:lpstr>
      <vt:lpstr>Factors affecting fertility</vt:lpstr>
      <vt:lpstr>Maternal Age</vt:lpstr>
      <vt:lpstr>Timing of Intercourse</vt:lpstr>
      <vt:lpstr>Duration of Attempting pregnancy</vt:lpstr>
      <vt:lpstr>Previous Contraception</vt:lpstr>
      <vt:lpstr>Occupational Hazards</vt:lpstr>
      <vt:lpstr>Diet</vt:lpstr>
      <vt:lpstr>Lifestyle Habits</vt:lpstr>
      <vt:lpstr>Causes of Infertility</vt:lpstr>
      <vt:lpstr>Cervical factor Infertility</vt:lpstr>
      <vt:lpstr>Uterine factor fertility</vt:lpstr>
      <vt:lpstr>Tubal factor (TF) infertility</vt:lpstr>
      <vt:lpstr>Ovarian Function</vt:lpstr>
      <vt:lpstr>Premature menopause</vt:lpstr>
      <vt:lpstr>Premature menopause</vt:lpstr>
      <vt:lpstr>Ovarian Ageing</vt:lpstr>
      <vt:lpstr>Premature menopause: causes</vt:lpstr>
      <vt:lpstr>Ovarian factor and infertility</vt:lpstr>
      <vt:lpstr>Endometriosis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MOSES OGWENO</dc:creator>
  <cp:lastModifiedBy>GEORGE MOSES OGWENO</cp:lastModifiedBy>
  <cp:revision>99</cp:revision>
  <dcterms:created xsi:type="dcterms:W3CDTF">2016-03-30T13:58:33Z</dcterms:created>
  <dcterms:modified xsi:type="dcterms:W3CDTF">2016-04-04T19:52:02Z</dcterms:modified>
</cp:coreProperties>
</file>