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2" r:id="rId3"/>
    <p:sldId id="273" r:id="rId4"/>
    <p:sldId id="257" r:id="rId5"/>
    <p:sldId id="293" r:id="rId6"/>
    <p:sldId id="259" r:id="rId7"/>
    <p:sldId id="261" r:id="rId8"/>
    <p:sldId id="294" r:id="rId9"/>
    <p:sldId id="260" r:id="rId10"/>
    <p:sldId id="283" r:id="rId11"/>
    <p:sldId id="302" r:id="rId12"/>
    <p:sldId id="278" r:id="rId13"/>
    <p:sldId id="295" r:id="rId14"/>
    <p:sldId id="296" r:id="rId15"/>
    <p:sldId id="274" r:id="rId16"/>
    <p:sldId id="279" r:id="rId17"/>
    <p:sldId id="277" r:id="rId18"/>
    <p:sldId id="297" r:id="rId19"/>
    <p:sldId id="280" r:id="rId20"/>
    <p:sldId id="299" r:id="rId21"/>
    <p:sldId id="281" r:id="rId22"/>
    <p:sldId id="298" r:id="rId23"/>
    <p:sldId id="285" r:id="rId24"/>
    <p:sldId id="282" r:id="rId25"/>
    <p:sldId id="286" r:id="rId26"/>
    <p:sldId id="287" r:id="rId27"/>
    <p:sldId id="288" r:id="rId28"/>
    <p:sldId id="300" r:id="rId29"/>
    <p:sldId id="289" r:id="rId30"/>
    <p:sldId id="30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34"/>
    <p:restoredTop sz="94674"/>
  </p:normalViewPr>
  <p:slideViewPr>
    <p:cSldViewPr snapToGrid="0" snapToObjects="1">
      <p:cViewPr>
        <p:scale>
          <a:sx n="100" d="100"/>
          <a:sy n="100" d="100"/>
        </p:scale>
        <p:origin x="-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9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2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7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0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2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3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5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7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56DE8-1388-6548-B08D-0606E51860A9}" type="datetimeFigureOut">
              <a:rPr lang="en-US" smtClean="0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0BD1-3C50-E04F-9636-F9F1F32BB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1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Urinary tract infection in pregnancy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Alfred </a:t>
            </a:r>
            <a:r>
              <a:rPr lang="en-US" dirty="0" err="1" smtClean="0"/>
              <a:t>Osoti</a:t>
            </a:r>
            <a:r>
              <a:rPr lang="en-US" dirty="0" smtClean="0"/>
              <a:t> </a:t>
            </a:r>
            <a:r>
              <a:rPr lang="en-US" dirty="0" err="1" smtClean="0"/>
              <a:t>MBChB</a:t>
            </a:r>
            <a:r>
              <a:rPr lang="en-US" dirty="0" smtClean="0"/>
              <a:t> </a:t>
            </a:r>
            <a:r>
              <a:rPr lang="en-US" dirty="0" err="1" smtClean="0"/>
              <a:t>MMed</a:t>
            </a:r>
            <a:r>
              <a:rPr lang="en-US" dirty="0" smtClean="0"/>
              <a:t> MPH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Two main sources</a:t>
            </a:r>
          </a:p>
          <a:p>
            <a:r>
              <a:rPr lang="en-US" sz="3200" i="1" dirty="0" smtClean="0"/>
              <a:t>Escherichia coli and other coliforms: </a:t>
            </a:r>
          </a:p>
          <a:p>
            <a:pPr lvl="1"/>
            <a:r>
              <a:rPr lang="en-US" sz="3200" dirty="0" smtClean="0"/>
              <a:t>normal vaginal and perineal flora introduced into the urethra during intercourse/wiping after bowel movement</a:t>
            </a:r>
          </a:p>
          <a:p>
            <a:pPr lvl="1"/>
            <a:endParaRPr lang="en-US" dirty="0" smtClean="0"/>
          </a:p>
          <a:p>
            <a:r>
              <a:rPr lang="en-US" sz="3200" i="1" dirty="0" smtClean="0"/>
              <a:t>Neisseria gonorrhoeae </a:t>
            </a:r>
            <a:r>
              <a:rPr lang="en-US" sz="3200" dirty="0" smtClean="0"/>
              <a:t>and </a:t>
            </a:r>
            <a:r>
              <a:rPr lang="en-US" sz="3200" i="1" dirty="0" smtClean="0"/>
              <a:t>chlamydia trachomatis</a:t>
            </a:r>
          </a:p>
          <a:p>
            <a:pPr lvl="1"/>
            <a:r>
              <a:rPr lang="en-US" sz="3600" dirty="0" smtClean="0"/>
              <a:t>sexually transmitted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461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 </a:t>
            </a:r>
            <a:r>
              <a:rPr lang="en-US" dirty="0" smtClean="0"/>
              <a:t>coli: 80-90% as ascending infection from </a:t>
            </a:r>
            <a:r>
              <a:rPr lang="en-US" dirty="0" err="1" smtClean="0"/>
              <a:t>periurethral</a:t>
            </a:r>
            <a:r>
              <a:rPr lang="en-US" dirty="0" smtClean="0"/>
              <a:t> fecal flora</a:t>
            </a:r>
          </a:p>
          <a:p>
            <a:r>
              <a:rPr lang="en-US" dirty="0" smtClean="0"/>
              <a:t>Urea-splitting bacteria e.g.  Proteus (7%), </a:t>
            </a:r>
            <a:r>
              <a:rPr lang="en-US" dirty="0" err="1" smtClean="0"/>
              <a:t>Klebsiella</a:t>
            </a:r>
            <a:r>
              <a:rPr lang="en-US" dirty="0" smtClean="0"/>
              <a:t> (5%)  Pseudomonas, and coagulase-negative staphylococcus, alkalinize the urine,  may be associated with struvite stones. </a:t>
            </a:r>
          </a:p>
          <a:p>
            <a:r>
              <a:rPr lang="en-US" dirty="0" smtClean="0"/>
              <a:t>Enterobacter </a:t>
            </a:r>
            <a:r>
              <a:rPr lang="en-US" dirty="0"/>
              <a:t>species (3%)</a:t>
            </a:r>
          </a:p>
          <a:p>
            <a:r>
              <a:rPr lang="en-US" dirty="0"/>
              <a:t>Staphylococcus </a:t>
            </a:r>
            <a:r>
              <a:rPr lang="en-US" dirty="0" err="1"/>
              <a:t>saprophyticus</a:t>
            </a:r>
            <a:r>
              <a:rPr lang="en-US" dirty="0"/>
              <a:t> (2</a:t>
            </a:r>
            <a:r>
              <a:rPr lang="en-US" dirty="0" smtClean="0"/>
              <a:t>%), aggressive community acquired likely to be persistent/recurrent </a:t>
            </a:r>
            <a:endParaRPr lang="en-US" dirty="0"/>
          </a:p>
          <a:p>
            <a:r>
              <a:rPr lang="en-US" dirty="0"/>
              <a:t>Group B beta-hemolytic Streptococcus (GBS; 1</a:t>
            </a:r>
            <a:r>
              <a:rPr lang="en-US" dirty="0" smtClean="0"/>
              <a:t>%) leads to neonatal sepsis and death </a:t>
            </a:r>
            <a:endParaRPr lang="en-US" dirty="0"/>
          </a:p>
          <a:p>
            <a:r>
              <a:rPr lang="en-US" dirty="0" smtClean="0"/>
              <a:t>Gram-positive: Enterococcus </a:t>
            </a:r>
            <a:r>
              <a:rPr lang="en-US" dirty="0" err="1" smtClean="0"/>
              <a:t>faecalis</a:t>
            </a:r>
            <a:endParaRPr lang="en-US" dirty="0" smtClean="0"/>
          </a:p>
          <a:p>
            <a:r>
              <a:rPr lang="en-US" dirty="0" smtClean="0"/>
              <a:t>Chlamydia causes sterile pyuria </a:t>
            </a:r>
            <a:r>
              <a:rPr lang="en-US" dirty="0"/>
              <a:t>and </a:t>
            </a:r>
            <a:r>
              <a:rPr lang="en-US" dirty="0" smtClean="0"/>
              <a:t>up to 30</a:t>
            </a:r>
            <a:r>
              <a:rPr lang="en-US" dirty="0"/>
              <a:t>% of atypical pathogens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Asymptomatic Bacteriuria (ASB)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 </a:t>
            </a:r>
          </a:p>
          <a:p>
            <a:pPr lvl="1"/>
            <a:r>
              <a:rPr lang="en-US" dirty="0"/>
              <a:t>persistent, actively multiplying bacteria within the urinary </a:t>
            </a:r>
            <a:r>
              <a:rPr lang="en-US" dirty="0" smtClean="0"/>
              <a:t>tract without urinary symptoms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efined by &gt;100,000 CFU of a single organism</a:t>
            </a:r>
          </a:p>
          <a:p>
            <a:pPr lvl="1"/>
            <a:r>
              <a:rPr lang="en-US" dirty="0" smtClean="0"/>
              <a:t>Prevalence in pregnancy no higher than non-pregnant population (2-7%)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Significance </a:t>
            </a:r>
          </a:p>
          <a:p>
            <a:pPr lvl="1"/>
            <a:r>
              <a:rPr lang="en-US" dirty="0" smtClean="0"/>
              <a:t>if untreated increases the risk of symptomatic UTI (20-40%) as acute cystitis/ pyelonephritis</a:t>
            </a:r>
          </a:p>
        </p:txBody>
      </p:sp>
    </p:spTree>
    <p:extLst>
      <p:ext uri="{BB962C8B-B14F-4D97-AF65-F5344CB8AC3E}">
        <p14:creationId xmlns:p14="http://schemas.microsoft.com/office/powerpoint/2010/main" val="15721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ASB-risk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age (1% increase/decade of life)</a:t>
            </a:r>
          </a:p>
          <a:p>
            <a:r>
              <a:rPr lang="en-US" dirty="0" err="1" smtClean="0"/>
              <a:t>multiparity</a:t>
            </a:r>
            <a:endParaRPr lang="en-US" dirty="0" smtClean="0"/>
          </a:p>
          <a:p>
            <a:r>
              <a:rPr lang="en-US" dirty="0" smtClean="0"/>
              <a:t>sexual activity </a:t>
            </a:r>
          </a:p>
          <a:p>
            <a:r>
              <a:rPr lang="en-US" dirty="0" smtClean="0"/>
              <a:t>chlamydia infection</a:t>
            </a:r>
          </a:p>
          <a:p>
            <a:r>
              <a:rPr lang="en-US" dirty="0" smtClean="0"/>
              <a:t>lower socioeconomic status</a:t>
            </a:r>
          </a:p>
          <a:p>
            <a:r>
              <a:rPr lang="en-US" dirty="0" smtClean="0"/>
              <a:t>history of recurrent UTI</a:t>
            </a:r>
          </a:p>
          <a:p>
            <a:r>
              <a:rPr lang="en-US" dirty="0" smtClean="0"/>
              <a:t>DM</a:t>
            </a:r>
          </a:p>
          <a:p>
            <a:r>
              <a:rPr lang="en-US" dirty="0" smtClean="0"/>
              <a:t>sickle cell disease (renal damage), </a:t>
            </a:r>
          </a:p>
          <a:p>
            <a:r>
              <a:rPr lang="en-US" dirty="0" smtClean="0"/>
              <a:t>anatomic or functional GU abnormalities e.g. diversion </a:t>
            </a:r>
          </a:p>
          <a:p>
            <a:r>
              <a:rPr lang="en-US" dirty="0" smtClean="0"/>
              <a:t>Preeclampsia </a:t>
            </a:r>
          </a:p>
          <a:p>
            <a:r>
              <a:rPr lang="en-US" dirty="0" smtClean="0"/>
              <a:t>Cesarean delivery/catheterization  </a:t>
            </a:r>
          </a:p>
        </p:txBody>
      </p:sp>
    </p:spTree>
    <p:extLst>
      <p:ext uri="{BB962C8B-B14F-4D97-AF65-F5344CB8AC3E}">
        <p14:creationId xmlns:p14="http://schemas.microsoft.com/office/powerpoint/2010/main" val="4770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ASB-screening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Urine culture by clean catch at initial visit</a:t>
            </a:r>
          </a:p>
          <a:p>
            <a:pPr lvl="1"/>
            <a:r>
              <a:rPr lang="en-US" dirty="0" smtClean="0"/>
              <a:t>clean the vulvar from front to back to avoid contamination of the urine sample </a:t>
            </a:r>
          </a:p>
          <a:p>
            <a:pPr lvl="1"/>
            <a:r>
              <a:rPr lang="en-US" dirty="0" smtClean="0"/>
              <a:t>collect MSSU</a:t>
            </a:r>
          </a:p>
          <a:p>
            <a:r>
              <a:rPr lang="en-US" dirty="0" err="1" smtClean="0"/>
              <a:t>Dipslide</a:t>
            </a:r>
            <a:r>
              <a:rPr lang="en-US" dirty="0" smtClean="0"/>
              <a:t> (semi-quantitative dip inoculum method)</a:t>
            </a:r>
          </a:p>
          <a:p>
            <a:pPr lvl="1"/>
            <a:r>
              <a:rPr lang="en-US" dirty="0" smtClean="0"/>
              <a:t>a special agar-coated dipstick first placed in urine and then used as  culture plate</a:t>
            </a:r>
          </a:p>
          <a:p>
            <a:r>
              <a:rPr lang="en-US" dirty="0" smtClean="0"/>
              <a:t>Urinalysis and urine dipstick </a:t>
            </a:r>
          </a:p>
          <a:p>
            <a:pPr lvl="1"/>
            <a:r>
              <a:rPr lang="en-US" dirty="0" smtClean="0"/>
              <a:t>PH- range 4.5 to 8 but normally is slightly acidic (5.5 to 6.5), alkaline urine suggests urea-splitting organism</a:t>
            </a:r>
          </a:p>
          <a:p>
            <a:pPr lvl="1"/>
            <a:r>
              <a:rPr lang="en-US" dirty="0" smtClean="0"/>
              <a:t>leukocyte esterase and nitrite-inadequate, lower sensitivity, and high specificity </a:t>
            </a:r>
          </a:p>
          <a:p>
            <a:pPr lvl="2"/>
            <a:r>
              <a:rPr lang="en-US" dirty="0" smtClean="0"/>
              <a:t>Many gram-negative and some gram-positive organisms reduce urinary nitrates to nitrites </a:t>
            </a:r>
          </a:p>
          <a:p>
            <a:pPr lvl="2"/>
            <a:r>
              <a:rPr lang="en-US" dirty="0" smtClean="0"/>
              <a:t>false-negative results from non-nitrate–reducing organisms  and low-nitrate diet may</a:t>
            </a:r>
          </a:p>
          <a:p>
            <a:pPr lvl="2"/>
            <a:r>
              <a:rPr lang="en-US" dirty="0" smtClean="0"/>
              <a:t>Leucocyte esterase produced by neutrophils and may signal pyuria from UTI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91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urethritis/acute urethral syndrome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Causes: </a:t>
            </a:r>
          </a:p>
          <a:p>
            <a:pPr lvl="1"/>
            <a:r>
              <a:rPr lang="en-US" i="1" dirty="0" smtClean="0"/>
              <a:t>Escherichia coli and other coliforms</a:t>
            </a:r>
          </a:p>
          <a:p>
            <a:pPr lvl="1"/>
            <a:r>
              <a:rPr lang="en-US" i="1" dirty="0" smtClean="0"/>
              <a:t>Neisseria gonorrhoeae, </a:t>
            </a:r>
            <a:r>
              <a:rPr lang="en-US" dirty="0" smtClean="0"/>
              <a:t>and </a:t>
            </a:r>
            <a:r>
              <a:rPr lang="en-US" i="1" dirty="0" smtClean="0"/>
              <a:t>Chlamydia trachomatis</a:t>
            </a:r>
            <a:endParaRPr lang="en-US" dirty="0" smtClean="0"/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frequency</a:t>
            </a:r>
            <a:r>
              <a:rPr lang="en-US" dirty="0"/>
              <a:t>, urgency, and </a:t>
            </a:r>
            <a:r>
              <a:rPr lang="en-US" dirty="0" smtClean="0"/>
              <a:t>dysuria, hesitancy</a:t>
            </a:r>
            <a:r>
              <a:rPr lang="en-US" dirty="0"/>
              <a:t>, </a:t>
            </a:r>
            <a:r>
              <a:rPr lang="en-US" dirty="0" smtClean="0"/>
              <a:t>dribbling, mucopurulent </a:t>
            </a:r>
            <a:r>
              <a:rPr lang="en-US" dirty="0"/>
              <a:t>urethral discharge </a:t>
            </a:r>
            <a:endParaRPr lang="en-US" dirty="0" smtClean="0"/>
          </a:p>
          <a:p>
            <a:r>
              <a:rPr lang="en-US" dirty="0" smtClean="0"/>
              <a:t>Investigations</a:t>
            </a:r>
          </a:p>
          <a:p>
            <a:pPr lvl="1"/>
            <a:r>
              <a:rPr lang="en-US" dirty="0" smtClean="0"/>
              <a:t>Urine microscopy: white </a:t>
            </a:r>
            <a:r>
              <a:rPr lang="en-US" dirty="0"/>
              <a:t>blood cells, </a:t>
            </a:r>
            <a:r>
              <a:rPr lang="en-US" dirty="0" smtClean="0"/>
              <a:t>bacteria </a:t>
            </a:r>
          </a:p>
          <a:p>
            <a:pPr lvl="1"/>
            <a:r>
              <a:rPr lang="en-US" dirty="0" smtClean="0"/>
              <a:t>Urine culture: low </a:t>
            </a:r>
            <a:r>
              <a:rPr lang="en-US" dirty="0"/>
              <a:t>colony counts of </a:t>
            </a:r>
            <a:r>
              <a:rPr lang="en-US" dirty="0" smtClean="0"/>
              <a:t>coliforms</a:t>
            </a:r>
          </a:p>
          <a:p>
            <a:pPr lvl="1"/>
            <a:r>
              <a:rPr lang="en-US" dirty="0" smtClean="0"/>
              <a:t>Culture urethral discharge: for </a:t>
            </a:r>
            <a:r>
              <a:rPr lang="en-US" dirty="0"/>
              <a:t>gonorrhea and chlamydia </a:t>
            </a:r>
            <a:r>
              <a:rPr lang="en-US" i="1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rapid diagnostic </a:t>
            </a:r>
            <a:r>
              <a:rPr lang="en-US" dirty="0" smtClean="0"/>
              <a:t>test</a:t>
            </a:r>
            <a:r>
              <a:rPr lang="en-US" dirty="0"/>
              <a:t> </a:t>
            </a:r>
            <a:r>
              <a:rPr lang="en-US" dirty="0" smtClean="0"/>
              <a:t>e.g. NAAT preferred </a:t>
            </a:r>
            <a:r>
              <a:rPr lang="en-US" dirty="0"/>
              <a:t>for </a:t>
            </a:r>
            <a:r>
              <a:rPr lang="en-US" dirty="0" smtClean="0"/>
              <a:t>gonorrhea </a:t>
            </a:r>
            <a:r>
              <a:rPr lang="en-US" dirty="0"/>
              <a:t>and </a:t>
            </a:r>
            <a:r>
              <a:rPr lang="en-US" dirty="0" smtClean="0"/>
              <a:t>chlamydia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UTI: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Asymptomatic Bacteriuria </a:t>
            </a:r>
          </a:p>
          <a:p>
            <a:pPr lvl="1"/>
            <a:r>
              <a:rPr lang="en-US" sz="2800" dirty="0" smtClean="0"/>
              <a:t>Coliforms</a:t>
            </a:r>
          </a:p>
          <a:p>
            <a:pPr lvl="2"/>
            <a:r>
              <a:rPr lang="en-US" sz="2400" dirty="0" smtClean="0"/>
              <a:t>empiric  </a:t>
            </a:r>
          </a:p>
          <a:p>
            <a:pPr lvl="2"/>
            <a:r>
              <a:rPr lang="en-US" sz="2400" dirty="0" smtClean="0"/>
              <a:t>PO antimicrobials </a:t>
            </a:r>
          </a:p>
          <a:p>
            <a:pPr lvl="2"/>
            <a:r>
              <a:rPr lang="en-US" sz="2400" dirty="0" smtClean="0"/>
              <a:t>3-7 days preferred over single day course: amoxicillin, cephalosporin, nitrofurantoin</a:t>
            </a:r>
          </a:p>
          <a:p>
            <a:pPr lvl="1"/>
            <a:r>
              <a:rPr lang="en-US" sz="2800" dirty="0"/>
              <a:t>T</a:t>
            </a:r>
            <a:r>
              <a:rPr lang="en-US" sz="2800" dirty="0" smtClean="0"/>
              <a:t>reatment failures: nitrofurantoin for 21 days</a:t>
            </a:r>
          </a:p>
          <a:p>
            <a:pPr lvl="1"/>
            <a:r>
              <a:rPr lang="en-US" sz="2800" dirty="0" smtClean="0"/>
              <a:t>Persistence or recurrence: suppress, nitrofurantoin at bedtime until delivery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Treatment: gonococcal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Dual therapy preferred </a:t>
            </a:r>
          </a:p>
          <a:p>
            <a:pPr lvl="1"/>
            <a:r>
              <a:rPr lang="en-US" sz="2800" dirty="0" smtClean="0"/>
              <a:t>ceftriaxone 250 mg IM  single dose PLUS azithromycin 1 g PO as a single dose</a:t>
            </a:r>
          </a:p>
          <a:p>
            <a:pPr lvl="1"/>
            <a:r>
              <a:rPr lang="en-US" sz="2800" dirty="0" err="1" smtClean="0"/>
              <a:t>cefixime</a:t>
            </a:r>
            <a:r>
              <a:rPr lang="en-US" sz="2800" dirty="0" smtClean="0"/>
              <a:t> 400 mg orally as a single dose PLUS azithromycin 1 g PO as a single dose</a:t>
            </a:r>
          </a:p>
          <a:p>
            <a:pPr lvl="1"/>
            <a:endParaRPr lang="en-US" sz="3200" dirty="0" smtClean="0"/>
          </a:p>
          <a:p>
            <a:r>
              <a:rPr lang="en-US" sz="3200" dirty="0" smtClean="0"/>
              <a:t>Single therapy -use local resistance data for susceptibility</a:t>
            </a:r>
          </a:p>
          <a:p>
            <a:pPr lvl="1"/>
            <a:r>
              <a:rPr lang="en-US" sz="2800" dirty="0" smtClean="0"/>
              <a:t>e.g. </a:t>
            </a:r>
            <a:r>
              <a:rPr lang="en-US" sz="2800" dirty="0" err="1" smtClean="0"/>
              <a:t>spectinomycin</a:t>
            </a:r>
            <a:r>
              <a:rPr lang="en-US" sz="2800" dirty="0" smtClean="0"/>
              <a:t> 2 g IM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0242" y="6161016"/>
            <a:ext cx="3063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Higher dosages for recurrence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3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Treatment: chlamydia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Azithromycin 1 g PO as a single dose/doxycycline 100 mg PO twice a day for 7 days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tetracycline 500 mg orally four times a day for 7 days</a:t>
            </a:r>
          </a:p>
          <a:p>
            <a:pPr lvl="1"/>
            <a:r>
              <a:rPr lang="en-US" dirty="0" smtClean="0"/>
              <a:t>erythromycin 500 mg orally twice a day for 7 days</a:t>
            </a:r>
          </a:p>
          <a:p>
            <a:pPr lvl="1"/>
            <a:r>
              <a:rPr lang="en-US" dirty="0" err="1" smtClean="0"/>
              <a:t>ofloxacin</a:t>
            </a:r>
            <a:r>
              <a:rPr lang="en-US" dirty="0" smtClean="0"/>
              <a:t> 200–400 mg orally twice a day for 7 days.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Pregnancy </a:t>
            </a:r>
          </a:p>
          <a:p>
            <a:pPr lvl="1"/>
            <a:r>
              <a:rPr lang="en-US" dirty="0" smtClean="0"/>
              <a:t>azithromycin preferred over erythromycin or amoxicillin,</a:t>
            </a:r>
          </a:p>
          <a:p>
            <a:pPr lvl="1"/>
            <a:r>
              <a:rPr lang="en-US" dirty="0" smtClean="0"/>
              <a:t>amoxicillin preferred over erythromycin.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0242" y="6161016"/>
            <a:ext cx="3063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Higher dosages for recurrence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cystitis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Inflammation </a:t>
            </a:r>
            <a:r>
              <a:rPr lang="en-US" dirty="0"/>
              <a:t>of the bladder </a:t>
            </a:r>
            <a:r>
              <a:rPr lang="en-US" dirty="0" smtClean="0"/>
              <a:t>from bacterial </a:t>
            </a:r>
            <a:r>
              <a:rPr lang="en-US" dirty="0"/>
              <a:t>or nonbacterial causes (</a:t>
            </a:r>
            <a:r>
              <a:rPr lang="en-US" dirty="0" smtClean="0"/>
              <a:t>e.g. </a:t>
            </a:r>
            <a:r>
              <a:rPr lang="en-US" dirty="0"/>
              <a:t>radiation or viral </a:t>
            </a:r>
            <a:r>
              <a:rPr lang="en-US" dirty="0" smtClean="0"/>
              <a:t>infection)</a:t>
            </a:r>
          </a:p>
          <a:p>
            <a:r>
              <a:rPr lang="en-US" dirty="0" smtClean="0"/>
              <a:t>Prevalence :1-2%</a:t>
            </a:r>
          </a:p>
          <a:p>
            <a:r>
              <a:rPr lang="en-US" dirty="0" smtClean="0"/>
              <a:t>Symptoms and signs</a:t>
            </a:r>
          </a:p>
          <a:p>
            <a:pPr lvl="1"/>
            <a:r>
              <a:rPr lang="en-US" dirty="0" smtClean="0"/>
              <a:t>Suprapubic discomfort</a:t>
            </a:r>
          </a:p>
          <a:p>
            <a:pPr lvl="1"/>
            <a:r>
              <a:rPr lang="en-US" dirty="0" smtClean="0"/>
              <a:t>Dysuria</a:t>
            </a:r>
            <a:r>
              <a:rPr lang="en-US" dirty="0"/>
              <a:t>, urgency, </a:t>
            </a:r>
            <a:r>
              <a:rPr lang="en-US" dirty="0" err="1" smtClean="0"/>
              <a:t>nocturia</a:t>
            </a:r>
            <a:r>
              <a:rPr lang="en-US" dirty="0" smtClean="0"/>
              <a:t> and frequency</a:t>
            </a:r>
            <a:endParaRPr lang="en-US" dirty="0"/>
          </a:p>
          <a:p>
            <a:pPr lvl="1"/>
            <a:r>
              <a:rPr lang="en-US" dirty="0" smtClean="0"/>
              <a:t>Pyuria and </a:t>
            </a:r>
            <a:r>
              <a:rPr lang="en-US" dirty="0"/>
              <a:t>bacteriuria </a:t>
            </a:r>
            <a:endParaRPr lang="en-US" dirty="0" smtClean="0"/>
          </a:p>
          <a:p>
            <a:pPr lvl="1"/>
            <a:r>
              <a:rPr lang="en-US" dirty="0" smtClean="0"/>
              <a:t>Microscopic </a:t>
            </a:r>
            <a:r>
              <a:rPr lang="en-US" dirty="0"/>
              <a:t>hematuria </a:t>
            </a:r>
            <a:r>
              <a:rPr lang="en-US" dirty="0" smtClean="0"/>
              <a:t>and </a:t>
            </a:r>
            <a:r>
              <a:rPr lang="en-US" dirty="0"/>
              <a:t>occasionally </a:t>
            </a:r>
            <a:r>
              <a:rPr lang="en-US" dirty="0" smtClean="0"/>
              <a:t>gross hematuria </a:t>
            </a:r>
            <a:r>
              <a:rPr lang="en-US" dirty="0"/>
              <a:t>from hemorrhagic cystitis </a:t>
            </a:r>
            <a:endParaRPr lang="en-US" dirty="0" smtClean="0"/>
          </a:p>
          <a:p>
            <a:r>
              <a:rPr lang="en-US" dirty="0" smtClean="0"/>
              <a:t>Significance</a:t>
            </a:r>
          </a:p>
          <a:p>
            <a:pPr lvl="1"/>
            <a:r>
              <a:rPr lang="en-US" dirty="0" smtClean="0"/>
              <a:t>Precede 40 % </a:t>
            </a:r>
            <a:r>
              <a:rPr lang="en-US" dirty="0"/>
              <a:t>of pregnant women with </a:t>
            </a:r>
            <a:r>
              <a:rPr lang="en-US" dirty="0" smtClean="0"/>
              <a:t>acute pyelonephritis </a:t>
            </a:r>
          </a:p>
          <a:p>
            <a:r>
              <a:rPr lang="en-US" dirty="0" smtClean="0"/>
              <a:t>Treatment </a:t>
            </a:r>
          </a:p>
          <a:p>
            <a:pPr lvl="1"/>
            <a:r>
              <a:rPr lang="en-US" dirty="0" smtClean="0"/>
              <a:t>3-7 days and not single-dose therapy needed as for ASB</a:t>
            </a:r>
          </a:p>
        </p:txBody>
      </p:sp>
    </p:spTree>
    <p:extLst>
      <p:ext uri="{BB962C8B-B14F-4D97-AF65-F5344CB8AC3E}">
        <p14:creationId xmlns:p14="http://schemas.microsoft.com/office/powerpoint/2010/main" val="22853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and classify UTI in pregnancy </a:t>
            </a:r>
          </a:p>
          <a:p>
            <a:r>
              <a:rPr lang="en-US" dirty="0" smtClean="0"/>
              <a:t>Understand the urinary tract changes in pregnancy that increase the risk of UTI</a:t>
            </a:r>
          </a:p>
          <a:p>
            <a:r>
              <a:rPr lang="en-US" dirty="0" smtClean="0"/>
              <a:t>Identify the risk factors and causes of  UTI in pregnancy</a:t>
            </a:r>
          </a:p>
          <a:p>
            <a:r>
              <a:rPr lang="en-US" dirty="0" smtClean="0"/>
              <a:t>Rationalize the diagnosis and management of UTI in pregnancy</a:t>
            </a:r>
          </a:p>
          <a:p>
            <a:r>
              <a:rPr lang="en-US" dirty="0" smtClean="0"/>
              <a:t>Outline the maternal and neonatal complications of UTI in pregnancy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9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Treatment: acute cystitis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Antibiotic choice depends on</a:t>
            </a:r>
          </a:p>
          <a:p>
            <a:pPr lvl="1"/>
            <a:r>
              <a:rPr lang="en-US" dirty="0" smtClean="0"/>
              <a:t>Sensitivity patterns </a:t>
            </a:r>
          </a:p>
          <a:p>
            <a:pPr lvl="1"/>
            <a:r>
              <a:rPr lang="en-US" dirty="0" smtClean="0"/>
              <a:t>Ampicillin, amoxicillin, cephalexin, amoxicillin-clavulanic acid affect normal bowel and vaginal flora to cause diarrhea or </a:t>
            </a:r>
            <a:r>
              <a:rPr lang="en-US" dirty="0" err="1" smtClean="0"/>
              <a:t>monilial</a:t>
            </a:r>
            <a:r>
              <a:rPr lang="en-US" dirty="0" smtClean="0"/>
              <a:t> </a:t>
            </a:r>
            <a:r>
              <a:rPr lang="en-US" dirty="0" err="1" smtClean="0"/>
              <a:t>vulvovaginitis</a:t>
            </a:r>
            <a:endParaRPr lang="en-US" dirty="0" smtClean="0"/>
          </a:p>
          <a:p>
            <a:pPr lvl="1"/>
            <a:r>
              <a:rPr lang="en-US" dirty="0" smtClean="0"/>
              <a:t>Nitrofurantoin has minimal effect on vaginal and bowel flora,  and effective against the common </a:t>
            </a:r>
            <a:r>
              <a:rPr lang="en-US" dirty="0" err="1" smtClean="0"/>
              <a:t>uropathogens</a:t>
            </a:r>
            <a:r>
              <a:rPr lang="en-US" dirty="0" smtClean="0"/>
              <a:t>, except Proteus species</a:t>
            </a:r>
          </a:p>
          <a:p>
            <a:pPr lvl="1"/>
            <a:r>
              <a:rPr lang="en-US" dirty="0" smtClean="0"/>
              <a:t>Amoxicillin-clavulanic acid and </a:t>
            </a:r>
            <a:r>
              <a:rPr lang="en-US" dirty="0" err="1" smtClean="0"/>
              <a:t>trimethoprimsulfamethoxazole</a:t>
            </a:r>
            <a:r>
              <a:rPr lang="en-US" dirty="0" smtClean="0"/>
              <a:t> best for resistant pathogen </a:t>
            </a:r>
          </a:p>
          <a:p>
            <a:pPr lvl="1"/>
            <a:r>
              <a:rPr lang="en-US" dirty="0" smtClean="0"/>
              <a:t>Amoxicillin-clavulanic acid concern about neonatal necrotizing enterocolitis </a:t>
            </a:r>
          </a:p>
          <a:p>
            <a:pPr lvl="1"/>
            <a:r>
              <a:rPr lang="en-US" dirty="0" smtClean="0"/>
              <a:t>Sulfonamides not used in the first trimester due to teratogenicity, and immediately prior to delivery due to displacement of bilirubin from protein binding sites and resultant neonatal jaundice</a:t>
            </a:r>
          </a:p>
        </p:txBody>
      </p:sp>
    </p:spTree>
    <p:extLst>
      <p:ext uri="{BB962C8B-B14F-4D97-AF65-F5344CB8AC3E}">
        <p14:creationId xmlns:p14="http://schemas.microsoft.com/office/powerpoint/2010/main" val="1798757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pyelonephritis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most common serious medical complication of </a:t>
            </a:r>
            <a:r>
              <a:rPr lang="en-US" dirty="0" smtClean="0"/>
              <a:t>pregnancy</a:t>
            </a:r>
            <a:endParaRPr lang="en-US" dirty="0"/>
          </a:p>
          <a:p>
            <a:r>
              <a:rPr lang="en-US" dirty="0" smtClean="0"/>
              <a:t>Prevalence: 1-2 % and most common in the 2nd and 3rd trimesters</a:t>
            </a:r>
          </a:p>
          <a:p>
            <a:r>
              <a:rPr lang="en-US" dirty="0" smtClean="0"/>
              <a:t>Location: right (75%-80%), left (10</a:t>
            </a:r>
            <a:r>
              <a:rPr lang="en-US" dirty="0"/>
              <a:t>% -</a:t>
            </a:r>
            <a:r>
              <a:rPr lang="en-US" dirty="0" smtClean="0"/>
              <a:t>15%) or bilateral</a:t>
            </a:r>
          </a:p>
          <a:p>
            <a:r>
              <a:rPr lang="en-US" dirty="0" smtClean="0"/>
              <a:t>Symptoms and signs</a:t>
            </a:r>
          </a:p>
          <a:p>
            <a:pPr lvl="1"/>
            <a:r>
              <a:rPr lang="en-US" dirty="0" smtClean="0"/>
              <a:t>urinary symptoms-frequency, and dysuria </a:t>
            </a:r>
          </a:p>
          <a:p>
            <a:pPr lvl="1"/>
            <a:r>
              <a:rPr lang="en-US" dirty="0" smtClean="0"/>
              <a:t>fever, flank pain, nausea, vomiting, shaking chills</a:t>
            </a:r>
          </a:p>
          <a:p>
            <a:pPr lvl="1"/>
            <a:r>
              <a:rPr lang="en-US" dirty="0" smtClean="0"/>
              <a:t>CVA/renal angle tenderness</a:t>
            </a:r>
          </a:p>
          <a:p>
            <a:pPr lvl="1"/>
            <a:r>
              <a:rPr lang="en-US" dirty="0" smtClean="0"/>
              <a:t>signs of preterm labor, septic shock, and ARDS</a:t>
            </a:r>
          </a:p>
          <a:p>
            <a:r>
              <a:rPr lang="en-US" dirty="0" smtClean="0"/>
              <a:t>Labs:</a:t>
            </a:r>
          </a:p>
          <a:p>
            <a:pPr lvl="1"/>
            <a:r>
              <a:rPr lang="en-US" dirty="0" smtClean="0"/>
              <a:t>Bacteriuria- 1–2 per HPF in unspun urine or &gt;20 in centrifuged urine</a:t>
            </a:r>
          </a:p>
          <a:p>
            <a:pPr lvl="1"/>
            <a:r>
              <a:rPr lang="en-US" dirty="0" smtClean="0"/>
              <a:t>Pyuria</a:t>
            </a:r>
          </a:p>
          <a:p>
            <a:pPr lvl="1"/>
            <a:r>
              <a:rPr lang="en-US" dirty="0" smtClean="0"/>
              <a:t>WBC casts </a:t>
            </a:r>
          </a:p>
          <a:p>
            <a:pPr lvl="1"/>
            <a:r>
              <a:rPr lang="en-US" dirty="0" smtClean="0"/>
              <a:t>Leukocytosis</a:t>
            </a:r>
          </a:p>
          <a:p>
            <a:pPr lvl="1"/>
            <a:r>
              <a:rPr lang="en-US" dirty="0" smtClean="0"/>
              <a:t>Blood </a:t>
            </a:r>
            <a:r>
              <a:rPr lang="en-US" dirty="0"/>
              <a:t>cultures </a:t>
            </a:r>
            <a:r>
              <a:rPr lang="en-US" dirty="0" smtClean="0"/>
              <a:t>–septicemia in 10–20%</a:t>
            </a:r>
          </a:p>
        </p:txBody>
      </p:sp>
    </p:spTree>
    <p:extLst>
      <p:ext uri="{BB962C8B-B14F-4D97-AF65-F5344CB8AC3E}">
        <p14:creationId xmlns:p14="http://schemas.microsoft.com/office/powerpoint/2010/main" val="1594954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pyelonephritis: general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Admit </a:t>
            </a:r>
          </a:p>
          <a:p>
            <a:r>
              <a:rPr lang="en-US" dirty="0" smtClean="0"/>
              <a:t>Intravenous hydration to ensure adequate urinary output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Antipyretics/cooling blanket. Hyperthermia in early pregnancy is teratogenic and can lead to early labor or fetal compromise/NRFS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Closely monitor urinary output, BP, PR, Temp, and oxygen saturation.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Investigations: CBC, UEC, urine culture</a:t>
            </a:r>
          </a:p>
          <a:p>
            <a:r>
              <a:rPr lang="en-US" dirty="0" smtClean="0"/>
              <a:t>Renal US for failed/persistent or complicated infections: </a:t>
            </a:r>
            <a:r>
              <a:rPr lang="en-US" dirty="0"/>
              <a:t>c</a:t>
            </a:r>
            <a:r>
              <a:rPr lang="en-US" dirty="0" smtClean="0"/>
              <a:t>an identify obstruction/perinephric abscess</a:t>
            </a:r>
          </a:p>
          <a:p>
            <a:r>
              <a:rPr lang="en-US" dirty="0" smtClean="0"/>
              <a:t>In selected cases </a:t>
            </a:r>
            <a:endParaRPr lang="en-US" dirty="0"/>
          </a:p>
          <a:p>
            <a:pPr lvl="1"/>
            <a:r>
              <a:rPr lang="en-US" dirty="0" smtClean="0"/>
              <a:t>plain abdominal radiograph will identify nearly 90% of radiopaque calculi</a:t>
            </a:r>
          </a:p>
          <a:p>
            <a:pPr lvl="1"/>
            <a:r>
              <a:rPr lang="en-US" dirty="0" smtClean="0"/>
              <a:t>modified one-shot intravenous pyelogram—a single radiograph 30 minutes after contrast; CT </a:t>
            </a:r>
            <a:r>
              <a:rPr lang="en-US" dirty="0" err="1" smtClean="0"/>
              <a:t>urogram</a:t>
            </a:r>
            <a:r>
              <a:rPr lang="en-US" dirty="0" smtClean="0"/>
              <a:t>; MRI if no response to RX</a:t>
            </a:r>
          </a:p>
          <a:p>
            <a:pPr lvl="1"/>
            <a:r>
              <a:rPr lang="en-US" dirty="0" smtClean="0"/>
              <a:t>cystoscopy and retrograde pyelography </a:t>
            </a:r>
          </a:p>
        </p:txBody>
      </p:sp>
    </p:spTree>
    <p:extLst>
      <p:ext uri="{BB962C8B-B14F-4D97-AF65-F5344CB8AC3E}">
        <p14:creationId xmlns:p14="http://schemas.microsoft.com/office/powerpoint/2010/main" val="1475655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pyelonephritis: specific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Parenteral antibiotics until </a:t>
            </a:r>
            <a:r>
              <a:rPr lang="en-US" sz="2800" dirty="0" err="1" smtClean="0"/>
              <a:t>defervescence</a:t>
            </a:r>
            <a:r>
              <a:rPr lang="en-US" sz="2800" dirty="0"/>
              <a:t> </a:t>
            </a:r>
            <a:r>
              <a:rPr lang="en-US" sz="2800" dirty="0" smtClean="0"/>
              <a:t>and culture obtained within 48-72 hours</a:t>
            </a:r>
          </a:p>
          <a:p>
            <a:pPr lvl="1"/>
            <a:r>
              <a:rPr lang="en-US" sz="2800" dirty="0" smtClean="0"/>
              <a:t>Then oral antibiotics for a total of 10 to 14 days</a:t>
            </a:r>
          </a:p>
          <a:p>
            <a:pPr lvl="1"/>
            <a:r>
              <a:rPr lang="en-US" sz="2800" dirty="0" smtClean="0"/>
              <a:t>Options: </a:t>
            </a:r>
          </a:p>
          <a:p>
            <a:pPr lvl="2"/>
            <a:r>
              <a:rPr lang="en-US" sz="2400" dirty="0" smtClean="0"/>
              <a:t>cefazolin +/-gentamicin</a:t>
            </a:r>
          </a:p>
          <a:p>
            <a:pPr lvl="2"/>
            <a:r>
              <a:rPr lang="en-US" sz="2400" dirty="0" smtClean="0"/>
              <a:t>cefuroxime </a:t>
            </a:r>
          </a:p>
          <a:p>
            <a:pPr lvl="2"/>
            <a:r>
              <a:rPr lang="en-US" sz="2400" dirty="0" smtClean="0"/>
              <a:t>ceftriaxone</a:t>
            </a:r>
          </a:p>
        </p:txBody>
      </p:sp>
    </p:spTree>
    <p:extLst>
      <p:ext uri="{BB962C8B-B14F-4D97-AF65-F5344CB8AC3E}">
        <p14:creationId xmlns:p14="http://schemas.microsoft.com/office/powerpoint/2010/main" val="395969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UTI: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prevention: screening </a:t>
            </a:r>
            <a:r>
              <a:rPr lang="en-US" dirty="0"/>
              <a:t>for and treating </a:t>
            </a:r>
            <a:r>
              <a:rPr lang="en-US" dirty="0" smtClean="0"/>
              <a:t>ASB</a:t>
            </a:r>
          </a:p>
          <a:p>
            <a:r>
              <a:rPr lang="en-US" dirty="0" smtClean="0"/>
              <a:t>Secondary prevention, suppressive therapy indicated for</a:t>
            </a:r>
          </a:p>
          <a:p>
            <a:pPr lvl="1"/>
            <a:r>
              <a:rPr lang="en-US" dirty="0" smtClean="0"/>
              <a:t>ASB: no response to initial and subsequent 7-10 day therapy</a:t>
            </a:r>
          </a:p>
          <a:p>
            <a:pPr lvl="1"/>
            <a:r>
              <a:rPr lang="en-US" dirty="0" smtClean="0"/>
              <a:t>Recurrent bacteriuria after initial clearance of ASB</a:t>
            </a:r>
          </a:p>
          <a:p>
            <a:pPr lvl="1"/>
            <a:r>
              <a:rPr lang="en-US" dirty="0" smtClean="0"/>
              <a:t>≥2 symptomatic UTIs </a:t>
            </a:r>
          </a:p>
          <a:p>
            <a:pPr lvl="1"/>
            <a:r>
              <a:rPr lang="en-US" dirty="0" smtClean="0"/>
              <a:t>Acute pyelonephritis</a:t>
            </a:r>
          </a:p>
          <a:p>
            <a:r>
              <a:rPr lang="en-US" dirty="0" smtClean="0"/>
              <a:t>Options-bedtime antibiotic  dose</a:t>
            </a:r>
          </a:p>
          <a:p>
            <a:pPr lvl="1"/>
            <a:r>
              <a:rPr lang="en-US" dirty="0" smtClean="0"/>
              <a:t>Nitrofurantoin 100 mg </a:t>
            </a:r>
          </a:p>
          <a:p>
            <a:pPr lvl="1"/>
            <a:r>
              <a:rPr lang="en-US" dirty="0" smtClean="0"/>
              <a:t>Cephalexin 250 mg</a:t>
            </a:r>
          </a:p>
          <a:p>
            <a:pPr lvl="1"/>
            <a:r>
              <a:rPr lang="en-US" dirty="0" smtClean="0"/>
              <a:t>Amoxicillin 250 mg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45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UTI: 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err="1"/>
              <a:t>Labour</a:t>
            </a:r>
            <a:endParaRPr lang="en-US" dirty="0" smtClean="0">
              <a:effectLst/>
            </a:endParaRPr>
          </a:p>
          <a:p>
            <a:pPr fontAlgn="base"/>
            <a:r>
              <a:rPr lang="en-US" dirty="0" err="1"/>
              <a:t>Chorioamniontis</a:t>
            </a:r>
            <a:endParaRPr lang="en-US" dirty="0" smtClean="0">
              <a:effectLst/>
            </a:endParaRPr>
          </a:p>
          <a:p>
            <a:pPr fontAlgn="base"/>
            <a:r>
              <a:rPr lang="en-US" dirty="0"/>
              <a:t>Appendicitis</a:t>
            </a:r>
            <a:endParaRPr lang="en-US" dirty="0" smtClean="0">
              <a:effectLst/>
            </a:endParaRPr>
          </a:p>
          <a:p>
            <a:pPr fontAlgn="base"/>
            <a:r>
              <a:rPr lang="en-US" dirty="0"/>
              <a:t>Placental abruption</a:t>
            </a:r>
            <a:endParaRPr lang="en-US" dirty="0" smtClean="0">
              <a:effectLst/>
            </a:endParaRPr>
          </a:p>
          <a:p>
            <a:pPr fontAlgn="base"/>
            <a:r>
              <a:rPr lang="en-US" dirty="0"/>
              <a:t>Degeneration of </a:t>
            </a:r>
            <a:r>
              <a:rPr lang="en-US" dirty="0" smtClean="0"/>
              <a:t>leiomyomas</a:t>
            </a:r>
          </a:p>
          <a:p>
            <a:r>
              <a:rPr lang="en-US" dirty="0" smtClean="0"/>
              <a:t>Musculoskeletal pain</a:t>
            </a:r>
          </a:p>
          <a:p>
            <a:r>
              <a:rPr lang="en-US" dirty="0" smtClean="0"/>
              <a:t>Costochondritis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64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UTI: maternal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-457200"/>
            <a:r>
              <a:rPr lang="en-US" dirty="0" smtClean="0"/>
              <a:t>Fever</a:t>
            </a:r>
          </a:p>
          <a:p>
            <a:pPr marL="0" indent="-457200"/>
            <a:r>
              <a:rPr lang="en-US" dirty="0" smtClean="0"/>
              <a:t>Bacterial </a:t>
            </a:r>
            <a:r>
              <a:rPr lang="en-US" dirty="0" err="1"/>
              <a:t>endotoxemia</a:t>
            </a:r>
            <a:r>
              <a:rPr lang="en-US" dirty="0"/>
              <a:t>, </a:t>
            </a:r>
            <a:r>
              <a:rPr lang="en-US" dirty="0" err="1"/>
              <a:t>endotoxic</a:t>
            </a:r>
            <a:r>
              <a:rPr lang="en-US" dirty="0"/>
              <a:t> </a:t>
            </a:r>
            <a:r>
              <a:rPr lang="en-US" dirty="0" smtClean="0"/>
              <a:t>shock, sepsis</a:t>
            </a:r>
          </a:p>
          <a:p>
            <a:pPr marL="0" indent="-457200"/>
            <a:r>
              <a:rPr lang="en-US" dirty="0" smtClean="0"/>
              <a:t>Transient renal insufficiency</a:t>
            </a:r>
          </a:p>
          <a:p>
            <a:pPr marL="0" indent="-457200"/>
            <a:r>
              <a:rPr lang="en-US" dirty="0" smtClean="0"/>
              <a:t>Anemia</a:t>
            </a:r>
          </a:p>
          <a:p>
            <a:pPr marL="0" indent="-457200"/>
            <a:r>
              <a:rPr lang="en-US" dirty="0" smtClean="0"/>
              <a:t>Leukocytosis</a:t>
            </a:r>
          </a:p>
          <a:p>
            <a:pPr marL="0" indent="-457200"/>
            <a:r>
              <a:rPr lang="en-US" dirty="0" smtClean="0"/>
              <a:t>Thrombocytopenia</a:t>
            </a:r>
          </a:p>
          <a:p>
            <a:pPr marL="0" indent="-457200"/>
            <a:r>
              <a:rPr lang="en-US" dirty="0" smtClean="0"/>
              <a:t>Elevated fibrin split product levels </a:t>
            </a:r>
          </a:p>
          <a:p>
            <a:pPr marL="0" indent="-457200"/>
            <a:r>
              <a:rPr lang="en-US" dirty="0" smtClean="0"/>
              <a:t>Postpartum endometritis</a:t>
            </a:r>
            <a:endParaRPr lang="en-US" dirty="0"/>
          </a:p>
          <a:p>
            <a:pPr marL="0" indent="-457200"/>
            <a:r>
              <a:rPr lang="en-US" dirty="0" smtClean="0"/>
              <a:t>Pulmonary dysfunction</a:t>
            </a:r>
          </a:p>
          <a:p>
            <a:pPr marL="914400" lvl="2" indent="-457200"/>
            <a:r>
              <a:rPr lang="en-US" sz="2200" dirty="0" smtClean="0"/>
              <a:t>minimal </a:t>
            </a:r>
            <a:r>
              <a:rPr lang="en-US" sz="2200" dirty="0"/>
              <a:t>(mild cough and slight pulmonary infiltrate) </a:t>
            </a:r>
          </a:p>
          <a:p>
            <a:pPr marL="914400" lvl="2" indent="-457200"/>
            <a:r>
              <a:rPr lang="en-US" sz="2200" dirty="0" smtClean="0"/>
              <a:t>severe ADRS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06998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Complications: 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bacterial endotoxins increase alveolar </a:t>
            </a:r>
            <a:r>
              <a:rPr lang="en-US" dirty="0"/>
              <a:t>permeability </a:t>
            </a:r>
            <a:r>
              <a:rPr lang="en-US" dirty="0" smtClean="0"/>
              <a:t>leading to </a:t>
            </a:r>
            <a:r>
              <a:rPr lang="en-US" dirty="0"/>
              <a:t>pulmonary edema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Increased risk in the presence of: </a:t>
            </a:r>
            <a:r>
              <a:rPr lang="en-US" dirty="0"/>
              <a:t>tachycardia, tachypnea, blood transfusion, </a:t>
            </a:r>
            <a:r>
              <a:rPr lang="en-US" dirty="0" smtClean="0"/>
              <a:t>Temp&gt;103 </a:t>
            </a:r>
            <a:r>
              <a:rPr lang="en-US" dirty="0"/>
              <a:t>degrees, </a:t>
            </a:r>
            <a:r>
              <a:rPr lang="en-US" dirty="0" err="1"/>
              <a:t>tocolytics</a:t>
            </a:r>
            <a:r>
              <a:rPr lang="en-US" dirty="0"/>
              <a:t>, </a:t>
            </a:r>
            <a:r>
              <a:rPr lang="en-US" dirty="0" smtClean="0"/>
              <a:t>excessive IV fluids</a:t>
            </a:r>
          </a:p>
          <a:p>
            <a:r>
              <a:rPr lang="en-US" dirty="0" smtClean="0"/>
              <a:t>Awareness, prompt and aggressive management needed </a:t>
            </a:r>
          </a:p>
          <a:p>
            <a:r>
              <a:rPr lang="en-US" dirty="0" smtClean="0"/>
              <a:t>Intensive </a:t>
            </a:r>
            <a:r>
              <a:rPr lang="en-US" dirty="0"/>
              <a:t>care </a:t>
            </a:r>
            <a:r>
              <a:rPr lang="en-US" dirty="0" smtClean="0"/>
              <a:t>may be needed</a:t>
            </a:r>
          </a:p>
        </p:txBody>
      </p:sp>
    </p:spTree>
    <p:extLst>
      <p:ext uri="{BB962C8B-B14F-4D97-AF65-F5344CB8AC3E}">
        <p14:creationId xmlns:p14="http://schemas.microsoft.com/office/powerpoint/2010/main" val="221682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UTI: Fetal/neonatal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preterm labor and prematurity</a:t>
            </a:r>
          </a:p>
          <a:p>
            <a:pPr lvl="1"/>
            <a:r>
              <a:rPr lang="en-US" dirty="0" smtClean="0"/>
              <a:t>Fetal death</a:t>
            </a:r>
          </a:p>
          <a:p>
            <a:pPr lvl="1"/>
            <a:r>
              <a:rPr lang="en-US" dirty="0" smtClean="0"/>
              <a:t>IUGR</a:t>
            </a:r>
          </a:p>
          <a:p>
            <a:pPr lvl="1"/>
            <a:r>
              <a:rPr lang="en-US" dirty="0" smtClean="0"/>
              <a:t>Low birth weight</a:t>
            </a:r>
          </a:p>
        </p:txBody>
      </p:sp>
    </p:spTree>
    <p:extLst>
      <p:ext uri="{BB962C8B-B14F-4D97-AF65-F5344CB8AC3E}">
        <p14:creationId xmlns:p14="http://schemas.microsoft.com/office/powerpoint/2010/main" val="20116994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UTI: recurrence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Recurrence occurs in 30 to 40 % </a:t>
            </a:r>
          </a:p>
          <a:p>
            <a:r>
              <a:rPr lang="en-US" dirty="0" smtClean="0"/>
              <a:t>Relapse </a:t>
            </a:r>
          </a:p>
          <a:p>
            <a:pPr lvl="1"/>
            <a:r>
              <a:rPr lang="en-US" dirty="0" smtClean="0"/>
              <a:t>recurrent </a:t>
            </a:r>
            <a:r>
              <a:rPr lang="en-US" dirty="0"/>
              <a:t>infection </a:t>
            </a:r>
            <a:r>
              <a:rPr lang="en-US" dirty="0" smtClean="0"/>
              <a:t>from the </a:t>
            </a:r>
            <a:r>
              <a:rPr lang="en-US" dirty="0"/>
              <a:t>same species and type-specific strain </a:t>
            </a:r>
            <a:r>
              <a:rPr lang="en-US" dirty="0" smtClean="0"/>
              <a:t>present </a:t>
            </a:r>
            <a:r>
              <a:rPr lang="en-US" dirty="0"/>
              <a:t>before treatment; </a:t>
            </a:r>
            <a:r>
              <a:rPr lang="en-US" dirty="0" smtClean="0"/>
              <a:t>a treatment failure.</a:t>
            </a:r>
          </a:p>
          <a:p>
            <a:pPr lvl="1"/>
            <a:r>
              <a:rPr lang="en-US" dirty="0" smtClean="0"/>
              <a:t>occur </a:t>
            </a:r>
            <a:r>
              <a:rPr lang="en-US" dirty="0"/>
              <a:t>&lt;2 weeks after completion of </a:t>
            </a:r>
            <a:r>
              <a:rPr lang="en-US" dirty="0" smtClean="0"/>
              <a:t>RX</a:t>
            </a:r>
          </a:p>
          <a:p>
            <a:r>
              <a:rPr lang="en-US" dirty="0" smtClean="0"/>
              <a:t>Reinfection</a:t>
            </a:r>
          </a:p>
          <a:p>
            <a:pPr lvl="1"/>
            <a:r>
              <a:rPr lang="en-US" dirty="0" smtClean="0"/>
              <a:t>recurrent </a:t>
            </a:r>
            <a:r>
              <a:rPr lang="en-US" dirty="0"/>
              <a:t>infection due to </a:t>
            </a:r>
            <a:r>
              <a:rPr lang="en-US" dirty="0" smtClean="0"/>
              <a:t>a different </a:t>
            </a:r>
            <a:r>
              <a:rPr lang="en-US" dirty="0"/>
              <a:t>strain of bacteria after successful treatment of the initial </a:t>
            </a:r>
            <a:r>
              <a:rPr lang="en-US" dirty="0" smtClean="0"/>
              <a:t>infection</a:t>
            </a:r>
          </a:p>
          <a:p>
            <a:pPr lvl="1"/>
            <a:r>
              <a:rPr lang="en-US" dirty="0" smtClean="0"/>
              <a:t>occurring </a:t>
            </a:r>
            <a:r>
              <a:rPr lang="en-US" dirty="0"/>
              <a:t>&gt;3 weeks after </a:t>
            </a:r>
            <a:r>
              <a:rPr lang="en-US" dirty="0" smtClean="0"/>
              <a:t>completion </a:t>
            </a:r>
            <a:r>
              <a:rPr lang="en-US" dirty="0"/>
              <a:t>of </a:t>
            </a:r>
            <a:r>
              <a:rPr lang="en-US" dirty="0" smtClean="0"/>
              <a:t>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1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 in pregnancy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presence ≥ 100,000 organisms/mL </a:t>
            </a:r>
            <a:r>
              <a:rPr lang="en-US" dirty="0"/>
              <a:t>of urine in </a:t>
            </a:r>
            <a:r>
              <a:rPr lang="en-US" i="1" dirty="0" smtClean="0"/>
              <a:t>asymptomatic</a:t>
            </a:r>
            <a:r>
              <a:rPr lang="en-US" dirty="0" smtClean="0"/>
              <a:t> or &gt; </a:t>
            </a:r>
            <a:r>
              <a:rPr lang="en-US" dirty="0"/>
              <a:t>100 </a:t>
            </a:r>
            <a:r>
              <a:rPr lang="en-US" dirty="0" smtClean="0"/>
              <a:t>organisms/mL </a:t>
            </a:r>
            <a:r>
              <a:rPr lang="en-US" dirty="0"/>
              <a:t>of urine </a:t>
            </a:r>
            <a:r>
              <a:rPr lang="en-US" dirty="0" smtClean="0"/>
              <a:t>with </a:t>
            </a:r>
            <a:r>
              <a:rPr lang="en-US" dirty="0"/>
              <a:t>pyuria </a:t>
            </a:r>
            <a:r>
              <a:rPr lang="en-US" dirty="0" smtClean="0"/>
              <a:t>(&gt;7 WBC/mL</a:t>
            </a:r>
            <a:r>
              <a:rPr lang="en-US" dirty="0"/>
              <a:t>) in </a:t>
            </a:r>
            <a:r>
              <a:rPr lang="en-US" i="1" dirty="0" smtClean="0"/>
              <a:t>symptomatic</a:t>
            </a:r>
            <a:r>
              <a:rPr lang="en-US" dirty="0" smtClean="0"/>
              <a:t> </a:t>
            </a:r>
            <a:r>
              <a:rPr lang="en-US" dirty="0"/>
              <a:t>patient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Classification</a:t>
            </a:r>
          </a:p>
          <a:p>
            <a:pPr lvl="1"/>
            <a:r>
              <a:rPr lang="en-US" dirty="0" smtClean="0"/>
              <a:t>Upper (pyelonephritis) Vs lower (cystitis and urethritis)</a:t>
            </a:r>
          </a:p>
          <a:p>
            <a:pPr lvl="1"/>
            <a:r>
              <a:rPr lang="en-US" dirty="0" smtClean="0"/>
              <a:t>Asymptomatic (asymptomatic bacteriuria) vs Symptomatic (acute urethritis, cystitis and pyelonephritis)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and classify UTI in pregnancy </a:t>
            </a:r>
          </a:p>
          <a:p>
            <a:r>
              <a:rPr lang="en-US" dirty="0" smtClean="0"/>
              <a:t>Understand the urinary tract changes that increase the risk of UTI in pregnancy </a:t>
            </a:r>
          </a:p>
          <a:p>
            <a:r>
              <a:rPr lang="en-US" dirty="0" smtClean="0"/>
              <a:t>Identify the risk factors and causes of  UTI in pregnancy</a:t>
            </a:r>
          </a:p>
          <a:p>
            <a:r>
              <a:rPr lang="en-US" dirty="0" smtClean="0"/>
              <a:t>Rationalize the diagnosis and management of UTI in pregnancy</a:t>
            </a:r>
          </a:p>
          <a:p>
            <a:r>
              <a:rPr lang="en-US" dirty="0" smtClean="0"/>
              <a:t>Outline the maternal and neonatal complications of UTI in pregnancy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9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tract changes that increase risk of 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renal pelvis </a:t>
            </a:r>
            <a:r>
              <a:rPr lang="en-US" dirty="0"/>
              <a:t>and </a:t>
            </a:r>
            <a:r>
              <a:rPr lang="en-US" dirty="0" smtClean="0"/>
              <a:t>ureters - </a:t>
            </a:r>
            <a:r>
              <a:rPr lang="en-US" dirty="0" err="1" smtClean="0"/>
              <a:t>hydroureter</a:t>
            </a:r>
            <a:r>
              <a:rPr lang="en-US" dirty="0" smtClean="0"/>
              <a:t> and </a:t>
            </a:r>
            <a:r>
              <a:rPr lang="en-US" dirty="0" err="1" smtClean="0"/>
              <a:t>hydronephrosis</a:t>
            </a:r>
            <a:endParaRPr lang="en-US" dirty="0" smtClean="0"/>
          </a:p>
          <a:p>
            <a:pPr lvl="1"/>
            <a:r>
              <a:rPr lang="en-US" dirty="0" smtClean="0"/>
              <a:t>progesterone- reduce ureteral tone, peristalsis, and contraction pressure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Hypertrophy of </a:t>
            </a:r>
            <a:r>
              <a:rPr lang="en-US" dirty="0" err="1" smtClean="0"/>
              <a:t>Waldeyer's</a:t>
            </a:r>
            <a:r>
              <a:rPr lang="en-US" dirty="0" smtClean="0"/>
              <a:t> sheath (the connective tissue that surrounds the ureters within the true pelvis) may prevent hormone-induced dilatation below the pelvic brim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mechanical compression of the ureters at the pelvic brim- </a:t>
            </a:r>
            <a:r>
              <a:rPr lang="en-US" dirty="0" err="1" smtClean="0"/>
              <a:t>byenlarged</a:t>
            </a:r>
            <a:r>
              <a:rPr lang="en-US" dirty="0" smtClean="0"/>
              <a:t> vessels in the suspensory ligament of the ovary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tract changes that increase risk of 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Hydroureter</a:t>
            </a:r>
            <a:r>
              <a:rPr lang="en-US" dirty="0" smtClean="0"/>
              <a:t> and </a:t>
            </a:r>
            <a:r>
              <a:rPr lang="en-US" dirty="0" err="1" smtClean="0"/>
              <a:t>hydronephrosis</a:t>
            </a:r>
            <a:endParaRPr lang="en-US" dirty="0" smtClean="0"/>
          </a:p>
          <a:p>
            <a:pPr lvl="1"/>
            <a:r>
              <a:rPr lang="en-US" dirty="0" smtClean="0"/>
              <a:t>more </a:t>
            </a:r>
            <a:r>
              <a:rPr lang="en-US" dirty="0"/>
              <a:t>prominent on the </a:t>
            </a:r>
            <a:r>
              <a:rPr lang="en-US" dirty="0" smtClean="0"/>
              <a:t>right than </a:t>
            </a:r>
            <a:r>
              <a:rPr lang="en-US" dirty="0"/>
              <a:t>the </a:t>
            </a:r>
            <a:r>
              <a:rPr lang="en-US" dirty="0" smtClean="0"/>
              <a:t>left-</a:t>
            </a:r>
          </a:p>
          <a:p>
            <a:pPr lvl="2"/>
            <a:r>
              <a:rPr lang="en-US" dirty="0" smtClean="0"/>
              <a:t>right ureter affected by dextrorotation of the uterus by the sigmoid colon</a:t>
            </a:r>
          </a:p>
          <a:p>
            <a:pPr lvl="2"/>
            <a:r>
              <a:rPr lang="en-US" dirty="0" smtClean="0"/>
              <a:t>kinking of the ureter as it crosses the right iliac artery, and/or proximity to the right ovarian vein</a:t>
            </a:r>
          </a:p>
          <a:p>
            <a:pPr lvl="1"/>
            <a:r>
              <a:rPr lang="en-US" dirty="0" smtClean="0"/>
              <a:t>the resulting urinary stasis can serve as a reservoir for bacteria</a:t>
            </a:r>
          </a:p>
        </p:txBody>
      </p:sp>
    </p:spTree>
    <p:extLst>
      <p:ext uri="{BB962C8B-B14F-4D97-AF65-F5344CB8AC3E}">
        <p14:creationId xmlns:p14="http://schemas.microsoft.com/office/powerpoint/2010/main" val="153299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tract changes that increase risk of 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Bladder </a:t>
            </a:r>
          </a:p>
          <a:p>
            <a:pPr lvl="1"/>
            <a:r>
              <a:rPr lang="en-US" dirty="0" smtClean="0"/>
              <a:t>edematous and hyperemic mucosa</a:t>
            </a:r>
          </a:p>
          <a:p>
            <a:pPr lvl="1"/>
            <a:r>
              <a:rPr lang="en-US" dirty="0" smtClean="0"/>
              <a:t>Progesterone induces bladder wall relaxation and increased capacity but the enlarging uterus displaces the bladder superiorly, anteriorly, and flattens it, which can decrease capacity</a:t>
            </a:r>
          </a:p>
          <a:p>
            <a:pPr lvl="1"/>
            <a:r>
              <a:rPr lang="en-US" dirty="0" smtClean="0"/>
              <a:t>increased incidence of </a:t>
            </a:r>
            <a:r>
              <a:rPr lang="en-US" dirty="0" err="1" smtClean="0"/>
              <a:t>microhematuria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Intermittent vesicoureteral reflux</a:t>
            </a:r>
            <a:endParaRPr lang="en-US" sz="2800" dirty="0"/>
          </a:p>
          <a:p>
            <a:pPr lvl="1"/>
            <a:r>
              <a:rPr lang="en-US" dirty="0" smtClean="0"/>
              <a:t>incompetence </a:t>
            </a:r>
            <a:r>
              <a:rPr lang="en-US" dirty="0"/>
              <a:t>of the vesicoureteral </a:t>
            </a:r>
            <a:r>
              <a:rPr lang="en-US" dirty="0" smtClean="0"/>
              <a:t>valve from bladder flaccidity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err="1"/>
              <a:t>intravesical</a:t>
            </a:r>
            <a:r>
              <a:rPr lang="en-US" dirty="0"/>
              <a:t> </a:t>
            </a:r>
            <a:r>
              <a:rPr lang="en-US" dirty="0" smtClean="0"/>
              <a:t>pressure </a:t>
            </a:r>
          </a:p>
          <a:p>
            <a:pPr lvl="1"/>
            <a:r>
              <a:rPr lang="en-US" dirty="0" smtClean="0"/>
              <a:t>decreased </a:t>
            </a:r>
            <a:r>
              <a:rPr lang="en-US" dirty="0" err="1"/>
              <a:t>intraureteral</a:t>
            </a:r>
            <a:r>
              <a:rPr lang="en-US" dirty="0"/>
              <a:t> </a:t>
            </a:r>
            <a:r>
              <a:rPr lang="en-US" dirty="0" smtClean="0"/>
              <a:t>pressure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tract changes that increase risk of 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Postpartum </a:t>
            </a:r>
            <a:r>
              <a:rPr lang="en-US" dirty="0" smtClean="0"/>
              <a:t>changes from trauma </a:t>
            </a:r>
            <a:r>
              <a:rPr lang="en-US" dirty="0"/>
              <a:t>during labor and </a:t>
            </a:r>
            <a:r>
              <a:rPr lang="en-US" dirty="0" smtClean="0"/>
              <a:t>delivery </a:t>
            </a:r>
          </a:p>
          <a:p>
            <a:pPr lvl="1"/>
            <a:r>
              <a:rPr lang="en-US" dirty="0" smtClean="0"/>
              <a:t>mucosal </a:t>
            </a:r>
            <a:r>
              <a:rPr lang="en-US" dirty="0"/>
              <a:t>congestion and submucosal </a:t>
            </a:r>
            <a:r>
              <a:rPr lang="en-US" dirty="0" smtClean="0"/>
              <a:t>hemorrhage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ecreased bladder </a:t>
            </a:r>
            <a:r>
              <a:rPr lang="en-US" dirty="0"/>
              <a:t>sensitivity/sensation </a:t>
            </a:r>
            <a:endParaRPr lang="en-US" dirty="0" smtClean="0"/>
          </a:p>
          <a:p>
            <a:pPr lvl="1"/>
            <a:r>
              <a:rPr lang="en-US" dirty="0" smtClean="0"/>
              <a:t>detrusor </a:t>
            </a:r>
            <a:r>
              <a:rPr lang="en-US" dirty="0"/>
              <a:t>atony, increased </a:t>
            </a:r>
            <a:r>
              <a:rPr lang="en-US" dirty="0" err="1" smtClean="0"/>
              <a:t>postvoidal</a:t>
            </a:r>
            <a:r>
              <a:rPr lang="en-US" dirty="0" smtClean="0"/>
              <a:t> residual urine</a:t>
            </a:r>
            <a:r>
              <a:rPr lang="en-US" dirty="0"/>
              <a:t>, bladder </a:t>
            </a:r>
            <a:r>
              <a:rPr lang="en-US" dirty="0" err="1"/>
              <a:t>overdistention</a:t>
            </a:r>
            <a:r>
              <a:rPr lang="en-US" dirty="0"/>
              <a:t>, and urinary </a:t>
            </a:r>
            <a:r>
              <a:rPr lang="en-US" dirty="0" smtClean="0"/>
              <a:t>retention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Impaired tubular function </a:t>
            </a:r>
          </a:p>
          <a:p>
            <a:pPr lvl="1"/>
            <a:r>
              <a:rPr lang="en-US" dirty="0" smtClean="0"/>
              <a:t>reduced fractional reabsorption of glucose, amino acids, and beta </a:t>
            </a:r>
            <a:r>
              <a:rPr lang="en-US" dirty="0" err="1" smtClean="0"/>
              <a:t>microglobulin</a:t>
            </a:r>
            <a:r>
              <a:rPr lang="en-US" dirty="0" smtClean="0"/>
              <a:t> results in higher rates of urinary excretion-hence </a:t>
            </a:r>
            <a:r>
              <a:rPr lang="en-US" dirty="0" err="1" smtClean="0"/>
              <a:t>glucosuria</a:t>
            </a:r>
            <a:r>
              <a:rPr lang="en-US" dirty="0"/>
              <a:t> </a:t>
            </a:r>
            <a:r>
              <a:rPr lang="en-US" dirty="0" smtClean="0"/>
              <a:t>and aminoaciduria</a:t>
            </a:r>
          </a:p>
        </p:txBody>
      </p:sp>
    </p:spTree>
    <p:extLst>
      <p:ext uri="{BB962C8B-B14F-4D97-AF65-F5344CB8AC3E}">
        <p14:creationId xmlns:p14="http://schemas.microsoft.com/office/powerpoint/2010/main" val="3334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risk of UTI in women vs 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Shorter urethra </a:t>
            </a:r>
          </a:p>
          <a:p>
            <a:r>
              <a:rPr lang="en-US" dirty="0" smtClean="0"/>
              <a:t>Lower </a:t>
            </a:r>
            <a:r>
              <a:rPr lang="en-US" dirty="0"/>
              <a:t>third of the urethra is continually contaminated with pathogens from the vagina and </a:t>
            </a:r>
            <a:r>
              <a:rPr lang="en-US" dirty="0" smtClean="0"/>
              <a:t>the rectum</a:t>
            </a:r>
            <a:endParaRPr lang="en-US" dirty="0"/>
          </a:p>
          <a:p>
            <a:r>
              <a:rPr lang="en-US" dirty="0" smtClean="0"/>
              <a:t>Incomplete bladder emptying  </a:t>
            </a:r>
          </a:p>
          <a:p>
            <a:r>
              <a:rPr lang="en-US" dirty="0" smtClean="0"/>
              <a:t>Intercourse-expose urogenital system to bacteria during intercourse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tract changes that mimic 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Urinary frequency (voiding &gt;7 X per day) </a:t>
            </a:r>
          </a:p>
          <a:p>
            <a:pPr lvl="1"/>
            <a:r>
              <a:rPr lang="en-US" dirty="0" smtClean="0"/>
              <a:t>due to changes </a:t>
            </a:r>
            <a:r>
              <a:rPr lang="en-US" dirty="0"/>
              <a:t>in bladder function and </a:t>
            </a:r>
            <a:r>
              <a:rPr lang="en-US" dirty="0" smtClean="0"/>
              <a:t>increase </a:t>
            </a:r>
            <a:r>
              <a:rPr lang="en-US" dirty="0"/>
              <a:t>in urine </a:t>
            </a:r>
            <a:r>
              <a:rPr lang="en-US" dirty="0" smtClean="0"/>
              <a:t>output</a:t>
            </a:r>
          </a:p>
          <a:p>
            <a:r>
              <a:rPr lang="en-US" dirty="0" err="1" smtClean="0"/>
              <a:t>Nocturia</a:t>
            </a:r>
            <a:r>
              <a:rPr lang="en-US" dirty="0" smtClean="0"/>
              <a:t> (voiding ≥2 X at night)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ue to excretion of larger amounts of sodium and water during the night than </a:t>
            </a:r>
            <a:r>
              <a:rPr lang="en-US" dirty="0" err="1" smtClean="0"/>
              <a:t>nonpregnant</a:t>
            </a:r>
            <a:r>
              <a:rPr lang="en-US" dirty="0" smtClean="0"/>
              <a:t> women and nocturnal mobilization of edema later in pregnancy </a:t>
            </a:r>
          </a:p>
          <a:p>
            <a:r>
              <a:rPr lang="en-US" dirty="0"/>
              <a:t>Urgency and </a:t>
            </a:r>
            <a:r>
              <a:rPr lang="en-US" dirty="0" smtClean="0"/>
              <a:t>stress incontinence </a:t>
            </a:r>
          </a:p>
          <a:p>
            <a:pPr lvl="1"/>
            <a:r>
              <a:rPr lang="en-US" dirty="0" smtClean="0"/>
              <a:t>uterine </a:t>
            </a:r>
            <a:r>
              <a:rPr lang="en-US" dirty="0"/>
              <a:t>pressure on the </a:t>
            </a:r>
            <a:r>
              <a:rPr lang="en-US" dirty="0" smtClean="0"/>
              <a:t>bladder</a:t>
            </a:r>
          </a:p>
          <a:p>
            <a:pPr lvl="1"/>
            <a:r>
              <a:rPr lang="en-US" dirty="0" smtClean="0"/>
              <a:t>hormonal </a:t>
            </a:r>
            <a:r>
              <a:rPr lang="en-US" dirty="0"/>
              <a:t>effects on the </a:t>
            </a:r>
            <a:r>
              <a:rPr lang="en-US" dirty="0" smtClean="0"/>
              <a:t>suspensory ligaments </a:t>
            </a:r>
            <a:r>
              <a:rPr lang="en-US" dirty="0"/>
              <a:t>of the </a:t>
            </a:r>
            <a:r>
              <a:rPr lang="en-US" dirty="0" smtClean="0"/>
              <a:t>urethra</a:t>
            </a:r>
          </a:p>
          <a:p>
            <a:pPr lvl="1"/>
            <a:r>
              <a:rPr lang="en-US" dirty="0" smtClean="0"/>
              <a:t>altered </a:t>
            </a:r>
            <a:r>
              <a:rPr lang="en-US" dirty="0"/>
              <a:t>neuromuscular function of the urethral striated </a:t>
            </a:r>
            <a:r>
              <a:rPr lang="en-US" dirty="0" smtClean="0"/>
              <a:t>sphincter</a:t>
            </a:r>
          </a:p>
        </p:txBody>
      </p:sp>
    </p:spTree>
    <p:extLst>
      <p:ext uri="{BB962C8B-B14F-4D97-AF65-F5344CB8AC3E}">
        <p14:creationId xmlns:p14="http://schemas.microsoft.com/office/powerpoint/2010/main" val="21160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1732</Words>
  <Application>Microsoft Macintosh PowerPoint</Application>
  <PresentationFormat>Widescreen</PresentationFormat>
  <Paragraphs>258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Calibri</vt:lpstr>
      <vt:lpstr>Calibri Light</vt:lpstr>
      <vt:lpstr>Arial</vt:lpstr>
      <vt:lpstr>Office Theme</vt:lpstr>
      <vt:lpstr>Urinary tract infection in pregnancy </vt:lpstr>
      <vt:lpstr>Objectives</vt:lpstr>
      <vt:lpstr>UTI in pregnancy </vt:lpstr>
      <vt:lpstr>Urinary tract changes that increase risk of UTI</vt:lpstr>
      <vt:lpstr>Urinary tract changes that increase risk of UTI</vt:lpstr>
      <vt:lpstr>Urinary tract changes that increase risk of UTI</vt:lpstr>
      <vt:lpstr>Urinary tract changes that increase risk of UTI</vt:lpstr>
      <vt:lpstr>Increased risk of UTI in women vs men</vt:lpstr>
      <vt:lpstr>Urinary tract changes that mimic UTI</vt:lpstr>
      <vt:lpstr>Etiology</vt:lpstr>
      <vt:lpstr>Etiology</vt:lpstr>
      <vt:lpstr>Asymptomatic Bacteriuria (ASB)</vt:lpstr>
      <vt:lpstr>ASB-risk factors </vt:lpstr>
      <vt:lpstr>ASB-screening </vt:lpstr>
      <vt:lpstr>Acute urethritis/acute urethral syndrome </vt:lpstr>
      <vt:lpstr>UTI: treatment</vt:lpstr>
      <vt:lpstr>Treatment: gonococcal</vt:lpstr>
      <vt:lpstr>Treatment: chlamydia</vt:lpstr>
      <vt:lpstr>Acute cystitis</vt:lpstr>
      <vt:lpstr>Treatment: acute cystitis</vt:lpstr>
      <vt:lpstr>Acute pyelonephritis</vt:lpstr>
      <vt:lpstr>Acute pyelonephritis: general management</vt:lpstr>
      <vt:lpstr>Acute pyelonephritis: specific management</vt:lpstr>
      <vt:lpstr>UTI: prevention</vt:lpstr>
      <vt:lpstr>UTI: differential diagnosis</vt:lpstr>
      <vt:lpstr>UTI: maternal complications</vt:lpstr>
      <vt:lpstr>Complications: ARDS</vt:lpstr>
      <vt:lpstr>UTI: Fetal/neonatal complications</vt:lpstr>
      <vt:lpstr>UTI: recurrence </vt:lpstr>
      <vt:lpstr>Objectives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tract infection in pregnancy </dc:title>
  <dc:creator>ALFRED O. OSOTI</dc:creator>
  <cp:lastModifiedBy>ALFRED O. OSOTI</cp:lastModifiedBy>
  <cp:revision>56</cp:revision>
  <dcterms:created xsi:type="dcterms:W3CDTF">2016-09-17T17:46:27Z</dcterms:created>
  <dcterms:modified xsi:type="dcterms:W3CDTF">2016-09-20T03:09:01Z</dcterms:modified>
</cp:coreProperties>
</file>