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76" r:id="rId3"/>
    <p:sldMasterId id="2147483678" r:id="rId4"/>
  </p:sldMasterIdLst>
  <p:notesMasterIdLst>
    <p:notesMasterId r:id="rId41"/>
  </p:notesMasterIdLst>
  <p:handoutMasterIdLst>
    <p:handoutMasterId r:id="rId42"/>
  </p:handoutMasterIdLst>
  <p:sldIdLst>
    <p:sldId id="349" r:id="rId5"/>
    <p:sldId id="351" r:id="rId6"/>
    <p:sldId id="394" r:id="rId7"/>
    <p:sldId id="383" r:id="rId8"/>
    <p:sldId id="384" r:id="rId9"/>
    <p:sldId id="385" r:id="rId10"/>
    <p:sldId id="405" r:id="rId11"/>
    <p:sldId id="386" r:id="rId12"/>
    <p:sldId id="387" r:id="rId13"/>
    <p:sldId id="388" r:id="rId14"/>
    <p:sldId id="389" r:id="rId15"/>
    <p:sldId id="390" r:id="rId16"/>
    <p:sldId id="391" r:id="rId17"/>
    <p:sldId id="392" r:id="rId18"/>
    <p:sldId id="395" r:id="rId19"/>
    <p:sldId id="396" r:id="rId20"/>
    <p:sldId id="397" r:id="rId21"/>
    <p:sldId id="398" r:id="rId22"/>
    <p:sldId id="399" r:id="rId23"/>
    <p:sldId id="400" r:id="rId24"/>
    <p:sldId id="393" r:id="rId25"/>
    <p:sldId id="355" r:id="rId26"/>
    <p:sldId id="356" r:id="rId27"/>
    <p:sldId id="361" r:id="rId28"/>
    <p:sldId id="362" r:id="rId29"/>
    <p:sldId id="363" r:id="rId30"/>
    <p:sldId id="364" r:id="rId31"/>
    <p:sldId id="373" r:id="rId32"/>
    <p:sldId id="365" r:id="rId33"/>
    <p:sldId id="379" r:id="rId34"/>
    <p:sldId id="342" r:id="rId35"/>
    <p:sldId id="343" r:id="rId36"/>
    <p:sldId id="344" r:id="rId37"/>
    <p:sldId id="401" r:id="rId38"/>
    <p:sldId id="403" r:id="rId39"/>
    <p:sldId id="404" r:id="rId40"/>
  </p:sldIdLst>
  <p:sldSz cx="9144000" cy="6858000" type="screen4x3"/>
  <p:notesSz cx="6808788" cy="98234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8000"/>
    <a:srgbClr val="00CC00"/>
    <a:srgbClr val="FF0000"/>
    <a:srgbClr val="FF6666"/>
    <a:srgbClr val="FFFF00"/>
    <a:srgbClr val="F9F5DB"/>
    <a:srgbClr val="F6F4D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autoAdjust="0"/>
  </p:normalViewPr>
  <p:slideViewPr>
    <p:cSldViewPr>
      <p:cViewPr varScale="1">
        <p:scale>
          <a:sx n="59" d="100"/>
          <a:sy n="59" d="100"/>
        </p:scale>
        <p:origin x="-516" y="-90"/>
      </p:cViewPr>
      <p:guideLst>
        <p:guide orient="horz" pos="1248"/>
        <p:guide pos="1392"/>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8208"/>
    </p:cViewPr>
  </p:sorterViewPr>
  <p:notesViewPr>
    <p:cSldViewPr>
      <p:cViewPr>
        <p:scale>
          <a:sx n="66" d="100"/>
          <a:sy n="66" d="100"/>
        </p:scale>
        <p:origin x="-1572" y="198"/>
      </p:cViewPr>
      <p:guideLst>
        <p:guide orient="horz" pos="3094"/>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51163" cy="49212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0" hangingPunct="0">
              <a:defRPr sz="1200">
                <a:latin typeface="Times New Roman" charset="0"/>
              </a:defRPr>
            </a:lvl1pPr>
          </a:lstStyle>
          <a:p>
            <a:endParaRPr lang="en-US"/>
          </a:p>
        </p:txBody>
      </p:sp>
      <p:sp>
        <p:nvSpPr>
          <p:cNvPr id="65539" name="Rectangle 3"/>
          <p:cNvSpPr>
            <a:spLocks noGrp="1" noChangeArrowheads="1"/>
          </p:cNvSpPr>
          <p:nvPr>
            <p:ph type="dt" sz="quarter" idx="1"/>
          </p:nvPr>
        </p:nvSpPr>
        <p:spPr bwMode="auto">
          <a:xfrm>
            <a:off x="3857625" y="0"/>
            <a:ext cx="2951163" cy="49212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0" hangingPunct="0">
              <a:defRPr sz="1200">
                <a:latin typeface="Times New Roman" charset="0"/>
              </a:defRPr>
            </a:lvl1pPr>
          </a:lstStyle>
          <a:p>
            <a:endParaRPr lang="en-US"/>
          </a:p>
        </p:txBody>
      </p:sp>
      <p:sp>
        <p:nvSpPr>
          <p:cNvPr id="65540" name="Rectangle 4"/>
          <p:cNvSpPr>
            <a:spLocks noGrp="1" noChangeArrowheads="1"/>
          </p:cNvSpPr>
          <p:nvPr>
            <p:ph type="ftr" sz="quarter" idx="2"/>
          </p:nvPr>
        </p:nvSpPr>
        <p:spPr bwMode="auto">
          <a:xfrm>
            <a:off x="0" y="9331325"/>
            <a:ext cx="2951163" cy="49212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0" hangingPunct="0">
              <a:defRPr sz="1200">
                <a:latin typeface="Times New Roman" charset="0"/>
              </a:defRPr>
            </a:lvl1pPr>
          </a:lstStyle>
          <a:p>
            <a:endParaRPr lang="en-US"/>
          </a:p>
        </p:txBody>
      </p:sp>
      <p:sp>
        <p:nvSpPr>
          <p:cNvPr id="65541" name="Rectangle 5"/>
          <p:cNvSpPr>
            <a:spLocks noGrp="1" noChangeArrowheads="1"/>
          </p:cNvSpPr>
          <p:nvPr>
            <p:ph type="sldNum" sz="quarter" idx="3"/>
          </p:nvPr>
        </p:nvSpPr>
        <p:spPr bwMode="auto">
          <a:xfrm>
            <a:off x="3857625" y="9331325"/>
            <a:ext cx="2951163" cy="49212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0" hangingPunct="0">
              <a:defRPr sz="1200">
                <a:latin typeface="Times New Roman" charset="0"/>
              </a:defRPr>
            </a:lvl1pPr>
          </a:lstStyle>
          <a:p>
            <a:fld id="{1D5F3519-E847-47CB-9F73-93F279113110}"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22" name="Rectangle 2"/>
          <p:cNvSpPr>
            <a:spLocks noGrp="1" noChangeArrowheads="1"/>
          </p:cNvSpPr>
          <p:nvPr>
            <p:ph type="hdr" sz="quarter"/>
          </p:nvPr>
        </p:nvSpPr>
        <p:spPr bwMode="auto">
          <a:xfrm>
            <a:off x="0" y="0"/>
            <a:ext cx="600075" cy="182563"/>
          </a:xfrm>
          <a:prstGeom prst="rect">
            <a:avLst/>
          </a:prstGeom>
          <a:noFill/>
          <a:ln w="9525">
            <a:noFill/>
            <a:miter lim="800000"/>
            <a:headEnd type="none" w="sm" len="sm"/>
            <a:tailEnd type="none" w="sm" len="sm"/>
          </a:ln>
          <a:effectLst/>
        </p:spPr>
        <p:txBody>
          <a:bodyPr vert="horz" wrap="none" lIns="0" tIns="0" rIns="0" bIns="0" numCol="1" anchor="t" anchorCtr="0" compatLnSpc="1">
            <a:prstTxWarp prst="textNoShape">
              <a:avLst/>
            </a:prstTxWarp>
            <a:spAutoFit/>
          </a:bodyPr>
          <a:lstStyle>
            <a:lvl1pPr eaLnBrk="0" hangingPunct="0">
              <a:defRPr sz="1200" b="1"/>
            </a:lvl1pPr>
          </a:lstStyle>
          <a:p>
            <a:endParaRPr lang="en-US"/>
          </a:p>
        </p:txBody>
      </p:sp>
      <p:sp>
        <p:nvSpPr>
          <p:cNvPr id="184323" name="Rectangle 3"/>
          <p:cNvSpPr>
            <a:spLocks noGrp="1" noChangeArrowheads="1"/>
          </p:cNvSpPr>
          <p:nvPr>
            <p:ph type="dt" idx="1"/>
          </p:nvPr>
        </p:nvSpPr>
        <p:spPr bwMode="auto">
          <a:xfrm>
            <a:off x="6038850" y="0"/>
            <a:ext cx="769938" cy="182563"/>
          </a:xfrm>
          <a:prstGeom prst="rect">
            <a:avLst/>
          </a:prstGeom>
          <a:noFill/>
          <a:ln w="9525">
            <a:noFill/>
            <a:miter lim="800000"/>
            <a:headEnd type="none" w="sm" len="sm"/>
            <a:tailEnd type="none" w="sm" len="sm"/>
          </a:ln>
          <a:effectLst/>
        </p:spPr>
        <p:txBody>
          <a:bodyPr vert="horz" wrap="none" lIns="0" tIns="0" rIns="0" bIns="0" numCol="1" anchor="t" anchorCtr="0" compatLnSpc="1">
            <a:prstTxWarp prst="textNoShape">
              <a:avLst/>
            </a:prstTxWarp>
            <a:spAutoFit/>
          </a:bodyPr>
          <a:lstStyle>
            <a:lvl1pPr algn="r" eaLnBrk="0" hangingPunct="0">
              <a:defRPr sz="1200" b="1"/>
            </a:lvl1pPr>
          </a:lstStyle>
          <a:p>
            <a:endParaRPr lang="en-US"/>
          </a:p>
        </p:txBody>
      </p:sp>
      <p:sp>
        <p:nvSpPr>
          <p:cNvPr id="184324" name="Rectangle 4"/>
          <p:cNvSpPr>
            <a:spLocks noChangeArrowheads="1" noTextEdit="1"/>
          </p:cNvSpPr>
          <p:nvPr>
            <p:ph type="sldImg" idx="2"/>
          </p:nvPr>
        </p:nvSpPr>
        <p:spPr bwMode="auto">
          <a:xfrm>
            <a:off x="935038" y="723900"/>
            <a:ext cx="4940300" cy="3705225"/>
          </a:xfrm>
          <a:prstGeom prst="rect">
            <a:avLst/>
          </a:prstGeom>
          <a:noFill/>
          <a:ln w="9525">
            <a:solidFill>
              <a:srgbClr val="000000"/>
            </a:solidFill>
            <a:miter lim="800000"/>
            <a:headEnd/>
            <a:tailEnd/>
          </a:ln>
          <a:effectLst/>
        </p:spPr>
      </p:sp>
      <p:sp>
        <p:nvSpPr>
          <p:cNvPr id="184326" name="Rectangle 6"/>
          <p:cNvSpPr>
            <a:spLocks noGrp="1" noChangeArrowheads="1"/>
          </p:cNvSpPr>
          <p:nvPr>
            <p:ph type="ftr" sz="quarter" idx="4"/>
          </p:nvPr>
        </p:nvSpPr>
        <p:spPr bwMode="auto">
          <a:xfrm>
            <a:off x="0" y="9640888"/>
            <a:ext cx="533400" cy="182562"/>
          </a:xfrm>
          <a:prstGeom prst="rect">
            <a:avLst/>
          </a:prstGeom>
          <a:noFill/>
          <a:ln w="9525">
            <a:noFill/>
            <a:miter lim="800000"/>
            <a:headEnd type="none" w="sm" len="sm"/>
            <a:tailEnd type="none" w="sm" len="sm"/>
          </a:ln>
          <a:effectLst/>
        </p:spPr>
        <p:txBody>
          <a:bodyPr vert="horz" wrap="none" lIns="0" tIns="0" rIns="0" bIns="0" numCol="1" anchor="b" anchorCtr="0" compatLnSpc="1">
            <a:prstTxWarp prst="textNoShape">
              <a:avLst/>
            </a:prstTxWarp>
            <a:spAutoFit/>
          </a:bodyPr>
          <a:lstStyle>
            <a:lvl1pPr eaLnBrk="0" hangingPunct="0">
              <a:defRPr sz="1200" b="1"/>
            </a:lvl1pPr>
          </a:lstStyle>
          <a:p>
            <a:endParaRPr lang="en-US"/>
          </a:p>
        </p:txBody>
      </p:sp>
      <p:sp>
        <p:nvSpPr>
          <p:cNvPr id="184327" name="Rectangle 7"/>
          <p:cNvSpPr>
            <a:spLocks noGrp="1" noChangeArrowheads="1"/>
          </p:cNvSpPr>
          <p:nvPr>
            <p:ph type="sldNum" sz="quarter" idx="5"/>
          </p:nvPr>
        </p:nvSpPr>
        <p:spPr bwMode="auto">
          <a:xfrm>
            <a:off x="6623050" y="9640888"/>
            <a:ext cx="185738" cy="182562"/>
          </a:xfrm>
          <a:prstGeom prst="rect">
            <a:avLst/>
          </a:prstGeom>
          <a:noFill/>
          <a:ln w="9525">
            <a:noFill/>
            <a:miter lim="800000"/>
            <a:headEnd type="none" w="sm" len="sm"/>
            <a:tailEnd type="none" w="sm" len="sm"/>
          </a:ln>
          <a:effectLst/>
        </p:spPr>
        <p:txBody>
          <a:bodyPr vert="horz" wrap="none" lIns="0" tIns="0" rIns="0" bIns="0" numCol="1" anchor="b" anchorCtr="0" compatLnSpc="1">
            <a:prstTxWarp prst="textNoShape">
              <a:avLst/>
            </a:prstTxWarp>
            <a:spAutoFit/>
          </a:bodyPr>
          <a:lstStyle>
            <a:lvl1pPr algn="r" eaLnBrk="0" hangingPunct="0">
              <a:defRPr sz="1200" b="1"/>
            </a:lvl1pPr>
          </a:lstStyle>
          <a:p>
            <a:fld id="{8435225A-86A1-45F4-B830-EF40A3BADEC7}" type="slidenum">
              <a:rPr lang="en-US"/>
              <a:pPr/>
              <a:t>‹#›</a:t>
            </a:fld>
            <a:endParaRPr lang="en-US"/>
          </a:p>
        </p:txBody>
      </p:sp>
      <p:sp>
        <p:nvSpPr>
          <p:cNvPr id="184329" name="Rectangle 9"/>
          <p:cNvSpPr>
            <a:spLocks noGrp="1" noChangeArrowheads="1"/>
          </p:cNvSpPr>
          <p:nvPr>
            <p:ph type="body" sz="quarter" idx="3"/>
          </p:nvPr>
        </p:nvSpPr>
        <p:spPr bwMode="auto">
          <a:xfrm>
            <a:off x="887413" y="4589463"/>
            <a:ext cx="4884737" cy="43481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520AC7-475F-46AF-B429-9EA422BD0710}" type="slidenum">
              <a:rPr lang="en-US"/>
              <a:pPr/>
              <a:t>1</a:t>
            </a:fld>
            <a:endParaRPr lang="en-US"/>
          </a:p>
        </p:txBody>
      </p:sp>
      <p:sp>
        <p:nvSpPr>
          <p:cNvPr id="203778" name="Rectangle 2"/>
          <p:cNvSpPr>
            <a:spLocks noChangeArrowheads="1" noTextEdit="1"/>
          </p:cNvSpPr>
          <p:nvPr>
            <p:ph type="sldImg"/>
          </p:nvPr>
        </p:nvSpPr>
        <p:spPr>
          <a:xfrm>
            <a:off x="947738" y="736600"/>
            <a:ext cx="4911725" cy="3684588"/>
          </a:xfrm>
          <a:ln/>
        </p:spPr>
      </p:sp>
      <p:sp>
        <p:nvSpPr>
          <p:cNvPr id="203779" name="Rectangle 3"/>
          <p:cNvSpPr>
            <a:spLocks noGrp="1" noChangeArrowheads="1"/>
          </p:cNvSpPr>
          <p:nvPr>
            <p:ph type="body" idx="1"/>
          </p:nvPr>
        </p:nvSpPr>
        <p:spPr>
          <a:xfrm>
            <a:off x="908050" y="4667250"/>
            <a:ext cx="4992688" cy="4419600"/>
          </a:xfrm>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AEBB5E-C3AB-4D82-BD3B-DA9820B38855}" type="slidenum">
              <a:rPr lang="en-US"/>
              <a:pPr/>
              <a:t>10</a:t>
            </a:fld>
            <a:endParaRPr lang="en-US"/>
          </a:p>
        </p:txBody>
      </p:sp>
      <p:sp>
        <p:nvSpPr>
          <p:cNvPr id="282626" name="Rectangle 2"/>
          <p:cNvSpPr>
            <a:spLocks noChangeArrowheads="1" noTextEdit="1"/>
          </p:cNvSpPr>
          <p:nvPr>
            <p:ph type="sldImg"/>
          </p:nvPr>
        </p:nvSpPr>
        <p:spPr>
          <a:ln/>
        </p:spPr>
      </p:sp>
      <p:sp>
        <p:nvSpPr>
          <p:cNvPr id="282627" name="Rectangle 3"/>
          <p:cNvSpPr>
            <a:spLocks noGrp="1" noChangeArrowheads="1"/>
          </p:cNvSpPr>
          <p:nvPr>
            <p:ph type="body" idx="1"/>
          </p:nvPr>
        </p:nvSpPr>
        <p:spPr/>
        <p:txBody>
          <a:bodyPr/>
          <a:lstStyle/>
          <a:p>
            <a:r>
              <a:rPr lang="en-US"/>
              <a:t>In women with late-stage AIDS, genital ulcers may develop  for which no specific cause can be found. These are known as  aphthous ulcers. In about one-third of cases, oral or  esophageal ulcers are present as well, and one-fifth of  cases are also associated with fistula formation, usually  with erosion into the rectum.</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EE3C84-141D-41C0-BF49-2F2FB407C34D}" type="slidenum">
              <a:rPr lang="en-US"/>
              <a:pPr/>
              <a:t>11</a:t>
            </a:fld>
            <a:endParaRPr lang="en-US"/>
          </a:p>
        </p:txBody>
      </p:sp>
      <p:sp>
        <p:nvSpPr>
          <p:cNvPr id="284674" name="Rectangle 2"/>
          <p:cNvSpPr>
            <a:spLocks noChangeArrowheads="1" noTextEdit="1"/>
          </p:cNvSpPr>
          <p:nvPr>
            <p:ph type="sldImg"/>
          </p:nvPr>
        </p:nvSpPr>
        <p:spPr>
          <a:ln/>
        </p:spPr>
      </p:sp>
      <p:sp>
        <p:nvSpPr>
          <p:cNvPr id="284675" name="Rectangle 3"/>
          <p:cNvSpPr>
            <a:spLocks noGrp="1" noChangeArrowheads="1"/>
          </p:cNvSpPr>
          <p:nvPr>
            <p:ph type="body" idx="1"/>
          </p:nvPr>
        </p:nvSpPr>
        <p:spPr/>
        <p:txBody>
          <a:bodyPr/>
          <a:lstStyle/>
          <a:p>
            <a:r>
              <a:rPr lang="en-US"/>
              <a:t>Other causes of genital ulcers include lymphogranuloma  venereum and granuloma inguinale, which are caused by  infections and may be more difficult to treat in individuals  with HIV infection. With any genital ulcer that does not  heal and does not respond to treatment, a malignant neoplasm  must be considered.</a:t>
            </a:r>
          </a:p>
          <a:p>
            <a:endParaRPr lang="en-US"/>
          </a:p>
          <a:p>
            <a:r>
              <a:rPr lang="en-US"/>
              <a:t>In areas with limited resources for diagnosis, syndromic  management is recommended and has been shown to be accurate  and effective. With syndromic management, immediate  treatment is given for all major causes of genital  ulceration, based on local information about causes of  ulcers and their drug susceptibility.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E191AA-3B86-4F95-833B-744B272BF9C6}" type="slidenum">
              <a:rPr lang="en-US"/>
              <a:pPr/>
              <a:t>12</a:t>
            </a:fld>
            <a:endParaRPr lang="en-US"/>
          </a:p>
        </p:txBody>
      </p:sp>
      <p:sp>
        <p:nvSpPr>
          <p:cNvPr id="286722" name="Rectangle 2"/>
          <p:cNvSpPr>
            <a:spLocks noChangeArrowheads="1" noTextEdit="1"/>
          </p:cNvSpPr>
          <p:nvPr>
            <p:ph type="sldImg"/>
          </p:nvPr>
        </p:nvSpPr>
        <p:spPr>
          <a:ln/>
        </p:spPr>
      </p:sp>
      <p:sp>
        <p:nvSpPr>
          <p:cNvPr id="286723" name="Rectangle 3"/>
          <p:cNvSpPr>
            <a:spLocks noGrp="1" noChangeArrowheads="1"/>
          </p:cNvSpPr>
          <p:nvPr>
            <p:ph type="body" idx="1"/>
          </p:nvPr>
        </p:nvSpPr>
        <p:spPr/>
        <p:txBody>
          <a:bodyPr/>
          <a:lstStyle/>
          <a:p>
            <a:r>
              <a:rPr lang="en-US"/>
              <a:t>Another problem frequently seen in women with HIV infection  is abnormal vaginal discharge. This can be caused by one or  more vaginal infections, including bacterial vaginosis,  candidiasis, or trichomoniasis. The first and most common  type of vaginal infection, bacterial vaginosis or BV, is not  caused by a single type of bacteria, but by an overgrowth of  different pathogenic bacteria that alter the normal vaginal  environment. BV has been associated with an increased risk  of pelvic inflammatory disease and, in pregnant women, an  increased risk of preterm labor and premature rupture of  membranes. More recent information has shown that BV may  enhance HIV transmission, both sexual transmission and  mother-to-child transmission.</a:t>
            </a:r>
          </a:p>
          <a:p>
            <a:endParaRPr lang="en-US"/>
          </a:p>
          <a:p>
            <a:r>
              <a:rPr lang="en-US"/>
              <a:t>The second type of vaginal infection, candidiasis or yeast  infection, may increase in frequency with progressive HIV  disease, as the immune system becomes more suppressed. These  infections are also common after antibiotic treatment in  both HIV-infected and HIV-uninfected individuals. The third  common type of vaginal infection is trichomoniasis, a  protozoan infection that is transmitted sexually. Syndromic  management of abnormal vaginal discharge, including  treatment for these three types of infections, is  recommended and is effective for the treatment of vaginal  infections.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541F60-945C-4C5C-BB29-515313F02EE7}" type="slidenum">
              <a:rPr lang="en-US"/>
              <a:pPr/>
              <a:t>13</a:t>
            </a:fld>
            <a:endParaRPr lang="en-US"/>
          </a:p>
        </p:txBody>
      </p:sp>
      <p:sp>
        <p:nvSpPr>
          <p:cNvPr id="288770" name="Rectangle 2"/>
          <p:cNvSpPr>
            <a:spLocks noChangeArrowheads="1" noTextEdit="1"/>
          </p:cNvSpPr>
          <p:nvPr>
            <p:ph type="sldImg"/>
          </p:nvPr>
        </p:nvSpPr>
        <p:spPr>
          <a:ln/>
        </p:spPr>
      </p:sp>
      <p:sp>
        <p:nvSpPr>
          <p:cNvPr id="288771" name="Rectangle 3"/>
          <p:cNvSpPr>
            <a:spLocks noGrp="1" noChangeArrowheads="1"/>
          </p:cNvSpPr>
          <p:nvPr>
            <p:ph type="body" idx="1"/>
          </p:nvPr>
        </p:nvSpPr>
        <p:spPr/>
        <p:txBody>
          <a:bodyPr/>
          <a:lstStyle/>
          <a:p>
            <a:r>
              <a:rPr lang="en-US"/>
              <a:t>Another major cause of abnormal vaginal discharge is  infection of the cervix or cervicitis. The two most common  causes of cervicitis are gonorrhea and chlamydia, both of  which are sexually transmitted. Unfortunately, syndromic  management for abnormal vaginal discharge is less accurate  in the diagnosis and management of cervicitis. If specific  testing for gonorrhea and chlamydia is not available, other  information should be used to make decisions about  treatment, including personal risk assessment, local  information about how frequently these infections are found,  and other symptoms or signs, such as a cervical swab showing  a purulent discharge. Sex partners should also be treated if  a diagnosis of cervicitis is made.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6B85E9-FD28-497A-BDF6-A9254BA6F09C}" type="slidenum">
              <a:rPr lang="en-US"/>
              <a:pPr/>
              <a:t>14</a:t>
            </a:fld>
            <a:endParaRPr lang="en-US"/>
          </a:p>
        </p:txBody>
      </p:sp>
      <p:sp>
        <p:nvSpPr>
          <p:cNvPr id="290818" name="Rectangle 2"/>
          <p:cNvSpPr>
            <a:spLocks noChangeArrowheads="1" noTextEdit="1"/>
          </p:cNvSpPr>
          <p:nvPr>
            <p:ph type="sldImg"/>
          </p:nvPr>
        </p:nvSpPr>
        <p:spPr>
          <a:ln/>
        </p:spPr>
      </p:sp>
      <p:sp>
        <p:nvSpPr>
          <p:cNvPr id="290819" name="Rectangle 3"/>
          <p:cNvSpPr>
            <a:spLocks noGrp="1" noChangeArrowheads="1"/>
          </p:cNvSpPr>
          <p:nvPr>
            <p:ph type="body" idx="1"/>
          </p:nvPr>
        </p:nvSpPr>
        <p:spPr/>
        <p:txBody>
          <a:bodyPr/>
          <a:lstStyle/>
          <a:p>
            <a:r>
              <a:rPr lang="en-US"/>
              <a:t>Both gonorrhea and chlamydia are major causes of pelvic  inflammatory disease or PID, which is an upper genital tract  infection involving the endometrial cavity, fallopian tubes,  ovaries, and the peritoneal cavity. Most women with PID  present complaining of lower abdominal pain. On physical  examination, the presence of lower abdominal tenderness,  adnexal tenderness, and cervical motion tenderness form the  basis for clinical diagnosis. The presence of other simple  findings, such as fever and abnormal discharge increase the  accuracy of diagnosis. If available, pregnancy testing  should be performed, since ectopic pregnancy may present  with similar findings. In women with HIV infection, PID may  be both more common and more severe. Treatment with  antibiotics to cover gonorrhea, chlamydia, and other aerobic  and anaerobic bacteria is indicated. Hospitalization for  intravenous therapy should be considered with severe PID and  in women who have symptomatic HIV.</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ACAEA0-AA60-4714-A30A-8A628089F0DD}" type="slidenum">
              <a:rPr lang="en-US"/>
              <a:pPr/>
              <a:t>15</a:t>
            </a:fld>
            <a:endParaRPr lang="en-US"/>
          </a:p>
        </p:txBody>
      </p:sp>
      <p:sp>
        <p:nvSpPr>
          <p:cNvPr id="296962" name="Rectangle 2"/>
          <p:cNvSpPr>
            <a:spLocks noChangeArrowheads="1" noTextEdit="1"/>
          </p:cNvSpPr>
          <p:nvPr>
            <p:ph type="sldImg"/>
          </p:nvPr>
        </p:nvSpPr>
        <p:spPr>
          <a:ln/>
        </p:spPr>
      </p:sp>
      <p:sp>
        <p:nvSpPr>
          <p:cNvPr id="296963" name="Rectangle 3"/>
          <p:cNvSpPr>
            <a:spLocks noGrp="1" noChangeArrowheads="1"/>
          </p:cNvSpPr>
          <p:nvPr>
            <p:ph type="body" idx="1"/>
          </p:nvPr>
        </p:nvSpPr>
        <p:spPr/>
        <p:txBody>
          <a:bodyPr/>
          <a:lstStyle/>
          <a:p>
            <a:r>
              <a:rPr lang="en-US"/>
              <a:t>We now know that the cause of cervical cancer is infection  with a sexually transmitted virus called human  papillomavirus or HPV. One or more cancer causing types of  HPV have been found in over 99% of cases. Of the more than  100 types of HPV, however, only a small group, types 16, 18,  33 and a few others, have been shown to cause cervical  cancer. The other HPV types only produce a temporary  infection. Women are generally infected with HPV in their  early teens, twenties or thirties when they first become  sexually active. In the US and Europe, HPV is the most  common STI, occurring at some point in up to 75% of sexually  active women. In many women, the interval from becoming  infected with the papillomavirus and developing cancer can  be as long as 20 years.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B6BC82-FA33-4ADB-9F8C-21659B88BFD3}" type="slidenum">
              <a:rPr lang="en-US"/>
              <a:pPr/>
              <a:t>16</a:t>
            </a:fld>
            <a:endParaRPr lang="en-US"/>
          </a:p>
        </p:txBody>
      </p:sp>
      <p:sp>
        <p:nvSpPr>
          <p:cNvPr id="299010" name="Rectangle 2"/>
          <p:cNvSpPr>
            <a:spLocks noChangeArrowheads="1" noTextEdit="1"/>
          </p:cNvSpPr>
          <p:nvPr>
            <p:ph type="sldImg"/>
          </p:nvPr>
        </p:nvSpPr>
        <p:spPr>
          <a:ln/>
        </p:spPr>
      </p:sp>
      <p:sp>
        <p:nvSpPr>
          <p:cNvPr id="299011" name="Rectangle 3"/>
          <p:cNvSpPr>
            <a:spLocks noGrp="1" noChangeArrowheads="1"/>
          </p:cNvSpPr>
          <p:nvPr>
            <p:ph type="body" idx="1"/>
          </p:nvPr>
        </p:nvSpPr>
        <p:spPr/>
        <p:txBody>
          <a:bodyPr/>
          <a:lstStyle/>
          <a:p>
            <a:r>
              <a:rPr lang="en-US"/>
              <a:t>Women with HIV have higher rates of HPV infection and longer  persistence of HPV, a characteristic that has been linked to  greater likelihood of progression to precancerous changes or  cervical dysplasia. Women with HIV are also more likely to  have infection with multiple HPV types and greater frequency  of oncogenic or cancer-causing HPV types. Both the  likelihood of HPV infection and its persistence increase  with lower CD4 cell counts and higher viral loads.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A15A03-61E0-4004-A3C0-8FD505D9AEDA}" type="slidenum">
              <a:rPr lang="en-US"/>
              <a:pPr/>
              <a:t>17</a:t>
            </a:fld>
            <a:endParaRPr lang="en-US"/>
          </a:p>
        </p:txBody>
      </p:sp>
      <p:sp>
        <p:nvSpPr>
          <p:cNvPr id="301058" name="Rectangle 2"/>
          <p:cNvSpPr>
            <a:spLocks noChangeArrowheads="1" noTextEdit="1"/>
          </p:cNvSpPr>
          <p:nvPr>
            <p:ph type="sldImg"/>
          </p:nvPr>
        </p:nvSpPr>
        <p:spPr>
          <a:ln/>
        </p:spPr>
      </p:sp>
      <p:sp>
        <p:nvSpPr>
          <p:cNvPr id="301059" name="Rectangle 3"/>
          <p:cNvSpPr>
            <a:spLocks noGrp="1" noChangeArrowheads="1"/>
          </p:cNvSpPr>
          <p:nvPr>
            <p:ph type="body" idx="1"/>
          </p:nvPr>
        </p:nvSpPr>
        <p:spPr/>
        <p:txBody>
          <a:bodyPr/>
          <a:lstStyle/>
          <a:p>
            <a:r>
              <a:rPr lang="en-US"/>
              <a:t>When cervical dysplasia does develop in the HIV-infected  woman, rates of these precancerous changes are much greater  than those seen in HIV-negative women. Furthermore, the  likelihood and the severity of these changes increase with  advancing HIV disease. Overall, there appears to be a  shortened time from initial HPV infection to development of  cervical dysplasia and cancer without adequate screening and  treatment programs.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8AC089-AE60-4867-9A44-8B38A433C0A6}" type="slidenum">
              <a:rPr lang="en-US"/>
              <a:pPr/>
              <a:t>18</a:t>
            </a:fld>
            <a:endParaRPr lang="en-US"/>
          </a:p>
        </p:txBody>
      </p:sp>
      <p:sp>
        <p:nvSpPr>
          <p:cNvPr id="303106" name="Rectangle 2"/>
          <p:cNvSpPr>
            <a:spLocks noChangeArrowheads="1" noTextEdit="1"/>
          </p:cNvSpPr>
          <p:nvPr>
            <p:ph type="sldImg"/>
          </p:nvPr>
        </p:nvSpPr>
        <p:spPr>
          <a:ln/>
        </p:spPr>
      </p:sp>
      <p:sp>
        <p:nvSpPr>
          <p:cNvPr id="303107" name="Rectangle 3"/>
          <p:cNvSpPr>
            <a:spLocks noGrp="1" noChangeArrowheads="1"/>
          </p:cNvSpPr>
          <p:nvPr>
            <p:ph type="body" idx="1"/>
          </p:nvPr>
        </p:nvSpPr>
        <p:spPr/>
        <p:txBody>
          <a:bodyPr/>
          <a:lstStyle/>
          <a:p>
            <a:r>
              <a:rPr lang="en-US"/>
              <a:t>Precancerous changes caused by HPV in the woman with HIV  infection often involves a larger area of the cervix and is  more likely to affect other areas in the lower genital tract  as well, such as the vulva, vagina, and perianal region.  There is also an increased likelihood of recurrence after  treatment for cervical dysplasia. In the absence of  screening and treatment, invasive cervical cancer may  develop. For the woman with HIV infection, cervical cancer  often presents at more advanced stages and is less likely to  have a good response to standard treatment.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284035-E3F6-475F-9488-B71A78F670D1}" type="slidenum">
              <a:rPr lang="en-US"/>
              <a:pPr/>
              <a:t>19</a:t>
            </a:fld>
            <a:endParaRPr lang="en-US"/>
          </a:p>
        </p:txBody>
      </p:sp>
      <p:sp>
        <p:nvSpPr>
          <p:cNvPr id="305154" name="Rectangle 2"/>
          <p:cNvSpPr>
            <a:spLocks noChangeArrowheads="1" noTextEdit="1"/>
          </p:cNvSpPr>
          <p:nvPr>
            <p:ph type="sldImg"/>
          </p:nvPr>
        </p:nvSpPr>
        <p:spPr>
          <a:ln/>
        </p:spPr>
      </p:sp>
      <p:sp>
        <p:nvSpPr>
          <p:cNvPr id="305155" name="Rectangle 3"/>
          <p:cNvSpPr>
            <a:spLocks noGrp="1" noChangeArrowheads="1"/>
          </p:cNvSpPr>
          <p:nvPr>
            <p:ph type="body" idx="1"/>
          </p:nvPr>
        </p:nvSpPr>
        <p:spPr/>
        <p:txBody>
          <a:bodyPr/>
          <a:lstStyle/>
          <a:p>
            <a:r>
              <a:rPr lang="en-US"/>
              <a:t>What can be done to prevent cervical cancer in  limited-resource settings? There is a possible role for  visual inspection of the cervix with acetic acid and  treatment with cryotherapy, although this has not yet been  studied in women with HIV. When treatment of the cervix with  cryotherapy or with excision is performed, larger areas of  the cervix may need to be treated and more frequent and  careful follow-up after treatment is needed. Because the  entire lower genital tract may be involved with precancerous  changes, it is important to carefully inspect the vulva,  vagina, and perianal region.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808685-AF42-4046-BF15-B33AD67AF376}" type="slidenum">
              <a:rPr lang="en-US"/>
              <a:pPr/>
              <a:t>2</a:t>
            </a:fld>
            <a:endParaRPr lang="en-US"/>
          </a:p>
        </p:txBody>
      </p:sp>
      <p:sp>
        <p:nvSpPr>
          <p:cNvPr id="207874" name="Rectangle 2"/>
          <p:cNvSpPr>
            <a:spLocks noChangeArrowheads="1" noTextEdit="1"/>
          </p:cNvSpPr>
          <p:nvPr>
            <p:ph type="sldImg"/>
          </p:nvPr>
        </p:nvSpPr>
        <p:spPr>
          <a:xfrm>
            <a:off x="947738" y="736600"/>
            <a:ext cx="4911725" cy="3684588"/>
          </a:xfrm>
          <a:ln/>
        </p:spPr>
      </p:sp>
      <p:sp>
        <p:nvSpPr>
          <p:cNvPr id="207875" name="Rectangle 3"/>
          <p:cNvSpPr>
            <a:spLocks noGrp="1" noChangeArrowheads="1"/>
          </p:cNvSpPr>
          <p:nvPr>
            <p:ph type="body" idx="1"/>
          </p:nvPr>
        </p:nvSpPr>
        <p:spPr>
          <a:xfrm>
            <a:off x="908050" y="4667250"/>
            <a:ext cx="4992688" cy="4419600"/>
          </a:xfrm>
        </p:spPr>
        <p:txBody>
          <a:bodyPr/>
          <a:lstStyle/>
          <a:p>
            <a:r>
              <a:rPr lang="en-US"/>
              <a:t>The objectives of this presentation are to: explain why prevention of HIV is important; demonstrate the progress made in HIV prevention; discuss the modes of HIV transmission; and to describe the most effective interventions for reducing HIV transmission.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A4A39F-7143-4620-AD0F-68C014D1F617}" type="slidenum">
              <a:rPr lang="en-US"/>
              <a:pPr/>
              <a:t>20</a:t>
            </a:fld>
            <a:endParaRPr lang="en-US"/>
          </a:p>
        </p:txBody>
      </p:sp>
      <p:sp>
        <p:nvSpPr>
          <p:cNvPr id="307202" name="Rectangle 2"/>
          <p:cNvSpPr>
            <a:spLocks noChangeArrowheads="1" noTextEdit="1"/>
          </p:cNvSpPr>
          <p:nvPr>
            <p:ph type="sldImg"/>
          </p:nvPr>
        </p:nvSpPr>
        <p:spPr>
          <a:ln/>
        </p:spPr>
      </p:sp>
      <p:sp>
        <p:nvSpPr>
          <p:cNvPr id="307203" name="Rectangle 3"/>
          <p:cNvSpPr>
            <a:spLocks noGrp="1" noChangeArrowheads="1"/>
          </p:cNvSpPr>
          <p:nvPr>
            <p:ph type="body" idx="1"/>
          </p:nvPr>
        </p:nvSpPr>
        <p:spPr/>
        <p:txBody>
          <a:bodyPr/>
          <a:lstStyle/>
          <a:p>
            <a:r>
              <a:rPr lang="en-US"/>
              <a:t>What is VIA? VIA or Visual Inspection With Acetic Acid is  looking at the cervix to detect abnormalities after applying  a dilute solution of acetic acid, which is the most common  ingredient in household vinegar. What does the acetic acid  do to cells? If immature or precancerous cells are present,  the acetic acid will turn their cytoplasm cloudy. To the  human eye, this reaction looks white and is referred to as  an "acetowhite" change; the tissue itself is often referred  to as white epithelium. Mature squamous cells and glandular  cells do not react this way.</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F6A3A9-D63D-4FC1-963C-3AFE954BCBBC}" type="slidenum">
              <a:rPr lang="en-US"/>
              <a:pPr/>
              <a:t>21</a:t>
            </a:fld>
            <a:endParaRPr lang="en-US"/>
          </a:p>
        </p:txBody>
      </p:sp>
      <p:sp>
        <p:nvSpPr>
          <p:cNvPr id="292866" name="Rectangle 2"/>
          <p:cNvSpPr>
            <a:spLocks noChangeArrowheads="1" noTextEdit="1"/>
          </p:cNvSpPr>
          <p:nvPr>
            <p:ph type="sldImg"/>
          </p:nvPr>
        </p:nvSpPr>
        <p:spPr>
          <a:xfrm>
            <a:off x="947738" y="736600"/>
            <a:ext cx="4911725" cy="3684588"/>
          </a:xfrm>
          <a:ln/>
        </p:spPr>
      </p:sp>
      <p:sp>
        <p:nvSpPr>
          <p:cNvPr id="292867" name="Rectangle 3"/>
          <p:cNvSpPr>
            <a:spLocks noGrp="1" noChangeArrowheads="1"/>
          </p:cNvSpPr>
          <p:nvPr>
            <p:ph type="body" idx="1"/>
          </p:nvPr>
        </p:nvSpPr>
        <p:spPr>
          <a:xfrm>
            <a:off x="908050" y="4667250"/>
            <a:ext cx="4992688" cy="4419600"/>
          </a:xfrm>
        </p:spPr>
        <p:txBody>
          <a:bodyPr/>
          <a:lstStyle/>
          <a:p>
            <a:r>
              <a:rPr lang="en-US"/>
              <a:t>Globally, sexual transmission, primarily heterosexual, is the most common mode of HIV transmission. The magnitude of risk varies with different types of sexual activity. The greatest risk per episode is with receptive vaginal or anal intercourse, which means that women are at greater risk for sexual transmission of HIV. Anal sex is somewhat riskier than vaginal sex. Although the risk with oral sex is low, there are now data to suggest that it may account for a significant minority of transmissions, particularly in sex between men.</a:t>
            </a:r>
          </a:p>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15D0EF-B45F-4566-9107-BB6436F30AA8}" type="slidenum">
              <a:rPr lang="en-US"/>
              <a:pPr/>
              <a:t>22</a:t>
            </a:fld>
            <a:endParaRPr lang="en-US"/>
          </a:p>
        </p:txBody>
      </p:sp>
      <p:sp>
        <p:nvSpPr>
          <p:cNvPr id="216066" name="Rectangle 2"/>
          <p:cNvSpPr>
            <a:spLocks noChangeArrowheads="1" noTextEdit="1"/>
          </p:cNvSpPr>
          <p:nvPr>
            <p:ph type="sldImg"/>
          </p:nvPr>
        </p:nvSpPr>
        <p:spPr>
          <a:xfrm>
            <a:off x="947738" y="736600"/>
            <a:ext cx="4911725" cy="3684588"/>
          </a:xfrm>
          <a:ln/>
        </p:spPr>
      </p:sp>
      <p:sp>
        <p:nvSpPr>
          <p:cNvPr id="216067" name="Rectangle 3"/>
          <p:cNvSpPr>
            <a:spLocks noGrp="1" noChangeArrowheads="1"/>
          </p:cNvSpPr>
          <p:nvPr>
            <p:ph type="body" idx="1"/>
          </p:nvPr>
        </p:nvSpPr>
        <p:spPr>
          <a:xfrm>
            <a:off x="908050" y="4667250"/>
            <a:ext cx="4992688" cy="4419600"/>
          </a:xfrm>
        </p:spPr>
        <p:txBody>
          <a:bodyPr/>
          <a:lstStyle/>
          <a:p>
            <a:r>
              <a:rPr lang="en-US"/>
              <a:t>There are several factors that increase or decrease the risk of sexual transmission of HIV. For example, individuals who are newly infected with HIV or who have AIDS are more infectious because they have higher levels of virus in their blood and genital secretions. Antiretroviral therapy lowers the amount of virus in an infected individual and therefore reduces the risk of transmission. STDs, both ulcerative and nonulcerative, increase both infectiousness and susceptibility to HIV approximately 2–5 times. Uncircumcised men appear to be at increased risk of transmitting and acquiring HIV. When a woman is menstruating, pregnant or has cervical ectopy, she may have an increased risk of HIV transmission. Barrier contraceptive methods, including the male and female condom, provide the greatest protection against both transmission and acquisition of HIV. The role of hormonal contraceptive methods in HIV transmission is inconclusive, although some data suggest that they may increase genital tract HIV shedding. Although spermicides (most of which use nonoxynol-9 as the spermicidal agent) have activity against HIV in the laboratory, a recent clinical trial conducted by UNAIDS in Africa and Thailand in sex workers who averaged over 3 partners daily found significantly increased rates of HIV seroconversion in nonoxynol-9 users as compared to placebo. Finally, the IUD was associated with increased susceptibility to HIV transmission in an Italian cross-sectional study, but not in prospective studies.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9A94A5-7FC3-47B9-8EF7-E2BEBAF2FB7F}" type="slidenum">
              <a:rPr lang="en-US"/>
              <a:pPr/>
              <a:t>24</a:t>
            </a:fld>
            <a:endParaRPr lang="en-US"/>
          </a:p>
        </p:txBody>
      </p:sp>
      <p:sp>
        <p:nvSpPr>
          <p:cNvPr id="227330" name="Rectangle 2"/>
          <p:cNvSpPr>
            <a:spLocks noChangeArrowheads="1" noTextEdit="1"/>
          </p:cNvSpPr>
          <p:nvPr>
            <p:ph type="sldImg"/>
          </p:nvPr>
        </p:nvSpPr>
        <p:spPr>
          <a:xfrm>
            <a:off x="947738" y="736600"/>
            <a:ext cx="4911725" cy="3684588"/>
          </a:xfrm>
          <a:ln/>
        </p:spPr>
      </p:sp>
      <p:sp>
        <p:nvSpPr>
          <p:cNvPr id="227331" name="Rectangle 3"/>
          <p:cNvSpPr>
            <a:spLocks noGrp="1" noChangeArrowheads="1"/>
          </p:cNvSpPr>
          <p:nvPr>
            <p:ph type="body" idx="1"/>
          </p:nvPr>
        </p:nvSpPr>
        <p:spPr>
          <a:xfrm>
            <a:off x="908050" y="4667250"/>
            <a:ext cx="4992688" cy="4419600"/>
          </a:xfrm>
        </p:spPr>
        <p:txBody>
          <a:bodyPr/>
          <a:lstStyle/>
          <a:p>
            <a:r>
              <a:rPr lang="en-US"/>
              <a:t>Several well-designed randomized and controlled trials have been conducted to assess the effectiveness of different behavioral intervention strategies and most conclude that such interventions result in decreased sexual risk taking and, in some studies, STI and HIV incidence. Behavioral interventions to prevent HIV infection include basic education about HIV — what is HIV and AIDS; the natural history of HIV infection, including a prolonged asymptomatic phase; how HIV is transmitted; and how transmission can be prevented. However, knowledge is not enough to motivate change. Individuals must be helped to recognize their personal risks and motivated to change. Barriers to risk reduction should be identified and strategies developed to overcome them. With these variables in mind, an individualized risk reduction plan is formulated by the individual and the healthcare provider.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224C0F-FFDF-400C-995B-E61D57D300E8}" type="slidenum">
              <a:rPr lang="en-US"/>
              <a:pPr/>
              <a:t>25</a:t>
            </a:fld>
            <a:endParaRPr lang="en-US"/>
          </a:p>
        </p:txBody>
      </p:sp>
      <p:sp>
        <p:nvSpPr>
          <p:cNvPr id="229378" name="Rectangle 2"/>
          <p:cNvSpPr>
            <a:spLocks noChangeArrowheads="1" noTextEdit="1"/>
          </p:cNvSpPr>
          <p:nvPr>
            <p:ph type="sldImg"/>
          </p:nvPr>
        </p:nvSpPr>
        <p:spPr>
          <a:xfrm>
            <a:off x="947738" y="736600"/>
            <a:ext cx="4911725" cy="3684588"/>
          </a:xfrm>
          <a:ln/>
        </p:spPr>
      </p:sp>
      <p:sp>
        <p:nvSpPr>
          <p:cNvPr id="229379" name="Rectangle 3"/>
          <p:cNvSpPr>
            <a:spLocks noGrp="1" noChangeArrowheads="1"/>
          </p:cNvSpPr>
          <p:nvPr>
            <p:ph type="body" idx="1"/>
          </p:nvPr>
        </p:nvSpPr>
        <p:spPr>
          <a:xfrm>
            <a:off x="908050" y="4667250"/>
            <a:ext cx="4992688" cy="4419600"/>
          </a:xfrm>
        </p:spPr>
        <p:txBody>
          <a:bodyPr/>
          <a:lstStyle/>
          <a:p>
            <a:r>
              <a:rPr lang="en-US" sz="1100"/>
              <a:t>Risk assessment is important for two reasons. In countries where there is a low HIV prevalence, risk assessment helps determine who is most appropriate to target for counseling and testing. It is also important on an individual basis to identify specific risky behaviors in order to provide effective risk reduction counseling. The factors listed here help identify individuals who may be at increased risk for HIV infection. Young single men and women are likely to be at increased risk because of greater frequency of unprotected sexual activity and increased likelihood of multiple partners. Young women may also be more vulnerable to HIV for physiologic reasons, such as increased rates of cervical ectopy. Studies have demonstrated that women whose husbands are long-distance truck drivers or are in the military are at increased risk because their husbands are more likely to have had contact with commercial sex workers. Similarly, when a population is unstable because or war or famine, families may be separated and unsafe sexual practices are more common. Certain specific sexual behaviors, signs or symptoms or history of a sexually transmitted infection in the woman or her partner, and a current or past history of injection or noninjection drug or alcohol abuse indicate individuals at increased risk of HIV who should receive individualized counseling and be offered voluntary HIV testing. Active tuberculosis is more common in HIV-infected persons and is an indication for HIV testing. Pregnant women are a priority for counseling and voluntary testing because of greater availability of effective short-term antiretroviral therapies to reduce the risk of mother-to-child transmission. Finally, any individual who has symptoms such as unexplained weight loss, chronic diarrhea , fevers of unclear cause, or oral thrush should be offered HIV testing since these symptoms may indicate the presence of underlying HIV disease.</a:t>
            </a:r>
          </a:p>
          <a:p>
            <a:endParaRPr lang="en-US" sz="11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7F0B52-969B-47A8-93AB-AD6D7FE0C31A}" type="slidenum">
              <a:rPr lang="en-US"/>
              <a:pPr/>
              <a:t>26</a:t>
            </a:fld>
            <a:endParaRPr lang="en-US"/>
          </a:p>
        </p:txBody>
      </p:sp>
      <p:sp>
        <p:nvSpPr>
          <p:cNvPr id="231426" name="Rectangle 2"/>
          <p:cNvSpPr>
            <a:spLocks noChangeArrowheads="1" noTextEdit="1"/>
          </p:cNvSpPr>
          <p:nvPr>
            <p:ph type="sldImg"/>
          </p:nvPr>
        </p:nvSpPr>
        <p:spPr>
          <a:xfrm>
            <a:off x="947738" y="736600"/>
            <a:ext cx="4911725" cy="3684588"/>
          </a:xfrm>
          <a:ln/>
        </p:spPr>
      </p:sp>
      <p:sp>
        <p:nvSpPr>
          <p:cNvPr id="231427" name="Rectangle 3"/>
          <p:cNvSpPr>
            <a:spLocks noGrp="1" noChangeArrowheads="1"/>
          </p:cNvSpPr>
          <p:nvPr>
            <p:ph type="body" idx="1"/>
          </p:nvPr>
        </p:nvSpPr>
        <p:spPr>
          <a:xfrm>
            <a:off x="908050" y="4667250"/>
            <a:ext cx="4992688" cy="4419600"/>
          </a:xfrm>
        </p:spPr>
        <p:txBody>
          <a:bodyPr/>
          <a:lstStyle/>
          <a:p>
            <a:r>
              <a:rPr lang="en-US"/>
              <a:t>There are a number of ways to reduce the risk of sexual transmission of HIV. Delaying the start of sexual activity, lowering the number of lifetime sexual partners, practicing monogamy and abstaining from sexual activity all will help reduce the risk of both HIV infection and other sexually transmitted infections. Non-penetrative sex or mutual masturbation can be a safer and satisfying alternative to intercourse. Certain practices, such as anal sex; dry sex in which herbs or other substances are used to dry the vaginal mucosa; and douching may increase trauma and irritation to mucosal surfaces, possibly increasing infectiousness and susceptibility. Sex should be avoided during menses because it has been found to increase both infectiousness and susceptibility; Furthermore, use of alcohol or drugs increases the prevalence of unsafe sexual practices. Perhaps the best way to reduce the risk of sexual transmission is by using a condom with every act of sex.</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9063BE-3AD9-45A3-95E5-A7C1836F2DD9}" type="slidenum">
              <a:rPr lang="en-US"/>
              <a:pPr/>
              <a:t>27</a:t>
            </a:fld>
            <a:endParaRPr lang="en-US"/>
          </a:p>
        </p:txBody>
      </p:sp>
      <p:sp>
        <p:nvSpPr>
          <p:cNvPr id="233474" name="Rectangle 2"/>
          <p:cNvSpPr>
            <a:spLocks noChangeArrowheads="1" noTextEdit="1"/>
          </p:cNvSpPr>
          <p:nvPr>
            <p:ph type="sldImg"/>
          </p:nvPr>
        </p:nvSpPr>
        <p:spPr>
          <a:xfrm>
            <a:off x="947738" y="736600"/>
            <a:ext cx="4911725" cy="3684588"/>
          </a:xfrm>
          <a:ln/>
        </p:spPr>
      </p:sp>
      <p:sp>
        <p:nvSpPr>
          <p:cNvPr id="233475" name="Rectangle 3"/>
          <p:cNvSpPr>
            <a:spLocks noGrp="1" noChangeArrowheads="1"/>
          </p:cNvSpPr>
          <p:nvPr>
            <p:ph type="body" idx="1"/>
          </p:nvPr>
        </p:nvSpPr>
        <p:spPr>
          <a:xfrm>
            <a:off x="908050" y="4667250"/>
            <a:ext cx="4992688" cy="4419600"/>
          </a:xfrm>
        </p:spPr>
        <p:txBody>
          <a:bodyPr/>
          <a:lstStyle/>
          <a:p>
            <a:r>
              <a:rPr lang="en-US"/>
              <a:t>When they are used consistently and correctly, male and female condoms are the most effective methods in preventing HIV transmission and transmission of most STIs, as well as acquisition of these infections. </a:t>
            </a:r>
          </a:p>
          <a:p>
            <a:endParaRPr lang="en-US"/>
          </a:p>
          <a:p>
            <a:r>
              <a:rPr lang="en-US"/>
              <a:t>Clients should be instructed in proper use. Only water-based lubricants or appropriate spermicide should be used with latex (male) condoms. Oil-based lubricants, such as petroleum jelly, cooking oils, shortening, or lotions, results in a 90% reduction in latex strength in just 60 seconds and promote breakage. For latex condoms to be effective they should be stored in a cool, dry area, out of direct sunlight to prevent deterioration. Common errors in use include delaying condom application until just prior to full penetration, failure to extend the male condom all the way to the base of the penis, insufficient application of a water-based lubricant, and failure to hold the base of the condom during withdrawal. Finally it is essential to emphasize consistent condom use, with every sexual act.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3A247F-E16E-4C1D-9FB7-F16FE2F8233A}" type="slidenum">
              <a:rPr lang="en-US"/>
              <a:pPr/>
              <a:t>28</a:t>
            </a:fld>
            <a:endParaRPr lang="en-US"/>
          </a:p>
        </p:txBody>
      </p:sp>
      <p:sp>
        <p:nvSpPr>
          <p:cNvPr id="251906" name="Rectangle 2"/>
          <p:cNvSpPr>
            <a:spLocks noChangeArrowheads="1" noTextEdit="1"/>
          </p:cNvSpPr>
          <p:nvPr>
            <p:ph type="sldImg"/>
          </p:nvPr>
        </p:nvSpPr>
        <p:spPr>
          <a:xfrm>
            <a:off x="947738" y="736600"/>
            <a:ext cx="4911725" cy="3684588"/>
          </a:xfrm>
          <a:ln/>
        </p:spPr>
      </p:sp>
      <p:sp>
        <p:nvSpPr>
          <p:cNvPr id="251907" name="Rectangle 3"/>
          <p:cNvSpPr>
            <a:spLocks noGrp="1" noChangeArrowheads="1"/>
          </p:cNvSpPr>
          <p:nvPr>
            <p:ph type="body" idx="1"/>
          </p:nvPr>
        </p:nvSpPr>
        <p:spPr>
          <a:xfrm>
            <a:off x="908050" y="4667250"/>
            <a:ext cx="4992688" cy="4419600"/>
          </a:xfrm>
        </p:spPr>
        <p:txBody>
          <a:bodyPr/>
          <a:lstStyle/>
          <a:p>
            <a:r>
              <a:rPr lang="en-US"/>
              <a:t>In Thailand, rates of STIs in males decreased by over 90% at the same time that condom “non-use” declined by similar proportions.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6CAC0A-1D60-4B97-AE6D-C126C0878818}" type="slidenum">
              <a:rPr lang="en-US"/>
              <a:pPr/>
              <a:t>29</a:t>
            </a:fld>
            <a:endParaRPr lang="en-US"/>
          </a:p>
        </p:txBody>
      </p:sp>
      <p:sp>
        <p:nvSpPr>
          <p:cNvPr id="235522" name="Rectangle 2"/>
          <p:cNvSpPr>
            <a:spLocks noChangeArrowheads="1" noTextEdit="1"/>
          </p:cNvSpPr>
          <p:nvPr>
            <p:ph type="sldImg"/>
          </p:nvPr>
        </p:nvSpPr>
        <p:spPr>
          <a:xfrm>
            <a:off x="947738" y="736600"/>
            <a:ext cx="4911725" cy="3684588"/>
          </a:xfrm>
          <a:ln/>
        </p:spPr>
      </p:sp>
      <p:sp>
        <p:nvSpPr>
          <p:cNvPr id="235523" name="Rectangle 3"/>
          <p:cNvSpPr>
            <a:spLocks noGrp="1" noChangeArrowheads="1"/>
          </p:cNvSpPr>
          <p:nvPr>
            <p:ph type="body" idx="1"/>
          </p:nvPr>
        </p:nvSpPr>
        <p:spPr>
          <a:xfrm>
            <a:off x="908050" y="4667250"/>
            <a:ext cx="4992688" cy="4419600"/>
          </a:xfrm>
        </p:spPr>
        <p:txBody>
          <a:bodyPr/>
          <a:lstStyle/>
          <a:p>
            <a:r>
              <a:rPr lang="en-US"/>
              <a:t>Dual protection is defined as protection against pregnancy as well as HIV and other sexually transmitted diseases. Dual protection can be achieved in the following ways:</a:t>
            </a:r>
          </a:p>
          <a:p>
            <a:r>
              <a:rPr lang="en-US"/>
              <a:t>- By avoiding penetrative sex</a:t>
            </a:r>
          </a:p>
          <a:p>
            <a:r>
              <a:rPr lang="en-US"/>
              <a:t>- By practicing mutual monogamy between noninfected partners using an effective method of contraception</a:t>
            </a:r>
          </a:p>
          <a:p>
            <a:r>
              <a:rPr lang="en-US"/>
              <a:t>- By using condoms alone</a:t>
            </a:r>
          </a:p>
          <a:p>
            <a:r>
              <a:rPr lang="en-US"/>
              <a:t>- Or by using condons and another method of contraception</a:t>
            </a:r>
          </a:p>
          <a:p>
            <a:endParaRPr lang="en-US"/>
          </a:p>
          <a:p>
            <a:r>
              <a:rPr lang="en-US"/>
              <a:t>If condoms are used correctly and consistently with every act of sex, they are very effective, providing 98% protection against HIV and STD infection and 95–97% protection against pregnancy.</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30D9B2-8D60-4ECC-AA11-CC49E48010C8}" type="slidenum">
              <a:rPr lang="en-US"/>
              <a:pPr/>
              <a:t>30</a:t>
            </a:fld>
            <a:endParaRPr lang="en-US"/>
          </a:p>
        </p:txBody>
      </p:sp>
      <p:sp>
        <p:nvSpPr>
          <p:cNvPr id="264194" name="Rectangle 2"/>
          <p:cNvSpPr>
            <a:spLocks noChangeArrowheads="1" noTextEdit="1"/>
          </p:cNvSpPr>
          <p:nvPr>
            <p:ph type="sldImg"/>
          </p:nvPr>
        </p:nvSpPr>
        <p:spPr>
          <a:xfrm>
            <a:off x="947738" y="736600"/>
            <a:ext cx="4911725" cy="3684588"/>
          </a:xfrm>
          <a:ln/>
        </p:spPr>
      </p:sp>
      <p:sp>
        <p:nvSpPr>
          <p:cNvPr id="264195" name="Rectangle 3"/>
          <p:cNvSpPr>
            <a:spLocks noGrp="1" noChangeArrowheads="1"/>
          </p:cNvSpPr>
          <p:nvPr>
            <p:ph type="body" idx="1"/>
          </p:nvPr>
        </p:nvSpPr>
        <p:spPr>
          <a:xfrm>
            <a:off x="908050" y="4667250"/>
            <a:ext cx="4992688" cy="4419600"/>
          </a:xfrm>
        </p:spPr>
        <p:txBody>
          <a:bodyPr/>
          <a:lstStyle/>
          <a:p>
            <a:r>
              <a:rPr lang="en-US"/>
              <a:t>The information we have reviewed so far shows that prevention of HIV is possible and prevention efforts have been successful in several areas with limited-resources. There are a number of barriers to prevention however, several of which affect women disproportionately. There is still an enormous stigma associated with HIV infection because of ignorance and fear. In many areas, women may be blamed for transmitting infection to their newborns or to men through sex work. Women are often unaware of their partner’s infection status or risky behaviors and, therefore, may not realize they need to use protection during sex. Furthermore, women may be unable to negotiate safer sex practices because of sexual coercion, physical or emotional violence, or fear of abandonment because they are economically depending on their partners.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5D17B5-E8C4-40C8-9C54-C87CF781E1EA}" type="slidenum">
              <a:rPr lang="en-US"/>
              <a:pPr/>
              <a:t>3</a:t>
            </a:fld>
            <a:endParaRPr lang="en-US"/>
          </a:p>
        </p:txBody>
      </p:sp>
      <p:sp>
        <p:nvSpPr>
          <p:cNvPr id="294914" name="Rectangle 2"/>
          <p:cNvSpPr>
            <a:spLocks noChangeArrowheads="1" noTextEdit="1"/>
          </p:cNvSpPr>
          <p:nvPr>
            <p:ph type="sldImg"/>
          </p:nvPr>
        </p:nvSpPr>
        <p:spPr>
          <a:ln/>
        </p:spPr>
      </p:sp>
      <p:sp>
        <p:nvSpPr>
          <p:cNvPr id="294915" name="Rectangle 3"/>
          <p:cNvSpPr>
            <a:spLocks noGrp="1" noChangeArrowheads="1"/>
          </p:cNvSpPr>
          <p:nvPr>
            <p:ph type="body" idx="1"/>
          </p:nvPr>
        </p:nvSpPr>
        <p:spPr/>
        <p:txBody>
          <a:bodyPr/>
          <a:lstStyle/>
          <a:p>
            <a:r>
              <a:rPr lang="en-US"/>
              <a:t>Women being seen for reproductive healthcare are generally sexually active; they may be pregnant or at risk for  becoming pregnant; they may have signs or symptoms of  genital tract infections. In areas of high HIV prevalence,  these are women at increased risk for becoming HIV-infected.  Reproductive healthcare should include information and  counseling about HIV and personal risk assessment. Voluntary  testing may be performed on site or clients can be referred  for testing. Reproductive healthcare offers the opportunity  to identify HIV infection early, often during the period of  clinical latency, so that appropriate clinical care can be  started at a time it is likely to be most effective, and  sexual and mother-to-child transmission can be prevented.</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AF7634-C76B-437A-A27C-D4FCA68960F7}" type="slidenum">
              <a:rPr lang="en-US"/>
              <a:pPr/>
              <a:t>31</a:t>
            </a:fld>
            <a:endParaRPr lang="en-US"/>
          </a:p>
        </p:txBody>
      </p:sp>
      <p:sp>
        <p:nvSpPr>
          <p:cNvPr id="151564" name="Rectangle 12"/>
          <p:cNvSpPr>
            <a:spLocks noChangeArrowheads="1" noTextEdit="1"/>
          </p:cNvSpPr>
          <p:nvPr>
            <p:ph type="sldImg"/>
          </p:nvPr>
        </p:nvSpPr>
        <p:spPr>
          <a:ln/>
        </p:spPr>
      </p:sp>
      <p:sp>
        <p:nvSpPr>
          <p:cNvPr id="151565" name="Rectangle 13"/>
          <p:cNvSpPr>
            <a:spLocks noGrp="1" noChangeArrowheads="1"/>
          </p:cNvSpPr>
          <p:nvPr>
            <p:ph type="body" idx="1"/>
          </p:nvPr>
        </p:nvSpPr>
        <p:spPr/>
        <p:txBody>
          <a:bodyPr/>
          <a:lstStyle/>
          <a:p>
            <a:r>
              <a:rPr lang="en-US"/>
              <a:t>Contraception for the woman with HIV infection must take  into account the effectiveness of different methods in  preventing transmission of infection, in addition to  considerations of contraceptive efficacy, safety, and  potential non-contraceptive benefits. Both male and female  condoms effectively prevent HIV transmission and Sexually  Transmitted Infection or STI acquisition when used  consistently and correctly. Female condoms have the  advantage of being female controlled, although they cannot  be used without their partner's knowledge. Although  spermicides have significant activity against gonorrhea and  chlamydia and activity in the laboratory against HIV, their  use, particularly if frequent, has been associated with an  increase in mucosal irritation and even genital ulcers. A  recent clinical trial conducted by UNAIDS in Africa and  Thailand actually found significantly increased rates of HIV  seroconversion in nonoxynol-9 users as compared to placebo.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BEA2CF-FBD8-4931-ABDB-2E66ADF2E90E}" type="slidenum">
              <a:rPr lang="en-US"/>
              <a:pPr/>
              <a:t>32</a:t>
            </a:fld>
            <a:endParaRPr lang="en-US"/>
          </a:p>
        </p:txBody>
      </p:sp>
      <p:sp>
        <p:nvSpPr>
          <p:cNvPr id="153614" name="Rectangle 2062"/>
          <p:cNvSpPr>
            <a:spLocks noChangeArrowheads="1" noTextEdit="1"/>
          </p:cNvSpPr>
          <p:nvPr>
            <p:ph type="sldImg"/>
          </p:nvPr>
        </p:nvSpPr>
        <p:spPr>
          <a:ln/>
        </p:spPr>
      </p:sp>
      <p:sp>
        <p:nvSpPr>
          <p:cNvPr id="153615" name="Rectangle 2063"/>
          <p:cNvSpPr>
            <a:spLocks noGrp="1" noChangeArrowheads="1"/>
          </p:cNvSpPr>
          <p:nvPr>
            <p:ph type="body" idx="1"/>
          </p:nvPr>
        </p:nvSpPr>
        <p:spPr/>
        <p:txBody>
          <a:bodyPr/>
          <a:lstStyle/>
          <a:p>
            <a:r>
              <a:rPr lang="en-US"/>
              <a:t>The diaphragm has limited STI protection and no significant  protection against HIV transmission. Use of the Intrauterine  Device or IUD in the setting of HIV infection remains  controversial. There has been no increase in  infection-related complications noted in women who are IUD  users and HIV-infected. There has also been no increase in  cervical HIV shedding demonstrated when measured four months  after IUD insertion. On the other hand, the IUD does not  offer protection against either HIV transmission or STI  acquisition; furthermore, there are concerns that the  increased menstrual flow and duration seen in  non-progesterone- and non-progestin-releasing IUDs may  increase transmission risk or increase the risk of anemia,  which is an independent predictor of progression in HIV  disease.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C63D89-91C6-4620-94CC-DCAB3A0421D0}" type="slidenum">
              <a:rPr lang="en-US"/>
              <a:pPr/>
              <a:t>33</a:t>
            </a:fld>
            <a:endParaRPr lang="en-US"/>
          </a:p>
        </p:txBody>
      </p:sp>
      <p:sp>
        <p:nvSpPr>
          <p:cNvPr id="155658" name="Rectangle 10"/>
          <p:cNvSpPr>
            <a:spLocks noChangeArrowheads="1" noTextEdit="1"/>
          </p:cNvSpPr>
          <p:nvPr>
            <p:ph type="sldImg"/>
          </p:nvPr>
        </p:nvSpPr>
        <p:spPr>
          <a:ln/>
        </p:spPr>
      </p:sp>
      <p:sp>
        <p:nvSpPr>
          <p:cNvPr id="155659" name="Rectangle 11"/>
          <p:cNvSpPr>
            <a:spLocks noGrp="1" noChangeArrowheads="1"/>
          </p:cNvSpPr>
          <p:nvPr>
            <p:ph type="body" idx="1"/>
          </p:nvPr>
        </p:nvSpPr>
        <p:spPr/>
        <p:txBody>
          <a:bodyPr/>
          <a:lstStyle/>
          <a:p>
            <a:r>
              <a:rPr lang="en-US"/>
              <a:t>Hormonal contraceptive methods offer no significant STI  protection and there is some data, although inconclusive,  that they may increase genital tract HIV shedding. Voluntary  sterilization, although it may reduce the risk of tubal  infection or salpingitis, does not offer other STI or HIV  protection.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7BF905-840D-4E60-9251-63C556D4D7BA}" type="slidenum">
              <a:rPr lang="en-US"/>
              <a:pPr/>
              <a:t>4</a:t>
            </a:fld>
            <a:endParaRPr lang="en-US"/>
          </a:p>
        </p:txBody>
      </p:sp>
      <p:sp>
        <p:nvSpPr>
          <p:cNvPr id="272386" name="Rectangle 2"/>
          <p:cNvSpPr>
            <a:spLocks noChangeArrowheads="1" noTextEdit="1"/>
          </p:cNvSpPr>
          <p:nvPr>
            <p:ph type="sldImg"/>
          </p:nvPr>
        </p:nvSpPr>
        <p:spPr>
          <a:ln/>
        </p:spPr>
      </p:sp>
      <p:sp>
        <p:nvSpPr>
          <p:cNvPr id="272387" name="Rectangle 3"/>
          <p:cNvSpPr>
            <a:spLocks noGrp="1" noChangeArrowheads="1"/>
          </p:cNvSpPr>
          <p:nvPr>
            <p:ph type="body" idx="1"/>
          </p:nvPr>
        </p:nvSpPr>
        <p:spPr/>
        <p:txBody>
          <a:bodyPr/>
          <a:lstStyle/>
          <a:p>
            <a:r>
              <a:rPr lang="en-US"/>
              <a:t>There are several gynecologic problems that are common in  the setting of HIV infection, and these often occur when the  woman with HIV has no other symptoms. In one study, almost  one-half of HIV-infected women developed a gynecologic  problem over the course of follow-up. Another study of  hospitalized AIDS patients found that 83% of women had  coexisting gynecologic disease. These include menstrual  disorders, genital ulcer disease, abnormal vaginal  discharge, pelvic inflammatory disease, and human  papillomavirus infections and lower genital tract dysplasia  and neoplasia. Several of these conditions are more frequent  or more severe with declining immune function; others may be  associated with HIV because of common risk behaviors, weight  loss, or other factors.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3400A4-7999-4C45-AEDF-9DFADD4FF54E}" type="slidenum">
              <a:rPr lang="en-US"/>
              <a:pPr/>
              <a:t>5</a:t>
            </a:fld>
            <a:endParaRPr lang="en-US"/>
          </a:p>
        </p:txBody>
      </p:sp>
      <p:sp>
        <p:nvSpPr>
          <p:cNvPr id="274434" name="Rectangle 2"/>
          <p:cNvSpPr>
            <a:spLocks noChangeArrowheads="1" noTextEdit="1"/>
          </p:cNvSpPr>
          <p:nvPr>
            <p:ph type="sldImg"/>
          </p:nvPr>
        </p:nvSpPr>
        <p:spPr>
          <a:ln/>
        </p:spPr>
      </p:sp>
      <p:sp>
        <p:nvSpPr>
          <p:cNvPr id="274435" name="Rectangle 3"/>
          <p:cNvSpPr>
            <a:spLocks noGrp="1" noChangeArrowheads="1"/>
          </p:cNvSpPr>
          <p:nvPr>
            <p:ph type="body" idx="1"/>
          </p:nvPr>
        </p:nvSpPr>
        <p:spPr/>
        <p:txBody>
          <a:bodyPr/>
          <a:lstStyle/>
          <a:p>
            <a:r>
              <a:rPr lang="en-US"/>
              <a:t>HIV-infected women frequently report menstrual disorders.  However, controlled studies have given conflicting evidence  regarding whether HIV or HIV-related immunesuppression  exerts a clinically significant direct effect on menstrual  function. In any woman with abnormal bleeding or amenorrhea,  the possibility of pregnancy must be considered and ruled  out. Menstrual disorders may also reflect malnutrition,  wasting, or chronic disease in the HIV-positive woman. Women  with increased menstrual blood loss are at risk for anemia,  which is an independent predictor of HIV progression and  death, and requires intervention.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D8045E-3BE4-4A22-ABFE-9EF382048815}" type="slidenum">
              <a:rPr lang="en-US"/>
              <a:pPr/>
              <a:t>6</a:t>
            </a:fld>
            <a:endParaRPr lang="en-US"/>
          </a:p>
        </p:txBody>
      </p:sp>
      <p:sp>
        <p:nvSpPr>
          <p:cNvPr id="276482" name="Rectangle 2"/>
          <p:cNvSpPr>
            <a:spLocks noChangeArrowheads="1" noTextEdit="1"/>
          </p:cNvSpPr>
          <p:nvPr>
            <p:ph type="sldImg"/>
          </p:nvPr>
        </p:nvSpPr>
        <p:spPr>
          <a:ln/>
        </p:spPr>
      </p:sp>
      <p:sp>
        <p:nvSpPr>
          <p:cNvPr id="276483" name="Rectangle 3"/>
          <p:cNvSpPr>
            <a:spLocks noGrp="1" noChangeArrowheads="1"/>
          </p:cNvSpPr>
          <p:nvPr>
            <p:ph type="body" idx="1"/>
          </p:nvPr>
        </p:nvSpPr>
        <p:spPr/>
        <p:txBody>
          <a:bodyPr/>
          <a:lstStyle/>
          <a:p>
            <a:r>
              <a:rPr lang="en-US"/>
              <a:t>What can be done for the HIV-infected woman with abnormal  menstrual function? Iron supplementation, as well as  iron-rich foods, can help prevent or correct anemia with  increased menstrual blood loss. Pregnancy testing should be  used when available in order to identify women who are  pregnant and need antenatal care. Women who are pregnant and  have lower abdominal pain and irregular bleeding may have an  ectopic pregnancy and should be followed closely to assess  the need for possible surgical intervention. Underlying  STIs, particularly gonococcal or chlamydial cervicitis or  endometritis, may cause irregular bleeding or spotting, and  should be ruled out or treated if present. Cervical cancer  may present with abnormal bleeding and in postmenopausal  women with bleeding, uterine cancer must be considered.  Surgical evaluation may be needed. In women with ovulatory  disorders or increase in menstrual flow or duration, use of  hormonal contraception can decrease blood loss and regulate  menses. Ultimately however, surgical treatment may be  necessary with severe menorrhagia that is secondary to  uterine fibroids and unresponsive to simple measures.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CF3E21-5BF7-42E3-B0D5-8868C0517CEE}" type="slidenum">
              <a:rPr lang="en-US"/>
              <a:pPr/>
              <a:t>7</a:t>
            </a:fld>
            <a:endParaRPr lang="en-US"/>
          </a:p>
        </p:txBody>
      </p:sp>
      <p:sp>
        <p:nvSpPr>
          <p:cNvPr id="357378" name="Rectangle 2"/>
          <p:cNvSpPr>
            <a:spLocks noChangeArrowheads="1" noTextEdit="1"/>
          </p:cNvSpPr>
          <p:nvPr>
            <p:ph type="sldImg"/>
          </p:nvPr>
        </p:nvSpPr>
        <p:spPr>
          <a:ln/>
        </p:spPr>
      </p:sp>
      <p:sp>
        <p:nvSpPr>
          <p:cNvPr id="3573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02ACE0-A6B1-44AE-A1DF-E84D79F3BD1E}" type="slidenum">
              <a:rPr lang="en-US"/>
              <a:pPr/>
              <a:t>8</a:t>
            </a:fld>
            <a:endParaRPr lang="en-US"/>
          </a:p>
        </p:txBody>
      </p:sp>
      <p:sp>
        <p:nvSpPr>
          <p:cNvPr id="278530" name="Rectangle 2"/>
          <p:cNvSpPr>
            <a:spLocks noChangeArrowheads="1" noTextEdit="1"/>
          </p:cNvSpPr>
          <p:nvPr>
            <p:ph type="sldImg"/>
          </p:nvPr>
        </p:nvSpPr>
        <p:spPr>
          <a:ln/>
        </p:spPr>
      </p:sp>
      <p:sp>
        <p:nvSpPr>
          <p:cNvPr id="278531" name="Rectangle 3"/>
          <p:cNvSpPr>
            <a:spLocks noGrp="1" noChangeArrowheads="1"/>
          </p:cNvSpPr>
          <p:nvPr>
            <p:ph type="body" idx="1"/>
          </p:nvPr>
        </p:nvSpPr>
        <p:spPr/>
        <p:txBody>
          <a:bodyPr/>
          <a:lstStyle/>
          <a:p>
            <a:r>
              <a:rPr lang="en-US"/>
              <a:t>STIs and HIV are closely interrelated. The clinical findings  of certain STIs are changed in the presence of HIV.  Furthermore, STIs, both ulcerative and nonulcerative,  increase the risk of HIV transmission 2-5 times. Genital  ulcers disrupt the epithelial barrier, and STIs also  increase the number of cells vulnerable to HIV in the  genital tract, increasing susceptibility in uninfected  individuals. Alternatively, HIV-infected persons with STIs  have increased genital tract HIV viral load, which increases  infectiousness. Treatment of these infections reduces the  amount of virus in the genital tract. These findings suggest  that screening and treating STIs can be another way to  prevent HIV transmission. Indeed, in one clinical trial in  Tanzania, enhanced syndromic management of STIs resulted in  a 38% decrease in HIV seroconversion over two years.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8499E4-0977-453D-B56B-0CD7C4371C92}" type="slidenum">
              <a:rPr lang="en-US"/>
              <a:pPr/>
              <a:t>9</a:t>
            </a:fld>
            <a:endParaRPr lang="en-US"/>
          </a:p>
        </p:txBody>
      </p:sp>
      <p:sp>
        <p:nvSpPr>
          <p:cNvPr id="280578" name="Rectangle 2"/>
          <p:cNvSpPr>
            <a:spLocks noChangeArrowheads="1" noTextEdit="1"/>
          </p:cNvSpPr>
          <p:nvPr>
            <p:ph type="sldImg"/>
          </p:nvPr>
        </p:nvSpPr>
        <p:spPr>
          <a:ln/>
        </p:spPr>
      </p:sp>
      <p:sp>
        <p:nvSpPr>
          <p:cNvPr id="280579" name="Rectangle 3"/>
          <p:cNvSpPr>
            <a:spLocks noGrp="1" noChangeArrowheads="1"/>
          </p:cNvSpPr>
          <p:nvPr>
            <p:ph type="body" idx="1"/>
          </p:nvPr>
        </p:nvSpPr>
        <p:spPr/>
        <p:txBody>
          <a:bodyPr/>
          <a:lstStyle/>
          <a:p>
            <a:r>
              <a:rPr lang="en-US"/>
              <a:t>Genital ulcers are most commonly caused by syphilis,  chancroid, or herpes simplex. These etiologies cannot be  reliably distinguished from one another on clinical grounds  and may coexist in the same individual. HIV-infected persons  with syphilis may have abnormal serologic results, such as  unusually high titers, false negatives, or delayed  seroreactivity, although generally serologic tests can be  interpreted in the usual manner. The clinical presentation  of syphilis is variable at all stages, but atypical  manifestations may be seen in the setting of HIV infection.  Neurosyphilis should be considered in the differential  diagnosis when HIV-infected individuals present with  neurologic signs or symptoms. Therapy is not altered by the  presence of HIV infection.</a:t>
            </a:r>
          </a:p>
          <a:p>
            <a:endParaRPr lang="en-US"/>
          </a:p>
          <a:p>
            <a:r>
              <a:rPr lang="en-US"/>
              <a:t>With chancroid, response to treatment may be diminished in  the HIV-infected person; with use of single dose therapies,  close follow-up is necessary since treatment failure may be  more likely. Herpes simplex infections are chronic,  involving relapsing infections that cannot be cured by  current therapies, although infections can be controlled by  suppressive or intermittent antiviral agents such as  acyclovir. In the HIV-infected client with genital herpes,  more frequent, prolonged, and/or severe episodes are common  with progressive immunesuppression and lesions may be  atypical in appearance or location.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320514" name="Group 2"/>
          <p:cNvGrpSpPr>
            <a:grpSpLocks/>
          </p:cNvGrpSpPr>
          <p:nvPr/>
        </p:nvGrpSpPr>
        <p:grpSpPr bwMode="auto">
          <a:xfrm>
            <a:off x="-498475" y="1311275"/>
            <a:ext cx="10429875" cy="5908675"/>
            <a:chOff x="-313" y="824"/>
            <a:chExt cx="6570" cy="3722"/>
          </a:xfrm>
        </p:grpSpPr>
        <p:sp>
          <p:nvSpPr>
            <p:cNvPr id="32051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p>
          </p:txBody>
        </p:sp>
        <p:sp>
          <p:nvSpPr>
            <p:cNvPr id="32051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p>
          </p:txBody>
        </p:sp>
        <p:sp>
          <p:nvSpPr>
            <p:cNvPr id="32051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p>
          </p:txBody>
        </p:sp>
        <p:sp>
          <p:nvSpPr>
            <p:cNvPr id="32051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p>
          </p:txBody>
        </p:sp>
        <p:sp>
          <p:nvSpPr>
            <p:cNvPr id="32051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p>
          </p:txBody>
        </p:sp>
        <p:sp>
          <p:nvSpPr>
            <p:cNvPr id="32052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p>
          </p:txBody>
        </p:sp>
        <p:sp>
          <p:nvSpPr>
            <p:cNvPr id="32052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p>
          </p:txBody>
        </p:sp>
        <p:sp>
          <p:nvSpPr>
            <p:cNvPr id="32052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endParaRPr lang="en-GB"/>
            </a:p>
          </p:txBody>
        </p:sp>
        <p:sp>
          <p:nvSpPr>
            <p:cNvPr id="32052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endParaRPr lang="en-GB"/>
            </a:p>
          </p:txBody>
        </p:sp>
        <p:sp>
          <p:nvSpPr>
            <p:cNvPr id="32052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endParaRPr lang="en-GB"/>
            </a:p>
          </p:txBody>
        </p:sp>
        <p:sp>
          <p:nvSpPr>
            <p:cNvPr id="32052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GB"/>
            </a:p>
          </p:txBody>
        </p:sp>
        <p:sp>
          <p:nvSpPr>
            <p:cNvPr id="32052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endParaRPr lang="en-GB"/>
            </a:p>
          </p:txBody>
        </p:sp>
        <p:sp>
          <p:nvSpPr>
            <p:cNvPr id="32052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endParaRPr lang="en-GB"/>
            </a:p>
          </p:txBody>
        </p:sp>
        <p:sp>
          <p:nvSpPr>
            <p:cNvPr id="32052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endParaRPr lang="en-GB"/>
            </a:p>
          </p:txBody>
        </p:sp>
        <p:sp>
          <p:nvSpPr>
            <p:cNvPr id="320529"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GB"/>
            </a:p>
          </p:txBody>
        </p:sp>
        <p:sp>
          <p:nvSpPr>
            <p:cNvPr id="320530"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GB"/>
            </a:p>
          </p:txBody>
        </p:sp>
        <p:sp>
          <p:nvSpPr>
            <p:cNvPr id="32053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endParaRPr lang="en-GB"/>
            </a:p>
          </p:txBody>
        </p:sp>
        <p:sp>
          <p:nvSpPr>
            <p:cNvPr id="32053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GB"/>
            </a:p>
          </p:txBody>
        </p:sp>
        <p:sp>
          <p:nvSpPr>
            <p:cNvPr id="32053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GB"/>
            </a:p>
          </p:txBody>
        </p:sp>
        <p:sp>
          <p:nvSpPr>
            <p:cNvPr id="32053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endParaRPr lang="en-GB"/>
            </a:p>
          </p:txBody>
        </p:sp>
        <p:sp>
          <p:nvSpPr>
            <p:cNvPr id="32053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endParaRPr lang="en-GB"/>
            </a:p>
          </p:txBody>
        </p:sp>
        <p:sp>
          <p:nvSpPr>
            <p:cNvPr id="32053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endParaRPr lang="en-GB"/>
            </a:p>
          </p:txBody>
        </p:sp>
        <p:sp>
          <p:nvSpPr>
            <p:cNvPr id="32053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GB"/>
            </a:p>
          </p:txBody>
        </p:sp>
        <p:sp>
          <p:nvSpPr>
            <p:cNvPr id="32053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GB"/>
            </a:p>
          </p:txBody>
        </p:sp>
        <p:sp>
          <p:nvSpPr>
            <p:cNvPr id="32053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GB"/>
            </a:p>
          </p:txBody>
        </p:sp>
        <p:sp>
          <p:nvSpPr>
            <p:cNvPr id="32054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GB"/>
            </a:p>
          </p:txBody>
        </p:sp>
        <p:sp>
          <p:nvSpPr>
            <p:cNvPr id="32054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endParaRPr lang="en-GB"/>
            </a:p>
          </p:txBody>
        </p:sp>
        <p:sp>
          <p:nvSpPr>
            <p:cNvPr id="32054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GB"/>
            </a:p>
          </p:txBody>
        </p:sp>
        <p:sp>
          <p:nvSpPr>
            <p:cNvPr id="32054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GB"/>
            </a:p>
          </p:txBody>
        </p:sp>
        <p:sp>
          <p:nvSpPr>
            <p:cNvPr id="32054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GB"/>
            </a:p>
          </p:txBody>
        </p:sp>
        <p:sp>
          <p:nvSpPr>
            <p:cNvPr id="32054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endParaRPr lang="en-GB"/>
            </a:p>
          </p:txBody>
        </p:sp>
        <p:sp>
          <p:nvSpPr>
            <p:cNvPr id="32054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endParaRPr lang="en-GB"/>
            </a:p>
          </p:txBody>
        </p:sp>
        <p:sp>
          <p:nvSpPr>
            <p:cNvPr id="32054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54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54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55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55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55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55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55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55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55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55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55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55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56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56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56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56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56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32056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32056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56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56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56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57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57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57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57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57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57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57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57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57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57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2058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2058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58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58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58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58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58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58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58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58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2059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59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59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59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59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2059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2059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59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2059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59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60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60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60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60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60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60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60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0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0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0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1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1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1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1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1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1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1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61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61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32061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32062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2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2062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62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62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62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62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62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62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2062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2063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63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2063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3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3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3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63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63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2063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63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64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2064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2064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4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4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4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4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4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4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4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65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65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65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65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2065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65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2065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2065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2065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2065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2066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2066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6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2066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2066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6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6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6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6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6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7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7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7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7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7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7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7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7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7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7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8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2068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2068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68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68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8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8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8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8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8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9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9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9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69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69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69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69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69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69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69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70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70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32070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70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70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2070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32070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32070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32070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0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1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32071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32071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1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1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32071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1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1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32071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1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2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2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2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2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32072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32072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32072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2072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2072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2072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grpSp>
      <p:sp>
        <p:nvSpPr>
          <p:cNvPr id="320730"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GB"/>
              <a:t>Click to edit Master title style</a:t>
            </a:r>
          </a:p>
        </p:txBody>
      </p:sp>
      <p:sp>
        <p:nvSpPr>
          <p:cNvPr id="320731"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320732" name="Rectangle 220"/>
          <p:cNvSpPr>
            <a:spLocks noGrp="1" noChangeArrowheads="1"/>
          </p:cNvSpPr>
          <p:nvPr>
            <p:ph type="dt" sz="quarter" idx="2"/>
          </p:nvPr>
        </p:nvSpPr>
        <p:spPr/>
        <p:txBody>
          <a:bodyPr/>
          <a:lstStyle>
            <a:lvl1pPr>
              <a:defRPr/>
            </a:lvl1pPr>
          </a:lstStyle>
          <a:p>
            <a:endParaRPr lang="en-GB"/>
          </a:p>
        </p:txBody>
      </p:sp>
      <p:sp>
        <p:nvSpPr>
          <p:cNvPr id="320733" name="Rectangle 221"/>
          <p:cNvSpPr>
            <a:spLocks noGrp="1" noChangeArrowheads="1"/>
          </p:cNvSpPr>
          <p:nvPr>
            <p:ph type="ftr" sz="quarter" idx="3"/>
          </p:nvPr>
        </p:nvSpPr>
        <p:spPr>
          <a:xfrm>
            <a:off x="3124200" y="6248400"/>
            <a:ext cx="2895600" cy="457200"/>
          </a:xfrm>
        </p:spPr>
        <p:txBody>
          <a:bodyPr/>
          <a:lstStyle>
            <a:lvl1pPr>
              <a:defRPr/>
            </a:lvl1pPr>
          </a:lstStyle>
          <a:p>
            <a:endParaRPr lang="en-GB"/>
          </a:p>
        </p:txBody>
      </p:sp>
      <p:sp>
        <p:nvSpPr>
          <p:cNvPr id="320734" name="Rectangle 222"/>
          <p:cNvSpPr>
            <a:spLocks noGrp="1" noChangeArrowheads="1"/>
          </p:cNvSpPr>
          <p:nvPr>
            <p:ph type="sldNum" sz="quarter" idx="4"/>
          </p:nvPr>
        </p:nvSpPr>
        <p:spPr/>
        <p:txBody>
          <a:bodyPr/>
          <a:lstStyle>
            <a:lvl1pPr>
              <a:defRPr/>
            </a:lvl1pPr>
          </a:lstStyle>
          <a:p>
            <a:fld id="{4F624DFC-209C-479C-86F9-6F32B2F0FD90}"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906A8B1-6866-4B85-AA41-313361550E10}" type="slidenum">
              <a:rPr lang="en-GB"/>
              <a:pPr/>
              <a:t>‹#›</a:t>
            </a:fld>
            <a:endParaRPr lang="en-GB"/>
          </a:p>
        </p:txBody>
      </p:sp>
      <p:sp>
        <p:nvSpPr>
          <p:cNvPr id="5" name="Date Placeholder 4"/>
          <p:cNvSpPr>
            <a:spLocks noGrp="1"/>
          </p:cNvSpPr>
          <p:nvPr>
            <p:ph type="dt" sz="half" idx="11"/>
          </p:nvPr>
        </p:nvSpPr>
        <p:spPr/>
        <p:txBody>
          <a:bodyPr/>
          <a:lstStyle>
            <a:lvl1pPr>
              <a:defRPr/>
            </a:lvl1pPr>
          </a:lstStyle>
          <a:p>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D1FBDD4-544D-4115-817F-4ECD17F64050}" type="slidenum">
              <a:rPr lang="en-GB"/>
              <a:pPr/>
              <a:t>‹#›</a:t>
            </a:fld>
            <a:endParaRPr lang="en-GB"/>
          </a:p>
        </p:txBody>
      </p:sp>
      <p:sp>
        <p:nvSpPr>
          <p:cNvPr id="5" name="Date Placeholder 4"/>
          <p:cNvSpPr>
            <a:spLocks noGrp="1"/>
          </p:cNvSpPr>
          <p:nvPr>
            <p:ph type="dt" sz="half" idx="11"/>
          </p:nvPr>
        </p:nvSpPr>
        <p:spPr/>
        <p:txBody>
          <a:bodyPr/>
          <a:lstStyle>
            <a:lvl1pPr>
              <a:defRPr/>
            </a:lvl1pPr>
          </a:lstStyle>
          <a:p>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33900"/>
          </a:xfrm>
        </p:spPr>
        <p:txBody>
          <a:bodyPr/>
          <a:lstStyle/>
          <a:p>
            <a:endParaRPr lang="en-US"/>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fld id="{4BE45FBC-4893-4E16-B38A-F7C84FAB8DC1}" type="slidenum">
              <a:rPr lang="en-GB"/>
              <a:pPr/>
              <a:t>‹#›</a:t>
            </a:fld>
            <a:endParaRPr lang="en-GB"/>
          </a:p>
        </p:txBody>
      </p:sp>
      <p:sp>
        <p:nvSpPr>
          <p:cNvPr id="5" name="Date Placeholder 4"/>
          <p:cNvSpPr>
            <a:spLocks noGrp="1"/>
          </p:cNvSpPr>
          <p:nvPr>
            <p:ph type="dt" sz="half" idx="11"/>
          </p:nvPr>
        </p:nvSpPr>
        <p:spPr>
          <a:xfrm>
            <a:off x="457200" y="6243638"/>
            <a:ext cx="2133600" cy="457200"/>
          </a:xfrm>
        </p:spPr>
        <p:txBody>
          <a:bodyPr/>
          <a:lstStyle>
            <a:lvl1pPr>
              <a:defRPr/>
            </a:lvl1pPr>
          </a:lstStyle>
          <a:p>
            <a:endParaRPr lang="en-GB"/>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25634" name="Rectangle 2"/>
          <p:cNvSpPr>
            <a:spLocks noGrp="1" noChangeArrowheads="1"/>
          </p:cNvSpPr>
          <p:nvPr>
            <p:ph type="ctrTitle"/>
          </p:nvPr>
        </p:nvSpPr>
        <p:spPr>
          <a:xfrm>
            <a:off x="711200" y="1676400"/>
            <a:ext cx="7721600" cy="2133600"/>
          </a:xfrm>
        </p:spPr>
        <p:txBody>
          <a:bodyPr/>
          <a:lstStyle>
            <a:lvl1pPr>
              <a:defRPr/>
            </a:lvl1pPr>
          </a:lstStyle>
          <a:p>
            <a:r>
              <a:rPr lang="en-US"/>
              <a:t>Click to edit Master title style</a:t>
            </a:r>
          </a:p>
        </p:txBody>
      </p:sp>
      <p:sp>
        <p:nvSpPr>
          <p:cNvPr id="325635" name="Rectangle 3"/>
          <p:cNvSpPr>
            <a:spLocks noGrp="1" noChangeArrowheads="1"/>
          </p:cNvSpPr>
          <p:nvPr>
            <p:ph type="subTitle" idx="1"/>
          </p:nvPr>
        </p:nvSpPr>
        <p:spPr>
          <a:xfrm>
            <a:off x="2133600" y="4343400"/>
            <a:ext cx="6400800" cy="1314450"/>
          </a:xfrm>
        </p:spPr>
        <p:txBody>
          <a:bodyPr/>
          <a:lstStyle>
            <a:lvl1pPr marL="0" indent="0" algn="ctr">
              <a:buFont typeface="Wingdings" pitchFamily="2" charset="2"/>
              <a:buNone/>
              <a:defRPr/>
            </a:lvl1pPr>
          </a:lstStyle>
          <a:p>
            <a:r>
              <a:rPr lang="en-US"/>
              <a:t>Click to edit Master subtitle style</a:t>
            </a:r>
          </a:p>
        </p:txBody>
      </p:sp>
      <p:sp>
        <p:nvSpPr>
          <p:cNvPr id="325636" name="Rectangle 4"/>
          <p:cNvSpPr>
            <a:spLocks noGrp="1" noChangeArrowheads="1"/>
          </p:cNvSpPr>
          <p:nvPr>
            <p:ph type="dt" sz="half" idx="2"/>
          </p:nvPr>
        </p:nvSpPr>
        <p:spPr>
          <a:xfrm>
            <a:off x="711200" y="6229350"/>
            <a:ext cx="1930400" cy="514350"/>
          </a:xfrm>
        </p:spPr>
        <p:txBody>
          <a:bodyPr/>
          <a:lstStyle>
            <a:lvl1pPr>
              <a:defRPr>
                <a:solidFill>
                  <a:srgbClr val="5E574E"/>
                </a:solidFill>
              </a:defRPr>
            </a:lvl1pPr>
          </a:lstStyle>
          <a:p>
            <a:endParaRPr lang="en-US"/>
          </a:p>
        </p:txBody>
      </p:sp>
      <p:sp>
        <p:nvSpPr>
          <p:cNvPr id="325637" name="Rectangle 5"/>
          <p:cNvSpPr>
            <a:spLocks noGrp="1" noChangeArrowheads="1"/>
          </p:cNvSpPr>
          <p:nvPr>
            <p:ph type="ftr" sz="quarter" idx="3"/>
          </p:nvPr>
        </p:nvSpPr>
        <p:spPr>
          <a:xfrm>
            <a:off x="3149600" y="6229350"/>
            <a:ext cx="2844800" cy="514350"/>
          </a:xfrm>
        </p:spPr>
        <p:txBody>
          <a:bodyPr/>
          <a:lstStyle>
            <a:lvl1pPr>
              <a:defRPr>
                <a:solidFill>
                  <a:srgbClr val="5E574E"/>
                </a:solidFill>
              </a:defRPr>
            </a:lvl1pPr>
          </a:lstStyle>
          <a:p>
            <a:endParaRPr lang="en-US"/>
          </a:p>
        </p:txBody>
      </p:sp>
      <p:sp>
        <p:nvSpPr>
          <p:cNvPr id="325638" name="Rectangle 6"/>
          <p:cNvSpPr>
            <a:spLocks noGrp="1" noChangeArrowheads="1"/>
          </p:cNvSpPr>
          <p:nvPr>
            <p:ph type="sldNum" sz="quarter" idx="4"/>
          </p:nvPr>
        </p:nvSpPr>
        <p:spPr>
          <a:xfrm>
            <a:off x="6604000" y="6229350"/>
            <a:ext cx="1828800" cy="514350"/>
          </a:xfrm>
        </p:spPr>
        <p:txBody>
          <a:bodyPr/>
          <a:lstStyle>
            <a:lvl1pPr>
              <a:defRPr>
                <a:solidFill>
                  <a:srgbClr val="5E574E"/>
                </a:solidFill>
              </a:defRPr>
            </a:lvl1pPr>
          </a:lstStyle>
          <a:p>
            <a:fld id="{45625F7C-D6F4-45E6-9B32-84A2CB8CBD78}"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2AFFF92-E56C-4BA1-84CA-2AF3E37DB8A4}"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5F208B-883C-4EBA-9D3A-4BAFBC23CB7E}"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7084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27600" y="1981200"/>
            <a:ext cx="37084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F98AE79-9CBC-4223-8771-A689EF79ED32}"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5AB2106-F425-4D55-A7B4-4C0183BFA413}"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40FAE08-D341-4596-82F4-5882F262E078}"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EC2EEF5-8389-4866-8B78-1652D4A3F18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4DA3B73-C5D2-42B6-AA46-DAF7BB56B907}" type="slidenum">
              <a:rPr lang="en-GB"/>
              <a:pPr/>
              <a:t>‹#›</a:t>
            </a:fld>
            <a:endParaRPr lang="en-GB"/>
          </a:p>
        </p:txBody>
      </p:sp>
      <p:sp>
        <p:nvSpPr>
          <p:cNvPr id="5" name="Date Placeholder 4"/>
          <p:cNvSpPr>
            <a:spLocks noGrp="1"/>
          </p:cNvSpPr>
          <p:nvPr>
            <p:ph type="dt" sz="half" idx="11"/>
          </p:nvPr>
        </p:nvSpPr>
        <p:spPr/>
        <p:txBody>
          <a:bodyPr/>
          <a:lstStyle>
            <a:lvl1pPr>
              <a:defRPr/>
            </a:lvl1pPr>
          </a:lstStyle>
          <a:p>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04387F8-E3F7-46DB-8425-8181F2F3B14F}"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4F10B69-743C-4220-8DDA-3629878C266B}"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6985A6-3CC9-4B97-A1F8-3CC03B5BE754}"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304800"/>
            <a:ext cx="1892300" cy="5753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524500" cy="5753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AAAC54-AFD6-49AA-B4F1-083C9FDBB9FD}"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69596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66800" y="1981200"/>
            <a:ext cx="7569200" cy="4076700"/>
          </a:xfrm>
        </p:spPr>
        <p:txBody>
          <a:bodyPr/>
          <a:lstStyle/>
          <a:p>
            <a:endParaRPr lang="en-US"/>
          </a:p>
        </p:txBody>
      </p:sp>
      <p:sp>
        <p:nvSpPr>
          <p:cNvPr id="4" name="Date Placeholder 3"/>
          <p:cNvSpPr>
            <a:spLocks noGrp="1"/>
          </p:cNvSpPr>
          <p:nvPr>
            <p:ph type="dt" sz="half" idx="10"/>
          </p:nvPr>
        </p:nvSpPr>
        <p:spPr>
          <a:xfrm>
            <a:off x="431800" y="622935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2935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731000" y="6229350"/>
            <a:ext cx="1905000" cy="457200"/>
          </a:xfrm>
        </p:spPr>
        <p:txBody>
          <a:bodyPr/>
          <a:lstStyle>
            <a:lvl1pPr>
              <a:defRPr/>
            </a:lvl1pPr>
          </a:lstStyle>
          <a:p>
            <a:fld id="{7492CD75-920B-4D9A-8A84-D8E64C8B904B}"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40994" name="Group 2"/>
          <p:cNvGrpSpPr>
            <a:grpSpLocks/>
          </p:cNvGrpSpPr>
          <p:nvPr/>
        </p:nvGrpSpPr>
        <p:grpSpPr bwMode="auto">
          <a:xfrm>
            <a:off x="0" y="0"/>
            <a:ext cx="9140825" cy="6850063"/>
            <a:chOff x="0" y="0"/>
            <a:chExt cx="5758" cy="4315"/>
          </a:xfrm>
        </p:grpSpPr>
        <p:grpSp>
          <p:nvGrpSpPr>
            <p:cNvPr id="340995" name="Group 3"/>
            <p:cNvGrpSpPr>
              <a:grpSpLocks/>
            </p:cNvGrpSpPr>
            <p:nvPr userDrawn="1"/>
          </p:nvGrpSpPr>
          <p:grpSpPr bwMode="auto">
            <a:xfrm>
              <a:off x="1728" y="2230"/>
              <a:ext cx="4027" cy="2085"/>
              <a:chOff x="1728" y="2230"/>
              <a:chExt cx="4027" cy="2085"/>
            </a:xfrm>
          </p:grpSpPr>
          <p:sp>
            <p:nvSpPr>
              <p:cNvPr id="340996"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340997"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340998"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340999"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341000"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341001"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341002"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341003" name="Rectangle 11"/>
          <p:cNvSpPr>
            <a:spLocks noGrp="1" noChangeArrowheads="1"/>
          </p:cNvSpPr>
          <p:nvPr>
            <p:ph type="ctrTitle" sz="quarter"/>
          </p:nvPr>
        </p:nvSpPr>
        <p:spPr>
          <a:xfrm>
            <a:off x="685800" y="1736725"/>
            <a:ext cx="7772400" cy="1920875"/>
          </a:xfrm>
        </p:spPr>
        <p:txBody>
          <a:bodyPr/>
          <a:lstStyle>
            <a:lvl1pPr>
              <a:defRPr sz="6000"/>
            </a:lvl1pPr>
          </a:lstStyle>
          <a:p>
            <a:r>
              <a:rPr lang="en-GB"/>
              <a:t>Click to edit Master title style</a:t>
            </a:r>
          </a:p>
        </p:txBody>
      </p:sp>
      <p:sp>
        <p:nvSpPr>
          <p:cNvPr id="3410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341005" name="Rectangle 13"/>
          <p:cNvSpPr>
            <a:spLocks noGrp="1" noChangeArrowheads="1"/>
          </p:cNvSpPr>
          <p:nvPr>
            <p:ph type="dt" sz="quarter" idx="2"/>
          </p:nvPr>
        </p:nvSpPr>
        <p:spPr>
          <a:xfrm>
            <a:off x="457200" y="6248400"/>
            <a:ext cx="2133600" cy="476250"/>
          </a:xfrm>
        </p:spPr>
        <p:txBody>
          <a:bodyPr/>
          <a:lstStyle>
            <a:lvl1pPr>
              <a:defRPr/>
            </a:lvl1pPr>
          </a:lstStyle>
          <a:p>
            <a:endParaRPr lang="en-GB"/>
          </a:p>
        </p:txBody>
      </p:sp>
      <p:sp>
        <p:nvSpPr>
          <p:cNvPr id="341006" name="Rectangle 14"/>
          <p:cNvSpPr>
            <a:spLocks noGrp="1" noChangeArrowheads="1"/>
          </p:cNvSpPr>
          <p:nvPr>
            <p:ph type="ftr" sz="quarter" idx="3"/>
          </p:nvPr>
        </p:nvSpPr>
        <p:spPr>
          <a:xfrm>
            <a:off x="3124200" y="6251575"/>
            <a:ext cx="2895600" cy="476250"/>
          </a:xfrm>
        </p:spPr>
        <p:txBody>
          <a:bodyPr/>
          <a:lstStyle>
            <a:lvl1pPr>
              <a:defRPr/>
            </a:lvl1pPr>
          </a:lstStyle>
          <a:p>
            <a:endParaRPr lang="en-GB"/>
          </a:p>
        </p:txBody>
      </p:sp>
      <p:sp>
        <p:nvSpPr>
          <p:cNvPr id="341007" name="Rectangle 15"/>
          <p:cNvSpPr>
            <a:spLocks noGrp="1" noChangeArrowheads="1"/>
          </p:cNvSpPr>
          <p:nvPr>
            <p:ph type="sldNum" sz="quarter" idx="4"/>
          </p:nvPr>
        </p:nvSpPr>
        <p:spPr>
          <a:xfrm>
            <a:off x="6553200" y="6254750"/>
            <a:ext cx="2133600" cy="476250"/>
          </a:xfrm>
        </p:spPr>
        <p:txBody>
          <a:bodyPr/>
          <a:lstStyle>
            <a:lvl1pPr>
              <a:defRPr/>
            </a:lvl1pPr>
          </a:lstStyle>
          <a:p>
            <a:fld id="{52C4B3AE-EDB9-4DA8-ADFF-42C533452B82}" type="slidenum">
              <a:rPr lang="en-GB"/>
              <a:pPr/>
              <a:t>‹#›</a:t>
            </a:fld>
            <a:endParaRPr lang="en-GB"/>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F503E57C-420E-4BB3-BD11-131030CB101B}"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65114DB1-E9FC-455F-9494-BE1E44FCD5CD}"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a:lvl1pPr>
          </a:lstStyle>
          <a:p>
            <a:fld id="{55CB91F2-BFD1-4716-AB9E-E54ED13F68CA}"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Slide Number Placeholder 7"/>
          <p:cNvSpPr>
            <a:spLocks noGrp="1"/>
          </p:cNvSpPr>
          <p:nvPr>
            <p:ph type="sldNum" sz="quarter" idx="11"/>
          </p:nvPr>
        </p:nvSpPr>
        <p:spPr/>
        <p:txBody>
          <a:bodyPr/>
          <a:lstStyle>
            <a:lvl1pPr>
              <a:defRPr/>
            </a:lvl1pPr>
          </a:lstStyle>
          <a:p>
            <a:fld id="{93D19E55-6AE6-4A98-9D66-29271A5A856F}" type="slidenum">
              <a:rPr lang="en-GB"/>
              <a:pPr/>
              <a:t>‹#›</a:t>
            </a:fld>
            <a:endParaRPr lang="en-GB"/>
          </a:p>
        </p:txBody>
      </p:sp>
      <p:sp>
        <p:nvSpPr>
          <p:cNvPr id="9" name="Footer Placeholder 8"/>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462CE87D-95B6-486F-B5BF-7DD32FEBA4EB}" type="slidenum">
              <a:rPr lang="en-GB"/>
              <a:pPr/>
              <a:t>‹#›</a:t>
            </a:fld>
            <a:endParaRPr lang="en-GB"/>
          </a:p>
        </p:txBody>
      </p:sp>
      <p:sp>
        <p:nvSpPr>
          <p:cNvPr id="5" name="Date Placeholder 4"/>
          <p:cNvSpPr>
            <a:spLocks noGrp="1"/>
          </p:cNvSpPr>
          <p:nvPr>
            <p:ph type="dt" sz="half" idx="11"/>
          </p:nvPr>
        </p:nvSpPr>
        <p:spPr/>
        <p:txBody>
          <a:bodyPr/>
          <a:lstStyle>
            <a:lvl1pPr>
              <a:defRPr/>
            </a:lvl1pPr>
          </a:lstStyle>
          <a:p>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Slide Number Placeholder 3"/>
          <p:cNvSpPr>
            <a:spLocks noGrp="1"/>
          </p:cNvSpPr>
          <p:nvPr>
            <p:ph type="sldNum" sz="quarter" idx="11"/>
          </p:nvPr>
        </p:nvSpPr>
        <p:spPr/>
        <p:txBody>
          <a:bodyPr/>
          <a:lstStyle>
            <a:lvl1pPr>
              <a:defRPr/>
            </a:lvl1pPr>
          </a:lstStyle>
          <a:p>
            <a:fld id="{26E83D87-2688-4140-935C-67688A63A9F2}" type="slidenum">
              <a:rPr lang="en-GB"/>
              <a:pPr/>
              <a:t>‹#›</a:t>
            </a:fld>
            <a:endParaRPr lang="en-GB"/>
          </a:p>
        </p:txBody>
      </p:sp>
      <p:sp>
        <p:nvSpPr>
          <p:cNvPr id="5" name="Footer Placeholder 4"/>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Slide Number Placeholder 2"/>
          <p:cNvSpPr>
            <a:spLocks noGrp="1"/>
          </p:cNvSpPr>
          <p:nvPr>
            <p:ph type="sldNum" sz="quarter" idx="11"/>
          </p:nvPr>
        </p:nvSpPr>
        <p:spPr/>
        <p:txBody>
          <a:bodyPr/>
          <a:lstStyle>
            <a:lvl1pPr>
              <a:defRPr/>
            </a:lvl1pPr>
          </a:lstStyle>
          <a:p>
            <a:fld id="{D11F91CB-FF0F-452E-ACD1-F75FAB30DF01}" type="slidenum">
              <a:rPr lang="en-GB"/>
              <a:pPr/>
              <a:t>‹#›</a:t>
            </a:fld>
            <a:endParaRPr lang="en-GB"/>
          </a:p>
        </p:txBody>
      </p:sp>
      <p:sp>
        <p:nvSpPr>
          <p:cNvPr id="4" name="Footer Placeholder 3"/>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a:lvl1pPr>
          </a:lstStyle>
          <a:p>
            <a:fld id="{64915133-592B-44FD-9EAB-22B3A139B178}"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a:lvl1pPr>
          </a:lstStyle>
          <a:p>
            <a:fld id="{B759C43D-21E1-45CA-A6D3-05B070D101AA}"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A8C142B2-0BAC-4B04-A7B6-2D78B23FA184}"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4B6324EA-EF9E-4EED-83C8-A78B80FB64CF}"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50210" name="Group 2"/>
          <p:cNvGrpSpPr>
            <a:grpSpLocks/>
          </p:cNvGrpSpPr>
          <p:nvPr/>
        </p:nvGrpSpPr>
        <p:grpSpPr bwMode="auto">
          <a:xfrm>
            <a:off x="3175" y="4267200"/>
            <a:ext cx="9140825" cy="2590800"/>
            <a:chOff x="2" y="2688"/>
            <a:chExt cx="5758" cy="1632"/>
          </a:xfrm>
        </p:grpSpPr>
        <p:sp>
          <p:nvSpPr>
            <p:cNvPr id="350211"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grpSp>
          <p:nvGrpSpPr>
            <p:cNvPr id="350212" name="Group 4"/>
            <p:cNvGrpSpPr>
              <a:grpSpLocks/>
            </p:cNvGrpSpPr>
            <p:nvPr userDrawn="1"/>
          </p:nvGrpSpPr>
          <p:grpSpPr bwMode="auto">
            <a:xfrm>
              <a:off x="3528" y="3715"/>
              <a:ext cx="792" cy="521"/>
              <a:chOff x="3527" y="3715"/>
              <a:chExt cx="792" cy="521"/>
            </a:xfrm>
          </p:grpSpPr>
          <p:sp>
            <p:nvSpPr>
              <p:cNvPr id="350213"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a:p>
            </p:txBody>
          </p:sp>
          <p:sp>
            <p:nvSpPr>
              <p:cNvPr id="350214"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a:p>
            </p:txBody>
          </p:sp>
          <p:sp>
            <p:nvSpPr>
              <p:cNvPr id="350215"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50216"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sp>
            <p:nvSpPr>
              <p:cNvPr id="350217"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50218"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a:p>
            </p:txBody>
          </p:sp>
          <p:sp>
            <p:nvSpPr>
              <p:cNvPr id="350219"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a:p>
            </p:txBody>
          </p:sp>
          <p:sp>
            <p:nvSpPr>
              <p:cNvPr id="350220"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50221"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a:p>
            </p:txBody>
          </p:sp>
          <p:sp>
            <p:nvSpPr>
              <p:cNvPr id="350222"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a:p>
            </p:txBody>
          </p:sp>
          <p:sp>
            <p:nvSpPr>
              <p:cNvPr id="350223"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grpSp>
        <p:grpSp>
          <p:nvGrpSpPr>
            <p:cNvPr id="350224" name="Group 16"/>
            <p:cNvGrpSpPr>
              <a:grpSpLocks/>
            </p:cNvGrpSpPr>
            <p:nvPr userDrawn="1"/>
          </p:nvGrpSpPr>
          <p:grpSpPr bwMode="auto">
            <a:xfrm>
              <a:off x="1776" y="3631"/>
              <a:ext cx="1626" cy="683"/>
              <a:chOff x="1776" y="3631"/>
              <a:chExt cx="1626" cy="683"/>
            </a:xfrm>
          </p:grpSpPr>
          <p:sp>
            <p:nvSpPr>
              <p:cNvPr id="350225"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a:p>
            </p:txBody>
          </p:sp>
          <p:sp>
            <p:nvSpPr>
              <p:cNvPr id="350226"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a:p>
            </p:txBody>
          </p:sp>
          <p:sp>
            <p:nvSpPr>
              <p:cNvPr id="350227"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a:p>
            </p:txBody>
          </p:sp>
          <p:sp>
            <p:nvSpPr>
              <p:cNvPr id="350228"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50229"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50230"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50231"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a:p>
            </p:txBody>
          </p:sp>
          <p:sp>
            <p:nvSpPr>
              <p:cNvPr id="350232"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a:p>
            </p:txBody>
          </p:sp>
          <p:sp>
            <p:nvSpPr>
              <p:cNvPr id="350233"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a:p>
            </p:txBody>
          </p:sp>
          <p:sp>
            <p:nvSpPr>
              <p:cNvPr id="350234"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a:p>
            </p:txBody>
          </p:sp>
          <p:sp>
            <p:nvSpPr>
              <p:cNvPr id="350235"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a:p>
            </p:txBody>
          </p:sp>
          <p:sp>
            <p:nvSpPr>
              <p:cNvPr id="350236"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a:p>
            </p:txBody>
          </p:sp>
          <p:sp>
            <p:nvSpPr>
              <p:cNvPr id="350237"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a:p>
            </p:txBody>
          </p:sp>
          <p:sp>
            <p:nvSpPr>
              <p:cNvPr id="350238"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a:p>
            </p:txBody>
          </p:sp>
          <p:sp>
            <p:nvSpPr>
              <p:cNvPr id="350239"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50240"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50241"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50242"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a:p>
            </p:txBody>
          </p:sp>
        </p:grpSp>
        <p:grpSp>
          <p:nvGrpSpPr>
            <p:cNvPr id="350243" name="Group 35"/>
            <p:cNvGrpSpPr>
              <a:grpSpLocks/>
            </p:cNvGrpSpPr>
            <p:nvPr userDrawn="1"/>
          </p:nvGrpSpPr>
          <p:grpSpPr bwMode="auto">
            <a:xfrm>
              <a:off x="4128" y="3360"/>
              <a:ext cx="1351" cy="821"/>
              <a:chOff x="4128" y="3360"/>
              <a:chExt cx="1351" cy="821"/>
            </a:xfrm>
          </p:grpSpPr>
          <p:sp>
            <p:nvSpPr>
              <p:cNvPr id="350244"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50245"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50246"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a:p>
            </p:txBody>
          </p:sp>
          <p:sp>
            <p:nvSpPr>
              <p:cNvPr id="350247"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50248"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50249"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50250"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50251"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a:p>
            </p:txBody>
          </p:sp>
          <p:sp>
            <p:nvSpPr>
              <p:cNvPr id="350252"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a:p>
            </p:txBody>
          </p:sp>
          <p:sp>
            <p:nvSpPr>
              <p:cNvPr id="350253"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50254"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50255"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a:p>
            </p:txBody>
          </p:sp>
          <p:sp>
            <p:nvSpPr>
              <p:cNvPr id="350256"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a:p>
            </p:txBody>
          </p:sp>
          <p:sp>
            <p:nvSpPr>
              <p:cNvPr id="350257"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50258"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50259"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50260"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grpSp>
        <p:grpSp>
          <p:nvGrpSpPr>
            <p:cNvPr id="350261" name="Group 53"/>
            <p:cNvGrpSpPr>
              <a:grpSpLocks/>
            </p:cNvGrpSpPr>
            <p:nvPr userDrawn="1"/>
          </p:nvGrpSpPr>
          <p:grpSpPr bwMode="auto">
            <a:xfrm>
              <a:off x="5280" y="3024"/>
              <a:ext cx="425" cy="258"/>
              <a:chOff x="5280" y="3024"/>
              <a:chExt cx="425" cy="258"/>
            </a:xfrm>
          </p:grpSpPr>
          <p:sp>
            <p:nvSpPr>
              <p:cNvPr id="350262"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50263"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50264"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50265"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50266"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50267"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50268"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nvGrpSpPr>
              <p:cNvPr id="350269" name="Group 61"/>
              <p:cNvGrpSpPr>
                <a:grpSpLocks/>
              </p:cNvGrpSpPr>
              <p:nvPr/>
            </p:nvGrpSpPr>
            <p:grpSpPr bwMode="auto">
              <a:xfrm>
                <a:off x="5381" y="3085"/>
                <a:ext cx="227" cy="132"/>
                <a:chOff x="5381" y="3085"/>
                <a:chExt cx="227" cy="132"/>
              </a:xfrm>
            </p:grpSpPr>
            <p:sp>
              <p:nvSpPr>
                <p:cNvPr id="350270"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50271"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sp>
              <p:nvSpPr>
                <p:cNvPr id="350272"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50273"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grpSp>
        </p:grpSp>
      </p:grpSp>
      <p:sp>
        <p:nvSpPr>
          <p:cNvPr id="350274"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GB"/>
              <a:t>Click to edit Master title style</a:t>
            </a:r>
          </a:p>
        </p:txBody>
      </p:sp>
      <p:sp>
        <p:nvSpPr>
          <p:cNvPr id="350275"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350276" name="Rectangle 68"/>
          <p:cNvSpPr>
            <a:spLocks noGrp="1" noChangeArrowheads="1"/>
          </p:cNvSpPr>
          <p:nvPr>
            <p:ph type="dt" sz="quarter" idx="2"/>
          </p:nvPr>
        </p:nvSpPr>
        <p:spPr>
          <a:xfrm>
            <a:off x="457200" y="6248400"/>
            <a:ext cx="2133600" cy="457200"/>
          </a:xfrm>
        </p:spPr>
        <p:txBody>
          <a:bodyPr/>
          <a:lstStyle>
            <a:lvl1pPr>
              <a:defRPr/>
            </a:lvl1pPr>
          </a:lstStyle>
          <a:p>
            <a:endParaRPr lang="en-GB"/>
          </a:p>
        </p:txBody>
      </p:sp>
      <p:sp>
        <p:nvSpPr>
          <p:cNvPr id="350277" name="Rectangle 69"/>
          <p:cNvSpPr>
            <a:spLocks noGrp="1" noChangeArrowheads="1"/>
          </p:cNvSpPr>
          <p:nvPr>
            <p:ph type="ftr" sz="quarter" idx="3"/>
          </p:nvPr>
        </p:nvSpPr>
        <p:spPr>
          <a:xfrm>
            <a:off x="3124200" y="6248400"/>
            <a:ext cx="2895600" cy="457200"/>
          </a:xfrm>
        </p:spPr>
        <p:txBody>
          <a:bodyPr/>
          <a:lstStyle>
            <a:lvl1pPr>
              <a:defRPr/>
            </a:lvl1pPr>
          </a:lstStyle>
          <a:p>
            <a:endParaRPr lang="en-GB"/>
          </a:p>
        </p:txBody>
      </p:sp>
      <p:sp>
        <p:nvSpPr>
          <p:cNvPr id="350278" name="Rectangle 70"/>
          <p:cNvSpPr>
            <a:spLocks noGrp="1" noChangeArrowheads="1"/>
          </p:cNvSpPr>
          <p:nvPr>
            <p:ph type="sldNum" sz="quarter" idx="4"/>
          </p:nvPr>
        </p:nvSpPr>
        <p:spPr>
          <a:xfrm>
            <a:off x="6553200" y="6248400"/>
            <a:ext cx="2133600" cy="457200"/>
          </a:xfrm>
        </p:spPr>
        <p:txBody>
          <a:bodyPr/>
          <a:lstStyle>
            <a:lvl1pPr>
              <a:defRPr/>
            </a:lvl1pPr>
          </a:lstStyle>
          <a:p>
            <a:fld id="{23E47AC0-5B23-4FD7-A740-065BF6C852A9}" type="slidenum">
              <a:rPr lang="en-GB"/>
              <a:pPr/>
              <a:t>‹#›</a:t>
            </a:fld>
            <a:endParaRPr lang="en-GB"/>
          </a:p>
        </p:txBody>
      </p:sp>
    </p:spTree>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0B432DD-EFD7-4915-A9A3-12D9D210FF7E}" type="slidenum">
              <a:rPr lang="en-GB"/>
              <a:pPr/>
              <a:t>‹#›</a:t>
            </a:fld>
            <a:endParaRPr lang="en-GB"/>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CFBBB9C-FE49-4CC0-B11E-E774D9185C6F}" type="slidenum">
              <a:rPr lang="en-GB"/>
              <a:pPr/>
              <a:t>‹#›</a:t>
            </a:fld>
            <a:endParaRPr lang="en-GB"/>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F6458FE-C109-4741-BE02-FD9C928F8B4B}"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0E9E4B19-88A5-4F5C-93F2-0AD84E6E587A}" type="slidenum">
              <a:rPr lang="en-GB"/>
              <a:pPr/>
              <a:t>‹#›</a:t>
            </a:fld>
            <a:endParaRPr lang="en-GB"/>
          </a:p>
        </p:txBody>
      </p:sp>
      <p:sp>
        <p:nvSpPr>
          <p:cNvPr id="6" name="Date Placeholder 5"/>
          <p:cNvSpPr>
            <a:spLocks noGrp="1"/>
          </p:cNvSpPr>
          <p:nvPr>
            <p:ph type="dt" sz="half" idx="11"/>
          </p:nvPr>
        </p:nvSpPr>
        <p:spPr/>
        <p:txBody>
          <a:bodyPr/>
          <a:lstStyle>
            <a:lvl1pPr>
              <a:defRPr/>
            </a:lvl1pPr>
          </a:lstStyle>
          <a:p>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38503E65-F967-4050-8645-C3C3B0864A35}" type="slidenum">
              <a:rPr lang="en-GB"/>
              <a:pPr/>
              <a:t>‹#›</a:t>
            </a:fld>
            <a:endParaRPr lang="en-GB"/>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95559EB5-FC80-40ED-9606-001106C4502F}" type="slidenum">
              <a:rPr lang="en-GB"/>
              <a:pPr/>
              <a:t>‹#›</a:t>
            </a:fld>
            <a:endParaRPr lang="en-GB"/>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31AC15AB-EFCD-4DBB-8A5D-10A1AF421636}" type="slidenum">
              <a:rPr lang="en-GB"/>
              <a:pPr/>
              <a:t>‹#›</a:t>
            </a:fld>
            <a:endParaRPr lang="en-GB"/>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893A4E70-76CF-4554-AEB5-73D8BC979518}" type="slidenum">
              <a:rPr lang="en-GB"/>
              <a:pPr/>
              <a:t>‹#›</a:t>
            </a:fld>
            <a:endParaRPr lang="en-GB"/>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B264D210-EED5-4057-B14D-11FCE0CD7A68}" type="slidenum">
              <a:rPr lang="en-GB"/>
              <a:pPr/>
              <a:t>‹#›</a:t>
            </a:fld>
            <a:endParaRPr lang="en-GB"/>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F624D87-9EE6-41A3-86CD-0313B9E3CDDF}" type="slidenum">
              <a:rPr lang="en-GB"/>
              <a:pPr/>
              <a:t>‹#›</a:t>
            </a:fld>
            <a:endParaRPr lang="en-GB"/>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EC9E352-5B54-4CDE-8423-C1218E528B94}"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4349696D-A56A-48E1-9276-89858DE51A19}" type="slidenum">
              <a:rPr lang="en-GB"/>
              <a:pPr/>
              <a:t>‹#›</a:t>
            </a:fld>
            <a:endParaRPr lang="en-GB"/>
          </a:p>
        </p:txBody>
      </p:sp>
      <p:sp>
        <p:nvSpPr>
          <p:cNvPr id="8" name="Date Placeholder 7"/>
          <p:cNvSpPr>
            <a:spLocks noGrp="1"/>
          </p:cNvSpPr>
          <p:nvPr>
            <p:ph type="dt" sz="half" idx="11"/>
          </p:nvPr>
        </p:nvSpPr>
        <p:spPr/>
        <p:txBody>
          <a:bodyPr/>
          <a:lstStyle>
            <a:lvl1pPr>
              <a:defRPr/>
            </a:lvl1pPr>
          </a:lstStyle>
          <a:p>
            <a:endParaRPr lang="en-GB"/>
          </a:p>
        </p:txBody>
      </p:sp>
      <p:sp>
        <p:nvSpPr>
          <p:cNvPr id="9" name="Footer Placeholder 8"/>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07C052E8-D837-48AC-9642-714D18B8778B}" type="slidenum">
              <a:rPr lang="en-GB"/>
              <a:pPr/>
              <a:t>‹#›</a:t>
            </a:fld>
            <a:endParaRPr lang="en-GB"/>
          </a:p>
        </p:txBody>
      </p:sp>
      <p:sp>
        <p:nvSpPr>
          <p:cNvPr id="4" name="Date Placeholder 3"/>
          <p:cNvSpPr>
            <a:spLocks noGrp="1"/>
          </p:cNvSpPr>
          <p:nvPr>
            <p:ph type="dt" sz="half" idx="11"/>
          </p:nvPr>
        </p:nvSpPr>
        <p:spPr/>
        <p:txBody>
          <a:bodyPr/>
          <a:lstStyle>
            <a:lvl1pPr>
              <a:defRPr/>
            </a:lvl1pPr>
          </a:lstStyle>
          <a:p>
            <a:endParaRPr lang="en-GB"/>
          </a:p>
        </p:txBody>
      </p:sp>
      <p:sp>
        <p:nvSpPr>
          <p:cNvPr id="5" name="Footer Placeholder 4"/>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B2DDFCD-4F09-49B9-9410-4060D161A5B2}" type="slidenum">
              <a:rPr lang="en-GB"/>
              <a:pPr/>
              <a:t>‹#›</a:t>
            </a:fld>
            <a:endParaRPr lang="en-GB"/>
          </a:p>
        </p:txBody>
      </p:sp>
      <p:sp>
        <p:nvSpPr>
          <p:cNvPr id="3" name="Date Placeholder 2"/>
          <p:cNvSpPr>
            <a:spLocks noGrp="1"/>
          </p:cNvSpPr>
          <p:nvPr>
            <p:ph type="dt" sz="half" idx="11"/>
          </p:nvPr>
        </p:nvSpPr>
        <p:spPr/>
        <p:txBody>
          <a:bodyPr/>
          <a:lstStyle>
            <a:lvl1pPr>
              <a:defRPr/>
            </a:lvl1pPr>
          </a:lstStyle>
          <a:p>
            <a:endParaRPr lang="en-GB"/>
          </a:p>
        </p:txBody>
      </p:sp>
      <p:sp>
        <p:nvSpPr>
          <p:cNvPr id="4" name="Footer Placeholder 3"/>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67CACFB-43A4-4DC0-BA0A-763CEA0AEA98}" type="slidenum">
              <a:rPr lang="en-GB"/>
              <a:pPr/>
              <a:t>‹#›</a:t>
            </a:fld>
            <a:endParaRPr lang="en-GB"/>
          </a:p>
        </p:txBody>
      </p:sp>
      <p:sp>
        <p:nvSpPr>
          <p:cNvPr id="6" name="Date Placeholder 5"/>
          <p:cNvSpPr>
            <a:spLocks noGrp="1"/>
          </p:cNvSpPr>
          <p:nvPr>
            <p:ph type="dt" sz="half" idx="11"/>
          </p:nvPr>
        </p:nvSpPr>
        <p:spPr/>
        <p:txBody>
          <a:bodyPr/>
          <a:lstStyle>
            <a:lvl1pPr>
              <a:defRPr/>
            </a:lvl1pPr>
          </a:lstStyle>
          <a:p>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ACD1A7F2-0440-4F79-BDEE-50E995A2B883}" type="slidenum">
              <a:rPr lang="en-GB"/>
              <a:pPr/>
              <a:t>‹#›</a:t>
            </a:fld>
            <a:endParaRPr lang="en-GB"/>
          </a:p>
        </p:txBody>
      </p:sp>
      <p:sp>
        <p:nvSpPr>
          <p:cNvPr id="6" name="Date Placeholder 5"/>
          <p:cNvSpPr>
            <a:spLocks noGrp="1"/>
          </p:cNvSpPr>
          <p:nvPr>
            <p:ph type="dt" sz="half" idx="11"/>
          </p:nvPr>
        </p:nvSpPr>
        <p:spPr/>
        <p:txBody>
          <a:bodyPr/>
          <a:lstStyle>
            <a:lvl1pPr>
              <a:defRPr/>
            </a:lvl1pPr>
          </a:lstStyle>
          <a:p>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319490" name="Group 2"/>
          <p:cNvGrpSpPr>
            <a:grpSpLocks/>
          </p:cNvGrpSpPr>
          <p:nvPr/>
        </p:nvGrpSpPr>
        <p:grpSpPr bwMode="auto">
          <a:xfrm>
            <a:off x="-496888" y="1308100"/>
            <a:ext cx="10429876" cy="5908675"/>
            <a:chOff x="-313" y="824"/>
            <a:chExt cx="6570" cy="3722"/>
          </a:xfrm>
        </p:grpSpPr>
        <p:sp>
          <p:nvSpPr>
            <p:cNvPr id="319491"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492"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493"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494"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495"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496"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497"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498"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499"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00"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01"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02"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03"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04"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05"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GB">
                <a:effectLst>
                  <a:outerShdw blurRad="38100" dist="38100" dir="2700000" algn="tl">
                    <a:srgbClr val="000000"/>
                  </a:outerShdw>
                </a:effectLst>
              </a:endParaRPr>
            </a:p>
          </p:txBody>
        </p:sp>
        <p:sp>
          <p:nvSpPr>
            <p:cNvPr id="319506"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GB">
                <a:effectLst>
                  <a:outerShdw blurRad="38100" dist="38100" dir="2700000" algn="tl">
                    <a:srgbClr val="000000"/>
                  </a:outerShdw>
                </a:effectLst>
              </a:endParaRPr>
            </a:p>
          </p:txBody>
        </p:sp>
        <p:sp>
          <p:nvSpPr>
            <p:cNvPr id="319507"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endParaRPr lang="en-GB">
                <a:effectLst>
                  <a:outerShdw blurRad="38100" dist="38100" dir="2700000" algn="tl">
                    <a:srgbClr val="000000"/>
                  </a:outerShdw>
                </a:effectLst>
              </a:endParaRPr>
            </a:p>
          </p:txBody>
        </p:sp>
        <p:sp>
          <p:nvSpPr>
            <p:cNvPr id="319508"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GB">
                <a:effectLst>
                  <a:outerShdw blurRad="38100" dist="38100" dir="2700000" algn="tl">
                    <a:srgbClr val="000000"/>
                  </a:outerShdw>
                </a:effectLst>
              </a:endParaRPr>
            </a:p>
          </p:txBody>
        </p:sp>
        <p:sp>
          <p:nvSpPr>
            <p:cNvPr id="319509"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GB">
                <a:effectLst>
                  <a:outerShdw blurRad="38100" dist="38100" dir="2700000" algn="tl">
                    <a:srgbClr val="000000"/>
                  </a:outerShdw>
                </a:effectLst>
              </a:endParaRPr>
            </a:p>
          </p:txBody>
        </p:sp>
        <p:sp>
          <p:nvSpPr>
            <p:cNvPr id="319510"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endParaRPr lang="en-GB">
                <a:effectLst>
                  <a:outerShdw blurRad="38100" dist="38100" dir="2700000" algn="tl">
                    <a:srgbClr val="000000"/>
                  </a:outerShdw>
                </a:effectLst>
              </a:endParaRPr>
            </a:p>
          </p:txBody>
        </p:sp>
        <p:sp>
          <p:nvSpPr>
            <p:cNvPr id="319511"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endParaRPr lang="en-GB">
                <a:effectLst>
                  <a:outerShdw blurRad="38100" dist="38100" dir="2700000" algn="tl">
                    <a:srgbClr val="000000"/>
                  </a:outerShdw>
                </a:effectLst>
              </a:endParaRPr>
            </a:p>
          </p:txBody>
        </p:sp>
        <p:sp>
          <p:nvSpPr>
            <p:cNvPr id="319512"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endParaRPr lang="en-GB">
                <a:effectLst>
                  <a:outerShdw blurRad="38100" dist="38100" dir="2700000" algn="tl">
                    <a:srgbClr val="000000"/>
                  </a:outerShdw>
                </a:effectLst>
              </a:endParaRPr>
            </a:p>
          </p:txBody>
        </p:sp>
        <p:sp>
          <p:nvSpPr>
            <p:cNvPr id="319513"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14"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GB">
                <a:effectLst>
                  <a:outerShdw blurRad="38100" dist="38100" dir="2700000" algn="tl">
                    <a:srgbClr val="000000"/>
                  </a:outerShdw>
                </a:effectLst>
              </a:endParaRPr>
            </a:p>
          </p:txBody>
        </p:sp>
        <p:sp>
          <p:nvSpPr>
            <p:cNvPr id="319515"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GB">
                <a:effectLst>
                  <a:outerShdw blurRad="38100" dist="38100" dir="2700000" algn="tl">
                    <a:srgbClr val="000000"/>
                  </a:outerShdw>
                </a:effectLst>
              </a:endParaRPr>
            </a:p>
          </p:txBody>
        </p:sp>
        <p:sp>
          <p:nvSpPr>
            <p:cNvPr id="319516"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GB">
                <a:effectLst>
                  <a:outerShdw blurRad="38100" dist="38100" dir="2700000" algn="tl">
                    <a:srgbClr val="000000"/>
                  </a:outerShdw>
                </a:effectLst>
              </a:endParaRPr>
            </a:p>
          </p:txBody>
        </p:sp>
        <p:sp>
          <p:nvSpPr>
            <p:cNvPr id="319517"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endParaRPr lang="en-GB">
                <a:effectLst>
                  <a:outerShdw blurRad="38100" dist="38100" dir="2700000" algn="tl">
                    <a:srgbClr val="000000"/>
                  </a:outerShdw>
                </a:effectLst>
              </a:endParaRPr>
            </a:p>
          </p:txBody>
        </p:sp>
        <p:sp>
          <p:nvSpPr>
            <p:cNvPr id="319518"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19"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20"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21"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22"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endParaRPr lang="en-GB">
                <a:effectLst>
                  <a:outerShdw blurRad="38100" dist="38100" dir="2700000" algn="tl">
                    <a:srgbClr val="000000"/>
                  </a:outerShdw>
                </a:effectLst>
              </a:endParaRPr>
            </a:p>
          </p:txBody>
        </p:sp>
        <p:sp>
          <p:nvSpPr>
            <p:cNvPr id="319523"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524"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25"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526"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527"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528"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529"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30"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531"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32"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533"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34"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35"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536"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37"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38"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39"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40"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319541"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319542"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43"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544"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545"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546"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547"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548"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549"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550"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551"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552"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53"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54"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55"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19556"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19557"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558"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559"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560"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61"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62"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63"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64"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65"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19566"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67"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68"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69"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70"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19571"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19572"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573"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19574"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575"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576"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77"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78"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79"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580"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581"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582"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83"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84"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85"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86"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87"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88"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89"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90"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91"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92"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593"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594"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319595"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319596"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97"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319598"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599"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600"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601"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602"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603"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604"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19605"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19606"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607"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19608"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09"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10"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11"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612"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613"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319614"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615"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616"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19617"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19618"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19"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20"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21"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22"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23"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24"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25"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626"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627"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628"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629"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19630"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631"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319632"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19633"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19634"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19635"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19636"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19637"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38"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19639"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319640"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41"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42"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43"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44"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45"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46"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47"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48"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49"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50"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51"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52"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53"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54"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55"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56"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319657"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319658"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659"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660"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61"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62"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63"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64"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65"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66"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67"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68"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669"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670"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671"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672"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673"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674"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675"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676"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677"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319678"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679"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680"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319681"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319682"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319683"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319684"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685"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686"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319687"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319688"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689"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690"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319691"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692"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693"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319694"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695"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696"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697"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698"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699"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319700"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319701"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319702"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319703"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319704"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319705"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grpSp>
      <p:sp>
        <p:nvSpPr>
          <p:cNvPr id="319706"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0297A90A-F75E-42B5-B0A5-7C690407092E}" type="slidenum">
              <a:rPr lang="en-GB"/>
              <a:pPr/>
              <a:t>‹#›</a:t>
            </a:fld>
            <a:endParaRPr lang="en-GB"/>
          </a:p>
        </p:txBody>
      </p:sp>
      <p:sp>
        <p:nvSpPr>
          <p:cNvPr id="319707"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en-GB"/>
          </a:p>
        </p:txBody>
      </p:sp>
      <p:sp>
        <p:nvSpPr>
          <p:cNvPr id="319708"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en-GB"/>
          </a:p>
        </p:txBody>
      </p:sp>
      <p:sp>
        <p:nvSpPr>
          <p:cNvPr id="319709"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19710"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Tree>
  </p:cSld>
  <p:clrMap bg1="dk2" tx1="lt1" bg2="dk1" tx2="lt2" accent1="accent1" accent2="accent2" accent3="accent3" accent4="accent4" accent5="accent5" accent6="accent6" hlink="hlink" folHlink="folHlink"/>
  <p:sldLayoutIdLst>
    <p:sldLayoutId id="2147483663"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721" r:id="rId12"/>
  </p:sldLayoutIdLst>
  <p:hf hdr="0" ft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Font typeface="Wingdings" pitchFamily="2" charset="2"/>
        <a:buBlip>
          <a:blip r:embed="rId14"/>
        </a:buBlip>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bwMode="auto">
          <a:xfrm>
            <a:off x="1219200" y="304800"/>
            <a:ext cx="69596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24611" name="Rectangle 3"/>
          <p:cNvSpPr>
            <a:spLocks noGrp="1" noChangeArrowheads="1"/>
          </p:cNvSpPr>
          <p:nvPr>
            <p:ph type="body" idx="1"/>
          </p:nvPr>
        </p:nvSpPr>
        <p:spPr bwMode="auto">
          <a:xfrm>
            <a:off x="1066800" y="1981200"/>
            <a:ext cx="7569200" cy="4076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4612" name="Rectangle 4"/>
          <p:cNvSpPr>
            <a:spLocks noGrp="1" noChangeArrowheads="1"/>
          </p:cNvSpPr>
          <p:nvPr>
            <p:ph type="dt" sz="half" idx="2"/>
          </p:nvPr>
        </p:nvSpPr>
        <p:spPr bwMode="auto">
          <a:xfrm>
            <a:off x="431800" y="622935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spcBef>
                <a:spcPct val="50000"/>
              </a:spcBef>
              <a:defRPr sz="1400">
                <a:solidFill>
                  <a:schemeClr val="bg2"/>
                </a:solidFill>
              </a:defRPr>
            </a:lvl1pPr>
          </a:lstStyle>
          <a:p>
            <a:endParaRPr lang="en-US"/>
          </a:p>
        </p:txBody>
      </p:sp>
      <p:sp>
        <p:nvSpPr>
          <p:cNvPr id="324613" name="Rectangle 5"/>
          <p:cNvSpPr>
            <a:spLocks noGrp="1" noChangeArrowheads="1"/>
          </p:cNvSpPr>
          <p:nvPr>
            <p:ph type="ftr" sz="quarter" idx="3"/>
          </p:nvPr>
        </p:nvSpPr>
        <p:spPr bwMode="auto">
          <a:xfrm>
            <a:off x="3124200" y="6229350"/>
            <a:ext cx="2895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eaLnBrk="0" hangingPunct="0">
              <a:spcBef>
                <a:spcPct val="50000"/>
              </a:spcBef>
              <a:defRPr sz="1400">
                <a:solidFill>
                  <a:schemeClr val="bg2"/>
                </a:solidFill>
              </a:defRPr>
            </a:lvl1pPr>
          </a:lstStyle>
          <a:p>
            <a:endParaRPr lang="en-US"/>
          </a:p>
        </p:txBody>
      </p:sp>
      <p:sp>
        <p:nvSpPr>
          <p:cNvPr id="324614" name="Rectangle 6"/>
          <p:cNvSpPr>
            <a:spLocks noGrp="1" noChangeArrowheads="1"/>
          </p:cNvSpPr>
          <p:nvPr>
            <p:ph type="sldNum" sz="quarter" idx="4"/>
          </p:nvPr>
        </p:nvSpPr>
        <p:spPr bwMode="auto">
          <a:xfrm>
            <a:off x="6731000" y="622935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spcBef>
                <a:spcPct val="50000"/>
              </a:spcBef>
              <a:defRPr sz="1400">
                <a:solidFill>
                  <a:schemeClr val="bg2"/>
                </a:solidFill>
              </a:defRPr>
            </a:lvl1pPr>
          </a:lstStyle>
          <a:p>
            <a:fld id="{65BC03E5-31CF-41D3-A4E6-59BED3192C3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20" r:id="rId12"/>
  </p:sldLayoutIdLst>
  <p:hf hdr="0" ftr="0" dt="0"/>
  <p:txStyles>
    <p:titleStyle>
      <a:lvl1pPr algn="l" rtl="0" eaLnBrk="0" fontAlgn="base" hangingPunct="0">
        <a:spcBef>
          <a:spcPct val="0"/>
        </a:spcBef>
        <a:spcAft>
          <a:spcPct val="0"/>
        </a:spcAft>
        <a:defRPr kumimoji="1" sz="2800" b="1">
          <a:solidFill>
            <a:schemeClr val="tx2"/>
          </a:solidFill>
          <a:latin typeface="+mj-lt"/>
          <a:ea typeface="+mj-ea"/>
          <a:cs typeface="+mj-cs"/>
        </a:defRPr>
      </a:lvl1pPr>
      <a:lvl2pPr algn="l" rtl="0" eaLnBrk="0" fontAlgn="base" hangingPunct="0">
        <a:spcBef>
          <a:spcPct val="0"/>
        </a:spcBef>
        <a:spcAft>
          <a:spcPct val="0"/>
        </a:spcAft>
        <a:defRPr kumimoji="1" sz="2800" b="1">
          <a:solidFill>
            <a:schemeClr val="tx2"/>
          </a:solidFill>
          <a:latin typeface="Arial" charset="0"/>
        </a:defRPr>
      </a:lvl2pPr>
      <a:lvl3pPr algn="l" rtl="0" eaLnBrk="0" fontAlgn="base" hangingPunct="0">
        <a:spcBef>
          <a:spcPct val="0"/>
        </a:spcBef>
        <a:spcAft>
          <a:spcPct val="0"/>
        </a:spcAft>
        <a:defRPr kumimoji="1" sz="2800" b="1">
          <a:solidFill>
            <a:schemeClr val="tx2"/>
          </a:solidFill>
          <a:latin typeface="Arial" charset="0"/>
        </a:defRPr>
      </a:lvl3pPr>
      <a:lvl4pPr algn="l" rtl="0" eaLnBrk="0" fontAlgn="base" hangingPunct="0">
        <a:spcBef>
          <a:spcPct val="0"/>
        </a:spcBef>
        <a:spcAft>
          <a:spcPct val="0"/>
        </a:spcAft>
        <a:defRPr kumimoji="1" sz="2800" b="1">
          <a:solidFill>
            <a:schemeClr val="tx2"/>
          </a:solidFill>
          <a:latin typeface="Arial" charset="0"/>
        </a:defRPr>
      </a:lvl4pPr>
      <a:lvl5pPr algn="l" rtl="0" eaLnBrk="0" fontAlgn="base" hangingPunct="0">
        <a:spcBef>
          <a:spcPct val="0"/>
        </a:spcBef>
        <a:spcAft>
          <a:spcPct val="0"/>
        </a:spcAft>
        <a:defRPr kumimoji="1" sz="2800" b="1">
          <a:solidFill>
            <a:schemeClr val="tx2"/>
          </a:solidFill>
          <a:latin typeface="Arial" charset="0"/>
        </a:defRPr>
      </a:lvl5pPr>
      <a:lvl6pPr marL="457200" algn="l" rtl="0" eaLnBrk="0" fontAlgn="base" hangingPunct="0">
        <a:spcBef>
          <a:spcPct val="0"/>
        </a:spcBef>
        <a:spcAft>
          <a:spcPct val="0"/>
        </a:spcAft>
        <a:defRPr kumimoji="1" sz="2800" b="1">
          <a:solidFill>
            <a:schemeClr val="tx2"/>
          </a:solidFill>
          <a:latin typeface="Arial" charset="0"/>
        </a:defRPr>
      </a:lvl6pPr>
      <a:lvl7pPr marL="914400" algn="l" rtl="0" eaLnBrk="0" fontAlgn="base" hangingPunct="0">
        <a:spcBef>
          <a:spcPct val="0"/>
        </a:spcBef>
        <a:spcAft>
          <a:spcPct val="0"/>
        </a:spcAft>
        <a:defRPr kumimoji="1" sz="2800" b="1">
          <a:solidFill>
            <a:schemeClr val="tx2"/>
          </a:solidFill>
          <a:latin typeface="Arial" charset="0"/>
        </a:defRPr>
      </a:lvl7pPr>
      <a:lvl8pPr marL="1371600" algn="l" rtl="0" eaLnBrk="0" fontAlgn="base" hangingPunct="0">
        <a:spcBef>
          <a:spcPct val="0"/>
        </a:spcBef>
        <a:spcAft>
          <a:spcPct val="0"/>
        </a:spcAft>
        <a:defRPr kumimoji="1" sz="2800" b="1">
          <a:solidFill>
            <a:schemeClr val="tx2"/>
          </a:solidFill>
          <a:latin typeface="Arial" charset="0"/>
        </a:defRPr>
      </a:lvl8pPr>
      <a:lvl9pPr marL="1828800" algn="l" rtl="0" eaLnBrk="0" fontAlgn="base" hangingPunct="0">
        <a:spcBef>
          <a:spcPct val="0"/>
        </a:spcBef>
        <a:spcAft>
          <a:spcPct val="0"/>
        </a:spcAft>
        <a:defRPr kumimoji="1" sz="2800" b="1">
          <a:solidFill>
            <a:schemeClr val="tx2"/>
          </a:solidFill>
          <a:latin typeface="Arial" charset="0"/>
        </a:defRPr>
      </a:lvl9pPr>
    </p:titleStyle>
    <p:bodyStyle>
      <a:lvl1pPr marL="342900" indent="-342900" algn="l" rtl="0" eaLnBrk="0" fontAlgn="base" hangingPunct="0">
        <a:spcBef>
          <a:spcPct val="20000"/>
        </a:spcBef>
        <a:spcAft>
          <a:spcPct val="0"/>
        </a:spcAft>
        <a:buClr>
          <a:srgbClr val="FF0000"/>
        </a:buClr>
        <a:buFont typeface="Wingdings" pitchFamily="2" charset="2"/>
        <a:buChar char="Ø"/>
        <a:defRPr kumimoji="1" sz="22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Font typeface="Wingdings" pitchFamily="2" charset="2"/>
        <a:buChar char="Ø"/>
        <a:defRPr kumimoji="1" sz="2000">
          <a:solidFill>
            <a:schemeClr val="tx1"/>
          </a:solidFill>
          <a:latin typeface="+mn-lt"/>
        </a:defRPr>
      </a:lvl2pPr>
      <a:lvl3pPr marL="1143000" indent="-228600" algn="l" rtl="0" eaLnBrk="0" fontAlgn="base" hangingPunct="0">
        <a:spcBef>
          <a:spcPct val="20000"/>
        </a:spcBef>
        <a:spcAft>
          <a:spcPct val="0"/>
        </a:spcAft>
        <a:buClr>
          <a:srgbClr val="FF0000"/>
        </a:buClr>
        <a:buFont typeface="Wingdings" pitchFamily="2" charset="2"/>
        <a:buChar char="Ø"/>
        <a:defRPr kumimoji="1">
          <a:solidFill>
            <a:schemeClr val="tx1"/>
          </a:solidFill>
          <a:latin typeface="+mn-lt"/>
        </a:defRPr>
      </a:lvl3pPr>
      <a:lvl4pPr marL="1600200" indent="-228600" algn="l" rtl="0" eaLnBrk="0" fontAlgn="base" hangingPunct="0">
        <a:spcBef>
          <a:spcPct val="20000"/>
        </a:spcBef>
        <a:spcAft>
          <a:spcPct val="0"/>
        </a:spcAft>
        <a:buClr>
          <a:srgbClr val="FF0000"/>
        </a:buClr>
        <a:buFont typeface="Wingdings" pitchFamily="2" charset="2"/>
        <a:buChar char="Ø"/>
        <a:defRPr kumimoji="1">
          <a:solidFill>
            <a:schemeClr val="tx1"/>
          </a:solidFill>
          <a:latin typeface="+mn-lt"/>
        </a:defRPr>
      </a:lvl4pPr>
      <a:lvl5pPr marL="2057400" indent="-228600" algn="l" rtl="0" eaLnBrk="0" fontAlgn="base" hangingPunct="0">
        <a:spcBef>
          <a:spcPct val="20000"/>
        </a:spcBef>
        <a:spcAft>
          <a:spcPct val="0"/>
        </a:spcAft>
        <a:buClr>
          <a:srgbClr val="FF0000"/>
        </a:buClr>
        <a:buFont typeface="Wingdings" pitchFamily="2" charset="2"/>
        <a:buChar char="Ø"/>
        <a:defRPr kumimoji="1">
          <a:solidFill>
            <a:schemeClr val="tx1"/>
          </a:solidFill>
          <a:latin typeface="+mn-lt"/>
        </a:defRPr>
      </a:lvl5pPr>
      <a:lvl6pPr marL="2514600" indent="-228600" algn="l" rtl="0" eaLnBrk="0" fontAlgn="base" hangingPunct="0">
        <a:spcBef>
          <a:spcPct val="20000"/>
        </a:spcBef>
        <a:spcAft>
          <a:spcPct val="0"/>
        </a:spcAft>
        <a:buClr>
          <a:srgbClr val="FF0000"/>
        </a:buClr>
        <a:buFont typeface="Wingdings" pitchFamily="2" charset="2"/>
        <a:buChar char="Ø"/>
        <a:defRPr kumimoji="1">
          <a:solidFill>
            <a:schemeClr val="tx1"/>
          </a:solidFill>
          <a:latin typeface="+mn-lt"/>
        </a:defRPr>
      </a:lvl6pPr>
      <a:lvl7pPr marL="2971800" indent="-228600" algn="l" rtl="0" eaLnBrk="0" fontAlgn="base" hangingPunct="0">
        <a:spcBef>
          <a:spcPct val="20000"/>
        </a:spcBef>
        <a:spcAft>
          <a:spcPct val="0"/>
        </a:spcAft>
        <a:buClr>
          <a:srgbClr val="FF0000"/>
        </a:buClr>
        <a:buFont typeface="Wingdings" pitchFamily="2" charset="2"/>
        <a:buChar char="Ø"/>
        <a:defRPr kumimoji="1">
          <a:solidFill>
            <a:schemeClr val="tx1"/>
          </a:solidFill>
          <a:latin typeface="+mn-lt"/>
        </a:defRPr>
      </a:lvl7pPr>
      <a:lvl8pPr marL="3429000" indent="-228600" algn="l" rtl="0" eaLnBrk="0" fontAlgn="base" hangingPunct="0">
        <a:spcBef>
          <a:spcPct val="20000"/>
        </a:spcBef>
        <a:spcAft>
          <a:spcPct val="0"/>
        </a:spcAft>
        <a:buClr>
          <a:srgbClr val="FF0000"/>
        </a:buClr>
        <a:buFont typeface="Wingdings" pitchFamily="2" charset="2"/>
        <a:buChar char="Ø"/>
        <a:defRPr kumimoji="1">
          <a:solidFill>
            <a:schemeClr val="tx1"/>
          </a:solidFill>
          <a:latin typeface="+mn-lt"/>
        </a:defRPr>
      </a:lvl8pPr>
      <a:lvl9pPr marL="3886200" indent="-228600" algn="l" rtl="0" eaLnBrk="0" fontAlgn="base" hangingPunct="0">
        <a:spcBef>
          <a:spcPct val="20000"/>
        </a:spcBef>
        <a:spcAft>
          <a:spcPct val="0"/>
        </a:spcAft>
        <a:buClr>
          <a:srgbClr val="FF0000"/>
        </a:buClr>
        <a:buFont typeface="Wingdings" pitchFamily="2" charset="2"/>
        <a:buChar char="Ø"/>
        <a:defRPr kumimoj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997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33997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3632689-9E70-4CA6-902E-9AD4786C2AC9}" type="slidenum">
              <a:rPr lang="en-GB"/>
              <a:pPr/>
              <a:t>‹#›</a:t>
            </a:fld>
            <a:endParaRPr lang="en-GB"/>
          </a:p>
        </p:txBody>
      </p:sp>
      <p:grpSp>
        <p:nvGrpSpPr>
          <p:cNvPr id="339972" name="Group 4"/>
          <p:cNvGrpSpPr>
            <a:grpSpLocks/>
          </p:cNvGrpSpPr>
          <p:nvPr/>
        </p:nvGrpSpPr>
        <p:grpSpPr bwMode="auto">
          <a:xfrm>
            <a:off x="0" y="0"/>
            <a:ext cx="9140825" cy="6850063"/>
            <a:chOff x="0" y="0"/>
            <a:chExt cx="5758" cy="4315"/>
          </a:xfrm>
        </p:grpSpPr>
        <p:grpSp>
          <p:nvGrpSpPr>
            <p:cNvPr id="339973" name="Group 5"/>
            <p:cNvGrpSpPr>
              <a:grpSpLocks/>
            </p:cNvGrpSpPr>
            <p:nvPr userDrawn="1"/>
          </p:nvGrpSpPr>
          <p:grpSpPr bwMode="auto">
            <a:xfrm>
              <a:off x="1728" y="2230"/>
              <a:ext cx="4027" cy="2085"/>
              <a:chOff x="1728" y="2230"/>
              <a:chExt cx="4027" cy="2085"/>
            </a:xfrm>
          </p:grpSpPr>
          <p:sp>
            <p:nvSpPr>
              <p:cNvPr id="33997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33997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33997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339977"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33997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33997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339980"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33998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33998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GB"/>
          </a:p>
        </p:txBody>
      </p:sp>
      <p:sp>
        <p:nvSpPr>
          <p:cNvPr id="33998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677"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iming>
    <p:tnLst>
      <p:par>
        <p:cTn id="1" dur="indefinite" restart="never" nodeType="tmRoot"/>
      </p:par>
    </p:tnLst>
  </p:timing>
  <p:hf hdr="0" ftr="0" dt="0"/>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9186"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en-US"/>
          </a:p>
        </p:txBody>
      </p:sp>
      <p:grpSp>
        <p:nvGrpSpPr>
          <p:cNvPr id="349187" name="Group 3"/>
          <p:cNvGrpSpPr>
            <a:grpSpLocks/>
          </p:cNvGrpSpPr>
          <p:nvPr/>
        </p:nvGrpSpPr>
        <p:grpSpPr bwMode="auto">
          <a:xfrm>
            <a:off x="3175" y="4267200"/>
            <a:ext cx="9140825" cy="2590800"/>
            <a:chOff x="2" y="2688"/>
            <a:chExt cx="5758" cy="1632"/>
          </a:xfrm>
        </p:grpSpPr>
        <p:sp>
          <p:nvSpPr>
            <p:cNvPr id="349188"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grpSp>
          <p:nvGrpSpPr>
            <p:cNvPr id="349189" name="Group 5"/>
            <p:cNvGrpSpPr>
              <a:grpSpLocks/>
            </p:cNvGrpSpPr>
            <p:nvPr userDrawn="1"/>
          </p:nvGrpSpPr>
          <p:grpSpPr bwMode="auto">
            <a:xfrm>
              <a:off x="3528" y="3715"/>
              <a:ext cx="792" cy="521"/>
              <a:chOff x="3527" y="3715"/>
              <a:chExt cx="792" cy="521"/>
            </a:xfrm>
          </p:grpSpPr>
          <p:sp>
            <p:nvSpPr>
              <p:cNvPr id="349190"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a:p>
            </p:txBody>
          </p:sp>
          <p:sp>
            <p:nvSpPr>
              <p:cNvPr id="349191"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a:p>
            </p:txBody>
          </p:sp>
          <p:sp>
            <p:nvSpPr>
              <p:cNvPr id="349192"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49193"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sp>
            <p:nvSpPr>
              <p:cNvPr id="349194"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49195"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a:p>
            </p:txBody>
          </p:sp>
          <p:sp>
            <p:nvSpPr>
              <p:cNvPr id="349196"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a:p>
            </p:txBody>
          </p:sp>
          <p:sp>
            <p:nvSpPr>
              <p:cNvPr id="349197"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49198"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a:p>
            </p:txBody>
          </p:sp>
          <p:sp>
            <p:nvSpPr>
              <p:cNvPr id="349199"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a:p>
            </p:txBody>
          </p:sp>
          <p:sp>
            <p:nvSpPr>
              <p:cNvPr id="349200"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grpSp>
        <p:grpSp>
          <p:nvGrpSpPr>
            <p:cNvPr id="349201" name="Group 17"/>
            <p:cNvGrpSpPr>
              <a:grpSpLocks/>
            </p:cNvGrpSpPr>
            <p:nvPr userDrawn="1"/>
          </p:nvGrpSpPr>
          <p:grpSpPr bwMode="auto">
            <a:xfrm>
              <a:off x="1776" y="3631"/>
              <a:ext cx="1626" cy="683"/>
              <a:chOff x="1776" y="3631"/>
              <a:chExt cx="1626" cy="683"/>
            </a:xfrm>
          </p:grpSpPr>
          <p:sp>
            <p:nvSpPr>
              <p:cNvPr id="349202"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a:p>
            </p:txBody>
          </p:sp>
          <p:sp>
            <p:nvSpPr>
              <p:cNvPr id="349203"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a:p>
            </p:txBody>
          </p:sp>
          <p:sp>
            <p:nvSpPr>
              <p:cNvPr id="349204"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a:p>
            </p:txBody>
          </p:sp>
          <p:sp>
            <p:nvSpPr>
              <p:cNvPr id="349205"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49206"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49207"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49208"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a:p>
            </p:txBody>
          </p:sp>
          <p:sp>
            <p:nvSpPr>
              <p:cNvPr id="349209"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a:p>
            </p:txBody>
          </p:sp>
          <p:sp>
            <p:nvSpPr>
              <p:cNvPr id="349210"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a:p>
            </p:txBody>
          </p:sp>
          <p:sp>
            <p:nvSpPr>
              <p:cNvPr id="349211"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a:p>
            </p:txBody>
          </p:sp>
          <p:sp>
            <p:nvSpPr>
              <p:cNvPr id="349212"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a:p>
            </p:txBody>
          </p:sp>
          <p:sp>
            <p:nvSpPr>
              <p:cNvPr id="349213"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a:p>
            </p:txBody>
          </p:sp>
          <p:sp>
            <p:nvSpPr>
              <p:cNvPr id="349214"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a:p>
            </p:txBody>
          </p:sp>
          <p:sp>
            <p:nvSpPr>
              <p:cNvPr id="349215"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a:p>
            </p:txBody>
          </p:sp>
          <p:sp>
            <p:nvSpPr>
              <p:cNvPr id="349216"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49217"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49218"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49219"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a:p>
            </p:txBody>
          </p:sp>
        </p:grpSp>
        <p:grpSp>
          <p:nvGrpSpPr>
            <p:cNvPr id="349220" name="Group 36"/>
            <p:cNvGrpSpPr>
              <a:grpSpLocks/>
            </p:cNvGrpSpPr>
            <p:nvPr userDrawn="1"/>
          </p:nvGrpSpPr>
          <p:grpSpPr bwMode="auto">
            <a:xfrm>
              <a:off x="4128" y="3360"/>
              <a:ext cx="1351" cy="821"/>
              <a:chOff x="4128" y="3360"/>
              <a:chExt cx="1351" cy="821"/>
            </a:xfrm>
          </p:grpSpPr>
          <p:sp>
            <p:nvSpPr>
              <p:cNvPr id="349221"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49222"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49223"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a:p>
            </p:txBody>
          </p:sp>
          <p:sp>
            <p:nvSpPr>
              <p:cNvPr id="349224"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49225"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49226"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49227"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49228"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a:p>
            </p:txBody>
          </p:sp>
          <p:sp>
            <p:nvSpPr>
              <p:cNvPr id="349229"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a:p>
            </p:txBody>
          </p:sp>
          <p:sp>
            <p:nvSpPr>
              <p:cNvPr id="349230"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49231"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49232"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a:p>
            </p:txBody>
          </p:sp>
          <p:sp>
            <p:nvSpPr>
              <p:cNvPr id="349233"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a:p>
            </p:txBody>
          </p:sp>
          <p:sp>
            <p:nvSpPr>
              <p:cNvPr id="349234"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49235"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49236"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49237"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grpSp>
        <p:grpSp>
          <p:nvGrpSpPr>
            <p:cNvPr id="349238" name="Group 54"/>
            <p:cNvGrpSpPr>
              <a:grpSpLocks/>
            </p:cNvGrpSpPr>
            <p:nvPr userDrawn="1"/>
          </p:nvGrpSpPr>
          <p:grpSpPr bwMode="auto">
            <a:xfrm>
              <a:off x="5280" y="3024"/>
              <a:ext cx="425" cy="258"/>
              <a:chOff x="5280" y="3024"/>
              <a:chExt cx="425" cy="258"/>
            </a:xfrm>
          </p:grpSpPr>
          <p:sp>
            <p:nvSpPr>
              <p:cNvPr id="349239"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49240"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49241"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49242"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49243"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49244"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49245"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nvGrpSpPr>
              <p:cNvPr id="349246" name="Group 62"/>
              <p:cNvGrpSpPr>
                <a:grpSpLocks/>
              </p:cNvGrpSpPr>
              <p:nvPr/>
            </p:nvGrpSpPr>
            <p:grpSpPr bwMode="auto">
              <a:xfrm>
                <a:off x="5381" y="3085"/>
                <a:ext cx="227" cy="132"/>
                <a:chOff x="5381" y="3085"/>
                <a:chExt cx="227" cy="132"/>
              </a:xfrm>
            </p:grpSpPr>
            <p:sp>
              <p:nvSpPr>
                <p:cNvPr id="349247"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49248"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sp>
              <p:nvSpPr>
                <p:cNvPr id="349249"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49250"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grpSp>
        </p:grpSp>
      </p:grpSp>
      <p:sp>
        <p:nvSpPr>
          <p:cNvPr id="349251"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GB" smtClean="0"/>
              <a:t>Click to edit Master title style</a:t>
            </a:r>
          </a:p>
        </p:txBody>
      </p:sp>
      <p:sp>
        <p:nvSpPr>
          <p:cNvPr id="349252"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49253"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en-GB"/>
          </a:p>
        </p:txBody>
      </p:sp>
      <p:sp>
        <p:nvSpPr>
          <p:cNvPr id="349254"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en-GB"/>
          </a:p>
        </p:txBody>
      </p:sp>
      <p:sp>
        <p:nvSpPr>
          <p:cNvPr id="349255"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84BC1581-1EB0-4D63-809D-6DEF3561FDC8}" type="slidenum">
              <a:rPr lang="en-GB"/>
              <a:pPr/>
              <a:t>‹#›</a:t>
            </a:fld>
            <a:endParaRPr lang="en-GB"/>
          </a:p>
        </p:txBody>
      </p:sp>
    </p:spTree>
  </p:cSld>
  <p:clrMap bg1="dk2" tx1="lt1" bg2="dk1" tx2="lt2" accent1="accent1" accent2="accent2" accent3="accent3" accent4="accent4" accent5="accent5" accent6="accent6" hlink="hlink" folHlink="folHlink"/>
  <p:sldLayoutIdLst>
    <p:sldLayoutId id="214748367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ft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14.xml"/><Relationship Id="rId4" Type="http://schemas.openxmlformats.org/officeDocument/2006/relationships/image" Target="../media/image12.png"/></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1.xml"/><Relationship Id="rId1" Type="http://schemas.openxmlformats.org/officeDocument/2006/relationships/slideLayout" Target="../slideLayouts/slideLayout14.xml"/><Relationship Id="rId4" Type="http://schemas.openxmlformats.org/officeDocument/2006/relationships/image" Target="../media/image14.png"/></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22"/>
          <p:cNvSpPr>
            <a:spLocks noGrp="1" noChangeArrowheads="1"/>
          </p:cNvSpPr>
          <p:nvPr>
            <p:ph type="sldNum" sz="quarter" idx="4"/>
          </p:nvPr>
        </p:nvSpPr>
        <p:spPr/>
        <p:txBody>
          <a:bodyPr/>
          <a:lstStyle/>
          <a:p>
            <a:fld id="{CB4C4FD3-ED18-477E-AF03-BBF141981EEE}" type="slidenum">
              <a:rPr lang="en-GB"/>
              <a:pPr/>
              <a:t>1</a:t>
            </a:fld>
            <a:endParaRPr lang="en-GB"/>
          </a:p>
        </p:txBody>
      </p:sp>
      <p:sp>
        <p:nvSpPr>
          <p:cNvPr id="202754" name="Rectangle 2"/>
          <p:cNvSpPr>
            <a:spLocks noGrp="1" noChangeArrowheads="1"/>
          </p:cNvSpPr>
          <p:nvPr>
            <p:ph type="subTitle" idx="1"/>
          </p:nvPr>
        </p:nvSpPr>
        <p:spPr/>
        <p:txBody>
          <a:bodyPr/>
          <a:lstStyle/>
          <a:p>
            <a:r>
              <a:rPr lang="en-US">
                <a:latin typeface="Comic Sans MS" pitchFamily="66" charset="0"/>
              </a:rPr>
              <a:t>Kizito Lubano, MBChB, M.Med (OBGYN), MSc</a:t>
            </a:r>
            <a:br>
              <a:rPr lang="en-US">
                <a:latin typeface="Comic Sans MS" pitchFamily="66" charset="0"/>
              </a:rPr>
            </a:br>
            <a:r>
              <a:rPr lang="en-US">
                <a:latin typeface="Comic Sans MS" pitchFamily="66" charset="0"/>
              </a:rPr>
              <a:t>Research Officer</a:t>
            </a:r>
          </a:p>
          <a:p>
            <a:r>
              <a:rPr lang="en-US">
                <a:latin typeface="Comic Sans MS" pitchFamily="66" charset="0"/>
              </a:rPr>
              <a:t>Reproductive Health Research Unit- KEMRI </a:t>
            </a:r>
          </a:p>
        </p:txBody>
      </p:sp>
      <p:sp>
        <p:nvSpPr>
          <p:cNvPr id="202755" name="Rectangle 3"/>
          <p:cNvSpPr>
            <a:spLocks noGrp="1" noChangeArrowheads="1"/>
          </p:cNvSpPr>
          <p:nvPr>
            <p:ph type="ctrTitle"/>
          </p:nvPr>
        </p:nvSpPr>
        <p:spPr>
          <a:noFill/>
          <a:ln/>
        </p:spPr>
        <p:txBody>
          <a:bodyPr anchorCtr="0"/>
          <a:lstStyle/>
          <a:p>
            <a:r>
              <a:rPr lang="en-US">
                <a:solidFill>
                  <a:srgbClr val="FFFF00"/>
                </a:solidFill>
                <a:latin typeface="Comic Sans MS" pitchFamily="66" charset="0"/>
              </a:rPr>
              <a:t>HIV/AIDS IN GYNAECOLOGY</a:t>
            </a:r>
            <a:br>
              <a:rPr lang="en-US">
                <a:solidFill>
                  <a:srgbClr val="FFFF00"/>
                </a:solidFill>
                <a:latin typeface="Comic Sans MS" pitchFamily="66" charset="0"/>
              </a:rPr>
            </a:br>
            <a:r>
              <a:rPr lang="en-US">
                <a:solidFill>
                  <a:srgbClr val="FFFF00"/>
                </a:solidFill>
                <a:latin typeface="Comic Sans MS" pitchFamily="66" charset="0"/>
              </a:rPr>
              <a:t/>
            </a:r>
            <a:br>
              <a:rPr lang="en-US">
                <a:solidFill>
                  <a:srgbClr val="FFFF00"/>
                </a:solidFill>
                <a:latin typeface="Comic Sans MS" pitchFamily="66" charset="0"/>
              </a:rPr>
            </a:br>
            <a:r>
              <a:rPr lang="en-US">
                <a:solidFill>
                  <a:srgbClr val="FFFF00"/>
                </a:solidFill>
                <a:latin typeface="Comic Sans MS" pitchFamily="66" charset="0"/>
              </a:rPr>
              <a:t>Overview</a:t>
            </a:r>
            <a:endParaRPr lang="en-US" sz="4800">
              <a:solidFill>
                <a:srgbClr val="FFFF00"/>
              </a:solidFill>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2"/>
          <p:cNvSpPr>
            <a:spLocks noGrp="1"/>
          </p:cNvSpPr>
          <p:nvPr>
            <p:ph type="sldNum" sz="quarter" idx="10"/>
          </p:nvPr>
        </p:nvSpPr>
        <p:spPr/>
        <p:txBody>
          <a:bodyPr/>
          <a:lstStyle/>
          <a:p>
            <a:fld id="{8874731B-2180-4C3A-81B3-B9E740578E2C}" type="slidenum">
              <a:rPr lang="en-GB"/>
              <a:pPr/>
              <a:t>10</a:t>
            </a:fld>
            <a:endParaRPr lang="en-GB"/>
          </a:p>
        </p:txBody>
      </p:sp>
      <p:pic>
        <p:nvPicPr>
          <p:cNvPr id="281602" name="Picture 2" descr="ulcer_pg209a"/>
          <p:cNvPicPr>
            <a:picLocks noChangeAspect="1" noChangeArrowheads="1"/>
          </p:cNvPicPr>
          <p:nvPr/>
        </p:nvPicPr>
        <p:blipFill>
          <a:blip r:embed="rId3" cstate="print"/>
          <a:srcRect/>
          <a:stretch>
            <a:fillRect/>
          </a:stretch>
        </p:blipFill>
        <p:spPr bwMode="auto">
          <a:xfrm>
            <a:off x="533400" y="2133600"/>
            <a:ext cx="3656013" cy="2517775"/>
          </a:xfrm>
          <a:prstGeom prst="rect">
            <a:avLst/>
          </a:prstGeom>
          <a:noFill/>
        </p:spPr>
      </p:pic>
      <p:sp>
        <p:nvSpPr>
          <p:cNvPr id="281603" name="Text Box 3"/>
          <p:cNvSpPr txBox="1">
            <a:spLocks noChangeArrowheads="1"/>
          </p:cNvSpPr>
          <p:nvPr/>
        </p:nvSpPr>
        <p:spPr bwMode="auto">
          <a:xfrm>
            <a:off x="1519238" y="4648200"/>
            <a:ext cx="1693862" cy="274638"/>
          </a:xfrm>
          <a:prstGeom prst="rect">
            <a:avLst/>
          </a:prstGeom>
          <a:noFill/>
          <a:ln w="12700">
            <a:noFill/>
            <a:miter lim="800000"/>
            <a:headEnd type="none" w="sm" len="sm"/>
            <a:tailEnd type="none" w="sm" len="sm"/>
          </a:ln>
          <a:effectLst/>
        </p:spPr>
        <p:txBody>
          <a:bodyPr wrap="none">
            <a:spAutoFit/>
          </a:bodyPr>
          <a:lstStyle/>
          <a:p>
            <a:pPr eaLnBrk="0" hangingPunct="0"/>
            <a:r>
              <a:rPr lang="en-US" sz="1200" b="1"/>
              <a:t>J. Anderson, MD, ed.</a:t>
            </a:r>
          </a:p>
        </p:txBody>
      </p:sp>
      <p:pic>
        <p:nvPicPr>
          <p:cNvPr id="281604" name="Picture 4" descr="ulcer_pg209b"/>
          <p:cNvPicPr>
            <a:picLocks noChangeAspect="1" noChangeArrowheads="1"/>
          </p:cNvPicPr>
          <p:nvPr/>
        </p:nvPicPr>
        <p:blipFill>
          <a:blip r:embed="rId4" cstate="print"/>
          <a:srcRect t="513"/>
          <a:stretch>
            <a:fillRect/>
          </a:stretch>
        </p:blipFill>
        <p:spPr bwMode="auto">
          <a:xfrm>
            <a:off x="4953000" y="2133600"/>
            <a:ext cx="3656013" cy="2368550"/>
          </a:xfrm>
          <a:prstGeom prst="rect">
            <a:avLst/>
          </a:prstGeom>
          <a:noFill/>
        </p:spPr>
      </p:pic>
      <p:sp>
        <p:nvSpPr>
          <p:cNvPr id="281605" name="Text Box 5"/>
          <p:cNvSpPr txBox="1">
            <a:spLocks noChangeArrowheads="1"/>
          </p:cNvSpPr>
          <p:nvPr/>
        </p:nvSpPr>
        <p:spPr bwMode="auto">
          <a:xfrm>
            <a:off x="5926138" y="4495800"/>
            <a:ext cx="1693862" cy="274638"/>
          </a:xfrm>
          <a:prstGeom prst="rect">
            <a:avLst/>
          </a:prstGeom>
          <a:noFill/>
          <a:ln w="12700">
            <a:noFill/>
            <a:miter lim="800000"/>
            <a:headEnd type="none" w="sm" len="sm"/>
            <a:tailEnd type="none" w="sm" len="sm"/>
          </a:ln>
          <a:effectLst/>
        </p:spPr>
        <p:txBody>
          <a:bodyPr wrap="none">
            <a:spAutoFit/>
          </a:bodyPr>
          <a:lstStyle/>
          <a:p>
            <a:pPr eaLnBrk="0" hangingPunct="0"/>
            <a:r>
              <a:rPr lang="en-US" sz="1200" b="1"/>
              <a:t>J. Anderson, MD, ed.</a:t>
            </a:r>
          </a:p>
        </p:txBody>
      </p:sp>
      <p:sp>
        <p:nvSpPr>
          <p:cNvPr id="281606" name="Rectangle 6"/>
          <p:cNvSpPr>
            <a:spLocks noChangeArrowheads="1"/>
          </p:cNvSpPr>
          <p:nvPr/>
        </p:nvSpPr>
        <p:spPr bwMode="auto">
          <a:xfrm>
            <a:off x="5156200" y="5181600"/>
            <a:ext cx="3244850" cy="396875"/>
          </a:xfrm>
          <a:prstGeom prst="rect">
            <a:avLst/>
          </a:prstGeom>
          <a:noFill/>
          <a:ln w="12700">
            <a:noFill/>
            <a:miter lim="800000"/>
            <a:headEnd type="none" w="sm" len="sm"/>
            <a:tailEnd type="none" w="sm" len="sm"/>
          </a:ln>
          <a:effectLst/>
        </p:spPr>
        <p:txBody>
          <a:bodyPr wrap="none">
            <a:spAutoFit/>
          </a:bodyPr>
          <a:lstStyle/>
          <a:p>
            <a:pPr eaLnBrk="0" hangingPunct="0"/>
            <a:r>
              <a:rPr kumimoji="1" lang="en-US" sz="2000" b="1">
                <a:solidFill>
                  <a:schemeClr val="tx2"/>
                </a:solidFill>
              </a:rPr>
              <a:t>Apthous Oral Ulcerations</a:t>
            </a:r>
          </a:p>
        </p:txBody>
      </p:sp>
      <p:sp>
        <p:nvSpPr>
          <p:cNvPr id="281607" name="Rectangle 7"/>
          <p:cNvSpPr>
            <a:spLocks noChangeArrowheads="1"/>
          </p:cNvSpPr>
          <p:nvPr/>
        </p:nvSpPr>
        <p:spPr bwMode="auto">
          <a:xfrm>
            <a:off x="565150" y="5203825"/>
            <a:ext cx="3597275" cy="396875"/>
          </a:xfrm>
          <a:prstGeom prst="rect">
            <a:avLst/>
          </a:prstGeom>
          <a:noFill/>
          <a:ln w="12700">
            <a:noFill/>
            <a:miter lim="800000"/>
            <a:headEnd type="none" w="sm" len="sm"/>
            <a:tailEnd type="none" w="sm" len="sm"/>
          </a:ln>
          <a:effectLst/>
        </p:spPr>
        <p:txBody>
          <a:bodyPr wrap="none">
            <a:spAutoFit/>
          </a:bodyPr>
          <a:lstStyle/>
          <a:p>
            <a:pPr eaLnBrk="0" hangingPunct="0"/>
            <a:r>
              <a:rPr kumimoji="1" lang="en-US" sz="2000" b="1">
                <a:solidFill>
                  <a:schemeClr val="tx2"/>
                </a:solidFill>
              </a:rPr>
              <a:t>Apthous Genital Ulcerations</a:t>
            </a:r>
          </a:p>
        </p:txBody>
      </p:sp>
      <p:sp>
        <p:nvSpPr>
          <p:cNvPr id="281608" name="Rectangle 8"/>
          <p:cNvSpPr>
            <a:spLocks noChangeArrowheads="1"/>
          </p:cNvSpPr>
          <p:nvPr/>
        </p:nvSpPr>
        <p:spPr bwMode="auto">
          <a:xfrm>
            <a:off x="304800" y="1981200"/>
            <a:ext cx="4114800" cy="3810000"/>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281609" name="Rectangle 9"/>
          <p:cNvSpPr>
            <a:spLocks noChangeArrowheads="1"/>
          </p:cNvSpPr>
          <p:nvPr/>
        </p:nvSpPr>
        <p:spPr bwMode="auto">
          <a:xfrm>
            <a:off x="4724400" y="1981200"/>
            <a:ext cx="4114800" cy="3810000"/>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281610" name="Rectangle 10"/>
          <p:cNvSpPr>
            <a:spLocks noGrp="1" noChangeArrowheads="1"/>
          </p:cNvSpPr>
          <p:nvPr>
            <p:ph type="title"/>
          </p:nvPr>
        </p:nvSpPr>
        <p:spPr/>
        <p:txBody>
          <a:bodyPr/>
          <a:lstStyle/>
          <a:p>
            <a:r>
              <a:rPr lang="en-US" sz="3600">
                <a:solidFill>
                  <a:srgbClr val="FFFF00"/>
                </a:solidFill>
                <a:latin typeface="Comic Sans MS" pitchFamily="66" charset="0"/>
              </a:rPr>
              <a:t>Apthous Ulcerations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0271A8-A642-4532-AACA-5E8698B6F9F8}" type="slidenum">
              <a:rPr lang="en-GB"/>
              <a:pPr/>
              <a:t>11</a:t>
            </a:fld>
            <a:endParaRPr lang="en-GB"/>
          </a:p>
        </p:txBody>
      </p:sp>
      <p:sp>
        <p:nvSpPr>
          <p:cNvPr id="283650" name="Rectangle 2"/>
          <p:cNvSpPr>
            <a:spLocks noGrp="1" noChangeArrowheads="1"/>
          </p:cNvSpPr>
          <p:nvPr>
            <p:ph type="title"/>
          </p:nvPr>
        </p:nvSpPr>
        <p:spPr/>
        <p:txBody>
          <a:bodyPr/>
          <a:lstStyle/>
          <a:p>
            <a:r>
              <a:rPr lang="en-US" sz="3600">
                <a:solidFill>
                  <a:srgbClr val="FFFF00"/>
                </a:solidFill>
                <a:latin typeface="Comic Sans MS" pitchFamily="66" charset="0"/>
              </a:rPr>
              <a:t>Genital Ulcer Disease</a:t>
            </a:r>
          </a:p>
        </p:txBody>
      </p:sp>
      <p:sp>
        <p:nvSpPr>
          <p:cNvPr id="283651" name="Rectangle 3"/>
          <p:cNvSpPr>
            <a:spLocks noGrp="1" noChangeArrowheads="1"/>
          </p:cNvSpPr>
          <p:nvPr>
            <p:ph type="body" idx="1"/>
          </p:nvPr>
        </p:nvSpPr>
        <p:spPr/>
        <p:txBody>
          <a:bodyPr/>
          <a:lstStyle/>
          <a:p>
            <a:r>
              <a:rPr lang="en-US">
                <a:latin typeface="Comic Sans MS" pitchFamily="66" charset="0"/>
              </a:rPr>
              <a:t>Other Causes</a:t>
            </a:r>
          </a:p>
          <a:p>
            <a:pPr lvl="1"/>
            <a:r>
              <a:rPr lang="en-US">
                <a:latin typeface="Comic Sans MS" pitchFamily="66" charset="0"/>
              </a:rPr>
              <a:t>Lymphogranuloma venereum</a:t>
            </a:r>
          </a:p>
          <a:p>
            <a:pPr lvl="1"/>
            <a:r>
              <a:rPr lang="en-US">
                <a:latin typeface="Comic Sans MS" pitchFamily="66" charset="0"/>
              </a:rPr>
              <a:t>Herpes simplex 2 ( HSV2)</a:t>
            </a:r>
          </a:p>
          <a:p>
            <a:pPr lvl="1"/>
            <a:r>
              <a:rPr lang="en-US">
                <a:latin typeface="Comic Sans MS" pitchFamily="66" charset="0"/>
              </a:rPr>
              <a:t>Granuloma inguinale (Donovanosis)</a:t>
            </a:r>
          </a:p>
          <a:p>
            <a:pPr lvl="1"/>
            <a:r>
              <a:rPr lang="en-US">
                <a:latin typeface="Comic Sans MS" pitchFamily="66" charset="0"/>
              </a:rPr>
              <a:t>Neoplasm</a:t>
            </a:r>
          </a:p>
          <a:p>
            <a:r>
              <a:rPr lang="en-US">
                <a:latin typeface="Comic Sans MS" pitchFamily="66" charset="0"/>
              </a:rPr>
              <a:t>Syndromic Management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12D801A-AFCF-4084-ABE1-05F2EAF51FF2}" type="slidenum">
              <a:rPr lang="en-GB"/>
              <a:pPr/>
              <a:t>12</a:t>
            </a:fld>
            <a:endParaRPr lang="en-GB"/>
          </a:p>
        </p:txBody>
      </p:sp>
      <p:sp>
        <p:nvSpPr>
          <p:cNvPr id="285698" name="Rectangle 2"/>
          <p:cNvSpPr>
            <a:spLocks noGrp="1" noChangeArrowheads="1"/>
          </p:cNvSpPr>
          <p:nvPr>
            <p:ph type="title"/>
          </p:nvPr>
        </p:nvSpPr>
        <p:spPr>
          <a:xfrm>
            <a:off x="468313" y="-242888"/>
            <a:ext cx="8229600" cy="1143001"/>
          </a:xfrm>
        </p:spPr>
        <p:txBody>
          <a:bodyPr/>
          <a:lstStyle/>
          <a:p>
            <a:r>
              <a:rPr lang="en-US" sz="3600">
                <a:solidFill>
                  <a:srgbClr val="FFFF00"/>
                </a:solidFill>
                <a:latin typeface="Comic Sans MS" pitchFamily="66" charset="0"/>
              </a:rPr>
              <a:t>Abnormal Vaginal Discharge</a:t>
            </a:r>
          </a:p>
        </p:txBody>
      </p:sp>
      <p:sp>
        <p:nvSpPr>
          <p:cNvPr id="285699" name="Rectangle 3"/>
          <p:cNvSpPr>
            <a:spLocks noGrp="1" noChangeArrowheads="1"/>
          </p:cNvSpPr>
          <p:nvPr>
            <p:ph type="body" idx="1"/>
          </p:nvPr>
        </p:nvSpPr>
        <p:spPr>
          <a:xfrm>
            <a:off x="-252413" y="736600"/>
            <a:ext cx="9396413" cy="6121400"/>
          </a:xfrm>
        </p:spPr>
        <p:txBody>
          <a:bodyPr/>
          <a:lstStyle/>
          <a:p>
            <a:r>
              <a:rPr lang="en-US">
                <a:latin typeface="Comic Sans MS" pitchFamily="66" charset="0"/>
              </a:rPr>
              <a:t>Vaginitis</a:t>
            </a:r>
          </a:p>
          <a:p>
            <a:pPr lvl="1"/>
            <a:r>
              <a:rPr lang="en-US">
                <a:latin typeface="Comic Sans MS" pitchFamily="66" charset="0"/>
              </a:rPr>
              <a:t>Bacterial vaginosis</a:t>
            </a:r>
          </a:p>
          <a:p>
            <a:pPr lvl="2"/>
            <a:r>
              <a:rPr lang="en-US">
                <a:latin typeface="Comic Sans MS" pitchFamily="66" charset="0"/>
              </a:rPr>
              <a:t>Overgrowth of anaerobic/facultative anaerobic flora</a:t>
            </a:r>
          </a:p>
          <a:p>
            <a:pPr lvl="2"/>
            <a:r>
              <a:rPr lang="en-US">
                <a:latin typeface="Comic Sans MS" pitchFamily="66" charset="0"/>
              </a:rPr>
              <a:t>Associated with increased risk of PID, preterm labor, PROM</a:t>
            </a:r>
          </a:p>
          <a:p>
            <a:pPr lvl="2"/>
            <a:r>
              <a:rPr lang="en-US">
                <a:latin typeface="Comic Sans MS" pitchFamily="66" charset="0"/>
              </a:rPr>
              <a:t>May enhance HIV transmission</a:t>
            </a:r>
          </a:p>
          <a:p>
            <a:pPr lvl="1"/>
            <a:r>
              <a:rPr lang="en-US">
                <a:latin typeface="Comic Sans MS" pitchFamily="66" charset="0"/>
              </a:rPr>
              <a:t>Candidiasis</a:t>
            </a:r>
          </a:p>
          <a:p>
            <a:pPr lvl="2"/>
            <a:r>
              <a:rPr lang="en-US">
                <a:latin typeface="Comic Sans MS" pitchFamily="66" charset="0"/>
              </a:rPr>
              <a:t>May increase in frequency with progressive HIV disease</a:t>
            </a:r>
          </a:p>
          <a:p>
            <a:pPr lvl="2"/>
            <a:r>
              <a:rPr lang="en-US">
                <a:latin typeface="Comic Sans MS" pitchFamily="66" charset="0"/>
              </a:rPr>
              <a:t>Common after antibiotic treatment</a:t>
            </a:r>
          </a:p>
          <a:p>
            <a:pPr lvl="1"/>
            <a:r>
              <a:rPr lang="en-US">
                <a:latin typeface="Comic Sans MS" pitchFamily="66" charset="0"/>
              </a:rPr>
              <a:t>Trichomoniasis</a:t>
            </a:r>
          </a:p>
          <a:p>
            <a:pPr lvl="2"/>
            <a:r>
              <a:rPr lang="en-US">
                <a:latin typeface="Comic Sans MS" pitchFamily="66" charset="0"/>
              </a:rPr>
              <a:t>Transmitted sexually</a:t>
            </a:r>
          </a:p>
          <a:p>
            <a:pPr lvl="2"/>
            <a:r>
              <a:rPr lang="en-US">
                <a:latin typeface="Comic Sans MS" pitchFamily="66" charset="0"/>
              </a:rPr>
              <a:t>Sex partner treatment needed</a:t>
            </a:r>
          </a:p>
          <a:p>
            <a:pPr lvl="1">
              <a:buFont typeface="Wingdings" pitchFamily="2" charset="2"/>
              <a:buNone/>
            </a:pPr>
            <a:endParaRPr lang="en-US">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954854D-DA34-4C65-903A-70499EB42740}" type="slidenum">
              <a:rPr lang="en-GB"/>
              <a:pPr/>
              <a:t>13</a:t>
            </a:fld>
            <a:endParaRPr lang="en-GB"/>
          </a:p>
        </p:txBody>
      </p:sp>
      <p:sp>
        <p:nvSpPr>
          <p:cNvPr id="287746" name="Rectangle 2"/>
          <p:cNvSpPr>
            <a:spLocks noGrp="1" noChangeArrowheads="1"/>
          </p:cNvSpPr>
          <p:nvPr>
            <p:ph type="title"/>
          </p:nvPr>
        </p:nvSpPr>
        <p:spPr/>
        <p:txBody>
          <a:bodyPr/>
          <a:lstStyle/>
          <a:p>
            <a:r>
              <a:rPr lang="en-US" sz="3600">
                <a:solidFill>
                  <a:srgbClr val="FFFF00"/>
                </a:solidFill>
                <a:latin typeface="Comic Sans MS" pitchFamily="66" charset="0"/>
              </a:rPr>
              <a:t>Abnormal Vaginal Discharge (2)</a:t>
            </a:r>
          </a:p>
        </p:txBody>
      </p:sp>
      <p:sp>
        <p:nvSpPr>
          <p:cNvPr id="287747" name="Rectangle 3"/>
          <p:cNvSpPr>
            <a:spLocks noGrp="1" noChangeArrowheads="1"/>
          </p:cNvSpPr>
          <p:nvPr>
            <p:ph type="body" idx="1"/>
          </p:nvPr>
        </p:nvSpPr>
        <p:spPr/>
        <p:txBody>
          <a:bodyPr/>
          <a:lstStyle/>
          <a:p>
            <a:r>
              <a:rPr lang="en-US">
                <a:latin typeface="Comic Sans MS" pitchFamily="66" charset="0"/>
              </a:rPr>
              <a:t>Cervicitis</a:t>
            </a:r>
          </a:p>
          <a:p>
            <a:pPr lvl="1"/>
            <a:r>
              <a:rPr lang="en-US">
                <a:latin typeface="Comic Sans MS" pitchFamily="66" charset="0"/>
              </a:rPr>
              <a:t>Gonorrhea</a:t>
            </a:r>
          </a:p>
          <a:p>
            <a:pPr lvl="1"/>
            <a:r>
              <a:rPr lang="en-US">
                <a:latin typeface="Comic Sans MS" pitchFamily="66" charset="0"/>
              </a:rPr>
              <a:t>Chlamydia</a:t>
            </a:r>
          </a:p>
          <a:p>
            <a:pPr lvl="1"/>
            <a:r>
              <a:rPr lang="en-US">
                <a:latin typeface="Comic Sans MS" pitchFamily="66" charset="0"/>
              </a:rPr>
              <a:t>Limitations of syndromic management</a:t>
            </a:r>
          </a:p>
          <a:p>
            <a:pPr lvl="2"/>
            <a:r>
              <a:rPr lang="en-US">
                <a:latin typeface="Comic Sans MS" pitchFamily="66" charset="0"/>
              </a:rPr>
              <a:t>Use local prevalence data, if available</a:t>
            </a:r>
          </a:p>
          <a:p>
            <a:pPr lvl="2"/>
            <a:r>
              <a:rPr lang="en-US">
                <a:latin typeface="Comic Sans MS" pitchFamily="66" charset="0"/>
              </a:rPr>
              <a:t>Risk assessment</a:t>
            </a:r>
          </a:p>
          <a:p>
            <a:pPr lvl="2"/>
            <a:r>
              <a:rPr lang="en-US">
                <a:latin typeface="Comic Sans MS" pitchFamily="66" charset="0"/>
              </a:rPr>
              <a:t>Additional symptoms/signs – cervical swab to assess purulence</a:t>
            </a:r>
          </a:p>
          <a:p>
            <a:pPr lvl="2"/>
            <a:r>
              <a:rPr lang="en-US">
                <a:latin typeface="Comic Sans MS" pitchFamily="66" charset="0"/>
              </a:rPr>
              <a:t>Partner treatment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45B8AAD-6708-42ED-B334-714FF632CE6E}" type="slidenum">
              <a:rPr lang="en-GB"/>
              <a:pPr/>
              <a:t>14</a:t>
            </a:fld>
            <a:endParaRPr lang="en-GB"/>
          </a:p>
        </p:txBody>
      </p:sp>
      <p:sp>
        <p:nvSpPr>
          <p:cNvPr id="289794" name="Rectangle 2"/>
          <p:cNvSpPr>
            <a:spLocks noGrp="1" noChangeArrowheads="1"/>
          </p:cNvSpPr>
          <p:nvPr>
            <p:ph type="title"/>
          </p:nvPr>
        </p:nvSpPr>
        <p:spPr>
          <a:xfrm>
            <a:off x="395288" y="0"/>
            <a:ext cx="8229600" cy="981075"/>
          </a:xfrm>
        </p:spPr>
        <p:txBody>
          <a:bodyPr/>
          <a:lstStyle/>
          <a:p>
            <a:r>
              <a:rPr lang="en-US" sz="3600">
                <a:solidFill>
                  <a:srgbClr val="FFFF00"/>
                </a:solidFill>
                <a:latin typeface="Comic Sans MS" pitchFamily="66" charset="0"/>
              </a:rPr>
              <a:t>Pelvic Inflammatory Disease</a:t>
            </a:r>
          </a:p>
        </p:txBody>
      </p:sp>
      <p:sp>
        <p:nvSpPr>
          <p:cNvPr id="289795" name="Rectangle 3"/>
          <p:cNvSpPr>
            <a:spLocks noGrp="1" noChangeArrowheads="1"/>
          </p:cNvSpPr>
          <p:nvPr>
            <p:ph type="body" idx="1"/>
          </p:nvPr>
        </p:nvSpPr>
        <p:spPr>
          <a:xfrm>
            <a:off x="0" y="836613"/>
            <a:ext cx="9144000" cy="6021387"/>
          </a:xfrm>
        </p:spPr>
        <p:txBody>
          <a:bodyPr/>
          <a:lstStyle/>
          <a:p>
            <a:r>
              <a:rPr lang="en-US">
                <a:latin typeface="Comic Sans MS" pitchFamily="66" charset="0"/>
              </a:rPr>
              <a:t>Minimal criteria for diagnosis</a:t>
            </a:r>
          </a:p>
          <a:p>
            <a:pPr lvl="1"/>
            <a:r>
              <a:rPr lang="en-US">
                <a:latin typeface="Comic Sans MS" pitchFamily="66" charset="0"/>
              </a:rPr>
              <a:t>Lower abdominal tenderness</a:t>
            </a:r>
          </a:p>
          <a:p>
            <a:pPr lvl="1"/>
            <a:r>
              <a:rPr lang="en-US">
                <a:latin typeface="Comic Sans MS" pitchFamily="66" charset="0"/>
              </a:rPr>
              <a:t>Adnexal tenderness</a:t>
            </a:r>
          </a:p>
          <a:p>
            <a:pPr lvl="1"/>
            <a:r>
              <a:rPr lang="en-US">
                <a:latin typeface="Comic Sans MS" pitchFamily="66" charset="0"/>
              </a:rPr>
              <a:t>Cervical motion tenderness</a:t>
            </a:r>
          </a:p>
          <a:p>
            <a:r>
              <a:rPr lang="en-US">
                <a:latin typeface="Comic Sans MS" pitchFamily="66" charset="0"/>
              </a:rPr>
              <a:t>Simple supporting signs </a:t>
            </a:r>
          </a:p>
          <a:p>
            <a:pPr lvl="1"/>
            <a:r>
              <a:rPr lang="en-US">
                <a:latin typeface="Comic Sans MS" pitchFamily="66" charset="0"/>
              </a:rPr>
              <a:t>Fever &gt;38.3°C</a:t>
            </a:r>
          </a:p>
          <a:p>
            <a:pPr lvl="1"/>
            <a:r>
              <a:rPr lang="en-US">
                <a:latin typeface="Comic Sans MS" pitchFamily="66" charset="0"/>
              </a:rPr>
              <a:t>Abnormal discharge</a:t>
            </a:r>
          </a:p>
          <a:p>
            <a:r>
              <a:rPr lang="en-US">
                <a:latin typeface="Comic Sans MS" pitchFamily="66" charset="0"/>
              </a:rPr>
              <a:t>Rule out pregnancy</a:t>
            </a:r>
          </a:p>
          <a:p>
            <a:r>
              <a:rPr lang="en-US">
                <a:latin typeface="Comic Sans MS" pitchFamily="66" charset="0"/>
              </a:rPr>
              <a:t>In presence of HIV infection, PID may be more common and more severe</a:t>
            </a:r>
          </a:p>
          <a:p>
            <a:r>
              <a:rPr lang="en-US">
                <a:latin typeface="Comic Sans MS" pitchFamily="66" charset="0"/>
              </a:rPr>
              <a:t>Oral versus IV therapy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13FA7E99-A669-45E1-B79D-CC5BA91535B1}" type="slidenum">
              <a:rPr lang="en-GB"/>
              <a:pPr/>
              <a:t>15</a:t>
            </a:fld>
            <a:endParaRPr lang="en-GB"/>
          </a:p>
        </p:txBody>
      </p:sp>
      <p:sp>
        <p:nvSpPr>
          <p:cNvPr id="295938" name="Text Box 2"/>
          <p:cNvSpPr txBox="1">
            <a:spLocks noChangeArrowheads="1"/>
          </p:cNvSpPr>
          <p:nvPr/>
        </p:nvSpPr>
        <p:spPr bwMode="auto">
          <a:xfrm>
            <a:off x="88900" y="6481763"/>
            <a:ext cx="2971800" cy="274637"/>
          </a:xfrm>
          <a:prstGeom prst="rect">
            <a:avLst/>
          </a:prstGeom>
          <a:noFill/>
          <a:ln w="12700">
            <a:noFill/>
            <a:miter lim="800000"/>
            <a:headEnd type="none" w="sm" len="sm"/>
            <a:tailEnd type="none" w="sm" len="sm"/>
          </a:ln>
          <a:effectLst/>
        </p:spPr>
        <p:txBody>
          <a:bodyPr>
            <a:spAutoFit/>
          </a:bodyPr>
          <a:lstStyle/>
          <a:p>
            <a:pPr eaLnBrk="0" hangingPunct="0">
              <a:spcBef>
                <a:spcPct val="50000"/>
              </a:spcBef>
            </a:pPr>
            <a:r>
              <a:rPr lang="en-US" sz="1200" b="1"/>
              <a:t>Source: Walboomers et al 1999</a:t>
            </a:r>
          </a:p>
        </p:txBody>
      </p:sp>
      <p:sp>
        <p:nvSpPr>
          <p:cNvPr id="295939" name="Rectangle 3"/>
          <p:cNvSpPr>
            <a:spLocks noGrp="1" noChangeArrowheads="1"/>
          </p:cNvSpPr>
          <p:nvPr>
            <p:ph type="title"/>
          </p:nvPr>
        </p:nvSpPr>
        <p:spPr/>
        <p:txBody>
          <a:bodyPr/>
          <a:lstStyle/>
          <a:p>
            <a:r>
              <a:rPr lang="en-US" sz="3600">
                <a:solidFill>
                  <a:srgbClr val="FFFF00"/>
                </a:solidFill>
                <a:latin typeface="Comic Sans MS" pitchFamily="66" charset="0"/>
              </a:rPr>
              <a:t>Cervical Cancer Linked to Human Papillomavirus (HPV) Infection</a:t>
            </a:r>
          </a:p>
        </p:txBody>
      </p:sp>
      <p:sp>
        <p:nvSpPr>
          <p:cNvPr id="295940" name="Rectangle 4"/>
          <p:cNvSpPr>
            <a:spLocks noGrp="1" noChangeArrowheads="1"/>
          </p:cNvSpPr>
          <p:nvPr>
            <p:ph type="body" idx="1"/>
          </p:nvPr>
        </p:nvSpPr>
        <p:spPr/>
        <p:txBody>
          <a:bodyPr/>
          <a:lstStyle/>
          <a:p>
            <a:r>
              <a:rPr lang="en-US">
                <a:latin typeface="Comic Sans MS" pitchFamily="66" charset="0"/>
              </a:rPr>
              <a:t>One or more oncogenic types of HPV found in over 99% of cases</a:t>
            </a:r>
          </a:p>
          <a:p>
            <a:r>
              <a:rPr lang="en-US">
                <a:latin typeface="Comic Sans MS" pitchFamily="66" charset="0"/>
              </a:rPr>
              <a:t>HPV is sexually transmitted</a:t>
            </a:r>
          </a:p>
          <a:p>
            <a:pPr lvl="1"/>
            <a:r>
              <a:rPr lang="en-US">
                <a:latin typeface="Comic Sans MS" pitchFamily="66" charset="0"/>
              </a:rPr>
              <a:t>Women usually are infected with HPV in their teens or 20s </a:t>
            </a:r>
          </a:p>
          <a:p>
            <a:pPr lvl="1"/>
            <a:r>
              <a:rPr lang="en-US">
                <a:latin typeface="Comic Sans MS" pitchFamily="66" charset="0"/>
              </a:rPr>
              <a:t>Cervical cancer can develop up to 20 years after HPV infection</a:t>
            </a:r>
          </a:p>
          <a:p>
            <a:endParaRPr lang="en-US">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8AAFC06-03BF-47E6-BAB4-5C4AE308A8CB}" type="slidenum">
              <a:rPr lang="en-GB"/>
              <a:pPr/>
              <a:t>16</a:t>
            </a:fld>
            <a:endParaRPr lang="en-GB"/>
          </a:p>
        </p:txBody>
      </p:sp>
      <p:sp>
        <p:nvSpPr>
          <p:cNvPr id="297986" name="Rectangle 2"/>
          <p:cNvSpPr>
            <a:spLocks noGrp="1" noChangeArrowheads="1"/>
          </p:cNvSpPr>
          <p:nvPr>
            <p:ph type="title"/>
          </p:nvPr>
        </p:nvSpPr>
        <p:spPr/>
        <p:txBody>
          <a:bodyPr/>
          <a:lstStyle/>
          <a:p>
            <a:r>
              <a:rPr lang="en-US" sz="3600">
                <a:solidFill>
                  <a:srgbClr val="FFFF00"/>
                </a:solidFill>
                <a:latin typeface="Comic Sans MS" pitchFamily="66" charset="0"/>
              </a:rPr>
              <a:t>HPV Infection and HIV</a:t>
            </a:r>
          </a:p>
        </p:txBody>
      </p:sp>
      <p:sp>
        <p:nvSpPr>
          <p:cNvPr id="297987" name="Rectangle 3"/>
          <p:cNvSpPr>
            <a:spLocks noGrp="1" noChangeArrowheads="1"/>
          </p:cNvSpPr>
          <p:nvPr>
            <p:ph type="body" idx="1"/>
          </p:nvPr>
        </p:nvSpPr>
        <p:spPr>
          <a:xfrm>
            <a:off x="457200" y="1600200"/>
            <a:ext cx="8229600" cy="5257800"/>
          </a:xfrm>
        </p:spPr>
        <p:txBody>
          <a:bodyPr/>
          <a:lstStyle/>
          <a:p>
            <a:pPr>
              <a:lnSpc>
                <a:spcPct val="90000"/>
              </a:lnSpc>
            </a:pPr>
            <a:r>
              <a:rPr lang="en-US" sz="2800">
                <a:latin typeface="Comic Sans MS" pitchFamily="66" charset="0"/>
              </a:rPr>
              <a:t>HIV-infected women have</a:t>
            </a:r>
          </a:p>
          <a:p>
            <a:pPr lvl="1">
              <a:lnSpc>
                <a:spcPct val="90000"/>
              </a:lnSpc>
            </a:pPr>
            <a:r>
              <a:rPr lang="en-US" sz="2400">
                <a:latin typeface="Comic Sans MS" pitchFamily="66" charset="0"/>
              </a:rPr>
              <a:t>Higher prevalence of HPV</a:t>
            </a:r>
          </a:p>
          <a:p>
            <a:pPr lvl="1">
              <a:lnSpc>
                <a:spcPct val="90000"/>
              </a:lnSpc>
            </a:pPr>
            <a:r>
              <a:rPr lang="en-US" sz="2400">
                <a:latin typeface="Comic Sans MS" pitchFamily="66" charset="0"/>
              </a:rPr>
              <a:t>Longer persistence of HPV</a:t>
            </a:r>
          </a:p>
          <a:p>
            <a:pPr lvl="1">
              <a:lnSpc>
                <a:spcPct val="90000"/>
              </a:lnSpc>
            </a:pPr>
            <a:r>
              <a:rPr lang="en-US" sz="2400">
                <a:latin typeface="Comic Sans MS" pitchFamily="66" charset="0"/>
              </a:rPr>
              <a:t>Higher likelihood of multiple HPV subtypes</a:t>
            </a:r>
          </a:p>
          <a:p>
            <a:pPr lvl="1">
              <a:lnSpc>
                <a:spcPct val="90000"/>
              </a:lnSpc>
            </a:pPr>
            <a:r>
              <a:rPr lang="en-US" sz="2400">
                <a:latin typeface="Comic Sans MS" pitchFamily="66" charset="0"/>
              </a:rPr>
              <a:t>Greater prevalence of oncogenic subtypes</a:t>
            </a:r>
          </a:p>
          <a:p>
            <a:pPr>
              <a:lnSpc>
                <a:spcPct val="90000"/>
              </a:lnSpc>
            </a:pPr>
            <a:r>
              <a:rPr lang="en-US" sz="2800">
                <a:latin typeface="Comic Sans MS" pitchFamily="66" charset="0"/>
              </a:rPr>
              <a:t>Prevalence and persistence of HPV increase with declining immune function.</a:t>
            </a:r>
          </a:p>
          <a:p>
            <a:pPr>
              <a:lnSpc>
                <a:spcPct val="90000"/>
              </a:lnSpc>
            </a:pPr>
            <a:r>
              <a:rPr lang="en-US" sz="2800">
                <a:latin typeface="Comic Sans MS" pitchFamily="66" charset="0"/>
              </a:rPr>
              <a:t>Prevalence of squamouos intraepithelial lesion (SIL) 5-6X greater in HIV +</a:t>
            </a:r>
          </a:p>
          <a:p>
            <a:pPr>
              <a:lnSpc>
                <a:spcPct val="90000"/>
              </a:lnSpc>
            </a:pPr>
            <a:r>
              <a:rPr lang="en-US" sz="2800">
                <a:latin typeface="Comic Sans MS" pitchFamily="66" charset="0"/>
              </a:rPr>
              <a:t>Incidence of SIL 20% in infected Vs 5 % in uninfected</a:t>
            </a:r>
          </a:p>
          <a:p>
            <a:pPr>
              <a:lnSpc>
                <a:spcPct val="90000"/>
              </a:lnSpc>
            </a:pPr>
            <a:r>
              <a:rPr lang="en-US" sz="2800">
                <a:latin typeface="Comic Sans MS" pitchFamily="66" charset="0"/>
              </a:rPr>
              <a:t>HAART reduces prevalence of SIL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129EA79-6583-4ADD-B981-8FC639873806}" type="slidenum">
              <a:rPr lang="en-GB"/>
              <a:pPr/>
              <a:t>17</a:t>
            </a:fld>
            <a:endParaRPr lang="en-GB"/>
          </a:p>
        </p:txBody>
      </p:sp>
      <p:sp>
        <p:nvSpPr>
          <p:cNvPr id="300034" name="Rectangle 2"/>
          <p:cNvSpPr>
            <a:spLocks noGrp="1" noChangeArrowheads="1"/>
          </p:cNvSpPr>
          <p:nvPr>
            <p:ph type="title"/>
          </p:nvPr>
        </p:nvSpPr>
        <p:spPr/>
        <p:txBody>
          <a:bodyPr/>
          <a:lstStyle/>
          <a:p>
            <a:r>
              <a:rPr lang="en-US" sz="3600">
                <a:solidFill>
                  <a:srgbClr val="FFFF00"/>
                </a:solidFill>
                <a:latin typeface="Comic Sans MS" pitchFamily="66" charset="0"/>
              </a:rPr>
              <a:t>Cervical Dysplasia and Neoplasia in Women with HIV</a:t>
            </a:r>
          </a:p>
        </p:txBody>
      </p:sp>
      <p:sp>
        <p:nvSpPr>
          <p:cNvPr id="300035" name="Rectangle 3"/>
          <p:cNvSpPr>
            <a:spLocks noGrp="1" noChangeArrowheads="1"/>
          </p:cNvSpPr>
          <p:nvPr>
            <p:ph type="body" idx="1"/>
          </p:nvPr>
        </p:nvSpPr>
        <p:spPr/>
        <p:txBody>
          <a:bodyPr/>
          <a:lstStyle/>
          <a:p>
            <a:r>
              <a:rPr lang="en-US">
                <a:latin typeface="Comic Sans MS" pitchFamily="66" charset="0"/>
              </a:rPr>
              <a:t>Rates of cervical dysplasia 10-11x greater than those observed in HIV-negative women</a:t>
            </a:r>
          </a:p>
          <a:p>
            <a:r>
              <a:rPr lang="en-US">
                <a:latin typeface="Comic Sans MS" pitchFamily="66" charset="0"/>
              </a:rPr>
              <a:t>Frequency and severity of cervical dysplasia increase with advancing HIV disease</a:t>
            </a:r>
          </a:p>
          <a:p>
            <a:r>
              <a:rPr lang="en-US">
                <a:latin typeface="Comic Sans MS" pitchFamily="66" charset="0"/>
              </a:rPr>
              <a:t>Shortened time from HPV infection to dysplasia and cancer without adequate screening and treatment programs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81E9608-74FC-47D3-A64B-969B4076D5E7}" type="slidenum">
              <a:rPr lang="en-GB"/>
              <a:pPr/>
              <a:t>18</a:t>
            </a:fld>
            <a:endParaRPr lang="en-GB"/>
          </a:p>
        </p:txBody>
      </p:sp>
      <p:sp>
        <p:nvSpPr>
          <p:cNvPr id="302082" name="Rectangle 2"/>
          <p:cNvSpPr>
            <a:spLocks noGrp="1" noChangeArrowheads="1"/>
          </p:cNvSpPr>
          <p:nvPr>
            <p:ph type="title"/>
          </p:nvPr>
        </p:nvSpPr>
        <p:spPr>
          <a:xfrm>
            <a:off x="468313" y="0"/>
            <a:ext cx="8229600" cy="1143000"/>
          </a:xfrm>
        </p:spPr>
        <p:txBody>
          <a:bodyPr/>
          <a:lstStyle/>
          <a:p>
            <a:r>
              <a:rPr lang="en-US" sz="3600">
                <a:solidFill>
                  <a:srgbClr val="FFFF00"/>
                </a:solidFill>
                <a:latin typeface="Comic Sans MS" pitchFamily="66" charset="0"/>
              </a:rPr>
              <a:t>Cervical Dysplasia and Neoplasia in Women with HIV</a:t>
            </a:r>
          </a:p>
        </p:txBody>
      </p:sp>
      <p:sp>
        <p:nvSpPr>
          <p:cNvPr id="302083" name="Rectangle 3"/>
          <p:cNvSpPr>
            <a:spLocks noGrp="1" noChangeArrowheads="1"/>
          </p:cNvSpPr>
          <p:nvPr>
            <p:ph type="body" idx="1"/>
          </p:nvPr>
        </p:nvSpPr>
        <p:spPr>
          <a:xfrm>
            <a:off x="0" y="1196975"/>
            <a:ext cx="9144000" cy="5661025"/>
          </a:xfrm>
        </p:spPr>
        <p:txBody>
          <a:bodyPr/>
          <a:lstStyle/>
          <a:p>
            <a:r>
              <a:rPr lang="en-US">
                <a:latin typeface="Comic Sans MS" pitchFamily="66" charset="0"/>
              </a:rPr>
              <a:t>Dysplasia associated with more extensive cervical involvement and more likely to involve other sites in the lower genital tract</a:t>
            </a:r>
          </a:p>
          <a:p>
            <a:pPr>
              <a:buFont typeface="Wingdings" pitchFamily="2" charset="2"/>
              <a:buNone/>
            </a:pPr>
            <a:endParaRPr lang="en-US">
              <a:latin typeface="Comic Sans MS" pitchFamily="66" charset="0"/>
            </a:endParaRPr>
          </a:p>
          <a:p>
            <a:r>
              <a:rPr lang="en-US">
                <a:latin typeface="Comic Sans MS" pitchFamily="66" charset="0"/>
              </a:rPr>
              <a:t>Increased incidence of recurrence after treatment for cervical dysplasia</a:t>
            </a:r>
          </a:p>
          <a:p>
            <a:pPr>
              <a:buFont typeface="Wingdings" pitchFamily="2" charset="2"/>
              <a:buNone/>
            </a:pPr>
            <a:endParaRPr lang="en-US">
              <a:latin typeface="Comic Sans MS" pitchFamily="66" charset="0"/>
            </a:endParaRPr>
          </a:p>
          <a:p>
            <a:r>
              <a:rPr lang="en-US">
                <a:latin typeface="Comic Sans MS" pitchFamily="66" charset="0"/>
              </a:rPr>
              <a:t>Invasive cervical cancer appears to present at more advanced stages and has poorer responses to standard therapy</a:t>
            </a:r>
          </a:p>
          <a:p>
            <a:endParaRPr lang="en-US">
              <a:latin typeface="Comic Sans MS"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A7D0B7E-B0BB-4905-9A2C-CCE8E693664D}" type="slidenum">
              <a:rPr lang="en-GB"/>
              <a:pPr/>
              <a:t>19</a:t>
            </a:fld>
            <a:endParaRPr lang="en-GB"/>
          </a:p>
        </p:txBody>
      </p:sp>
      <p:sp>
        <p:nvSpPr>
          <p:cNvPr id="304130" name="Rectangle 2"/>
          <p:cNvSpPr>
            <a:spLocks noGrp="1" noChangeArrowheads="1"/>
          </p:cNvSpPr>
          <p:nvPr>
            <p:ph type="title"/>
          </p:nvPr>
        </p:nvSpPr>
        <p:spPr>
          <a:xfrm>
            <a:off x="468313" y="0"/>
            <a:ext cx="8229600" cy="1143000"/>
          </a:xfrm>
        </p:spPr>
        <p:txBody>
          <a:bodyPr/>
          <a:lstStyle/>
          <a:p>
            <a:r>
              <a:rPr lang="en-US">
                <a:solidFill>
                  <a:srgbClr val="FFFF00"/>
                </a:solidFill>
                <a:latin typeface="Comic Sans MS" pitchFamily="66" charset="0"/>
              </a:rPr>
              <a:t>Prevention of Cervical Cancer</a:t>
            </a:r>
          </a:p>
        </p:txBody>
      </p:sp>
      <p:sp>
        <p:nvSpPr>
          <p:cNvPr id="304131" name="Rectangle 3"/>
          <p:cNvSpPr>
            <a:spLocks noGrp="1" noChangeArrowheads="1"/>
          </p:cNvSpPr>
          <p:nvPr>
            <p:ph type="body" idx="1"/>
          </p:nvPr>
        </p:nvSpPr>
        <p:spPr>
          <a:xfrm>
            <a:off x="468313" y="1052513"/>
            <a:ext cx="8675687" cy="5616575"/>
          </a:xfrm>
        </p:spPr>
        <p:txBody>
          <a:bodyPr/>
          <a:lstStyle/>
          <a:p>
            <a:r>
              <a:rPr lang="en-US">
                <a:latin typeface="Comic Sans MS" pitchFamily="66" charset="0"/>
              </a:rPr>
              <a:t>Possible role for VIA and cryotherapy (test, treat/refer)</a:t>
            </a:r>
          </a:p>
          <a:p>
            <a:r>
              <a:rPr lang="en-US">
                <a:latin typeface="Comic Sans MS" pitchFamily="66" charset="0"/>
              </a:rPr>
              <a:t>Careful visual inspection of vulva, vagina, perianal region</a:t>
            </a:r>
          </a:p>
          <a:p>
            <a:r>
              <a:rPr lang="en-US">
                <a:latin typeface="Comic Sans MS" pitchFamily="66" charset="0"/>
              </a:rPr>
              <a:t>Excisional or ablative treatment – may need to treat larger areas of cervix</a:t>
            </a:r>
          </a:p>
          <a:p>
            <a:r>
              <a:rPr lang="en-US">
                <a:latin typeface="Comic Sans MS" pitchFamily="66" charset="0"/>
              </a:rPr>
              <a:t>More frequent follow-up after treatment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CE9A826-02CB-4A4F-B5C7-7B0D2BE02CCF}" type="slidenum">
              <a:rPr lang="en-GB"/>
              <a:pPr/>
              <a:t>2</a:t>
            </a:fld>
            <a:endParaRPr lang="en-GB"/>
          </a:p>
        </p:txBody>
      </p:sp>
      <p:sp>
        <p:nvSpPr>
          <p:cNvPr id="206850" name="Rectangle 2"/>
          <p:cNvSpPr>
            <a:spLocks noGrp="1" noChangeArrowheads="1"/>
          </p:cNvSpPr>
          <p:nvPr>
            <p:ph type="title"/>
          </p:nvPr>
        </p:nvSpPr>
        <p:spPr/>
        <p:txBody>
          <a:bodyPr/>
          <a:lstStyle/>
          <a:p>
            <a:r>
              <a:rPr lang="en-US">
                <a:solidFill>
                  <a:srgbClr val="FFFF00"/>
                </a:solidFill>
                <a:latin typeface="Comic Sans MS" pitchFamily="66" charset="0"/>
              </a:rPr>
              <a:t>Objectives</a:t>
            </a:r>
          </a:p>
        </p:txBody>
      </p:sp>
      <p:sp>
        <p:nvSpPr>
          <p:cNvPr id="206851" name="Rectangle 3"/>
          <p:cNvSpPr>
            <a:spLocks noGrp="1" noChangeArrowheads="1"/>
          </p:cNvSpPr>
          <p:nvPr>
            <p:ph type="body" idx="1"/>
          </p:nvPr>
        </p:nvSpPr>
        <p:spPr>
          <a:xfrm>
            <a:off x="0" y="1600200"/>
            <a:ext cx="9144000" cy="4533900"/>
          </a:xfrm>
        </p:spPr>
        <p:txBody>
          <a:bodyPr/>
          <a:lstStyle/>
          <a:p>
            <a:pPr>
              <a:buFont typeface="Wingdings" pitchFamily="2" charset="2"/>
              <a:buChar char="Ø"/>
            </a:pPr>
            <a:r>
              <a:rPr lang="en-US" sz="3300">
                <a:latin typeface="Comic Sans MS" pitchFamily="66" charset="0"/>
              </a:rPr>
              <a:t>To review the most common gynecologic problems ( benign &amp; malignant)</a:t>
            </a:r>
          </a:p>
          <a:p>
            <a:pPr>
              <a:buFont typeface="Wingdings" pitchFamily="2" charset="2"/>
              <a:buNone/>
            </a:pPr>
            <a:endParaRPr lang="en-US" sz="3300">
              <a:latin typeface="Comic Sans MS" pitchFamily="66" charset="0"/>
            </a:endParaRPr>
          </a:p>
          <a:p>
            <a:pPr>
              <a:buFont typeface="Wingdings" pitchFamily="2" charset="2"/>
              <a:buChar char="Ø"/>
            </a:pPr>
            <a:r>
              <a:rPr lang="en-US" sz="3300">
                <a:latin typeface="Comic Sans MS" pitchFamily="66" charset="0"/>
              </a:rPr>
              <a:t>Discuss sexual transmission of HIV</a:t>
            </a:r>
          </a:p>
          <a:p>
            <a:pPr>
              <a:buFont typeface="Wingdings" pitchFamily="2" charset="2"/>
              <a:buNone/>
            </a:pPr>
            <a:endParaRPr lang="en-US" sz="3300">
              <a:latin typeface="Comic Sans MS" pitchFamily="66" charset="0"/>
            </a:endParaRPr>
          </a:p>
          <a:p>
            <a:pPr>
              <a:buFont typeface="Wingdings" pitchFamily="2" charset="2"/>
              <a:buChar char="Ø"/>
            </a:pPr>
            <a:r>
              <a:rPr lang="en-US" sz="3300">
                <a:latin typeface="Comic Sans MS" pitchFamily="66" charset="0"/>
              </a:rPr>
              <a:t>Discuss contraception and HIV</a:t>
            </a:r>
          </a:p>
          <a:p>
            <a:pPr>
              <a:buFont typeface="Wingdings" pitchFamily="2" charset="2"/>
              <a:buNone/>
            </a:pPr>
            <a:endParaRPr lang="en-US" sz="3300">
              <a:latin typeface="Comic Sans MS" pitchFamily="66" charset="0"/>
            </a:endParaRPr>
          </a:p>
          <a:p>
            <a:pPr>
              <a:buFont typeface="Wingdings" pitchFamily="2" charset="2"/>
              <a:buChar char="Ø"/>
            </a:pPr>
            <a:r>
              <a:rPr lang="en-US" sz="3300">
                <a:latin typeface="Comic Sans MS" pitchFamily="66" charset="0"/>
              </a:rPr>
              <a:t>Adolescent reproductive health and HIV</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2EF16E2E-BAC3-49CF-9E8F-84391EF95E09}" type="slidenum">
              <a:rPr lang="en-GB"/>
              <a:pPr/>
              <a:t>20</a:t>
            </a:fld>
            <a:endParaRPr lang="en-GB"/>
          </a:p>
        </p:txBody>
      </p:sp>
      <p:sp>
        <p:nvSpPr>
          <p:cNvPr id="306178" name="Rectangle 2"/>
          <p:cNvSpPr>
            <a:spLocks noGrp="1" noChangeArrowheads="1"/>
          </p:cNvSpPr>
          <p:nvPr>
            <p:ph type="title"/>
          </p:nvPr>
        </p:nvSpPr>
        <p:spPr/>
        <p:txBody>
          <a:bodyPr/>
          <a:lstStyle/>
          <a:p>
            <a:r>
              <a:rPr lang="en-US">
                <a:solidFill>
                  <a:srgbClr val="FFFF00"/>
                </a:solidFill>
                <a:latin typeface="Comic Sans MS" pitchFamily="66" charset="0"/>
              </a:rPr>
              <a:t>What is VIA?</a:t>
            </a:r>
            <a:endParaRPr lang="en-US" sz="3600">
              <a:solidFill>
                <a:srgbClr val="FFFF00"/>
              </a:solidFill>
              <a:latin typeface="Comic Sans MS" pitchFamily="66" charset="0"/>
            </a:endParaRPr>
          </a:p>
        </p:txBody>
      </p:sp>
      <p:sp>
        <p:nvSpPr>
          <p:cNvPr id="306179" name="Rectangle 3"/>
          <p:cNvSpPr>
            <a:spLocks noGrp="1" noChangeArrowheads="1"/>
          </p:cNvSpPr>
          <p:nvPr>
            <p:ph type="body" idx="1"/>
          </p:nvPr>
        </p:nvSpPr>
        <p:spPr>
          <a:xfrm>
            <a:off x="1193800" y="1844675"/>
            <a:ext cx="7416800" cy="4178300"/>
          </a:xfrm>
        </p:spPr>
        <p:txBody>
          <a:bodyPr/>
          <a:lstStyle/>
          <a:p>
            <a:r>
              <a:rPr lang="en-US" sz="2000">
                <a:latin typeface="Comic Sans MS" pitchFamily="66" charset="0"/>
              </a:rPr>
              <a:t>Visual inspection with acetic acid</a:t>
            </a:r>
          </a:p>
          <a:p>
            <a:r>
              <a:rPr lang="en-US" sz="2000">
                <a:latin typeface="Comic Sans MS" pitchFamily="66" charset="0"/>
              </a:rPr>
              <a:t>Applying dilute (3-5%) acetic acid (vinegar) to the cervix then viewing it with the naked eye to detect abnormalities</a:t>
            </a:r>
          </a:p>
          <a:p>
            <a:r>
              <a:rPr lang="en-US" sz="2000">
                <a:latin typeface="Comic Sans MS" pitchFamily="66" charset="0"/>
              </a:rPr>
              <a:t>Acetic acid enhances and marks a precancerous lesion or cancer by turning it a whitish hue (acetowhite change).</a:t>
            </a:r>
          </a:p>
          <a:p>
            <a:pPr>
              <a:buFont typeface="Wingdings" pitchFamily="2" charset="2"/>
              <a:buNone/>
            </a:pPr>
            <a:endParaRPr lang="en-US" sz="2000">
              <a:latin typeface="Comic Sans MS" pitchFamily="66" charset="0"/>
            </a:endParaRPr>
          </a:p>
        </p:txBody>
      </p:sp>
      <p:sp>
        <p:nvSpPr>
          <p:cNvPr id="306180" name="Text Box 4"/>
          <p:cNvSpPr txBox="1">
            <a:spLocks noChangeArrowheads="1"/>
          </p:cNvSpPr>
          <p:nvPr/>
        </p:nvSpPr>
        <p:spPr bwMode="auto">
          <a:xfrm>
            <a:off x="1989138" y="6384925"/>
            <a:ext cx="1981200" cy="396875"/>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sz="2000" b="1"/>
              <a:t>Negative</a:t>
            </a:r>
          </a:p>
        </p:txBody>
      </p:sp>
      <p:sp>
        <p:nvSpPr>
          <p:cNvPr id="306181" name="Text Box 5"/>
          <p:cNvSpPr txBox="1">
            <a:spLocks noChangeArrowheads="1"/>
          </p:cNvSpPr>
          <p:nvPr/>
        </p:nvSpPr>
        <p:spPr bwMode="auto">
          <a:xfrm>
            <a:off x="5486400" y="6369050"/>
            <a:ext cx="1600200" cy="396875"/>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sz="2000" b="1"/>
              <a:t>Positive</a:t>
            </a:r>
          </a:p>
        </p:txBody>
      </p:sp>
      <p:pic>
        <p:nvPicPr>
          <p:cNvPr id="306182" name="Picture 6" descr="positive_via"/>
          <p:cNvPicPr>
            <a:picLocks noChangeAspect="1" noChangeArrowheads="1"/>
          </p:cNvPicPr>
          <p:nvPr/>
        </p:nvPicPr>
        <p:blipFill>
          <a:blip r:embed="rId3" cstate="print"/>
          <a:srcRect/>
          <a:stretch>
            <a:fillRect/>
          </a:stretch>
        </p:blipFill>
        <p:spPr bwMode="auto">
          <a:xfrm>
            <a:off x="4953000" y="3975100"/>
            <a:ext cx="2605088" cy="2289175"/>
          </a:xfrm>
          <a:prstGeom prst="rect">
            <a:avLst/>
          </a:prstGeom>
          <a:noFill/>
        </p:spPr>
      </p:pic>
      <p:pic>
        <p:nvPicPr>
          <p:cNvPr id="306183" name="Picture 7" descr="negative_via"/>
          <p:cNvPicPr>
            <a:picLocks noChangeAspect="1" noChangeArrowheads="1"/>
          </p:cNvPicPr>
          <p:nvPr/>
        </p:nvPicPr>
        <p:blipFill>
          <a:blip r:embed="rId4" cstate="print"/>
          <a:srcRect/>
          <a:stretch>
            <a:fillRect/>
          </a:stretch>
        </p:blipFill>
        <p:spPr bwMode="auto">
          <a:xfrm>
            <a:off x="1600200" y="3962400"/>
            <a:ext cx="2678113" cy="2284413"/>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417D5AC-0408-4EA3-A86C-AA760318796D}" type="slidenum">
              <a:rPr lang="en-GB"/>
              <a:pPr/>
              <a:t>21</a:t>
            </a:fld>
            <a:endParaRPr lang="en-GB"/>
          </a:p>
        </p:txBody>
      </p:sp>
      <p:sp>
        <p:nvSpPr>
          <p:cNvPr id="291842" name="Rectangle 2"/>
          <p:cNvSpPr>
            <a:spLocks noGrp="1" noChangeArrowheads="1"/>
          </p:cNvSpPr>
          <p:nvPr>
            <p:ph type="title"/>
          </p:nvPr>
        </p:nvSpPr>
        <p:spPr/>
        <p:txBody>
          <a:bodyPr/>
          <a:lstStyle/>
          <a:p>
            <a:r>
              <a:rPr lang="en-US" sz="3600">
                <a:solidFill>
                  <a:srgbClr val="FFFF00"/>
                </a:solidFill>
                <a:latin typeface="Comic Sans MS" pitchFamily="66" charset="0"/>
              </a:rPr>
              <a:t>Sexual transmission of HIV</a:t>
            </a:r>
          </a:p>
        </p:txBody>
      </p:sp>
      <p:sp>
        <p:nvSpPr>
          <p:cNvPr id="291843" name="Rectangle 3"/>
          <p:cNvSpPr>
            <a:spLocks noGrp="1" noChangeArrowheads="1"/>
          </p:cNvSpPr>
          <p:nvPr>
            <p:ph type="body" idx="1"/>
          </p:nvPr>
        </p:nvSpPr>
        <p:spPr/>
        <p:txBody>
          <a:bodyPr/>
          <a:lstStyle/>
          <a:p>
            <a:r>
              <a:rPr lang="en-US">
                <a:latin typeface="Comic Sans MS" pitchFamily="66" charset="0"/>
              </a:rPr>
              <a:t>Sexual – most common mode of transmission globally</a:t>
            </a:r>
          </a:p>
          <a:p>
            <a:r>
              <a:rPr lang="en-US">
                <a:latin typeface="Comic Sans MS" pitchFamily="66" charset="0"/>
              </a:rPr>
              <a:t>Risk per episode</a:t>
            </a:r>
          </a:p>
          <a:p>
            <a:pPr lvl="1"/>
            <a:r>
              <a:rPr lang="en-US">
                <a:latin typeface="Comic Sans MS" pitchFamily="66" charset="0"/>
              </a:rPr>
              <a:t>Receptive vaginal intercourse: 0.1–0.2% </a:t>
            </a:r>
          </a:p>
          <a:p>
            <a:pPr lvl="1"/>
            <a:r>
              <a:rPr lang="en-US">
                <a:latin typeface="Comic Sans MS" pitchFamily="66" charset="0"/>
              </a:rPr>
              <a:t>Receptive anal intercourse: 0.1–3%</a:t>
            </a:r>
          </a:p>
          <a:p>
            <a:pPr lvl="1"/>
            <a:r>
              <a:rPr lang="en-US">
                <a:latin typeface="Comic Sans MS" pitchFamily="66" charset="0"/>
              </a:rPr>
              <a:t>Insertive vaginal intercourse: 0.1%</a:t>
            </a:r>
          </a:p>
          <a:p>
            <a:pPr lvl="1"/>
            <a:r>
              <a:rPr lang="en-US">
                <a:latin typeface="Comic Sans MS" pitchFamily="66" charset="0"/>
              </a:rPr>
              <a:t>Insertive anal intercourse: 0.06% </a:t>
            </a:r>
          </a:p>
          <a:p>
            <a:pPr lvl="1"/>
            <a:r>
              <a:rPr lang="en-US">
                <a:latin typeface="Comic Sans MS" pitchFamily="66" charset="0"/>
              </a:rPr>
              <a:t>Receptive oral intercourse: 0.04%</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lide Number Placeholder 5"/>
          <p:cNvSpPr>
            <a:spLocks noGrp="1"/>
          </p:cNvSpPr>
          <p:nvPr>
            <p:ph type="sldNum" sz="quarter" idx="12"/>
          </p:nvPr>
        </p:nvSpPr>
        <p:spPr/>
        <p:txBody>
          <a:bodyPr/>
          <a:lstStyle/>
          <a:p>
            <a:fld id="{182C086A-E100-454A-9936-14CD42E7CA3E}" type="slidenum">
              <a:rPr lang="en-US"/>
              <a:pPr/>
              <a:t>22</a:t>
            </a:fld>
            <a:endParaRPr lang="en-US"/>
          </a:p>
        </p:txBody>
      </p:sp>
      <p:sp>
        <p:nvSpPr>
          <p:cNvPr id="215042" name="Rectangle 2"/>
          <p:cNvSpPr>
            <a:spLocks noGrp="1" noChangeArrowheads="1"/>
          </p:cNvSpPr>
          <p:nvPr>
            <p:ph type="title"/>
          </p:nvPr>
        </p:nvSpPr>
        <p:spPr>
          <a:xfrm>
            <a:off x="0" y="304800"/>
            <a:ext cx="9144000" cy="1066800"/>
          </a:xfrm>
        </p:spPr>
        <p:txBody>
          <a:bodyPr/>
          <a:lstStyle/>
          <a:p>
            <a:r>
              <a:rPr lang="en-US" sz="3200">
                <a:latin typeface="Comic Sans MS" pitchFamily="66" charset="0"/>
                <a:ea typeface="Raavi" pitchFamily="2"/>
                <a:cs typeface="Raavi" pitchFamily="2"/>
              </a:rPr>
              <a:t>Factors Affecting Sexual Transmission of HIV</a:t>
            </a:r>
          </a:p>
        </p:txBody>
      </p:sp>
      <p:graphicFrame>
        <p:nvGraphicFramePr>
          <p:cNvPr id="215164" name="Group 124"/>
          <p:cNvGraphicFramePr>
            <a:graphicFrameLocks noGrp="1"/>
          </p:cNvGraphicFramePr>
          <p:nvPr/>
        </p:nvGraphicFramePr>
        <p:xfrm>
          <a:off x="1320800" y="1752600"/>
          <a:ext cx="6477000" cy="4800600"/>
        </p:xfrm>
        <a:graphic>
          <a:graphicData uri="http://schemas.openxmlformats.org/drawingml/2006/table">
            <a:tbl>
              <a:tblPr/>
              <a:tblGrid>
                <a:gridCol w="2324100"/>
                <a:gridCol w="182563"/>
                <a:gridCol w="1684337"/>
                <a:gridCol w="2286000"/>
              </a:tblGrid>
              <a:tr h="333375">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cap="flat">
                      <a:noFill/>
                    </a:lnL>
                    <a:lnR>
                      <a:noFill/>
                    </a:lnR>
                    <a:lnT cap="fla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Infectiousness</a:t>
                      </a: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Susceptibility</a:t>
                      </a:r>
                    </a:p>
                  </a:txBody>
                  <a:tcPr horzOverflow="overflow">
                    <a:lnL>
                      <a:noFill/>
                    </a:lnL>
                    <a:lnR cap="flat">
                      <a:noFill/>
                    </a:lnR>
                    <a:lnT cap="flat">
                      <a:noFill/>
                    </a:lnT>
                    <a:lnB>
                      <a:noFill/>
                    </a:lnB>
                    <a:lnTlToBr>
                      <a:noFill/>
                    </a:lnTlToBr>
                    <a:lnBlToTr>
                      <a:noFill/>
                    </a:lnBlToTr>
                    <a:noFill/>
                  </a:tcPr>
                </a:tc>
              </a:tr>
              <a:tr h="360363">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Late Clinical Stage</a:t>
                      </a:r>
                    </a:p>
                  </a:txBody>
                  <a:tcPr horzOverflow="overflow">
                    <a:lnL cap="flat">
                      <a:noFill/>
                    </a:lnL>
                    <a:lnR>
                      <a:noFill/>
                    </a:lnR>
                    <a:lnT>
                      <a:noFill/>
                    </a:lnT>
                    <a:lnB>
                      <a:noFill/>
                    </a:lnB>
                    <a:lnTlToBr>
                      <a:noFill/>
                    </a:lnTlToBr>
                    <a:lnBlToTr>
                      <a:noFill/>
                    </a:lnBlToTr>
                    <a:solidFill>
                      <a:srgbClr val="FF9966">
                        <a:alpha val="50000"/>
                      </a:srgbClr>
                    </a:solidFill>
                  </a:tcPr>
                </a:tc>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rgbClr val="FF9966">
                        <a:alpha val="50000"/>
                      </a:srgbClr>
                    </a:solidFill>
                  </a:tcPr>
                </a:tc>
                <a:tc h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N/A</a:t>
                      </a:r>
                    </a:p>
                  </a:txBody>
                  <a:tcPr horzOverflow="overflow">
                    <a:lnL>
                      <a:noFill/>
                    </a:lnL>
                    <a:lnR cap="flat">
                      <a:noFill/>
                    </a:lnR>
                    <a:lnT>
                      <a:noFill/>
                    </a:lnT>
                    <a:lnB>
                      <a:noFill/>
                    </a:lnB>
                    <a:lnTlToBr>
                      <a:noFill/>
                    </a:lnTlToBr>
                    <a:lnBlToTr>
                      <a:noFill/>
                    </a:lnBlToTr>
                    <a:solidFill>
                      <a:srgbClr val="FF9966">
                        <a:alpha val="50000"/>
                      </a:srgbClr>
                    </a:solidFill>
                  </a:tcPr>
                </a:tc>
              </a:tr>
              <a:tr h="334963">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Primary HIV Infection</a:t>
                      </a:r>
                    </a:p>
                  </a:txBody>
                  <a:tcPr horzOverflow="overflow">
                    <a:lnL cap="flat">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N/A</a:t>
                      </a:r>
                    </a:p>
                  </a:txBody>
                  <a:tcPr horzOverflow="overflow">
                    <a:lnL>
                      <a:noFill/>
                    </a:lnL>
                    <a:lnR cap="flat">
                      <a:noFill/>
                    </a:lnR>
                    <a:lnT>
                      <a:noFill/>
                    </a:lnT>
                    <a:lnB>
                      <a:noFill/>
                    </a:lnB>
                    <a:lnTlToBr>
                      <a:noFill/>
                    </a:lnTlToBr>
                    <a:lnBlToTr>
                      <a:noFill/>
                    </a:lnBlToTr>
                    <a:noFill/>
                  </a:tcPr>
                </a:tc>
              </a:tr>
              <a:tr h="333375">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Antiretroviral Therapy</a:t>
                      </a:r>
                    </a:p>
                  </a:txBody>
                  <a:tcPr horzOverflow="overflow">
                    <a:lnL cap="flat">
                      <a:noFill/>
                    </a:lnL>
                    <a:lnR>
                      <a:noFill/>
                    </a:lnR>
                    <a:lnT>
                      <a:noFill/>
                    </a:lnT>
                    <a:lnB>
                      <a:noFill/>
                    </a:lnB>
                    <a:lnTlToBr>
                      <a:noFill/>
                    </a:lnTlToBr>
                    <a:lnBlToTr>
                      <a:noFill/>
                    </a:lnBlToTr>
                    <a:solidFill>
                      <a:srgbClr val="FF9966">
                        <a:alpha val="50000"/>
                      </a:srgbClr>
                    </a:solid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rgbClr val="FF9966">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                       ?</a:t>
                      </a:r>
                    </a:p>
                  </a:txBody>
                  <a:tcPr horzOverflow="overflow">
                    <a:lnL>
                      <a:noFill/>
                    </a:lnL>
                    <a:lnR cap="flat">
                      <a:noFill/>
                    </a:lnR>
                    <a:lnT>
                      <a:noFill/>
                    </a:lnT>
                    <a:lnB>
                      <a:noFill/>
                    </a:lnB>
                    <a:lnTlToBr>
                      <a:noFill/>
                    </a:lnTlToBr>
                    <a:lnBlToTr>
                      <a:noFill/>
                    </a:lnBlToTr>
                    <a:solidFill>
                      <a:srgbClr val="FF9966">
                        <a:alpha val="50000"/>
                      </a:srgbClr>
                    </a:solidFill>
                  </a:tcPr>
                </a:tc>
              </a:tr>
              <a:tr h="333375">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Genital Tract Infection</a:t>
                      </a:r>
                    </a:p>
                  </a:txBody>
                  <a:tcPr horzOverflow="overflow">
                    <a:lnL cap="flat">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333375">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Cervical Ectopy</a:t>
                      </a:r>
                    </a:p>
                  </a:txBody>
                  <a:tcPr horzOverflow="overflow">
                    <a:lnL cap="flat">
                      <a:noFill/>
                    </a:lnL>
                    <a:lnR>
                      <a:noFill/>
                    </a:lnR>
                    <a:lnT>
                      <a:noFill/>
                    </a:lnT>
                    <a:lnB>
                      <a:noFill/>
                    </a:lnB>
                    <a:lnTlToBr>
                      <a:noFill/>
                    </a:lnTlToBr>
                    <a:lnBlToTr>
                      <a:noFill/>
                    </a:lnBlToTr>
                    <a:solidFill>
                      <a:srgbClr val="FF9966">
                        <a:alpha val="50000"/>
                      </a:srgbClr>
                    </a:solid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                ?</a:t>
                      </a:r>
                    </a:p>
                  </a:txBody>
                  <a:tcPr horzOverflow="overflow">
                    <a:lnL>
                      <a:noFill/>
                    </a:lnL>
                    <a:lnR>
                      <a:noFill/>
                    </a:lnR>
                    <a:lnT>
                      <a:noFill/>
                    </a:lnT>
                    <a:lnB>
                      <a:noFill/>
                    </a:lnB>
                    <a:lnTlToBr>
                      <a:noFill/>
                    </a:lnTlToBr>
                    <a:lnBlToTr>
                      <a:noFill/>
                    </a:lnBlToTr>
                    <a:solidFill>
                      <a:srgbClr val="FF9966">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solidFill>
                      <a:srgbClr val="FF9966">
                        <a:alpha val="50000"/>
                      </a:srgbClr>
                    </a:solidFill>
                  </a:tcPr>
                </a:tc>
              </a:tr>
              <a:tr h="334963">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Circumcision</a:t>
                      </a:r>
                    </a:p>
                  </a:txBody>
                  <a:tcPr horzOverflow="overflow">
                    <a:lnL cap="flat">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412750">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Method of Contraception</a:t>
                      </a:r>
                    </a:p>
                  </a:txBody>
                  <a:tcPr horzOverflow="overflow">
                    <a:lnL cap="flat">
                      <a:noFill/>
                    </a:lnL>
                    <a:lnR>
                      <a:noFill/>
                    </a:lnR>
                    <a:lnT>
                      <a:noFill/>
                    </a:lnT>
                    <a:lnB>
                      <a:noFill/>
                    </a:lnB>
                    <a:lnTlToBr>
                      <a:noFill/>
                    </a:lnTlToBr>
                    <a:lnBlToTr>
                      <a:noFill/>
                    </a:lnBlToTr>
                    <a:solidFill>
                      <a:srgbClr val="FF9966">
                        <a:alpha val="50000"/>
                      </a:srgbClr>
                    </a:solid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rgbClr val="FF9966">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solidFill>
                      <a:srgbClr val="FF9966">
                        <a:alpha val="50000"/>
                      </a:srgbClr>
                    </a:solidFill>
                  </a:tcPr>
                </a:tc>
              </a:tr>
              <a:tr h="334963">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     Barrier</a:t>
                      </a:r>
                    </a:p>
                  </a:txBody>
                  <a:tcPr horzOverflow="overflow">
                    <a:lnL cap="flat">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333375">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     Hormonal</a:t>
                      </a:r>
                    </a:p>
                  </a:txBody>
                  <a:tcPr horzOverflow="overflow">
                    <a:lnL cap="flat">
                      <a:noFill/>
                    </a:lnL>
                    <a:lnR>
                      <a:noFill/>
                    </a:lnR>
                    <a:lnT>
                      <a:noFill/>
                    </a:lnT>
                    <a:lnB>
                      <a:noFill/>
                    </a:lnB>
                    <a:lnTlToBr>
                      <a:noFill/>
                    </a:lnTlToBr>
                    <a:lnBlToTr>
                      <a:noFill/>
                    </a:lnBlToTr>
                    <a:solidFill>
                      <a:schemeClr val="bg1"/>
                    </a:solidFill>
                  </a:tcPr>
                </a:tc>
                <a:tc h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     ?</a:t>
                      </a: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solidFill>
                      <a:schemeClr val="bg1"/>
                    </a:solidFill>
                  </a:tcPr>
                </a:tc>
              </a:tr>
              <a:tr h="333375">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     Spermicidal</a:t>
                      </a:r>
                    </a:p>
                  </a:txBody>
                  <a:tcPr horzOverflow="overflow">
                    <a:lnL cap="flat">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     ?</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333375">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     IUD</a:t>
                      </a:r>
                    </a:p>
                  </a:txBody>
                  <a:tcPr horzOverflow="overflow">
                    <a:lnL cap="flat">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             ?</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379413">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Menstruation</a:t>
                      </a:r>
                    </a:p>
                  </a:txBody>
                  <a:tcPr horzOverflow="overflow">
                    <a:lnL cap="flat">
                      <a:noFill/>
                    </a:lnL>
                    <a:lnR>
                      <a:noFill/>
                    </a:lnR>
                    <a:lnT>
                      <a:noFill/>
                    </a:lnT>
                    <a:lnB>
                      <a:noFill/>
                    </a:lnB>
                    <a:lnTlToBr>
                      <a:noFill/>
                    </a:lnTlToBr>
                    <a:lnBlToTr>
                      <a:noFill/>
                    </a:lnBlToTr>
                    <a:solidFill>
                      <a:srgbClr val="FF9966">
                        <a:alpha val="50000"/>
                      </a:srgbClr>
                    </a:solid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rgbClr val="FF9966">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endParaRPr kumimoji="1" lang="en-GB"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solidFill>
                      <a:srgbClr val="FF9966">
                        <a:alpha val="50000"/>
                      </a:srgbClr>
                    </a:solidFill>
                  </a:tcPr>
                </a:tc>
              </a:tr>
              <a:tr h="309563">
                <a:tc gridSpan="2">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Pregnancy</a:t>
                      </a:r>
                    </a:p>
                  </a:txBody>
                  <a:tcPr horzOverflow="overflow">
                    <a:lnL cap="flat">
                      <a:noFill/>
                    </a:lnL>
                    <a:lnR>
                      <a:noFill/>
                    </a:lnR>
                    <a:lnT>
                      <a:noFill/>
                    </a:lnT>
                    <a:lnB cap="flat">
                      <a:noFill/>
                    </a:lnB>
                    <a:lnTlToBr>
                      <a:noFill/>
                    </a:lnTlToBr>
                    <a:lnBlToTr>
                      <a:noFill/>
                    </a:lnBlToTr>
                    <a:no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                 ?</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FF0000"/>
                        </a:buClr>
                        <a:buSzTx/>
                        <a:buFont typeface="Wingdings" pitchFamily="2" charset="2"/>
                        <a:buNone/>
                        <a:tabLst/>
                      </a:pPr>
                      <a:r>
                        <a:rPr kumimoji="1" lang="en-US" sz="1400" b="1" i="0" u="none" strike="noStrike" cap="none" normalizeH="0" baseline="0" smtClean="0">
                          <a:ln>
                            <a:noFill/>
                          </a:ln>
                          <a:solidFill>
                            <a:schemeClr val="tx1"/>
                          </a:solidFill>
                          <a:effectLst/>
                          <a:latin typeface="Arial" charset="0"/>
                        </a:rPr>
                        <a:t>                        ?</a:t>
                      </a:r>
                    </a:p>
                  </a:txBody>
                  <a:tcPr horzOverflow="overflow">
                    <a:lnL>
                      <a:noFill/>
                    </a:lnL>
                    <a:lnR cap="flat">
                      <a:noFill/>
                    </a:lnR>
                    <a:lnT>
                      <a:noFill/>
                    </a:lnT>
                    <a:lnB cap="flat">
                      <a:noFill/>
                    </a:lnB>
                    <a:lnTlToBr>
                      <a:noFill/>
                    </a:lnTlToBr>
                    <a:lnBlToTr>
                      <a:noFill/>
                    </a:lnBlToTr>
                    <a:noFill/>
                  </a:tcPr>
                </a:tc>
              </a:tr>
            </a:tbl>
          </a:graphicData>
        </a:graphic>
      </p:graphicFrame>
      <p:grpSp>
        <p:nvGrpSpPr>
          <p:cNvPr id="215120" name="Group 80"/>
          <p:cNvGrpSpPr>
            <a:grpSpLocks/>
          </p:cNvGrpSpPr>
          <p:nvPr/>
        </p:nvGrpSpPr>
        <p:grpSpPr bwMode="auto">
          <a:xfrm>
            <a:off x="4432300" y="4543425"/>
            <a:ext cx="304800" cy="304800"/>
            <a:chOff x="2784" y="3006"/>
            <a:chExt cx="192" cy="192"/>
          </a:xfrm>
        </p:grpSpPr>
        <p:sp>
          <p:nvSpPr>
            <p:cNvPr id="215121" name="Line 81"/>
            <p:cNvSpPr>
              <a:spLocks noChangeShapeType="1"/>
            </p:cNvSpPr>
            <p:nvPr/>
          </p:nvSpPr>
          <p:spPr bwMode="auto">
            <a:xfrm>
              <a:off x="2784" y="3006"/>
              <a:ext cx="0" cy="192"/>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22" name="Line 82"/>
            <p:cNvSpPr>
              <a:spLocks noChangeShapeType="1"/>
            </p:cNvSpPr>
            <p:nvPr/>
          </p:nvSpPr>
          <p:spPr bwMode="auto">
            <a:xfrm>
              <a:off x="2880" y="3006"/>
              <a:ext cx="0" cy="192"/>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23" name="Line 83"/>
            <p:cNvSpPr>
              <a:spLocks noChangeShapeType="1"/>
            </p:cNvSpPr>
            <p:nvPr/>
          </p:nvSpPr>
          <p:spPr bwMode="auto">
            <a:xfrm>
              <a:off x="2976" y="3006"/>
              <a:ext cx="0" cy="192"/>
            </a:xfrm>
            <a:prstGeom prst="line">
              <a:avLst/>
            </a:prstGeom>
            <a:noFill/>
            <a:ln w="28575">
              <a:solidFill>
                <a:schemeClr val="tx1"/>
              </a:solidFill>
              <a:round/>
              <a:headEnd type="none" w="sm" len="sm"/>
              <a:tailEnd type="triangle" w="sm" len="sm"/>
            </a:ln>
            <a:effectLst/>
          </p:spPr>
          <p:txBody>
            <a:bodyPr/>
            <a:lstStyle/>
            <a:p>
              <a:endParaRPr lang="en-US"/>
            </a:p>
          </p:txBody>
        </p:sp>
      </p:grpSp>
      <p:grpSp>
        <p:nvGrpSpPr>
          <p:cNvPr id="215124" name="Group 84"/>
          <p:cNvGrpSpPr>
            <a:grpSpLocks/>
          </p:cNvGrpSpPr>
          <p:nvPr/>
        </p:nvGrpSpPr>
        <p:grpSpPr bwMode="auto">
          <a:xfrm>
            <a:off x="6540500" y="4546600"/>
            <a:ext cx="304800" cy="304800"/>
            <a:chOff x="2784" y="3006"/>
            <a:chExt cx="192" cy="192"/>
          </a:xfrm>
        </p:grpSpPr>
        <p:sp>
          <p:nvSpPr>
            <p:cNvPr id="215125" name="Line 85"/>
            <p:cNvSpPr>
              <a:spLocks noChangeShapeType="1"/>
            </p:cNvSpPr>
            <p:nvPr/>
          </p:nvSpPr>
          <p:spPr bwMode="auto">
            <a:xfrm>
              <a:off x="2784" y="3006"/>
              <a:ext cx="0" cy="192"/>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26" name="Line 86"/>
            <p:cNvSpPr>
              <a:spLocks noChangeShapeType="1"/>
            </p:cNvSpPr>
            <p:nvPr/>
          </p:nvSpPr>
          <p:spPr bwMode="auto">
            <a:xfrm>
              <a:off x="2880" y="3006"/>
              <a:ext cx="0" cy="192"/>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27" name="Line 87"/>
            <p:cNvSpPr>
              <a:spLocks noChangeShapeType="1"/>
            </p:cNvSpPr>
            <p:nvPr/>
          </p:nvSpPr>
          <p:spPr bwMode="auto">
            <a:xfrm>
              <a:off x="2976" y="3006"/>
              <a:ext cx="0" cy="192"/>
            </a:xfrm>
            <a:prstGeom prst="line">
              <a:avLst/>
            </a:prstGeom>
            <a:noFill/>
            <a:ln w="28575">
              <a:solidFill>
                <a:schemeClr val="tx1"/>
              </a:solidFill>
              <a:round/>
              <a:headEnd type="none" w="sm" len="sm"/>
              <a:tailEnd type="triangle" w="sm" len="sm"/>
            </a:ln>
            <a:effectLst/>
          </p:spPr>
          <p:txBody>
            <a:bodyPr/>
            <a:lstStyle/>
            <a:p>
              <a:endParaRPr lang="en-US"/>
            </a:p>
          </p:txBody>
        </p:sp>
      </p:grpSp>
      <p:grpSp>
        <p:nvGrpSpPr>
          <p:cNvPr id="215128" name="Group 88"/>
          <p:cNvGrpSpPr>
            <a:grpSpLocks/>
          </p:cNvGrpSpPr>
          <p:nvPr/>
        </p:nvGrpSpPr>
        <p:grpSpPr bwMode="auto">
          <a:xfrm flipV="1">
            <a:off x="4419600" y="2108200"/>
            <a:ext cx="304800" cy="304800"/>
            <a:chOff x="2784" y="3006"/>
            <a:chExt cx="192" cy="192"/>
          </a:xfrm>
        </p:grpSpPr>
        <p:sp>
          <p:nvSpPr>
            <p:cNvPr id="215129" name="Line 89"/>
            <p:cNvSpPr>
              <a:spLocks noChangeShapeType="1"/>
            </p:cNvSpPr>
            <p:nvPr/>
          </p:nvSpPr>
          <p:spPr bwMode="auto">
            <a:xfrm>
              <a:off x="2784" y="3006"/>
              <a:ext cx="0" cy="192"/>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30" name="Line 90"/>
            <p:cNvSpPr>
              <a:spLocks noChangeShapeType="1"/>
            </p:cNvSpPr>
            <p:nvPr/>
          </p:nvSpPr>
          <p:spPr bwMode="auto">
            <a:xfrm>
              <a:off x="2880" y="3006"/>
              <a:ext cx="0" cy="192"/>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31" name="Line 91"/>
            <p:cNvSpPr>
              <a:spLocks noChangeShapeType="1"/>
            </p:cNvSpPr>
            <p:nvPr/>
          </p:nvSpPr>
          <p:spPr bwMode="auto">
            <a:xfrm>
              <a:off x="2976" y="3006"/>
              <a:ext cx="0" cy="192"/>
            </a:xfrm>
            <a:prstGeom prst="line">
              <a:avLst/>
            </a:prstGeom>
            <a:noFill/>
            <a:ln w="28575">
              <a:solidFill>
                <a:schemeClr val="tx1"/>
              </a:solidFill>
              <a:round/>
              <a:headEnd type="none" w="sm" len="sm"/>
              <a:tailEnd type="triangle" w="sm" len="sm"/>
            </a:ln>
            <a:effectLst/>
          </p:spPr>
          <p:txBody>
            <a:bodyPr/>
            <a:lstStyle/>
            <a:p>
              <a:endParaRPr lang="en-US"/>
            </a:p>
          </p:txBody>
        </p:sp>
      </p:grpSp>
      <p:sp>
        <p:nvSpPr>
          <p:cNvPr id="215132" name="Line 92"/>
          <p:cNvSpPr>
            <a:spLocks noChangeShapeType="1"/>
          </p:cNvSpPr>
          <p:nvPr/>
        </p:nvSpPr>
        <p:spPr bwMode="auto">
          <a:xfrm flipV="1">
            <a:off x="4495800" y="24638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33" name="Line 93"/>
          <p:cNvSpPr>
            <a:spLocks noChangeShapeType="1"/>
          </p:cNvSpPr>
          <p:nvPr/>
        </p:nvSpPr>
        <p:spPr bwMode="auto">
          <a:xfrm flipV="1">
            <a:off x="4648200" y="24638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34" name="Line 94"/>
          <p:cNvSpPr>
            <a:spLocks noChangeShapeType="1"/>
          </p:cNvSpPr>
          <p:nvPr/>
        </p:nvSpPr>
        <p:spPr bwMode="auto">
          <a:xfrm>
            <a:off x="4495800" y="28194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35" name="Line 95"/>
          <p:cNvSpPr>
            <a:spLocks noChangeShapeType="1"/>
          </p:cNvSpPr>
          <p:nvPr/>
        </p:nvSpPr>
        <p:spPr bwMode="auto">
          <a:xfrm>
            <a:off x="4648200" y="28194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36" name="Line 96"/>
          <p:cNvSpPr>
            <a:spLocks noChangeShapeType="1"/>
          </p:cNvSpPr>
          <p:nvPr/>
        </p:nvSpPr>
        <p:spPr bwMode="auto">
          <a:xfrm flipV="1">
            <a:off x="6692900" y="58674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37" name="Line 97"/>
          <p:cNvSpPr>
            <a:spLocks noChangeShapeType="1"/>
          </p:cNvSpPr>
          <p:nvPr/>
        </p:nvSpPr>
        <p:spPr bwMode="auto">
          <a:xfrm flipV="1">
            <a:off x="4572000" y="34544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38" name="Line 98"/>
          <p:cNvSpPr>
            <a:spLocks noChangeShapeType="1"/>
          </p:cNvSpPr>
          <p:nvPr/>
        </p:nvSpPr>
        <p:spPr bwMode="auto">
          <a:xfrm>
            <a:off x="4495800" y="37846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39" name="Line 99"/>
          <p:cNvSpPr>
            <a:spLocks noChangeShapeType="1"/>
          </p:cNvSpPr>
          <p:nvPr/>
        </p:nvSpPr>
        <p:spPr bwMode="auto">
          <a:xfrm>
            <a:off x="4648200" y="37846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40" name="Line 100"/>
          <p:cNvSpPr>
            <a:spLocks noChangeShapeType="1"/>
          </p:cNvSpPr>
          <p:nvPr/>
        </p:nvSpPr>
        <p:spPr bwMode="auto">
          <a:xfrm>
            <a:off x="6654800" y="28067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41" name="Line 101"/>
          <p:cNvSpPr>
            <a:spLocks noChangeShapeType="1"/>
          </p:cNvSpPr>
          <p:nvPr/>
        </p:nvSpPr>
        <p:spPr bwMode="auto">
          <a:xfrm flipV="1">
            <a:off x="4495800" y="48895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42" name="Line 102"/>
          <p:cNvSpPr>
            <a:spLocks noChangeShapeType="1"/>
          </p:cNvSpPr>
          <p:nvPr/>
        </p:nvSpPr>
        <p:spPr bwMode="auto">
          <a:xfrm>
            <a:off x="4648200" y="48895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43" name="Line 103"/>
          <p:cNvSpPr>
            <a:spLocks noChangeShapeType="1"/>
          </p:cNvSpPr>
          <p:nvPr/>
        </p:nvSpPr>
        <p:spPr bwMode="auto">
          <a:xfrm>
            <a:off x="4584700" y="52197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44" name="Line 104"/>
          <p:cNvSpPr>
            <a:spLocks noChangeShapeType="1"/>
          </p:cNvSpPr>
          <p:nvPr/>
        </p:nvSpPr>
        <p:spPr bwMode="auto">
          <a:xfrm>
            <a:off x="6591300" y="37846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45" name="Line 105"/>
          <p:cNvSpPr>
            <a:spLocks noChangeShapeType="1"/>
          </p:cNvSpPr>
          <p:nvPr/>
        </p:nvSpPr>
        <p:spPr bwMode="auto">
          <a:xfrm>
            <a:off x="6743700" y="37846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46" name="Line 106"/>
          <p:cNvSpPr>
            <a:spLocks noChangeShapeType="1"/>
          </p:cNvSpPr>
          <p:nvPr/>
        </p:nvSpPr>
        <p:spPr bwMode="auto">
          <a:xfrm flipV="1">
            <a:off x="6591300" y="34544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47" name="Line 107"/>
          <p:cNvSpPr>
            <a:spLocks noChangeShapeType="1"/>
          </p:cNvSpPr>
          <p:nvPr/>
        </p:nvSpPr>
        <p:spPr bwMode="auto">
          <a:xfrm flipV="1">
            <a:off x="6743700" y="34544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48" name="Line 108"/>
          <p:cNvSpPr>
            <a:spLocks noChangeShapeType="1"/>
          </p:cNvSpPr>
          <p:nvPr/>
        </p:nvSpPr>
        <p:spPr bwMode="auto">
          <a:xfrm flipV="1">
            <a:off x="6591300" y="31242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49" name="Line 109"/>
          <p:cNvSpPr>
            <a:spLocks noChangeShapeType="1"/>
          </p:cNvSpPr>
          <p:nvPr/>
        </p:nvSpPr>
        <p:spPr bwMode="auto">
          <a:xfrm flipV="1">
            <a:off x="6743700" y="31242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50" name="Line 110"/>
          <p:cNvSpPr>
            <a:spLocks noChangeShapeType="1"/>
          </p:cNvSpPr>
          <p:nvPr/>
        </p:nvSpPr>
        <p:spPr bwMode="auto">
          <a:xfrm flipV="1">
            <a:off x="4495800" y="58674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51" name="Line 111"/>
          <p:cNvSpPr>
            <a:spLocks noChangeShapeType="1"/>
          </p:cNvSpPr>
          <p:nvPr/>
        </p:nvSpPr>
        <p:spPr bwMode="auto">
          <a:xfrm flipV="1">
            <a:off x="4648200" y="58674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52" name="Line 112"/>
          <p:cNvSpPr>
            <a:spLocks noChangeShapeType="1"/>
          </p:cNvSpPr>
          <p:nvPr/>
        </p:nvSpPr>
        <p:spPr bwMode="auto">
          <a:xfrm flipV="1">
            <a:off x="6629400" y="48768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53" name="Line 113"/>
          <p:cNvSpPr>
            <a:spLocks noChangeShapeType="1"/>
          </p:cNvSpPr>
          <p:nvPr/>
        </p:nvSpPr>
        <p:spPr bwMode="auto">
          <a:xfrm>
            <a:off x="6781800" y="48768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54" name="Line 114"/>
          <p:cNvSpPr>
            <a:spLocks noChangeShapeType="1"/>
          </p:cNvSpPr>
          <p:nvPr/>
        </p:nvSpPr>
        <p:spPr bwMode="auto">
          <a:xfrm flipV="1">
            <a:off x="6629400" y="52070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55" name="Line 115"/>
          <p:cNvSpPr>
            <a:spLocks noChangeShapeType="1"/>
          </p:cNvSpPr>
          <p:nvPr/>
        </p:nvSpPr>
        <p:spPr bwMode="auto">
          <a:xfrm>
            <a:off x="6781800" y="52070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56" name="Line 116"/>
          <p:cNvSpPr>
            <a:spLocks noChangeShapeType="1"/>
          </p:cNvSpPr>
          <p:nvPr/>
        </p:nvSpPr>
        <p:spPr bwMode="auto">
          <a:xfrm flipV="1">
            <a:off x="6629400" y="55626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57" name="Line 117"/>
          <p:cNvSpPr>
            <a:spLocks noChangeShapeType="1"/>
          </p:cNvSpPr>
          <p:nvPr/>
        </p:nvSpPr>
        <p:spPr bwMode="auto">
          <a:xfrm flipV="1">
            <a:off x="6781800" y="55626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58" name="Line 118"/>
          <p:cNvSpPr>
            <a:spLocks noChangeShapeType="1"/>
          </p:cNvSpPr>
          <p:nvPr/>
        </p:nvSpPr>
        <p:spPr bwMode="auto">
          <a:xfrm flipV="1">
            <a:off x="6705600" y="62484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59" name="Line 119"/>
          <p:cNvSpPr>
            <a:spLocks noChangeShapeType="1"/>
          </p:cNvSpPr>
          <p:nvPr/>
        </p:nvSpPr>
        <p:spPr bwMode="auto">
          <a:xfrm flipV="1">
            <a:off x="4572000" y="62484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60" name="Line 120"/>
          <p:cNvSpPr>
            <a:spLocks noChangeShapeType="1"/>
          </p:cNvSpPr>
          <p:nvPr/>
        </p:nvSpPr>
        <p:spPr bwMode="auto">
          <a:xfrm flipV="1">
            <a:off x="4572000" y="3124200"/>
            <a:ext cx="0" cy="304800"/>
          </a:xfrm>
          <a:prstGeom prst="line">
            <a:avLst/>
          </a:prstGeom>
          <a:noFill/>
          <a:ln w="28575">
            <a:solidFill>
              <a:schemeClr val="tx1"/>
            </a:solidFill>
            <a:round/>
            <a:headEnd type="none" w="sm" len="sm"/>
            <a:tailEnd type="triangle" w="sm" len="sm"/>
          </a:ln>
          <a:effectLst/>
        </p:spPr>
        <p:txBody>
          <a:bodyPr/>
          <a:lstStyle/>
          <a:p>
            <a:endParaRPr lang="en-US"/>
          </a:p>
        </p:txBody>
      </p:sp>
      <p:sp>
        <p:nvSpPr>
          <p:cNvPr id="215161" name="Rectangle 121"/>
          <p:cNvSpPr>
            <a:spLocks noChangeArrowheads="1"/>
          </p:cNvSpPr>
          <p:nvPr/>
        </p:nvSpPr>
        <p:spPr bwMode="auto">
          <a:xfrm>
            <a:off x="153988" y="6565900"/>
            <a:ext cx="1835150" cy="182563"/>
          </a:xfrm>
          <a:prstGeom prst="rect">
            <a:avLst/>
          </a:prstGeom>
          <a:noFill/>
          <a:ln w="9525">
            <a:noFill/>
            <a:miter lim="800000"/>
            <a:headEnd/>
            <a:tailEnd/>
          </a:ln>
        </p:spPr>
        <p:txBody>
          <a:bodyPr wrap="none" lIns="0" tIns="0" rIns="0" bIns="0">
            <a:spAutoFit/>
          </a:bodyPr>
          <a:lstStyle/>
          <a:p>
            <a:pPr eaLnBrk="0" hangingPunct="0"/>
            <a:r>
              <a:rPr lang="en-US" sz="1200" b="1">
                <a:solidFill>
                  <a:srgbClr val="000000"/>
                </a:solidFill>
              </a:rPr>
              <a:t>Source: Royce et al 1997.</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6A9314C3-0A8A-47CA-A40F-1B2C3436A82F}" type="slidenum">
              <a:rPr lang="en-GB"/>
              <a:pPr/>
              <a:t>23</a:t>
            </a:fld>
            <a:endParaRPr lang="en-GB"/>
          </a:p>
        </p:txBody>
      </p:sp>
      <p:sp>
        <p:nvSpPr>
          <p:cNvPr id="217090" name="Rectangle 2"/>
          <p:cNvSpPr>
            <a:spLocks noGrp="1" noChangeArrowheads="1"/>
          </p:cNvSpPr>
          <p:nvPr>
            <p:ph type="title"/>
          </p:nvPr>
        </p:nvSpPr>
        <p:spPr>
          <a:xfrm>
            <a:off x="1187450" y="0"/>
            <a:ext cx="6959600" cy="1066800"/>
          </a:xfrm>
        </p:spPr>
        <p:txBody>
          <a:bodyPr/>
          <a:lstStyle/>
          <a:p>
            <a:r>
              <a:rPr lang="en-GB" sz="3600">
                <a:solidFill>
                  <a:srgbClr val="FFFF00"/>
                </a:solidFill>
                <a:latin typeface="Comic Sans MS" pitchFamily="66" charset="0"/>
              </a:rPr>
              <a:t>Intervention strategies</a:t>
            </a:r>
          </a:p>
        </p:txBody>
      </p:sp>
      <p:sp>
        <p:nvSpPr>
          <p:cNvPr id="217091" name="Rectangle 3"/>
          <p:cNvSpPr>
            <a:spLocks noGrp="1" noChangeArrowheads="1"/>
          </p:cNvSpPr>
          <p:nvPr>
            <p:ph type="body" sz="half" idx="1"/>
          </p:nvPr>
        </p:nvSpPr>
        <p:spPr>
          <a:xfrm>
            <a:off x="0" y="1052513"/>
            <a:ext cx="4783138" cy="5805487"/>
          </a:xfrm>
        </p:spPr>
        <p:txBody>
          <a:bodyPr/>
          <a:lstStyle/>
          <a:p>
            <a:r>
              <a:rPr lang="en-GB">
                <a:latin typeface="Comic Sans MS" pitchFamily="66" charset="0"/>
              </a:rPr>
              <a:t>Mathematical model for sexual transmission:</a:t>
            </a:r>
          </a:p>
          <a:p>
            <a:r>
              <a:rPr lang="en-GB">
                <a:latin typeface="Comic Sans MS" pitchFamily="66" charset="0"/>
              </a:rPr>
              <a:t> </a:t>
            </a:r>
            <a:r>
              <a:rPr lang="en-GB">
                <a:solidFill>
                  <a:srgbClr val="00FF00"/>
                </a:solidFill>
                <a:latin typeface="Comic Sans MS" pitchFamily="66" charset="0"/>
              </a:rPr>
              <a:t>R0 =beta*C*delta</a:t>
            </a:r>
            <a:r>
              <a:rPr lang="en-GB">
                <a:latin typeface="Comic Sans MS" pitchFamily="66" charset="0"/>
              </a:rPr>
              <a:t>; where beta is efficiency of transmission, C is partner change rate, and delta is duration of infectiousness, when R0 exceeds 1, new secondary cases of HIV occur, so successful prevention strategies must reduce R0 to less than 1</a:t>
            </a:r>
            <a:r>
              <a:rPr lang="en-GB"/>
              <a:t> </a:t>
            </a:r>
            <a:r>
              <a:rPr lang="en-GB" sz="1600"/>
              <a:t>(Anderson R et al, </a:t>
            </a:r>
            <a:r>
              <a:rPr lang="en-GB" sz="1600" i="1"/>
              <a:t>Infectious diseases of humans: Dynamics and control</a:t>
            </a:r>
            <a:r>
              <a:rPr lang="en-GB" sz="1600"/>
              <a:t>. New York, NY: Oxford science publications; 1992)</a:t>
            </a:r>
          </a:p>
        </p:txBody>
      </p:sp>
      <p:sp>
        <p:nvSpPr>
          <p:cNvPr id="217092" name="Rectangle 4"/>
          <p:cNvSpPr>
            <a:spLocks noGrp="1" noChangeArrowheads="1"/>
          </p:cNvSpPr>
          <p:nvPr>
            <p:ph type="body" sz="half" idx="2"/>
          </p:nvPr>
        </p:nvSpPr>
        <p:spPr>
          <a:xfrm>
            <a:off x="4646613" y="1052513"/>
            <a:ext cx="4497387" cy="5081587"/>
          </a:xfrm>
        </p:spPr>
        <p:txBody>
          <a:bodyPr/>
          <a:lstStyle/>
          <a:p>
            <a:pPr>
              <a:lnSpc>
                <a:spcPct val="80000"/>
              </a:lnSpc>
            </a:pPr>
            <a:r>
              <a:rPr lang="en-GB" sz="2400">
                <a:latin typeface="Comic Sans MS" pitchFamily="66" charset="0"/>
              </a:rPr>
              <a:t>Behavioural: reduce No of partners</a:t>
            </a:r>
          </a:p>
          <a:p>
            <a:pPr>
              <a:lnSpc>
                <a:spcPct val="80000"/>
              </a:lnSpc>
            </a:pPr>
            <a:r>
              <a:rPr lang="en-GB" sz="2400">
                <a:latin typeface="Comic Sans MS" pitchFamily="66" charset="0"/>
              </a:rPr>
              <a:t>Biological: reduce efficiency of transmission or shorten duration of infectiousness</a:t>
            </a:r>
          </a:p>
          <a:p>
            <a:pPr>
              <a:lnSpc>
                <a:spcPct val="80000"/>
              </a:lnSpc>
            </a:pPr>
            <a:r>
              <a:rPr lang="en-GB" sz="2400">
                <a:latin typeface="Comic Sans MS" pitchFamily="66" charset="0"/>
              </a:rPr>
              <a:t>Comprehensive approach: multisectoral; individuals, families, communities, institutions and contextual barriers to behaviour change. Include, social, political, infrastructural and environmental factors that influence risk behaviour.</a:t>
            </a:r>
            <a:endParaRPr lang="en-GB">
              <a:latin typeface="Comic Sans MS" pitchFamily="66" charset="0"/>
            </a:endParaRPr>
          </a:p>
          <a:p>
            <a:pPr>
              <a:lnSpc>
                <a:spcPct val="80000"/>
              </a:lnSpc>
            </a:pPr>
            <a:endParaRPr lang="en-GB">
              <a:latin typeface="Comic Sans MS" pitchFamily="6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7889C08-6D71-4954-894D-2C35DAB53CCF}" type="slidenum">
              <a:rPr lang="en-GB"/>
              <a:pPr/>
              <a:t>24</a:t>
            </a:fld>
            <a:endParaRPr lang="en-GB"/>
          </a:p>
        </p:txBody>
      </p:sp>
      <p:sp>
        <p:nvSpPr>
          <p:cNvPr id="226306" name="Rectangle 2"/>
          <p:cNvSpPr>
            <a:spLocks noGrp="1" noChangeArrowheads="1"/>
          </p:cNvSpPr>
          <p:nvPr>
            <p:ph type="title"/>
          </p:nvPr>
        </p:nvSpPr>
        <p:spPr/>
        <p:txBody>
          <a:bodyPr/>
          <a:lstStyle/>
          <a:p>
            <a:r>
              <a:rPr lang="en-US" sz="3600">
                <a:solidFill>
                  <a:srgbClr val="FFFF00"/>
                </a:solidFill>
                <a:latin typeface="Comic Sans MS" pitchFamily="66" charset="0"/>
              </a:rPr>
              <a:t>Behavioral Interventions</a:t>
            </a:r>
          </a:p>
        </p:txBody>
      </p:sp>
      <p:sp>
        <p:nvSpPr>
          <p:cNvPr id="226307" name="Rectangle 3"/>
          <p:cNvSpPr>
            <a:spLocks noGrp="1" noChangeArrowheads="1"/>
          </p:cNvSpPr>
          <p:nvPr>
            <p:ph type="body" idx="1"/>
          </p:nvPr>
        </p:nvSpPr>
        <p:spPr/>
        <p:txBody>
          <a:bodyPr/>
          <a:lstStyle/>
          <a:p>
            <a:r>
              <a:rPr lang="en-US">
                <a:latin typeface="Comic Sans MS" pitchFamily="66" charset="0"/>
              </a:rPr>
              <a:t>Education</a:t>
            </a:r>
          </a:p>
          <a:p>
            <a:r>
              <a:rPr lang="en-US">
                <a:latin typeface="Comic Sans MS" pitchFamily="66" charset="0"/>
              </a:rPr>
              <a:t>Recognition of risks</a:t>
            </a:r>
          </a:p>
          <a:p>
            <a:r>
              <a:rPr lang="en-US">
                <a:latin typeface="Comic Sans MS" pitchFamily="66" charset="0"/>
              </a:rPr>
              <a:t>Recognition of barriers to risk reduction</a:t>
            </a:r>
          </a:p>
          <a:p>
            <a:r>
              <a:rPr lang="en-US">
                <a:latin typeface="Comic Sans MS" pitchFamily="66" charset="0"/>
              </a:rPr>
              <a:t>Motivation to change</a:t>
            </a:r>
          </a:p>
          <a:p>
            <a:r>
              <a:rPr lang="en-US">
                <a:latin typeface="Comic Sans MS" pitchFamily="66" charset="0"/>
              </a:rPr>
              <a:t>Risk reduction plan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853B4495-BC09-40BE-9947-261CB142C58A}" type="slidenum">
              <a:rPr lang="en-GB"/>
              <a:pPr/>
              <a:t>25</a:t>
            </a:fld>
            <a:endParaRPr lang="en-GB"/>
          </a:p>
        </p:txBody>
      </p:sp>
      <p:sp>
        <p:nvSpPr>
          <p:cNvPr id="228354" name="Rectangle 2"/>
          <p:cNvSpPr>
            <a:spLocks noGrp="1" noChangeArrowheads="1"/>
          </p:cNvSpPr>
          <p:nvPr>
            <p:ph type="title"/>
          </p:nvPr>
        </p:nvSpPr>
        <p:spPr>
          <a:xfrm>
            <a:off x="468313" y="0"/>
            <a:ext cx="8229600" cy="850900"/>
          </a:xfrm>
        </p:spPr>
        <p:txBody>
          <a:bodyPr/>
          <a:lstStyle/>
          <a:p>
            <a:r>
              <a:rPr lang="en-US" sz="3600">
                <a:solidFill>
                  <a:srgbClr val="FFFF00"/>
                </a:solidFill>
                <a:latin typeface="Comic Sans MS" pitchFamily="66" charset="0"/>
              </a:rPr>
              <a:t>Risk Assessment</a:t>
            </a:r>
          </a:p>
        </p:txBody>
      </p:sp>
      <p:sp>
        <p:nvSpPr>
          <p:cNvPr id="228355" name="Rectangle 3"/>
          <p:cNvSpPr>
            <a:spLocks noGrp="1" noChangeArrowheads="1"/>
          </p:cNvSpPr>
          <p:nvPr>
            <p:ph type="body" sz="half" idx="1"/>
          </p:nvPr>
        </p:nvSpPr>
        <p:spPr>
          <a:xfrm>
            <a:off x="0" y="1125538"/>
            <a:ext cx="4487863" cy="4792662"/>
          </a:xfrm>
        </p:spPr>
        <p:txBody>
          <a:bodyPr/>
          <a:lstStyle/>
          <a:p>
            <a:r>
              <a:rPr lang="en-US">
                <a:latin typeface="Comic Sans MS" pitchFamily="66" charset="0"/>
              </a:rPr>
              <a:t>Age &lt; 25 yrs</a:t>
            </a:r>
          </a:p>
          <a:p>
            <a:r>
              <a:rPr lang="en-US">
                <a:latin typeface="Comic Sans MS" pitchFamily="66" charset="0"/>
              </a:rPr>
              <a:t>Single</a:t>
            </a:r>
          </a:p>
          <a:p>
            <a:r>
              <a:rPr lang="en-US">
                <a:latin typeface="Comic Sans MS" pitchFamily="66" charset="0"/>
              </a:rPr>
              <a:t>Sexual behavior: woman or partner</a:t>
            </a:r>
          </a:p>
          <a:p>
            <a:pPr lvl="1"/>
            <a:r>
              <a:rPr lang="en-US">
                <a:latin typeface="Comic Sans MS" pitchFamily="66" charset="0"/>
              </a:rPr>
              <a:t>More than one partner in last 3 months</a:t>
            </a:r>
          </a:p>
          <a:p>
            <a:pPr lvl="1"/>
            <a:r>
              <a:rPr lang="en-US">
                <a:latin typeface="Comic Sans MS" pitchFamily="66" charset="0"/>
              </a:rPr>
              <a:t>Multiple partners</a:t>
            </a:r>
          </a:p>
          <a:p>
            <a:pPr lvl="1"/>
            <a:r>
              <a:rPr lang="en-US">
                <a:latin typeface="Comic Sans MS" pitchFamily="66" charset="0"/>
              </a:rPr>
              <a:t>New or casual partner</a:t>
            </a:r>
          </a:p>
          <a:p>
            <a:r>
              <a:rPr lang="en-US">
                <a:latin typeface="Comic Sans MS" pitchFamily="66" charset="0"/>
              </a:rPr>
              <a:t>Mobile population</a:t>
            </a:r>
          </a:p>
          <a:p>
            <a:pPr lvl="1"/>
            <a:r>
              <a:rPr lang="en-US">
                <a:latin typeface="Comic Sans MS" pitchFamily="66" charset="0"/>
              </a:rPr>
              <a:t>Refugee</a:t>
            </a:r>
          </a:p>
          <a:p>
            <a:pPr lvl="1"/>
            <a:r>
              <a:rPr lang="en-US">
                <a:latin typeface="Comic Sans MS" pitchFamily="66" charset="0"/>
              </a:rPr>
              <a:t>Husband in military or long-distance truck driver</a:t>
            </a:r>
          </a:p>
        </p:txBody>
      </p:sp>
      <p:sp>
        <p:nvSpPr>
          <p:cNvPr id="228356" name="Rectangle 4"/>
          <p:cNvSpPr>
            <a:spLocks noGrp="1" noChangeArrowheads="1"/>
          </p:cNvSpPr>
          <p:nvPr>
            <p:ph type="body" sz="half" idx="2"/>
          </p:nvPr>
        </p:nvSpPr>
        <p:spPr>
          <a:xfrm>
            <a:off x="4656138" y="1125538"/>
            <a:ext cx="4487862" cy="4792662"/>
          </a:xfrm>
        </p:spPr>
        <p:txBody>
          <a:bodyPr/>
          <a:lstStyle/>
          <a:p>
            <a:r>
              <a:rPr lang="en-US">
                <a:latin typeface="Comic Sans MS" pitchFamily="66" charset="0"/>
              </a:rPr>
              <a:t>STIs: woman or partner</a:t>
            </a:r>
          </a:p>
          <a:p>
            <a:pPr lvl="1"/>
            <a:r>
              <a:rPr lang="en-US">
                <a:latin typeface="Comic Sans MS" pitchFamily="66" charset="0"/>
              </a:rPr>
              <a:t>History </a:t>
            </a:r>
          </a:p>
          <a:p>
            <a:pPr lvl="1"/>
            <a:r>
              <a:rPr lang="en-US">
                <a:latin typeface="Comic Sans MS" pitchFamily="66" charset="0"/>
              </a:rPr>
              <a:t>Signs or symptoms</a:t>
            </a:r>
          </a:p>
          <a:p>
            <a:r>
              <a:rPr lang="en-US">
                <a:latin typeface="Comic Sans MS" pitchFamily="66" charset="0"/>
              </a:rPr>
              <a:t>History of substance abuse</a:t>
            </a:r>
          </a:p>
          <a:p>
            <a:r>
              <a:rPr lang="en-US">
                <a:latin typeface="Comic Sans MS" pitchFamily="66" charset="0"/>
              </a:rPr>
              <a:t>Pregnant</a:t>
            </a:r>
          </a:p>
          <a:p>
            <a:r>
              <a:rPr lang="en-US">
                <a:latin typeface="Comic Sans MS" pitchFamily="66" charset="0"/>
              </a:rPr>
              <a:t>History of tuberculosis (TB)</a:t>
            </a:r>
          </a:p>
          <a:p>
            <a:r>
              <a:rPr lang="en-US">
                <a:latin typeface="Comic Sans MS" pitchFamily="66" charset="0"/>
              </a:rPr>
              <a:t>Sex worker</a:t>
            </a:r>
          </a:p>
          <a:p>
            <a:r>
              <a:rPr lang="en-US">
                <a:latin typeface="Comic Sans MS" pitchFamily="66" charset="0"/>
              </a:rPr>
              <a:t>Signs or symptoms suggesting HIV</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F79C60F-AB66-48B9-9EF4-369A599F0F5B}" type="slidenum">
              <a:rPr lang="en-GB"/>
              <a:pPr/>
              <a:t>26</a:t>
            </a:fld>
            <a:endParaRPr lang="en-GB"/>
          </a:p>
        </p:txBody>
      </p:sp>
      <p:sp>
        <p:nvSpPr>
          <p:cNvPr id="230402" name="Rectangle 2"/>
          <p:cNvSpPr>
            <a:spLocks noGrp="1" noChangeArrowheads="1"/>
          </p:cNvSpPr>
          <p:nvPr>
            <p:ph type="title"/>
          </p:nvPr>
        </p:nvSpPr>
        <p:spPr>
          <a:xfrm>
            <a:off x="323850" y="0"/>
            <a:ext cx="8229600" cy="908050"/>
          </a:xfrm>
        </p:spPr>
        <p:txBody>
          <a:bodyPr/>
          <a:lstStyle/>
          <a:p>
            <a:r>
              <a:rPr lang="en-US" sz="3600">
                <a:solidFill>
                  <a:srgbClr val="FFFF00"/>
                </a:solidFill>
                <a:latin typeface="Comic Sans MS" pitchFamily="66" charset="0"/>
              </a:rPr>
              <a:t>Ways to Reduce Risk of Transmission</a:t>
            </a:r>
          </a:p>
        </p:txBody>
      </p:sp>
      <p:sp>
        <p:nvSpPr>
          <p:cNvPr id="230403" name="Rectangle 3"/>
          <p:cNvSpPr>
            <a:spLocks noGrp="1" noChangeArrowheads="1"/>
          </p:cNvSpPr>
          <p:nvPr>
            <p:ph type="body" idx="1"/>
          </p:nvPr>
        </p:nvSpPr>
        <p:spPr>
          <a:xfrm>
            <a:off x="0" y="765175"/>
            <a:ext cx="9144000" cy="6335713"/>
          </a:xfrm>
        </p:spPr>
        <p:txBody>
          <a:bodyPr/>
          <a:lstStyle/>
          <a:p>
            <a:r>
              <a:rPr lang="en-US">
                <a:latin typeface="Comic Sans MS" pitchFamily="66" charset="0"/>
              </a:rPr>
              <a:t>Sexual behavior</a:t>
            </a:r>
          </a:p>
          <a:p>
            <a:pPr lvl="1"/>
            <a:r>
              <a:rPr lang="en-US">
                <a:latin typeface="Comic Sans MS" pitchFamily="66" charset="0"/>
              </a:rPr>
              <a:t>Abstain from or delay start of intercourse</a:t>
            </a:r>
          </a:p>
          <a:p>
            <a:pPr lvl="1"/>
            <a:r>
              <a:rPr lang="en-US">
                <a:latin typeface="Comic Sans MS" pitchFamily="66" charset="0"/>
              </a:rPr>
              <a:t>Decrease number of sexual partners</a:t>
            </a:r>
          </a:p>
          <a:p>
            <a:pPr lvl="1"/>
            <a:r>
              <a:rPr lang="en-US">
                <a:latin typeface="Comic Sans MS" pitchFamily="66" charset="0"/>
              </a:rPr>
              <a:t>Practice monogamy</a:t>
            </a:r>
          </a:p>
          <a:p>
            <a:pPr lvl="1"/>
            <a:r>
              <a:rPr lang="en-US">
                <a:latin typeface="Comic Sans MS" pitchFamily="66" charset="0"/>
              </a:rPr>
              <a:t>Practice non-penetrative sex</a:t>
            </a:r>
          </a:p>
          <a:p>
            <a:pPr lvl="1"/>
            <a:r>
              <a:rPr lang="en-US">
                <a:latin typeface="Comic Sans MS" pitchFamily="66" charset="0"/>
              </a:rPr>
              <a:t>Avoid:</a:t>
            </a:r>
          </a:p>
          <a:p>
            <a:pPr lvl="2"/>
            <a:r>
              <a:rPr lang="en-US">
                <a:latin typeface="Comic Sans MS" pitchFamily="66" charset="0"/>
              </a:rPr>
              <a:t>Anal sex</a:t>
            </a:r>
          </a:p>
          <a:p>
            <a:pPr lvl="2"/>
            <a:r>
              <a:rPr lang="en-US">
                <a:latin typeface="Comic Sans MS" pitchFamily="66" charset="0"/>
              </a:rPr>
              <a:t>Douching</a:t>
            </a:r>
          </a:p>
          <a:p>
            <a:pPr lvl="2"/>
            <a:r>
              <a:rPr lang="en-US">
                <a:latin typeface="Comic Sans MS" pitchFamily="66" charset="0"/>
              </a:rPr>
              <a:t>Dry sex</a:t>
            </a:r>
          </a:p>
          <a:p>
            <a:pPr lvl="2"/>
            <a:r>
              <a:rPr lang="en-US">
                <a:latin typeface="Comic Sans MS" pitchFamily="66" charset="0"/>
              </a:rPr>
              <a:t>Sex during menses</a:t>
            </a:r>
          </a:p>
          <a:p>
            <a:pPr lvl="2"/>
            <a:r>
              <a:rPr lang="en-US">
                <a:latin typeface="Comic Sans MS" pitchFamily="66" charset="0"/>
              </a:rPr>
              <a:t>Sex while using alcohol/drugs</a:t>
            </a:r>
          </a:p>
          <a:p>
            <a:pPr lvl="1"/>
            <a:r>
              <a:rPr lang="en-US">
                <a:latin typeface="Comic Sans MS" pitchFamily="66" charset="0"/>
              </a:rPr>
              <a:t>Use condoms with every sexual act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A3B615BA-917E-487D-91D9-A522DFBD2F1F}" type="slidenum">
              <a:rPr lang="en-GB"/>
              <a:pPr/>
              <a:t>27</a:t>
            </a:fld>
            <a:endParaRPr lang="en-GB"/>
          </a:p>
        </p:txBody>
      </p:sp>
      <p:sp>
        <p:nvSpPr>
          <p:cNvPr id="232450" name="Rectangle 2"/>
          <p:cNvSpPr>
            <a:spLocks noGrp="1" noChangeArrowheads="1"/>
          </p:cNvSpPr>
          <p:nvPr>
            <p:ph type="title"/>
          </p:nvPr>
        </p:nvSpPr>
        <p:spPr>
          <a:xfrm>
            <a:off x="468313" y="0"/>
            <a:ext cx="8229600" cy="908050"/>
          </a:xfrm>
        </p:spPr>
        <p:txBody>
          <a:bodyPr/>
          <a:lstStyle/>
          <a:p>
            <a:r>
              <a:rPr lang="en-US">
                <a:solidFill>
                  <a:srgbClr val="FFFF00"/>
                </a:solidFill>
                <a:latin typeface="Comic Sans MS" pitchFamily="66" charset="0"/>
              </a:rPr>
              <a:t>Condoms</a:t>
            </a:r>
          </a:p>
        </p:txBody>
      </p:sp>
      <p:sp>
        <p:nvSpPr>
          <p:cNvPr id="232451" name="Rectangle 3"/>
          <p:cNvSpPr>
            <a:spLocks noGrp="1" noChangeArrowheads="1"/>
          </p:cNvSpPr>
          <p:nvPr>
            <p:ph type="body" idx="1"/>
          </p:nvPr>
        </p:nvSpPr>
        <p:spPr>
          <a:xfrm>
            <a:off x="457200" y="908050"/>
            <a:ext cx="8686800" cy="5949950"/>
          </a:xfrm>
        </p:spPr>
        <p:txBody>
          <a:bodyPr/>
          <a:lstStyle/>
          <a:p>
            <a:r>
              <a:rPr lang="en-US">
                <a:latin typeface="Comic Sans MS" pitchFamily="66" charset="0"/>
              </a:rPr>
              <a:t>Most effective method to prevent HIV transmission and STI acquisition </a:t>
            </a:r>
            <a:r>
              <a:rPr lang="en-US">
                <a:solidFill>
                  <a:srgbClr val="00CC00"/>
                </a:solidFill>
                <a:latin typeface="Comic Sans MS" pitchFamily="66" charset="0"/>
              </a:rPr>
              <a:t>(not very effective against HPV &amp; HSV)</a:t>
            </a:r>
          </a:p>
          <a:p>
            <a:r>
              <a:rPr lang="en-US">
                <a:latin typeface="Comic Sans MS" pitchFamily="66" charset="0"/>
              </a:rPr>
              <a:t>Male and female condoms available</a:t>
            </a:r>
          </a:p>
          <a:p>
            <a:r>
              <a:rPr lang="en-US">
                <a:latin typeface="Comic Sans MS" pitchFamily="66" charset="0"/>
              </a:rPr>
              <a:t>Clients should be instructed in proper use</a:t>
            </a:r>
          </a:p>
          <a:p>
            <a:r>
              <a:rPr lang="en-US">
                <a:latin typeface="Comic Sans MS" pitchFamily="66" charset="0"/>
              </a:rPr>
              <a:t>Consistent use must be emphasized</a:t>
            </a:r>
          </a:p>
          <a:p>
            <a:endParaRPr lang="en-US">
              <a:latin typeface="Comic Sans MS" pitchFamily="66" charset="0"/>
            </a:endParaRPr>
          </a:p>
        </p:txBody>
      </p:sp>
      <p:pic>
        <p:nvPicPr>
          <p:cNvPr id="232452" name="Picture 4" descr="condoms-bw"/>
          <p:cNvPicPr>
            <a:picLocks noChangeAspect="1" noChangeArrowheads="1"/>
          </p:cNvPicPr>
          <p:nvPr/>
        </p:nvPicPr>
        <p:blipFill>
          <a:blip r:embed="rId3" cstate="print"/>
          <a:srcRect/>
          <a:stretch>
            <a:fillRect/>
          </a:stretch>
        </p:blipFill>
        <p:spPr bwMode="auto">
          <a:xfrm>
            <a:off x="1763713" y="4868863"/>
            <a:ext cx="2057400" cy="1417637"/>
          </a:xfrm>
          <a:prstGeom prst="rect">
            <a:avLst/>
          </a:prstGeom>
          <a:noFill/>
          <a:ln w="19050">
            <a:noFill/>
            <a:miter lim="800000"/>
            <a:headEnd/>
            <a:tailEnd/>
          </a:ln>
        </p:spPr>
      </p:pic>
      <p:pic>
        <p:nvPicPr>
          <p:cNvPr id="232453" name="Picture 5" descr="female_condom"/>
          <p:cNvPicPr>
            <a:picLocks noChangeAspect="1" noChangeArrowheads="1"/>
          </p:cNvPicPr>
          <p:nvPr/>
        </p:nvPicPr>
        <p:blipFill>
          <a:blip r:embed="rId4" cstate="print"/>
          <a:srcRect/>
          <a:stretch>
            <a:fillRect/>
          </a:stretch>
        </p:blipFill>
        <p:spPr bwMode="auto">
          <a:xfrm>
            <a:off x="5076825" y="4437063"/>
            <a:ext cx="1673225" cy="1812925"/>
          </a:xfrm>
          <a:prstGeom prst="rect">
            <a:avLst/>
          </a:prstGeom>
          <a:noFill/>
        </p:spPr>
      </p:pic>
      <p:sp>
        <p:nvSpPr>
          <p:cNvPr id="232454" name="Text Box 6"/>
          <p:cNvSpPr txBox="1">
            <a:spLocks noChangeArrowheads="1"/>
          </p:cNvSpPr>
          <p:nvPr/>
        </p:nvSpPr>
        <p:spPr bwMode="auto">
          <a:xfrm>
            <a:off x="5076825" y="6308725"/>
            <a:ext cx="1579563" cy="244475"/>
          </a:xfrm>
          <a:prstGeom prst="rect">
            <a:avLst/>
          </a:prstGeom>
          <a:noFill/>
          <a:ln w="9525">
            <a:noFill/>
            <a:miter lim="800000"/>
            <a:headEnd/>
            <a:tailEnd/>
          </a:ln>
          <a:effectLst/>
        </p:spPr>
        <p:txBody>
          <a:bodyPr wrap="none" lIns="0" tIns="0" rIns="0" bIns="0">
            <a:spAutoFit/>
          </a:bodyPr>
          <a:lstStyle/>
          <a:p>
            <a:r>
              <a:rPr lang="en-US" sz="1600" b="1"/>
              <a:t>Female Condom</a:t>
            </a:r>
          </a:p>
        </p:txBody>
      </p:sp>
      <p:sp>
        <p:nvSpPr>
          <p:cNvPr id="232455" name="Text Box 7"/>
          <p:cNvSpPr txBox="1">
            <a:spLocks noChangeArrowheads="1"/>
          </p:cNvSpPr>
          <p:nvPr/>
        </p:nvSpPr>
        <p:spPr bwMode="auto">
          <a:xfrm>
            <a:off x="2268538" y="6453188"/>
            <a:ext cx="1331912" cy="244475"/>
          </a:xfrm>
          <a:prstGeom prst="rect">
            <a:avLst/>
          </a:prstGeom>
          <a:noFill/>
          <a:ln w="9525">
            <a:noFill/>
            <a:miter lim="800000"/>
            <a:headEnd/>
            <a:tailEnd/>
          </a:ln>
          <a:effectLst/>
        </p:spPr>
        <p:txBody>
          <a:bodyPr wrap="none" lIns="0" tIns="0" rIns="0" bIns="0">
            <a:spAutoFit/>
          </a:bodyPr>
          <a:lstStyle/>
          <a:p>
            <a:r>
              <a:rPr lang="en-US" sz="1600" b="1"/>
              <a:t>Male Condom</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220A7470-18E1-42B6-9B36-60F45425AB7A}" type="slidenum">
              <a:rPr lang="en-GB"/>
              <a:pPr/>
              <a:t>28</a:t>
            </a:fld>
            <a:endParaRPr lang="en-GB"/>
          </a:p>
        </p:txBody>
      </p:sp>
      <p:sp>
        <p:nvSpPr>
          <p:cNvPr id="250882" name="Rectangle 2"/>
          <p:cNvSpPr>
            <a:spLocks noGrp="1" noChangeArrowheads="1"/>
          </p:cNvSpPr>
          <p:nvPr>
            <p:ph type="title"/>
          </p:nvPr>
        </p:nvSpPr>
        <p:spPr/>
        <p:txBody>
          <a:bodyPr/>
          <a:lstStyle/>
          <a:p>
            <a:r>
              <a:rPr lang="en-US" sz="3200">
                <a:solidFill>
                  <a:srgbClr val="FFFF00"/>
                </a:solidFill>
                <a:latin typeface="Comic Sans MS" pitchFamily="66" charset="0"/>
              </a:rPr>
              <a:t>Comparison of Increase in Condom Use with Decline in Reported Male STIs on a National Scale, Thailand, 1989–1994</a:t>
            </a:r>
          </a:p>
        </p:txBody>
      </p:sp>
      <p:graphicFrame>
        <p:nvGraphicFramePr>
          <p:cNvPr id="250883" name="Object 3"/>
          <p:cNvGraphicFramePr>
            <a:graphicFrameLocks noChangeAspect="1"/>
          </p:cNvGraphicFramePr>
          <p:nvPr>
            <p:ph type="chart" idx="1"/>
          </p:nvPr>
        </p:nvGraphicFramePr>
        <p:xfrm>
          <a:off x="1066800" y="2205038"/>
          <a:ext cx="7569200" cy="4075112"/>
        </p:xfrm>
        <a:graphic>
          <a:graphicData uri="http://schemas.openxmlformats.org/presentationml/2006/ole">
            <p:oleObj spid="_x0000_s250883" name="Chart" r:id="rId4" imgW="7572451" imgH="4076700" progId="MSGraph.Chart.8">
              <p:embed followColorScheme="full"/>
            </p:oleObj>
          </a:graphicData>
        </a:graphic>
      </p:graphicFrame>
      <p:sp>
        <p:nvSpPr>
          <p:cNvPr id="250884" name="Text Box 4"/>
          <p:cNvSpPr txBox="1">
            <a:spLocks noChangeArrowheads="1"/>
          </p:cNvSpPr>
          <p:nvPr/>
        </p:nvSpPr>
        <p:spPr bwMode="auto">
          <a:xfrm>
            <a:off x="76200" y="6477000"/>
            <a:ext cx="1798638" cy="274638"/>
          </a:xfrm>
          <a:prstGeom prst="rect">
            <a:avLst/>
          </a:prstGeom>
          <a:noFill/>
          <a:ln w="12700">
            <a:noFill/>
            <a:miter lim="800000"/>
            <a:headEnd type="none" w="sm" len="sm"/>
            <a:tailEnd type="none" w="sm" len="sm"/>
          </a:ln>
          <a:effectLst/>
        </p:spPr>
        <p:txBody>
          <a:bodyPr wrap="none">
            <a:spAutoFit/>
          </a:bodyPr>
          <a:lstStyle/>
          <a:p>
            <a:pPr eaLnBrk="0" hangingPunct="0"/>
            <a:r>
              <a:rPr lang="en-US" sz="1200" b="1">
                <a:solidFill>
                  <a:srgbClr val="000000"/>
                </a:solidFill>
              </a:rPr>
              <a:t>Source: UNAIDS 2001.</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34B422C-82C3-4B02-A417-F2B6AA7C6DC1}" type="slidenum">
              <a:rPr lang="en-GB"/>
              <a:pPr/>
              <a:t>29</a:t>
            </a:fld>
            <a:endParaRPr lang="en-GB"/>
          </a:p>
        </p:txBody>
      </p:sp>
      <p:sp>
        <p:nvSpPr>
          <p:cNvPr id="234498" name="Rectangle 2"/>
          <p:cNvSpPr>
            <a:spLocks noGrp="1" noRot="1" noChangeArrowheads="1"/>
          </p:cNvSpPr>
          <p:nvPr>
            <p:ph type="title"/>
          </p:nvPr>
        </p:nvSpPr>
        <p:spPr>
          <a:xfrm>
            <a:off x="323850" y="0"/>
            <a:ext cx="8229600" cy="836613"/>
          </a:xfrm>
        </p:spPr>
        <p:txBody>
          <a:bodyPr/>
          <a:lstStyle/>
          <a:p>
            <a:r>
              <a:rPr lang="en-US">
                <a:solidFill>
                  <a:srgbClr val="FFFF00"/>
                </a:solidFill>
                <a:latin typeface="Comic Sans MS" pitchFamily="66" charset="0"/>
              </a:rPr>
              <a:t>Dual Protection</a:t>
            </a:r>
          </a:p>
        </p:txBody>
      </p:sp>
      <p:sp>
        <p:nvSpPr>
          <p:cNvPr id="234499" name="Rectangle 3"/>
          <p:cNvSpPr>
            <a:spLocks noGrp="1" noChangeArrowheads="1"/>
          </p:cNvSpPr>
          <p:nvPr>
            <p:ph type="body" idx="1"/>
          </p:nvPr>
        </p:nvSpPr>
        <p:spPr>
          <a:xfrm>
            <a:off x="0" y="765175"/>
            <a:ext cx="9396413" cy="6092825"/>
          </a:xfrm>
        </p:spPr>
        <p:txBody>
          <a:bodyPr/>
          <a:lstStyle/>
          <a:p>
            <a:r>
              <a:rPr lang="en-US">
                <a:latin typeface="Comic Sans MS" pitchFamily="66" charset="0"/>
              </a:rPr>
              <a:t>Dual protection: Protection against pregnancy, HIV and other STDs</a:t>
            </a:r>
          </a:p>
          <a:p>
            <a:r>
              <a:rPr lang="en-US">
                <a:latin typeface="Comic Sans MS" pitchFamily="66" charset="0"/>
              </a:rPr>
              <a:t>Achieved by:</a:t>
            </a:r>
          </a:p>
          <a:p>
            <a:pPr lvl="1"/>
            <a:r>
              <a:rPr lang="en-US" sz="2400">
                <a:latin typeface="Comic Sans MS" pitchFamily="66" charset="0"/>
              </a:rPr>
              <a:t>Avoidance of penetrative sex</a:t>
            </a:r>
          </a:p>
          <a:p>
            <a:pPr lvl="1"/>
            <a:r>
              <a:rPr lang="en-US" sz="2400">
                <a:latin typeface="Comic Sans MS" pitchFamily="66" charset="0"/>
              </a:rPr>
              <a:t>Mutual monogamy between non-infected partners using effective contraception</a:t>
            </a:r>
          </a:p>
          <a:p>
            <a:pPr lvl="1"/>
            <a:r>
              <a:rPr lang="en-US" sz="2400">
                <a:latin typeface="Comic Sans MS" pitchFamily="66" charset="0"/>
              </a:rPr>
              <a:t>Condom use alone</a:t>
            </a:r>
          </a:p>
          <a:p>
            <a:pPr lvl="1"/>
            <a:r>
              <a:rPr lang="en-US" sz="2400">
                <a:latin typeface="Comic Sans MS" pitchFamily="66" charset="0"/>
              </a:rPr>
              <a:t>Dual method: Condom use in combination with other contraceptives</a:t>
            </a:r>
          </a:p>
          <a:p>
            <a:r>
              <a:rPr lang="en-US">
                <a:latin typeface="Comic Sans MS" pitchFamily="66" charset="0"/>
              </a:rPr>
              <a:t>Used correctly and consistently with every act of sex, condoms are 98% effective in protecting against HIV and STDs and 95–97% effective in preventing pregnancy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D7124EB-4794-4079-BCC9-644CF9C96D0A}" type="slidenum">
              <a:rPr lang="en-GB"/>
              <a:pPr/>
              <a:t>3</a:t>
            </a:fld>
            <a:endParaRPr lang="en-GB"/>
          </a:p>
        </p:txBody>
      </p:sp>
      <p:sp>
        <p:nvSpPr>
          <p:cNvPr id="293890" name="Rectangle 2"/>
          <p:cNvSpPr>
            <a:spLocks noGrp="1" noChangeArrowheads="1"/>
          </p:cNvSpPr>
          <p:nvPr>
            <p:ph type="title"/>
          </p:nvPr>
        </p:nvSpPr>
        <p:spPr>
          <a:xfrm>
            <a:off x="468313" y="0"/>
            <a:ext cx="8229600" cy="1143000"/>
          </a:xfrm>
        </p:spPr>
        <p:txBody>
          <a:bodyPr/>
          <a:lstStyle/>
          <a:p>
            <a:r>
              <a:rPr lang="en-US" sz="3600">
                <a:solidFill>
                  <a:srgbClr val="FFFF00"/>
                </a:solidFill>
                <a:latin typeface="Comic Sans MS" pitchFamily="66" charset="0"/>
              </a:rPr>
              <a:t>Identification of Women with HIV</a:t>
            </a:r>
          </a:p>
        </p:txBody>
      </p:sp>
      <p:sp>
        <p:nvSpPr>
          <p:cNvPr id="293891" name="Rectangle 3"/>
          <p:cNvSpPr>
            <a:spLocks noGrp="1" noChangeArrowheads="1"/>
          </p:cNvSpPr>
          <p:nvPr>
            <p:ph type="body" idx="1"/>
          </p:nvPr>
        </p:nvSpPr>
        <p:spPr>
          <a:xfrm>
            <a:off x="457200" y="1600200"/>
            <a:ext cx="8507413" cy="5257800"/>
          </a:xfrm>
        </p:spPr>
        <p:txBody>
          <a:bodyPr/>
          <a:lstStyle/>
          <a:p>
            <a:r>
              <a:rPr lang="en-US">
                <a:latin typeface="Comic Sans MS" pitchFamily="66" charset="0"/>
              </a:rPr>
              <a:t>Women seen for reproductive healthcare:</a:t>
            </a:r>
          </a:p>
          <a:p>
            <a:pPr lvl="1"/>
            <a:r>
              <a:rPr lang="en-US">
                <a:latin typeface="Comic Sans MS" pitchFamily="66" charset="0"/>
              </a:rPr>
              <a:t>Sexually active</a:t>
            </a:r>
          </a:p>
          <a:p>
            <a:pPr lvl="1"/>
            <a:r>
              <a:rPr lang="en-US">
                <a:latin typeface="Comic Sans MS" pitchFamily="66" charset="0"/>
              </a:rPr>
              <a:t>Pregnant or at risk for pregnancy</a:t>
            </a:r>
          </a:p>
          <a:p>
            <a:pPr lvl="1"/>
            <a:r>
              <a:rPr lang="en-US">
                <a:latin typeface="Comic Sans MS" pitchFamily="66" charset="0"/>
              </a:rPr>
              <a:t>Signs or symptoms of genital tract infection</a:t>
            </a:r>
          </a:p>
          <a:p>
            <a:r>
              <a:rPr lang="en-US">
                <a:latin typeface="Comic Sans MS" pitchFamily="66" charset="0"/>
              </a:rPr>
              <a:t>Information and counseling about HIV</a:t>
            </a:r>
          </a:p>
          <a:p>
            <a:r>
              <a:rPr lang="en-US">
                <a:latin typeface="Comic Sans MS" pitchFamily="66" charset="0"/>
              </a:rPr>
              <a:t>Personal risk assessment</a:t>
            </a:r>
          </a:p>
          <a:p>
            <a:r>
              <a:rPr lang="en-US">
                <a:latin typeface="Comic Sans MS" pitchFamily="66" charset="0"/>
              </a:rPr>
              <a:t>DCT, RCT,VCT~ knowledge of serostatus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F726AE1-91F4-4EB4-9961-C390C232A078}" type="slidenum">
              <a:rPr lang="en-GB"/>
              <a:pPr/>
              <a:t>30</a:t>
            </a:fld>
            <a:endParaRPr lang="en-GB"/>
          </a:p>
        </p:txBody>
      </p:sp>
      <p:sp>
        <p:nvSpPr>
          <p:cNvPr id="263170" name="Rectangle 2"/>
          <p:cNvSpPr>
            <a:spLocks noGrp="1" noChangeArrowheads="1"/>
          </p:cNvSpPr>
          <p:nvPr>
            <p:ph type="title"/>
          </p:nvPr>
        </p:nvSpPr>
        <p:spPr>
          <a:xfrm>
            <a:off x="468313" y="0"/>
            <a:ext cx="8229600" cy="1143000"/>
          </a:xfrm>
        </p:spPr>
        <p:txBody>
          <a:bodyPr/>
          <a:lstStyle/>
          <a:p>
            <a:r>
              <a:rPr lang="en-US" sz="3600">
                <a:solidFill>
                  <a:srgbClr val="FFFF00"/>
                </a:solidFill>
                <a:latin typeface="Comic Sans MS" pitchFamily="66" charset="0"/>
              </a:rPr>
              <a:t>Barriers to Prevention for Women</a:t>
            </a:r>
          </a:p>
        </p:txBody>
      </p:sp>
      <p:sp>
        <p:nvSpPr>
          <p:cNvPr id="263171" name="Rectangle 3"/>
          <p:cNvSpPr>
            <a:spLocks noGrp="1" noChangeArrowheads="1"/>
          </p:cNvSpPr>
          <p:nvPr>
            <p:ph type="body" idx="1"/>
          </p:nvPr>
        </p:nvSpPr>
        <p:spPr>
          <a:xfrm>
            <a:off x="457200" y="1557338"/>
            <a:ext cx="8229600" cy="4533900"/>
          </a:xfrm>
        </p:spPr>
        <p:txBody>
          <a:bodyPr/>
          <a:lstStyle/>
          <a:p>
            <a:r>
              <a:rPr lang="en-US">
                <a:latin typeface="Comic Sans MS" pitchFamily="66" charset="0"/>
              </a:rPr>
              <a:t>Stigma of HIV </a:t>
            </a:r>
          </a:p>
          <a:p>
            <a:r>
              <a:rPr lang="en-US">
                <a:latin typeface="Comic Sans MS" pitchFamily="66" charset="0"/>
              </a:rPr>
              <a:t>Women often unaware of partner’s infection status or level of risk</a:t>
            </a:r>
          </a:p>
          <a:p>
            <a:r>
              <a:rPr lang="en-US">
                <a:latin typeface="Comic Sans MS" pitchFamily="66" charset="0"/>
              </a:rPr>
              <a:t>Women may be unable to negotiate safer sex practices</a:t>
            </a:r>
          </a:p>
          <a:p>
            <a:pPr lvl="1"/>
            <a:r>
              <a:rPr lang="en-US">
                <a:latin typeface="Comic Sans MS" pitchFamily="66" charset="0"/>
              </a:rPr>
              <a:t>Sexual coercion</a:t>
            </a:r>
          </a:p>
          <a:p>
            <a:pPr lvl="1"/>
            <a:r>
              <a:rPr lang="en-US">
                <a:latin typeface="Comic Sans MS" pitchFamily="66" charset="0"/>
              </a:rPr>
              <a:t>Domestic violence</a:t>
            </a:r>
          </a:p>
          <a:p>
            <a:pPr lvl="1"/>
            <a:r>
              <a:rPr lang="en-US">
                <a:latin typeface="Comic Sans MS" pitchFamily="66" charset="0"/>
              </a:rPr>
              <a:t>Economic vulnerability</a:t>
            </a:r>
          </a:p>
          <a:p>
            <a:endParaRPr lang="en-US">
              <a:latin typeface="Comic Sans MS" pitchFamily="66"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A9160925-CBF9-4D1F-8FFE-DE00153F8A86}" type="slidenum">
              <a:rPr lang="en-US"/>
              <a:pPr/>
              <a:t>31</a:t>
            </a:fld>
            <a:endParaRPr lang="en-US"/>
          </a:p>
        </p:txBody>
      </p:sp>
      <p:sp>
        <p:nvSpPr>
          <p:cNvPr id="150530" name="Rectangle 1026"/>
          <p:cNvSpPr>
            <a:spLocks noGrp="1" noChangeArrowheads="1"/>
          </p:cNvSpPr>
          <p:nvPr>
            <p:ph type="title"/>
          </p:nvPr>
        </p:nvSpPr>
        <p:spPr>
          <a:xfrm>
            <a:off x="468313" y="260350"/>
            <a:ext cx="8675687" cy="1066800"/>
          </a:xfrm>
        </p:spPr>
        <p:txBody>
          <a:bodyPr/>
          <a:lstStyle/>
          <a:p>
            <a:r>
              <a:rPr lang="en-US" sz="3600">
                <a:latin typeface="Comic Sans MS" pitchFamily="66" charset="0"/>
              </a:rPr>
              <a:t>Contraception for Women with HIV</a:t>
            </a:r>
          </a:p>
        </p:txBody>
      </p:sp>
      <p:sp>
        <p:nvSpPr>
          <p:cNvPr id="150531" name="Rectangle 1027"/>
          <p:cNvSpPr>
            <a:spLocks noGrp="1" noChangeArrowheads="1"/>
          </p:cNvSpPr>
          <p:nvPr>
            <p:ph type="body" idx="1"/>
          </p:nvPr>
        </p:nvSpPr>
        <p:spPr>
          <a:xfrm>
            <a:off x="2286000" y="1905000"/>
            <a:ext cx="5867400" cy="4495800"/>
          </a:xfrm>
        </p:spPr>
        <p:txBody>
          <a:bodyPr/>
          <a:lstStyle/>
          <a:p>
            <a:pPr>
              <a:lnSpc>
                <a:spcPct val="90000"/>
              </a:lnSpc>
            </a:pPr>
            <a:r>
              <a:rPr lang="en-US">
                <a:latin typeface="Comic Sans MS" pitchFamily="66" charset="0"/>
              </a:rPr>
              <a:t>Condoms</a:t>
            </a:r>
          </a:p>
          <a:p>
            <a:pPr lvl="1">
              <a:lnSpc>
                <a:spcPct val="90000"/>
              </a:lnSpc>
            </a:pPr>
            <a:r>
              <a:rPr lang="en-US">
                <a:latin typeface="Comic Sans MS" pitchFamily="66" charset="0"/>
              </a:rPr>
              <a:t>Prevent HIV transmission and STI acquisition</a:t>
            </a:r>
          </a:p>
          <a:p>
            <a:pPr lvl="1">
              <a:lnSpc>
                <a:spcPct val="90000"/>
              </a:lnSpc>
            </a:pPr>
            <a:r>
              <a:rPr lang="en-US">
                <a:latin typeface="Comic Sans MS" pitchFamily="66" charset="0"/>
              </a:rPr>
              <a:t>Male and female condoms</a:t>
            </a:r>
          </a:p>
          <a:p>
            <a:pPr>
              <a:lnSpc>
                <a:spcPct val="90000"/>
              </a:lnSpc>
              <a:buFont typeface="Wingdings" pitchFamily="2" charset="2"/>
              <a:buNone/>
            </a:pPr>
            <a:endParaRPr lang="en-US">
              <a:latin typeface="Comic Sans MS" pitchFamily="66" charset="0"/>
            </a:endParaRPr>
          </a:p>
          <a:p>
            <a:pPr>
              <a:lnSpc>
                <a:spcPct val="90000"/>
              </a:lnSpc>
            </a:pPr>
            <a:r>
              <a:rPr lang="en-US">
                <a:latin typeface="Comic Sans MS" pitchFamily="66" charset="0"/>
              </a:rPr>
              <a:t>Spermicides</a:t>
            </a:r>
          </a:p>
          <a:p>
            <a:pPr lvl="1">
              <a:lnSpc>
                <a:spcPct val="90000"/>
              </a:lnSpc>
            </a:pPr>
            <a:r>
              <a:rPr lang="en-US">
                <a:latin typeface="Comic Sans MS" pitchFamily="66" charset="0"/>
              </a:rPr>
              <a:t>Activity against GC, chlamydia</a:t>
            </a:r>
          </a:p>
          <a:p>
            <a:pPr lvl="1">
              <a:lnSpc>
                <a:spcPct val="90000"/>
              </a:lnSpc>
            </a:pPr>
            <a:r>
              <a:rPr lang="en-US">
                <a:latin typeface="Comic Sans MS" pitchFamily="66" charset="0"/>
              </a:rPr>
              <a:t>Possible increase in mucosal irritation and genital ulcers, especially with frequent use</a:t>
            </a:r>
          </a:p>
          <a:p>
            <a:pPr lvl="1">
              <a:lnSpc>
                <a:spcPct val="90000"/>
              </a:lnSpc>
            </a:pPr>
            <a:r>
              <a:rPr lang="en-US">
                <a:latin typeface="Comic Sans MS" pitchFamily="66" charset="0"/>
              </a:rPr>
              <a:t>Recent UNAIDS clinical trial in Africa and Thailand found significantly higher HIV seroconversion rates in nonoxynol-9 users</a:t>
            </a:r>
          </a:p>
        </p:txBody>
      </p:sp>
      <p:pic>
        <p:nvPicPr>
          <p:cNvPr id="150532" name="Picture 1028" descr="condoms-bw"/>
          <p:cNvPicPr>
            <a:picLocks noChangeAspect="1" noChangeArrowheads="1"/>
          </p:cNvPicPr>
          <p:nvPr/>
        </p:nvPicPr>
        <p:blipFill>
          <a:blip r:embed="rId3" cstate="print"/>
          <a:srcRect/>
          <a:stretch>
            <a:fillRect/>
          </a:stretch>
        </p:blipFill>
        <p:spPr bwMode="auto">
          <a:xfrm>
            <a:off x="152400" y="2019300"/>
            <a:ext cx="2057400" cy="1417638"/>
          </a:xfrm>
          <a:prstGeom prst="rect">
            <a:avLst/>
          </a:prstGeom>
          <a:noFill/>
          <a:ln w="19050">
            <a:solidFill>
              <a:srgbClr val="000000"/>
            </a:solidFill>
            <a:miter lim="800000"/>
            <a:headEnd/>
            <a:tailEnd/>
          </a:ln>
        </p:spPr>
      </p:pic>
      <p:pic>
        <p:nvPicPr>
          <p:cNvPr id="150533" name="Picture 1029" descr="foamgel"/>
          <p:cNvPicPr>
            <a:picLocks noChangeAspect="1" noChangeArrowheads="1"/>
          </p:cNvPicPr>
          <p:nvPr/>
        </p:nvPicPr>
        <p:blipFill>
          <a:blip r:embed="rId4" cstate="print"/>
          <a:srcRect/>
          <a:stretch>
            <a:fillRect/>
          </a:stretch>
        </p:blipFill>
        <p:spPr bwMode="auto">
          <a:xfrm>
            <a:off x="563563" y="3878263"/>
            <a:ext cx="1646237" cy="1646237"/>
          </a:xfrm>
          <a:prstGeom prst="rect">
            <a:avLst/>
          </a:prstGeom>
          <a:noFill/>
          <a:ln w="19050">
            <a:solidFill>
              <a:srgbClr val="000000"/>
            </a:solid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F4285F34-F634-427C-B8B1-3CEA2EDA4C38}" type="slidenum">
              <a:rPr lang="en-US"/>
              <a:pPr/>
              <a:t>32</a:t>
            </a:fld>
            <a:endParaRPr lang="en-US"/>
          </a:p>
        </p:txBody>
      </p:sp>
      <p:sp>
        <p:nvSpPr>
          <p:cNvPr id="152578" name="Rectangle 2"/>
          <p:cNvSpPr>
            <a:spLocks noGrp="1" noChangeArrowheads="1"/>
          </p:cNvSpPr>
          <p:nvPr>
            <p:ph type="title"/>
          </p:nvPr>
        </p:nvSpPr>
        <p:spPr>
          <a:xfrm>
            <a:off x="611188" y="304800"/>
            <a:ext cx="8304212" cy="1066800"/>
          </a:xfrm>
        </p:spPr>
        <p:txBody>
          <a:bodyPr/>
          <a:lstStyle/>
          <a:p>
            <a:r>
              <a:rPr lang="en-US" sz="3600">
                <a:latin typeface="Comic Sans MS" pitchFamily="66" charset="0"/>
              </a:rPr>
              <a:t>Contraception for Women with HIV</a:t>
            </a:r>
          </a:p>
        </p:txBody>
      </p:sp>
      <p:sp>
        <p:nvSpPr>
          <p:cNvPr id="152579" name="Rectangle 3"/>
          <p:cNvSpPr>
            <a:spLocks noGrp="1" noChangeArrowheads="1"/>
          </p:cNvSpPr>
          <p:nvPr>
            <p:ph type="body" idx="1"/>
          </p:nvPr>
        </p:nvSpPr>
        <p:spPr>
          <a:xfrm>
            <a:off x="2700338" y="1484313"/>
            <a:ext cx="5565775" cy="5157787"/>
          </a:xfrm>
        </p:spPr>
        <p:txBody>
          <a:bodyPr/>
          <a:lstStyle/>
          <a:p>
            <a:r>
              <a:rPr lang="en-US">
                <a:latin typeface="Comic Sans MS" pitchFamily="66" charset="0"/>
              </a:rPr>
              <a:t>Diaphragm</a:t>
            </a:r>
          </a:p>
          <a:p>
            <a:pPr lvl="1"/>
            <a:r>
              <a:rPr lang="en-US">
                <a:latin typeface="Comic Sans MS" pitchFamily="66" charset="0"/>
              </a:rPr>
              <a:t>Limited STI protection</a:t>
            </a:r>
          </a:p>
          <a:p>
            <a:pPr lvl="1"/>
            <a:r>
              <a:rPr lang="en-US">
                <a:latin typeface="Comic Sans MS" pitchFamily="66" charset="0"/>
              </a:rPr>
              <a:t>No significant protection against HIV transmission</a:t>
            </a:r>
          </a:p>
          <a:p>
            <a:pPr>
              <a:buFont typeface="Wingdings" pitchFamily="2" charset="2"/>
              <a:buNone/>
            </a:pPr>
            <a:endParaRPr lang="en-US">
              <a:latin typeface="Comic Sans MS" pitchFamily="66" charset="0"/>
            </a:endParaRPr>
          </a:p>
          <a:p>
            <a:r>
              <a:rPr lang="en-US">
                <a:latin typeface="Comic Sans MS" pitchFamily="66" charset="0"/>
              </a:rPr>
              <a:t>IUD</a:t>
            </a:r>
          </a:p>
          <a:p>
            <a:pPr lvl="1"/>
            <a:r>
              <a:rPr lang="en-US">
                <a:latin typeface="Comic Sans MS" pitchFamily="66" charset="0"/>
              </a:rPr>
              <a:t>No increase in infection-related complications noted</a:t>
            </a:r>
          </a:p>
          <a:p>
            <a:pPr lvl="1"/>
            <a:r>
              <a:rPr lang="en-US">
                <a:latin typeface="Comic Sans MS" pitchFamily="66" charset="0"/>
              </a:rPr>
              <a:t>No increase in cervical HIV shedding (measured 4 months after IUD insertion)</a:t>
            </a:r>
          </a:p>
          <a:p>
            <a:pPr lvl="1"/>
            <a:r>
              <a:rPr lang="en-US">
                <a:latin typeface="Comic Sans MS" pitchFamily="66" charset="0"/>
              </a:rPr>
              <a:t>No STI or HIV protection</a:t>
            </a:r>
          </a:p>
          <a:p>
            <a:pPr lvl="1"/>
            <a:r>
              <a:rPr lang="en-US">
                <a:latin typeface="Comic Sans MS" pitchFamily="66" charset="0"/>
              </a:rPr>
              <a:t>Increased menstrual flow and duration may increase transmission risk and risk of anemia</a:t>
            </a:r>
          </a:p>
        </p:txBody>
      </p:sp>
      <p:pic>
        <p:nvPicPr>
          <p:cNvPr id="152580" name="Picture 4" descr="diaphrgm"/>
          <p:cNvPicPr>
            <a:picLocks noChangeAspect="1" noChangeArrowheads="1"/>
          </p:cNvPicPr>
          <p:nvPr/>
        </p:nvPicPr>
        <p:blipFill>
          <a:blip r:embed="rId3" cstate="print"/>
          <a:srcRect/>
          <a:stretch>
            <a:fillRect/>
          </a:stretch>
        </p:blipFill>
        <p:spPr bwMode="auto">
          <a:xfrm>
            <a:off x="665163" y="2019300"/>
            <a:ext cx="1531937" cy="1371600"/>
          </a:xfrm>
          <a:prstGeom prst="rect">
            <a:avLst/>
          </a:prstGeom>
          <a:noFill/>
          <a:ln w="19050">
            <a:solidFill>
              <a:srgbClr val="000000"/>
            </a:solidFill>
            <a:miter lim="800000"/>
            <a:headEnd/>
            <a:tailEnd/>
          </a:ln>
        </p:spPr>
      </p:pic>
      <p:pic>
        <p:nvPicPr>
          <p:cNvPr id="152581" name="Picture 5" descr="iuds"/>
          <p:cNvPicPr>
            <a:picLocks noChangeAspect="1" noChangeArrowheads="1"/>
          </p:cNvPicPr>
          <p:nvPr/>
        </p:nvPicPr>
        <p:blipFill>
          <a:blip r:embed="rId4" cstate="print"/>
          <a:srcRect/>
          <a:stretch>
            <a:fillRect/>
          </a:stretch>
        </p:blipFill>
        <p:spPr bwMode="auto">
          <a:xfrm>
            <a:off x="550863" y="3851275"/>
            <a:ext cx="1646237" cy="1292225"/>
          </a:xfrm>
          <a:prstGeom prst="rect">
            <a:avLst/>
          </a:prstGeom>
          <a:noFill/>
          <a:ln w="19050">
            <a:solidFill>
              <a:srgbClr val="000000"/>
            </a:solid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DB40047-88B7-4856-83E3-AD201C5B7CA4}" type="slidenum">
              <a:rPr lang="en-GB"/>
              <a:pPr/>
              <a:t>33</a:t>
            </a:fld>
            <a:endParaRPr lang="en-GB"/>
          </a:p>
        </p:txBody>
      </p:sp>
      <p:sp>
        <p:nvSpPr>
          <p:cNvPr id="154626" name="Rectangle 2050"/>
          <p:cNvSpPr>
            <a:spLocks noGrp="1" noChangeArrowheads="1"/>
          </p:cNvSpPr>
          <p:nvPr>
            <p:ph type="title"/>
          </p:nvPr>
        </p:nvSpPr>
        <p:spPr>
          <a:xfrm>
            <a:off x="1042988" y="188913"/>
            <a:ext cx="7848600" cy="1066800"/>
          </a:xfrm>
        </p:spPr>
        <p:txBody>
          <a:bodyPr/>
          <a:lstStyle/>
          <a:p>
            <a:r>
              <a:rPr lang="en-US" sz="3600">
                <a:solidFill>
                  <a:srgbClr val="FFFF00"/>
                </a:solidFill>
                <a:latin typeface="Comic Sans MS" pitchFamily="66" charset="0"/>
              </a:rPr>
              <a:t>Contraception for Women with HIV</a:t>
            </a:r>
          </a:p>
        </p:txBody>
      </p:sp>
      <p:sp>
        <p:nvSpPr>
          <p:cNvPr id="154627" name="Rectangle 2051"/>
          <p:cNvSpPr>
            <a:spLocks noGrp="1" noChangeArrowheads="1"/>
          </p:cNvSpPr>
          <p:nvPr>
            <p:ph type="body" idx="1"/>
          </p:nvPr>
        </p:nvSpPr>
        <p:spPr>
          <a:xfrm>
            <a:off x="2284413" y="1906588"/>
            <a:ext cx="6172200" cy="4075112"/>
          </a:xfrm>
        </p:spPr>
        <p:txBody>
          <a:bodyPr/>
          <a:lstStyle/>
          <a:p>
            <a:pPr>
              <a:lnSpc>
                <a:spcPct val="80000"/>
              </a:lnSpc>
            </a:pPr>
            <a:r>
              <a:rPr lang="en-US" sz="2900">
                <a:latin typeface="Comic Sans MS" pitchFamily="66" charset="0"/>
              </a:rPr>
              <a:t>Hormonal methods: oral contraceptive pills, DMPA, Norplant</a:t>
            </a:r>
          </a:p>
          <a:p>
            <a:pPr lvl="1">
              <a:lnSpc>
                <a:spcPct val="80000"/>
              </a:lnSpc>
            </a:pPr>
            <a:r>
              <a:rPr lang="en-US" sz="2400">
                <a:latin typeface="Comic Sans MS" pitchFamily="66" charset="0"/>
              </a:rPr>
              <a:t>No significant STI or HIV protection</a:t>
            </a:r>
          </a:p>
          <a:p>
            <a:pPr lvl="1">
              <a:lnSpc>
                <a:spcPct val="80000"/>
              </a:lnSpc>
            </a:pPr>
            <a:r>
              <a:rPr lang="en-US" sz="2400">
                <a:latin typeface="Comic Sans MS" pitchFamily="66" charset="0"/>
              </a:rPr>
              <a:t>May increase genital tract HIV shedding</a:t>
            </a:r>
          </a:p>
          <a:p>
            <a:pPr lvl="1">
              <a:lnSpc>
                <a:spcPct val="80000"/>
              </a:lnSpc>
            </a:pPr>
            <a:r>
              <a:rPr lang="en-US" sz="2400">
                <a:latin typeface="Comic Sans MS" pitchFamily="66" charset="0"/>
              </a:rPr>
              <a:t>Interactions with ARVs, antiTB drugs</a:t>
            </a:r>
          </a:p>
          <a:p>
            <a:pPr>
              <a:lnSpc>
                <a:spcPct val="80000"/>
              </a:lnSpc>
            </a:pPr>
            <a:endParaRPr lang="en-US" sz="2900">
              <a:latin typeface="Comic Sans MS" pitchFamily="66" charset="0"/>
            </a:endParaRPr>
          </a:p>
          <a:p>
            <a:pPr>
              <a:lnSpc>
                <a:spcPct val="80000"/>
              </a:lnSpc>
            </a:pPr>
            <a:r>
              <a:rPr lang="en-US" sz="2900">
                <a:latin typeface="Comic Sans MS" pitchFamily="66" charset="0"/>
              </a:rPr>
              <a:t>Voluntary sterilization</a:t>
            </a:r>
          </a:p>
          <a:p>
            <a:pPr lvl="1">
              <a:lnSpc>
                <a:spcPct val="80000"/>
              </a:lnSpc>
            </a:pPr>
            <a:r>
              <a:rPr lang="en-US" sz="2400">
                <a:latin typeface="Comic Sans MS" pitchFamily="66" charset="0"/>
              </a:rPr>
              <a:t>No STI or HIV protection</a:t>
            </a:r>
          </a:p>
          <a:p>
            <a:pPr lvl="1">
              <a:lnSpc>
                <a:spcPct val="80000"/>
              </a:lnSpc>
            </a:pPr>
            <a:r>
              <a:rPr lang="en-US" sz="2400">
                <a:latin typeface="Comic Sans MS" pitchFamily="66" charset="0"/>
              </a:rPr>
              <a:t>Decreased risk of PID</a:t>
            </a:r>
          </a:p>
          <a:p>
            <a:pPr>
              <a:lnSpc>
                <a:spcPct val="80000"/>
              </a:lnSpc>
            </a:pPr>
            <a:endParaRPr lang="en-US" sz="2900">
              <a:latin typeface="Comic Sans MS" pitchFamily="66" charset="0"/>
            </a:endParaRPr>
          </a:p>
        </p:txBody>
      </p:sp>
      <p:pic>
        <p:nvPicPr>
          <p:cNvPr id="154628" name="Picture 2052" descr="pillpack"/>
          <p:cNvPicPr>
            <a:picLocks noChangeAspect="1" noChangeArrowheads="1"/>
          </p:cNvPicPr>
          <p:nvPr/>
        </p:nvPicPr>
        <p:blipFill>
          <a:blip r:embed="rId3" cstate="print"/>
          <a:srcRect/>
          <a:stretch>
            <a:fillRect/>
          </a:stretch>
        </p:blipFill>
        <p:spPr bwMode="auto">
          <a:xfrm>
            <a:off x="279400" y="2009775"/>
            <a:ext cx="1905000" cy="1495425"/>
          </a:xfrm>
          <a:prstGeom prst="rect">
            <a:avLst/>
          </a:prstGeom>
          <a:noFill/>
          <a:ln w="19050">
            <a:solidFill>
              <a:srgbClr val="000000"/>
            </a:solid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3DEF1E4-F00C-43B2-8A86-875D016C9798}" type="slidenum">
              <a:rPr lang="en-GB"/>
              <a:pPr/>
              <a:t>34</a:t>
            </a:fld>
            <a:endParaRPr lang="en-GB"/>
          </a:p>
        </p:txBody>
      </p:sp>
      <p:sp>
        <p:nvSpPr>
          <p:cNvPr id="343042" name="Rectangle 2"/>
          <p:cNvSpPr>
            <a:spLocks noGrp="1" noChangeArrowheads="1"/>
          </p:cNvSpPr>
          <p:nvPr>
            <p:ph type="title"/>
          </p:nvPr>
        </p:nvSpPr>
        <p:spPr>
          <a:xfrm>
            <a:off x="0" y="277813"/>
            <a:ext cx="9144000" cy="1139825"/>
          </a:xfrm>
        </p:spPr>
        <p:txBody>
          <a:bodyPr/>
          <a:lstStyle/>
          <a:p>
            <a:r>
              <a:rPr lang="en-GB" sz="4000">
                <a:solidFill>
                  <a:srgbClr val="FFFF00"/>
                </a:solidFill>
                <a:latin typeface="Comic Sans MS" pitchFamily="66" charset="0"/>
              </a:rPr>
              <a:t>Adolescent reproductive health and HIV</a:t>
            </a:r>
          </a:p>
        </p:txBody>
      </p:sp>
      <p:sp>
        <p:nvSpPr>
          <p:cNvPr id="343043" name="Rectangle 3"/>
          <p:cNvSpPr>
            <a:spLocks noGrp="1" noChangeArrowheads="1"/>
          </p:cNvSpPr>
          <p:nvPr>
            <p:ph type="body" idx="1"/>
          </p:nvPr>
        </p:nvSpPr>
        <p:spPr>
          <a:xfrm>
            <a:off x="457200" y="1600200"/>
            <a:ext cx="8686800" cy="5068888"/>
          </a:xfrm>
        </p:spPr>
        <p:txBody>
          <a:bodyPr/>
          <a:lstStyle/>
          <a:p>
            <a:r>
              <a:rPr lang="en-GB">
                <a:latin typeface="Comic Sans MS" pitchFamily="66" charset="0"/>
              </a:rPr>
              <a:t>Period between 10-19?-24 years</a:t>
            </a:r>
          </a:p>
          <a:p>
            <a:r>
              <a:rPr lang="en-GB">
                <a:latin typeface="Comic Sans MS" pitchFamily="66" charset="0"/>
              </a:rPr>
              <a:t>Cognitive, emotional, and physical development</a:t>
            </a:r>
          </a:p>
          <a:p>
            <a:r>
              <a:rPr lang="en-GB">
                <a:latin typeface="Comic Sans MS" pitchFamily="66" charset="0"/>
              </a:rPr>
              <a:t>Exploration and adventure</a:t>
            </a:r>
          </a:p>
          <a:p>
            <a:r>
              <a:rPr lang="en-GB">
                <a:latin typeface="Comic Sans MS" pitchFamily="66" charset="0"/>
              </a:rPr>
              <a:t>Explore intimacy &amp;  sexuality ~ heightened vulnerability to HIV, STIs, Pregnancy, substance abuse</a:t>
            </a:r>
          </a:p>
          <a:p>
            <a:r>
              <a:rPr lang="en-GB">
                <a:latin typeface="Comic Sans MS" pitchFamily="66" charset="0"/>
              </a:rPr>
              <a:t>15-24 year olds represent new infections worldwide&gt;50%</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325B4B2-E905-4253-AAD5-370C4C7EB468}" type="slidenum">
              <a:rPr lang="en-GB"/>
              <a:pPr/>
              <a:t>35</a:t>
            </a:fld>
            <a:endParaRPr lang="en-GB"/>
          </a:p>
        </p:txBody>
      </p:sp>
      <p:sp>
        <p:nvSpPr>
          <p:cNvPr id="345090" name="Rectangle 2"/>
          <p:cNvSpPr>
            <a:spLocks noGrp="1" noChangeArrowheads="1"/>
          </p:cNvSpPr>
          <p:nvPr>
            <p:ph type="title"/>
          </p:nvPr>
        </p:nvSpPr>
        <p:spPr>
          <a:xfrm>
            <a:off x="1187450" y="0"/>
            <a:ext cx="6959600" cy="1066800"/>
          </a:xfrm>
        </p:spPr>
        <p:txBody>
          <a:bodyPr/>
          <a:lstStyle/>
          <a:p>
            <a:r>
              <a:rPr lang="en-GB">
                <a:solidFill>
                  <a:srgbClr val="FFFF00"/>
                </a:solidFill>
                <a:latin typeface="Comic Sans MS" pitchFamily="66" charset="0"/>
              </a:rPr>
              <a:t>Heightened Vulnerability</a:t>
            </a:r>
          </a:p>
        </p:txBody>
      </p:sp>
      <p:sp>
        <p:nvSpPr>
          <p:cNvPr id="345091" name="Rectangle 3"/>
          <p:cNvSpPr>
            <a:spLocks noGrp="1" noChangeArrowheads="1"/>
          </p:cNvSpPr>
          <p:nvPr>
            <p:ph type="body" idx="1"/>
          </p:nvPr>
        </p:nvSpPr>
        <p:spPr>
          <a:xfrm>
            <a:off x="539750" y="1196975"/>
            <a:ext cx="8072438" cy="5661025"/>
          </a:xfrm>
        </p:spPr>
        <p:txBody>
          <a:bodyPr/>
          <a:lstStyle/>
          <a:p>
            <a:r>
              <a:rPr lang="en-GB" sz="2800">
                <a:latin typeface="Comic Sans MS" pitchFamily="66" charset="0"/>
              </a:rPr>
              <a:t>Behavioural</a:t>
            </a:r>
          </a:p>
          <a:p>
            <a:pPr lvl="1"/>
            <a:r>
              <a:rPr lang="en-GB" sz="2400">
                <a:latin typeface="Comic Sans MS" pitchFamily="66" charset="0"/>
              </a:rPr>
              <a:t>Risk taking</a:t>
            </a:r>
          </a:p>
          <a:p>
            <a:pPr lvl="1"/>
            <a:r>
              <a:rPr lang="en-GB" sz="2400">
                <a:latin typeface="Comic Sans MS" pitchFamily="66" charset="0"/>
              </a:rPr>
              <a:t>Experimentation</a:t>
            </a:r>
          </a:p>
          <a:p>
            <a:pPr lvl="1"/>
            <a:r>
              <a:rPr lang="en-GB" sz="2400">
                <a:latin typeface="Comic Sans MS" pitchFamily="66" charset="0"/>
              </a:rPr>
              <a:t>Alcohol + drugs</a:t>
            </a:r>
          </a:p>
          <a:p>
            <a:pPr lvl="1"/>
            <a:r>
              <a:rPr lang="en-GB" sz="2400">
                <a:latin typeface="Comic Sans MS" pitchFamily="66" charset="0"/>
              </a:rPr>
              <a:t>Non-use of condoms, no access to health services</a:t>
            </a:r>
          </a:p>
          <a:p>
            <a:endParaRPr lang="en-GB" sz="2800">
              <a:latin typeface="Comic Sans MS" pitchFamily="66" charset="0"/>
            </a:endParaRPr>
          </a:p>
          <a:p>
            <a:r>
              <a:rPr lang="en-GB" sz="2800">
                <a:latin typeface="Comic Sans MS" pitchFamily="66" charset="0"/>
              </a:rPr>
              <a:t>Biological</a:t>
            </a:r>
          </a:p>
          <a:p>
            <a:pPr lvl="1"/>
            <a:r>
              <a:rPr lang="en-GB" sz="2400">
                <a:latin typeface="Comic Sans MS" pitchFamily="66" charset="0"/>
              </a:rPr>
              <a:t>Cervix immature susceptible</a:t>
            </a:r>
          </a:p>
          <a:p>
            <a:pPr lvl="1"/>
            <a:r>
              <a:rPr lang="en-GB" sz="2400">
                <a:latin typeface="Comic Sans MS" pitchFamily="66" charset="0"/>
              </a:rPr>
              <a:t>Most STIs assymptomatic</a:t>
            </a:r>
          </a:p>
          <a:p>
            <a:r>
              <a:rPr lang="en-GB" sz="2800">
                <a:latin typeface="Comic Sans MS" pitchFamily="66" charset="0"/>
              </a:rPr>
              <a:t>Socioeconomic</a:t>
            </a:r>
          </a:p>
          <a:p>
            <a:pPr lvl="1"/>
            <a:r>
              <a:rPr lang="en-GB" sz="2400">
                <a:latin typeface="Comic Sans MS" pitchFamily="66" charset="0"/>
              </a:rPr>
              <a:t>Manipulation~ dependence</a:t>
            </a:r>
          </a:p>
          <a:p>
            <a:pPr lvl="1"/>
            <a:r>
              <a:rPr lang="en-GB" sz="2400">
                <a:latin typeface="Comic Sans MS" pitchFamily="66" charset="0"/>
              </a:rPr>
              <a:t>Inaccessible health services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2DF4E19-FC5D-4DCF-938C-8939F1983E5E}" type="slidenum">
              <a:rPr lang="en-GB"/>
              <a:pPr/>
              <a:t>36</a:t>
            </a:fld>
            <a:endParaRPr lang="en-GB"/>
          </a:p>
        </p:txBody>
      </p:sp>
      <p:sp>
        <p:nvSpPr>
          <p:cNvPr id="352258" name="Rectangle 2"/>
          <p:cNvSpPr>
            <a:spLocks noGrp="1" noChangeArrowheads="1"/>
          </p:cNvSpPr>
          <p:nvPr>
            <p:ph type="title"/>
          </p:nvPr>
        </p:nvSpPr>
        <p:spPr/>
        <p:txBody>
          <a:bodyPr/>
          <a:lstStyle/>
          <a:p>
            <a:r>
              <a:rPr lang="en-GB" sz="4000">
                <a:solidFill>
                  <a:srgbClr val="FFFF00"/>
                </a:solidFill>
                <a:latin typeface="Comic Sans MS" pitchFamily="66" charset="0"/>
              </a:rPr>
              <a:t>Approaches to HIV care in adolescents</a:t>
            </a:r>
          </a:p>
        </p:txBody>
      </p:sp>
      <p:sp>
        <p:nvSpPr>
          <p:cNvPr id="352259" name="Rectangle 3"/>
          <p:cNvSpPr>
            <a:spLocks noGrp="1" noChangeArrowheads="1"/>
          </p:cNvSpPr>
          <p:nvPr>
            <p:ph type="body" idx="1"/>
          </p:nvPr>
        </p:nvSpPr>
        <p:spPr>
          <a:xfrm>
            <a:off x="457200" y="1600200"/>
            <a:ext cx="8686800" cy="4997450"/>
          </a:xfrm>
        </p:spPr>
        <p:txBody>
          <a:bodyPr/>
          <a:lstStyle/>
          <a:p>
            <a:r>
              <a:rPr lang="en-GB">
                <a:latin typeface="Comic Sans MS" pitchFamily="66" charset="0"/>
              </a:rPr>
              <a:t>Consent policies</a:t>
            </a:r>
          </a:p>
          <a:p>
            <a:r>
              <a:rPr lang="en-GB">
                <a:latin typeface="Comic Sans MS" pitchFamily="66" charset="0"/>
              </a:rPr>
              <a:t>Confidentiality</a:t>
            </a:r>
          </a:p>
          <a:p>
            <a:r>
              <a:rPr lang="en-GB">
                <a:latin typeface="Comic Sans MS" pitchFamily="66" charset="0"/>
              </a:rPr>
              <a:t>Accessibility</a:t>
            </a:r>
          </a:p>
          <a:p>
            <a:r>
              <a:rPr lang="en-GB">
                <a:latin typeface="Comic Sans MS" pitchFamily="66" charset="0"/>
              </a:rPr>
              <a:t>Outreach</a:t>
            </a:r>
          </a:p>
          <a:p>
            <a:r>
              <a:rPr lang="en-GB">
                <a:latin typeface="Comic Sans MS" pitchFamily="66" charset="0"/>
              </a:rPr>
              <a:t>Linkage to care treatment &amp; prevention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F835E81-28DE-423F-9FC0-7D41AEF1B436}" type="slidenum">
              <a:rPr lang="en-GB"/>
              <a:pPr/>
              <a:t>4</a:t>
            </a:fld>
            <a:endParaRPr lang="en-GB"/>
          </a:p>
        </p:txBody>
      </p:sp>
      <p:sp>
        <p:nvSpPr>
          <p:cNvPr id="271362" name="Rectangle 2"/>
          <p:cNvSpPr>
            <a:spLocks noGrp="1" noChangeArrowheads="1"/>
          </p:cNvSpPr>
          <p:nvPr>
            <p:ph type="title"/>
          </p:nvPr>
        </p:nvSpPr>
        <p:spPr>
          <a:xfrm>
            <a:off x="1066800" y="304800"/>
            <a:ext cx="7620000" cy="1068388"/>
          </a:xfrm>
        </p:spPr>
        <p:txBody>
          <a:bodyPr/>
          <a:lstStyle/>
          <a:p>
            <a:r>
              <a:rPr lang="en-US" sz="3600">
                <a:solidFill>
                  <a:srgbClr val="FFFF00"/>
                </a:solidFill>
                <a:latin typeface="Comic Sans MS" pitchFamily="66" charset="0"/>
              </a:rPr>
              <a:t>Gyecologic problems  in HIV-Infected Women</a:t>
            </a:r>
          </a:p>
        </p:txBody>
      </p:sp>
      <p:sp>
        <p:nvSpPr>
          <p:cNvPr id="271363" name="Rectangle 3"/>
          <p:cNvSpPr>
            <a:spLocks noGrp="1" noChangeArrowheads="1"/>
          </p:cNvSpPr>
          <p:nvPr>
            <p:ph type="body" idx="1"/>
          </p:nvPr>
        </p:nvSpPr>
        <p:spPr>
          <a:xfrm>
            <a:off x="457200" y="1700213"/>
            <a:ext cx="8229600" cy="5257800"/>
          </a:xfrm>
        </p:spPr>
        <p:txBody>
          <a:bodyPr/>
          <a:lstStyle/>
          <a:p>
            <a:pPr>
              <a:buFont typeface="Wingdings" pitchFamily="2" charset="2"/>
              <a:buNone/>
            </a:pPr>
            <a:r>
              <a:rPr lang="en-US" sz="2900">
                <a:latin typeface="Comic Sans MS" pitchFamily="66" charset="0"/>
              </a:rPr>
              <a:t>Most problems directly associated with HIV/AIDS or indirectly through its treatment~ drug interactions</a:t>
            </a:r>
          </a:p>
          <a:p>
            <a:endParaRPr lang="en-US" sz="2900">
              <a:latin typeface="Comic Sans MS" pitchFamily="66" charset="0"/>
            </a:endParaRPr>
          </a:p>
          <a:p>
            <a:r>
              <a:rPr lang="en-US" sz="2900">
                <a:latin typeface="Comic Sans MS" pitchFamily="66" charset="0"/>
              </a:rPr>
              <a:t>Menstrual disorders ~ sub-fertility</a:t>
            </a:r>
          </a:p>
          <a:p>
            <a:r>
              <a:rPr lang="en-US" sz="2900">
                <a:latin typeface="Comic Sans MS" pitchFamily="66" charset="0"/>
              </a:rPr>
              <a:t>Genital ulcer disease</a:t>
            </a:r>
          </a:p>
          <a:p>
            <a:r>
              <a:rPr lang="en-US" sz="2900">
                <a:latin typeface="Comic Sans MS" pitchFamily="66" charset="0"/>
              </a:rPr>
              <a:t>Abnormal vaginal discharge</a:t>
            </a:r>
          </a:p>
          <a:p>
            <a:r>
              <a:rPr lang="en-US" sz="2900">
                <a:latin typeface="Comic Sans MS" pitchFamily="66" charset="0"/>
              </a:rPr>
              <a:t>Pelvic inflammatory disease~ infertility</a:t>
            </a:r>
          </a:p>
          <a:p>
            <a:r>
              <a:rPr lang="en-US" sz="2900">
                <a:latin typeface="Comic Sans MS" pitchFamily="66" charset="0"/>
              </a:rPr>
              <a:t>HPV, cervical dysplasia and neoplasia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01393E4-1092-4F94-8547-8BD152F8A966}" type="slidenum">
              <a:rPr lang="en-GB"/>
              <a:pPr/>
              <a:t>5</a:t>
            </a:fld>
            <a:endParaRPr lang="en-GB"/>
          </a:p>
        </p:txBody>
      </p:sp>
      <p:sp>
        <p:nvSpPr>
          <p:cNvPr id="273410" name="Rectangle 2"/>
          <p:cNvSpPr>
            <a:spLocks noGrp="1" noChangeArrowheads="1"/>
          </p:cNvSpPr>
          <p:nvPr>
            <p:ph type="title"/>
          </p:nvPr>
        </p:nvSpPr>
        <p:spPr/>
        <p:txBody>
          <a:bodyPr/>
          <a:lstStyle/>
          <a:p>
            <a:r>
              <a:rPr lang="en-US" sz="3600">
                <a:solidFill>
                  <a:srgbClr val="FFFF00"/>
                </a:solidFill>
                <a:latin typeface="Comic Sans MS" pitchFamily="66" charset="0"/>
              </a:rPr>
              <a:t>Menstrual Disorders</a:t>
            </a:r>
          </a:p>
        </p:txBody>
      </p:sp>
      <p:sp>
        <p:nvSpPr>
          <p:cNvPr id="273411" name="Rectangle 3"/>
          <p:cNvSpPr>
            <a:spLocks noGrp="1" noChangeArrowheads="1"/>
          </p:cNvSpPr>
          <p:nvPr>
            <p:ph type="body" idx="1"/>
          </p:nvPr>
        </p:nvSpPr>
        <p:spPr/>
        <p:txBody>
          <a:bodyPr/>
          <a:lstStyle/>
          <a:p>
            <a:r>
              <a:rPr lang="en-US">
                <a:latin typeface="Comic Sans MS" pitchFamily="66" charset="0"/>
              </a:rPr>
              <a:t>Common, but unclear relationship to HIV-oligomenorrhoea, amenorrhoea</a:t>
            </a:r>
          </a:p>
          <a:p>
            <a:r>
              <a:rPr lang="en-US">
                <a:latin typeface="Comic Sans MS" pitchFamily="66" charset="0"/>
              </a:rPr>
              <a:t>Must consider possibility of pregnancy</a:t>
            </a:r>
          </a:p>
          <a:p>
            <a:r>
              <a:rPr lang="en-US">
                <a:latin typeface="Comic Sans MS" pitchFamily="66" charset="0"/>
              </a:rPr>
              <a:t>May reflect malnutrition or chronic disease</a:t>
            </a:r>
          </a:p>
          <a:p>
            <a:r>
              <a:rPr lang="en-US">
                <a:latin typeface="Comic Sans MS" pitchFamily="66" charset="0"/>
              </a:rPr>
              <a:t>Anemia an independent predictor of HIV progression and death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BAC7D05-55C4-4F93-A5B7-3B4B9A3F18DA}" type="slidenum">
              <a:rPr lang="en-GB"/>
              <a:pPr/>
              <a:t>6</a:t>
            </a:fld>
            <a:endParaRPr lang="en-GB"/>
          </a:p>
        </p:txBody>
      </p:sp>
      <p:sp>
        <p:nvSpPr>
          <p:cNvPr id="275458" name="Rectangle 2"/>
          <p:cNvSpPr>
            <a:spLocks noGrp="1" noChangeArrowheads="1"/>
          </p:cNvSpPr>
          <p:nvPr>
            <p:ph type="title"/>
          </p:nvPr>
        </p:nvSpPr>
        <p:spPr>
          <a:xfrm>
            <a:off x="457200" y="274638"/>
            <a:ext cx="8229600" cy="706437"/>
          </a:xfrm>
        </p:spPr>
        <p:txBody>
          <a:bodyPr/>
          <a:lstStyle/>
          <a:p>
            <a:r>
              <a:rPr lang="en-US" sz="3600">
                <a:solidFill>
                  <a:srgbClr val="FFFF00"/>
                </a:solidFill>
                <a:latin typeface="Comic Sans MS" pitchFamily="66" charset="0"/>
              </a:rPr>
              <a:t>Menstrual Disorders Interventions</a:t>
            </a:r>
          </a:p>
        </p:txBody>
      </p:sp>
      <p:sp>
        <p:nvSpPr>
          <p:cNvPr id="275459" name="Rectangle 3"/>
          <p:cNvSpPr>
            <a:spLocks noGrp="1" noChangeArrowheads="1"/>
          </p:cNvSpPr>
          <p:nvPr>
            <p:ph type="body" idx="1"/>
          </p:nvPr>
        </p:nvSpPr>
        <p:spPr>
          <a:xfrm>
            <a:off x="0" y="981075"/>
            <a:ext cx="8697913" cy="6048375"/>
          </a:xfrm>
        </p:spPr>
        <p:txBody>
          <a:bodyPr/>
          <a:lstStyle/>
          <a:p>
            <a:r>
              <a:rPr lang="en-US">
                <a:latin typeface="Comic Sans MS" pitchFamily="66" charset="0"/>
              </a:rPr>
              <a:t>Iron supplementation and/or iron-rich foods</a:t>
            </a:r>
          </a:p>
          <a:p>
            <a:r>
              <a:rPr lang="en-US">
                <a:latin typeface="Comic Sans MS" pitchFamily="66" charset="0"/>
              </a:rPr>
              <a:t>Pregnancy testing</a:t>
            </a:r>
          </a:p>
          <a:p>
            <a:pPr lvl="1"/>
            <a:r>
              <a:rPr lang="en-US">
                <a:latin typeface="Comic Sans MS" pitchFamily="66" charset="0"/>
              </a:rPr>
              <a:t>Antenatal care</a:t>
            </a:r>
          </a:p>
          <a:p>
            <a:pPr lvl="1"/>
            <a:r>
              <a:rPr lang="en-US">
                <a:latin typeface="Comic Sans MS" pitchFamily="66" charset="0"/>
              </a:rPr>
              <a:t>Ectopic pregnancy precautions</a:t>
            </a:r>
          </a:p>
          <a:p>
            <a:r>
              <a:rPr lang="en-US">
                <a:latin typeface="Comic Sans MS" pitchFamily="66" charset="0"/>
              </a:rPr>
              <a:t>Treat underlying STI</a:t>
            </a:r>
          </a:p>
          <a:p>
            <a:r>
              <a:rPr lang="en-US">
                <a:latin typeface="Comic Sans MS" pitchFamily="66" charset="0"/>
              </a:rPr>
              <a:t>Hormonal contraception may decrease blood loss, regulate menses with ovulatory disorders</a:t>
            </a:r>
          </a:p>
          <a:p>
            <a:r>
              <a:rPr lang="en-US">
                <a:latin typeface="Comic Sans MS" pitchFamily="66" charset="0"/>
              </a:rPr>
              <a:t>Surgical intervention may be needed with severe menorrhagia and fibroids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2"/>
          <p:cNvSpPr>
            <a:spLocks noGrp="1"/>
          </p:cNvSpPr>
          <p:nvPr>
            <p:ph type="sldNum" sz="quarter" idx="10"/>
          </p:nvPr>
        </p:nvSpPr>
        <p:spPr/>
        <p:txBody>
          <a:bodyPr/>
          <a:lstStyle/>
          <a:p>
            <a:fld id="{3FF58FE9-1E60-4AD5-A488-342E8A09BACB}" type="slidenum">
              <a:rPr lang="en-GB"/>
              <a:pPr/>
              <a:t>7</a:t>
            </a:fld>
            <a:endParaRPr lang="en-GB"/>
          </a:p>
        </p:txBody>
      </p:sp>
      <p:sp>
        <p:nvSpPr>
          <p:cNvPr id="353282" name="Rectangle 2"/>
          <p:cNvSpPr>
            <a:spLocks noGrp="1" noChangeArrowheads="1"/>
          </p:cNvSpPr>
          <p:nvPr>
            <p:ph type="title"/>
          </p:nvPr>
        </p:nvSpPr>
        <p:spPr/>
        <p:txBody>
          <a:bodyPr/>
          <a:lstStyle/>
          <a:p>
            <a:r>
              <a:rPr lang="en-GB" sz="4000">
                <a:solidFill>
                  <a:srgbClr val="FFFF00"/>
                </a:solidFill>
                <a:latin typeface="Comic Sans MS" pitchFamily="66" charset="0"/>
              </a:rPr>
              <a:t>Interactions between HIV &amp; STIs</a:t>
            </a:r>
          </a:p>
        </p:txBody>
      </p:sp>
      <p:sp>
        <p:nvSpPr>
          <p:cNvPr id="353288" name="Text Box 8"/>
          <p:cNvSpPr txBox="1">
            <a:spLocks noChangeArrowheads="1"/>
          </p:cNvSpPr>
          <p:nvPr/>
        </p:nvSpPr>
        <p:spPr bwMode="auto">
          <a:xfrm>
            <a:off x="827088" y="3035300"/>
            <a:ext cx="1296987" cy="609600"/>
          </a:xfrm>
          <a:prstGeom prst="rect">
            <a:avLst/>
          </a:prstGeom>
          <a:noFill/>
          <a:ln w="9525">
            <a:noFill/>
            <a:miter lim="800000"/>
            <a:headEnd type="none" w="sm" len="sm"/>
            <a:tailEnd type="none" w="sm" len="sm"/>
          </a:ln>
          <a:effectLst/>
        </p:spPr>
        <p:txBody>
          <a:bodyPr lIns="0" tIns="0" rIns="0" bIns="0">
            <a:spAutoFit/>
          </a:bodyPr>
          <a:lstStyle/>
          <a:p>
            <a:pPr>
              <a:spcBef>
                <a:spcPct val="50000"/>
              </a:spcBef>
            </a:pPr>
            <a:r>
              <a:rPr lang="en-GB" sz="4000">
                <a:solidFill>
                  <a:srgbClr val="FF0000"/>
                </a:solidFill>
                <a:latin typeface="Comic Sans MS" pitchFamily="66" charset="0"/>
              </a:rPr>
              <a:t>STIs</a:t>
            </a:r>
          </a:p>
        </p:txBody>
      </p:sp>
      <p:sp>
        <p:nvSpPr>
          <p:cNvPr id="353289" name="Text Box 9"/>
          <p:cNvSpPr txBox="1">
            <a:spLocks noChangeArrowheads="1"/>
          </p:cNvSpPr>
          <p:nvPr/>
        </p:nvSpPr>
        <p:spPr bwMode="auto">
          <a:xfrm>
            <a:off x="7164388" y="3179763"/>
            <a:ext cx="1152525" cy="609600"/>
          </a:xfrm>
          <a:prstGeom prst="rect">
            <a:avLst/>
          </a:prstGeom>
          <a:noFill/>
          <a:ln w="9525">
            <a:noFill/>
            <a:miter lim="800000"/>
            <a:headEnd type="none" w="sm" len="sm"/>
            <a:tailEnd type="none" w="sm" len="sm"/>
          </a:ln>
          <a:effectLst/>
        </p:spPr>
        <p:txBody>
          <a:bodyPr lIns="0" tIns="0" rIns="0" bIns="0">
            <a:spAutoFit/>
          </a:bodyPr>
          <a:lstStyle/>
          <a:p>
            <a:pPr>
              <a:spcBef>
                <a:spcPct val="50000"/>
              </a:spcBef>
            </a:pPr>
            <a:r>
              <a:rPr lang="en-GB" sz="4000">
                <a:solidFill>
                  <a:srgbClr val="FF0000"/>
                </a:solidFill>
                <a:latin typeface="Comic Sans MS" pitchFamily="66" charset="0"/>
              </a:rPr>
              <a:t>HIV</a:t>
            </a:r>
            <a:r>
              <a:rPr lang="en-GB" sz="4000">
                <a:solidFill>
                  <a:srgbClr val="FF0000"/>
                </a:solidFill>
              </a:rPr>
              <a:t> </a:t>
            </a:r>
          </a:p>
        </p:txBody>
      </p:sp>
      <p:sp>
        <p:nvSpPr>
          <p:cNvPr id="353291" name="Text Box 11"/>
          <p:cNvSpPr txBox="1">
            <a:spLocks noChangeArrowheads="1"/>
          </p:cNvSpPr>
          <p:nvPr/>
        </p:nvSpPr>
        <p:spPr bwMode="auto">
          <a:xfrm>
            <a:off x="3203575" y="2060575"/>
            <a:ext cx="2305050" cy="274638"/>
          </a:xfrm>
          <a:prstGeom prst="rect">
            <a:avLst/>
          </a:prstGeom>
          <a:noFill/>
          <a:ln w="9525">
            <a:noFill/>
            <a:miter lim="800000"/>
            <a:headEnd type="none" w="sm" len="sm"/>
            <a:tailEnd type="none" w="sm" len="sm"/>
          </a:ln>
          <a:effectLst/>
        </p:spPr>
        <p:txBody>
          <a:bodyPr lIns="0" tIns="0" rIns="0" bIns="0">
            <a:spAutoFit/>
          </a:bodyPr>
          <a:lstStyle/>
          <a:p>
            <a:pPr>
              <a:spcBef>
                <a:spcPct val="50000"/>
              </a:spcBef>
            </a:pPr>
            <a:r>
              <a:rPr lang="en-GB">
                <a:latin typeface="Comic Sans MS" pitchFamily="66" charset="0"/>
              </a:rPr>
              <a:t>Impaired immunity</a:t>
            </a:r>
          </a:p>
        </p:txBody>
      </p:sp>
      <p:sp>
        <p:nvSpPr>
          <p:cNvPr id="353292" name="Text Box 12"/>
          <p:cNvSpPr txBox="1">
            <a:spLocks noChangeArrowheads="1"/>
          </p:cNvSpPr>
          <p:nvPr/>
        </p:nvSpPr>
        <p:spPr bwMode="auto">
          <a:xfrm>
            <a:off x="3203575" y="3068638"/>
            <a:ext cx="2592388" cy="274637"/>
          </a:xfrm>
          <a:prstGeom prst="rect">
            <a:avLst/>
          </a:prstGeom>
          <a:noFill/>
          <a:ln w="9525">
            <a:noFill/>
            <a:miter lim="800000"/>
            <a:headEnd type="none" w="sm" len="sm"/>
            <a:tailEnd type="none" w="sm" len="sm"/>
          </a:ln>
          <a:effectLst/>
        </p:spPr>
        <p:txBody>
          <a:bodyPr lIns="0" tIns="0" rIns="0" bIns="0">
            <a:spAutoFit/>
          </a:bodyPr>
          <a:lstStyle/>
          <a:p>
            <a:pPr>
              <a:spcBef>
                <a:spcPct val="50000"/>
              </a:spcBef>
            </a:pPr>
            <a:r>
              <a:rPr lang="en-GB">
                <a:solidFill>
                  <a:srgbClr val="FFFF00"/>
                </a:solidFill>
                <a:latin typeface="Comic Sans MS" pitchFamily="66" charset="0"/>
              </a:rPr>
              <a:t>Increased transmission</a:t>
            </a:r>
          </a:p>
        </p:txBody>
      </p:sp>
      <p:sp>
        <p:nvSpPr>
          <p:cNvPr id="353293" name="Text Box 13"/>
          <p:cNvSpPr txBox="1">
            <a:spLocks noChangeArrowheads="1"/>
          </p:cNvSpPr>
          <p:nvPr/>
        </p:nvSpPr>
        <p:spPr bwMode="auto">
          <a:xfrm>
            <a:off x="3203575" y="3860800"/>
            <a:ext cx="2305050" cy="274638"/>
          </a:xfrm>
          <a:prstGeom prst="rect">
            <a:avLst/>
          </a:prstGeom>
          <a:noFill/>
          <a:ln w="9525">
            <a:noFill/>
            <a:miter lim="800000"/>
            <a:headEnd type="none" w="sm" len="sm"/>
            <a:tailEnd type="none" w="sm" len="sm"/>
          </a:ln>
          <a:effectLst/>
        </p:spPr>
        <p:txBody>
          <a:bodyPr lIns="0" tIns="0" rIns="0" bIns="0">
            <a:spAutoFit/>
          </a:bodyPr>
          <a:lstStyle/>
          <a:p>
            <a:pPr>
              <a:spcBef>
                <a:spcPct val="50000"/>
              </a:spcBef>
            </a:pPr>
            <a:r>
              <a:rPr lang="en-GB">
                <a:latin typeface="Comic Sans MS" pitchFamily="66" charset="0"/>
              </a:rPr>
              <a:t>Sexual behaviour</a:t>
            </a:r>
          </a:p>
        </p:txBody>
      </p:sp>
      <p:sp>
        <p:nvSpPr>
          <p:cNvPr id="353294" name="Text Box 14"/>
          <p:cNvSpPr txBox="1">
            <a:spLocks noChangeArrowheads="1"/>
          </p:cNvSpPr>
          <p:nvPr/>
        </p:nvSpPr>
        <p:spPr bwMode="auto">
          <a:xfrm>
            <a:off x="3276600" y="4652963"/>
            <a:ext cx="2735263" cy="549275"/>
          </a:xfrm>
          <a:prstGeom prst="rect">
            <a:avLst/>
          </a:prstGeom>
          <a:noFill/>
          <a:ln w="9525">
            <a:noFill/>
            <a:miter lim="800000"/>
            <a:headEnd type="none" w="sm" len="sm"/>
            <a:tailEnd type="none" w="sm" len="sm"/>
          </a:ln>
          <a:effectLst/>
        </p:spPr>
        <p:txBody>
          <a:bodyPr lIns="0" tIns="0" rIns="0" bIns="0">
            <a:spAutoFit/>
          </a:bodyPr>
          <a:lstStyle/>
          <a:p>
            <a:pPr>
              <a:spcBef>
                <a:spcPct val="50000"/>
              </a:spcBef>
            </a:pPr>
            <a:r>
              <a:rPr lang="en-GB">
                <a:latin typeface="Comic Sans MS" pitchFamily="66" charset="0"/>
              </a:rPr>
              <a:t>Type of partner/ sexual network</a:t>
            </a:r>
          </a:p>
        </p:txBody>
      </p:sp>
      <p:sp>
        <p:nvSpPr>
          <p:cNvPr id="353295" name="Text Box 15"/>
          <p:cNvSpPr txBox="1">
            <a:spLocks noChangeArrowheads="1"/>
          </p:cNvSpPr>
          <p:nvPr/>
        </p:nvSpPr>
        <p:spPr bwMode="auto">
          <a:xfrm>
            <a:off x="3276600" y="5734050"/>
            <a:ext cx="2519363" cy="274638"/>
          </a:xfrm>
          <a:prstGeom prst="rect">
            <a:avLst/>
          </a:prstGeom>
          <a:noFill/>
          <a:ln w="9525">
            <a:noFill/>
            <a:miter lim="800000"/>
            <a:headEnd type="none" w="sm" len="sm"/>
            <a:tailEnd type="none" w="sm" len="sm"/>
          </a:ln>
          <a:effectLst/>
        </p:spPr>
        <p:txBody>
          <a:bodyPr lIns="0" tIns="0" rIns="0" bIns="0">
            <a:spAutoFit/>
          </a:bodyPr>
          <a:lstStyle/>
          <a:p>
            <a:pPr>
              <a:spcBef>
                <a:spcPct val="50000"/>
              </a:spcBef>
            </a:pPr>
            <a:r>
              <a:rPr lang="en-GB">
                <a:latin typeface="Comic Sans MS" pitchFamily="66" charset="0"/>
              </a:rPr>
              <a:t>Lack of circumcision</a:t>
            </a:r>
          </a:p>
        </p:txBody>
      </p:sp>
      <p:sp>
        <p:nvSpPr>
          <p:cNvPr id="353296" name="Line 16"/>
          <p:cNvSpPr>
            <a:spLocks noChangeShapeType="1"/>
          </p:cNvSpPr>
          <p:nvPr/>
        </p:nvSpPr>
        <p:spPr bwMode="auto">
          <a:xfrm flipV="1">
            <a:off x="5651500" y="3933825"/>
            <a:ext cx="1584325" cy="1871663"/>
          </a:xfrm>
          <a:prstGeom prst="line">
            <a:avLst/>
          </a:prstGeom>
          <a:noFill/>
          <a:ln w="9525">
            <a:solidFill>
              <a:schemeClr val="tx1"/>
            </a:solidFill>
            <a:round/>
            <a:headEnd type="none" w="sm" len="sm"/>
            <a:tailEnd type="triangle" w="sm" len="sm"/>
          </a:ln>
          <a:effectLst/>
        </p:spPr>
        <p:txBody>
          <a:bodyPr lIns="0" tIns="0" rIns="0" bIns="0">
            <a:spAutoFit/>
          </a:bodyPr>
          <a:lstStyle/>
          <a:p>
            <a:endParaRPr lang="en-US"/>
          </a:p>
        </p:txBody>
      </p:sp>
      <p:sp>
        <p:nvSpPr>
          <p:cNvPr id="353297" name="Line 17"/>
          <p:cNvSpPr>
            <a:spLocks noChangeShapeType="1"/>
          </p:cNvSpPr>
          <p:nvPr/>
        </p:nvSpPr>
        <p:spPr bwMode="auto">
          <a:xfrm flipV="1">
            <a:off x="5651500" y="3716338"/>
            <a:ext cx="1512888" cy="1008062"/>
          </a:xfrm>
          <a:prstGeom prst="line">
            <a:avLst/>
          </a:prstGeom>
          <a:noFill/>
          <a:ln w="9525">
            <a:solidFill>
              <a:schemeClr val="tx1"/>
            </a:solidFill>
            <a:round/>
            <a:headEnd type="none" w="sm" len="sm"/>
            <a:tailEnd type="triangle" w="sm" len="sm"/>
          </a:ln>
          <a:effectLst/>
        </p:spPr>
        <p:txBody>
          <a:bodyPr wrap="none" lIns="0" tIns="0" rIns="0" bIns="0">
            <a:spAutoFit/>
          </a:bodyPr>
          <a:lstStyle/>
          <a:p>
            <a:endParaRPr lang="en-US"/>
          </a:p>
        </p:txBody>
      </p:sp>
      <p:sp>
        <p:nvSpPr>
          <p:cNvPr id="353298" name="Line 18"/>
          <p:cNvSpPr>
            <a:spLocks noChangeShapeType="1"/>
          </p:cNvSpPr>
          <p:nvPr/>
        </p:nvSpPr>
        <p:spPr bwMode="auto">
          <a:xfrm flipV="1">
            <a:off x="5076825" y="3643313"/>
            <a:ext cx="1871663" cy="433387"/>
          </a:xfrm>
          <a:prstGeom prst="line">
            <a:avLst/>
          </a:prstGeom>
          <a:noFill/>
          <a:ln w="9525">
            <a:solidFill>
              <a:schemeClr val="tx1"/>
            </a:solidFill>
            <a:round/>
            <a:headEnd type="none" w="sm" len="sm"/>
            <a:tailEnd type="triangle" w="sm" len="sm"/>
          </a:ln>
          <a:effectLst/>
        </p:spPr>
        <p:txBody>
          <a:bodyPr wrap="none" lIns="0" tIns="0" rIns="0" bIns="0">
            <a:spAutoFit/>
          </a:bodyPr>
          <a:lstStyle/>
          <a:p>
            <a:endParaRPr lang="en-US"/>
          </a:p>
        </p:txBody>
      </p:sp>
      <p:sp>
        <p:nvSpPr>
          <p:cNvPr id="353300" name="Line 20"/>
          <p:cNvSpPr>
            <a:spLocks noChangeShapeType="1"/>
          </p:cNvSpPr>
          <p:nvPr/>
        </p:nvSpPr>
        <p:spPr bwMode="auto">
          <a:xfrm>
            <a:off x="2051050" y="3429000"/>
            <a:ext cx="4968875" cy="0"/>
          </a:xfrm>
          <a:prstGeom prst="line">
            <a:avLst/>
          </a:prstGeom>
          <a:noFill/>
          <a:ln w="9525">
            <a:solidFill>
              <a:schemeClr val="tx1"/>
            </a:solidFill>
            <a:round/>
            <a:headEnd type="none" w="sm" len="sm"/>
            <a:tailEnd type="triangle" w="sm" len="sm"/>
          </a:ln>
          <a:effectLst/>
        </p:spPr>
        <p:txBody>
          <a:bodyPr wrap="none" lIns="0" tIns="0" rIns="0" bIns="0">
            <a:spAutoFit/>
          </a:bodyPr>
          <a:lstStyle/>
          <a:p>
            <a:endParaRPr lang="en-US"/>
          </a:p>
        </p:txBody>
      </p:sp>
      <p:sp>
        <p:nvSpPr>
          <p:cNvPr id="353301" name="Line 21"/>
          <p:cNvSpPr>
            <a:spLocks noChangeShapeType="1"/>
          </p:cNvSpPr>
          <p:nvPr/>
        </p:nvSpPr>
        <p:spPr bwMode="auto">
          <a:xfrm flipH="1" flipV="1">
            <a:off x="1403350" y="3716338"/>
            <a:ext cx="1800225" cy="2089150"/>
          </a:xfrm>
          <a:prstGeom prst="line">
            <a:avLst/>
          </a:prstGeom>
          <a:noFill/>
          <a:ln w="9525">
            <a:solidFill>
              <a:schemeClr val="tx1"/>
            </a:solidFill>
            <a:round/>
            <a:headEnd type="none" w="sm" len="sm"/>
            <a:tailEnd type="triangle" w="sm" len="sm"/>
          </a:ln>
          <a:effectLst/>
        </p:spPr>
        <p:txBody>
          <a:bodyPr wrap="none" lIns="0" tIns="0" rIns="0" bIns="0">
            <a:spAutoFit/>
          </a:bodyPr>
          <a:lstStyle/>
          <a:p>
            <a:endParaRPr lang="en-US"/>
          </a:p>
        </p:txBody>
      </p:sp>
      <p:sp>
        <p:nvSpPr>
          <p:cNvPr id="353302" name="Line 22"/>
          <p:cNvSpPr>
            <a:spLocks noChangeShapeType="1"/>
          </p:cNvSpPr>
          <p:nvPr/>
        </p:nvSpPr>
        <p:spPr bwMode="auto">
          <a:xfrm flipH="1" flipV="1">
            <a:off x="1835150" y="3573463"/>
            <a:ext cx="1368425" cy="1150937"/>
          </a:xfrm>
          <a:prstGeom prst="line">
            <a:avLst/>
          </a:prstGeom>
          <a:noFill/>
          <a:ln w="9525">
            <a:solidFill>
              <a:schemeClr val="tx1"/>
            </a:solidFill>
            <a:round/>
            <a:headEnd type="none" w="sm" len="sm"/>
            <a:tailEnd type="triangle" w="sm" len="sm"/>
          </a:ln>
          <a:effectLst/>
        </p:spPr>
        <p:txBody>
          <a:bodyPr wrap="none" lIns="0" tIns="0" rIns="0" bIns="0">
            <a:spAutoFit/>
          </a:bodyPr>
          <a:lstStyle/>
          <a:p>
            <a:endParaRPr lang="en-US"/>
          </a:p>
        </p:txBody>
      </p:sp>
      <p:sp>
        <p:nvSpPr>
          <p:cNvPr id="353304" name="Line 24"/>
          <p:cNvSpPr>
            <a:spLocks noChangeShapeType="1"/>
          </p:cNvSpPr>
          <p:nvPr/>
        </p:nvSpPr>
        <p:spPr bwMode="auto">
          <a:xfrm flipH="1" flipV="1">
            <a:off x="1979613" y="3500438"/>
            <a:ext cx="1152525" cy="433387"/>
          </a:xfrm>
          <a:prstGeom prst="line">
            <a:avLst/>
          </a:prstGeom>
          <a:noFill/>
          <a:ln w="9525">
            <a:solidFill>
              <a:schemeClr val="tx1"/>
            </a:solidFill>
            <a:round/>
            <a:headEnd type="none" w="sm" len="sm"/>
            <a:tailEnd type="triangle" w="sm" len="sm"/>
          </a:ln>
          <a:effectLst/>
        </p:spPr>
        <p:txBody>
          <a:bodyPr wrap="none" lIns="0" tIns="0" rIns="0" bIns="0">
            <a:spAutoFit/>
          </a:bodyPr>
          <a:lstStyle/>
          <a:p>
            <a:endParaRPr lang="en-US"/>
          </a:p>
        </p:txBody>
      </p:sp>
      <p:sp>
        <p:nvSpPr>
          <p:cNvPr id="353305" name="Line 25"/>
          <p:cNvSpPr>
            <a:spLocks noChangeShapeType="1"/>
          </p:cNvSpPr>
          <p:nvPr/>
        </p:nvSpPr>
        <p:spPr bwMode="auto">
          <a:xfrm flipH="1">
            <a:off x="1908175" y="2205038"/>
            <a:ext cx="1223963" cy="1008062"/>
          </a:xfrm>
          <a:prstGeom prst="line">
            <a:avLst/>
          </a:prstGeom>
          <a:noFill/>
          <a:ln w="9525">
            <a:solidFill>
              <a:schemeClr val="tx1"/>
            </a:solidFill>
            <a:round/>
            <a:headEnd type="none" w="sm" len="sm"/>
            <a:tailEnd type="triangle" w="sm" len="sm"/>
          </a:ln>
          <a:effectLst/>
        </p:spPr>
        <p:txBody>
          <a:bodyPr wrap="none" lIns="0" tIns="0" rIns="0" bIns="0">
            <a:spAutoFit/>
          </a:bodyPr>
          <a:lstStyle/>
          <a:p>
            <a:endParaRPr lang="en-US"/>
          </a:p>
        </p:txBody>
      </p:sp>
      <p:sp>
        <p:nvSpPr>
          <p:cNvPr id="353306" name="Line 26"/>
          <p:cNvSpPr>
            <a:spLocks noChangeShapeType="1"/>
          </p:cNvSpPr>
          <p:nvPr/>
        </p:nvSpPr>
        <p:spPr bwMode="auto">
          <a:xfrm flipH="1" flipV="1">
            <a:off x="5148263" y="2276475"/>
            <a:ext cx="1944687" cy="936625"/>
          </a:xfrm>
          <a:prstGeom prst="line">
            <a:avLst/>
          </a:prstGeom>
          <a:noFill/>
          <a:ln w="9525">
            <a:solidFill>
              <a:schemeClr val="tx1"/>
            </a:solidFill>
            <a:round/>
            <a:headEnd type="none" w="sm" len="sm"/>
            <a:tailEnd type="triangle" w="sm" len="sm"/>
          </a:ln>
          <a:effectLst/>
        </p:spPr>
        <p:txBody>
          <a:bodyPr wrap="none" lIns="0" tIns="0" rIns="0" bIns="0">
            <a:spAutoFit/>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C77B7E-AA84-4952-B0E4-3E558949408F}" type="slidenum">
              <a:rPr lang="en-GB"/>
              <a:pPr/>
              <a:t>8</a:t>
            </a:fld>
            <a:endParaRPr lang="en-GB"/>
          </a:p>
        </p:txBody>
      </p:sp>
      <p:sp>
        <p:nvSpPr>
          <p:cNvPr id="277506" name="Rectangle 2"/>
          <p:cNvSpPr>
            <a:spLocks noGrp="1" noChangeArrowheads="1"/>
          </p:cNvSpPr>
          <p:nvPr>
            <p:ph type="title"/>
          </p:nvPr>
        </p:nvSpPr>
        <p:spPr>
          <a:xfrm>
            <a:off x="468313" y="0"/>
            <a:ext cx="8229600" cy="1143000"/>
          </a:xfrm>
        </p:spPr>
        <p:txBody>
          <a:bodyPr/>
          <a:lstStyle/>
          <a:p>
            <a:r>
              <a:rPr lang="en-US" sz="3600">
                <a:solidFill>
                  <a:srgbClr val="FFFF00"/>
                </a:solidFill>
                <a:latin typeface="Comic Sans MS" pitchFamily="66" charset="0"/>
              </a:rPr>
              <a:t>STIs and HIV</a:t>
            </a:r>
          </a:p>
        </p:txBody>
      </p:sp>
      <p:sp>
        <p:nvSpPr>
          <p:cNvPr id="277507" name="Rectangle 3"/>
          <p:cNvSpPr>
            <a:spLocks noGrp="1" noChangeArrowheads="1"/>
          </p:cNvSpPr>
          <p:nvPr>
            <p:ph type="body" idx="1"/>
          </p:nvPr>
        </p:nvSpPr>
        <p:spPr>
          <a:xfrm>
            <a:off x="0" y="1125538"/>
            <a:ext cx="9144000" cy="5732462"/>
          </a:xfrm>
        </p:spPr>
        <p:txBody>
          <a:bodyPr/>
          <a:lstStyle/>
          <a:p>
            <a:r>
              <a:rPr lang="en-US">
                <a:latin typeface="Comic Sans MS" pitchFamily="66" charset="0"/>
              </a:rPr>
              <a:t>Clinical manifestations of some STIs altered in presence of HIV.</a:t>
            </a:r>
          </a:p>
          <a:p>
            <a:r>
              <a:rPr lang="en-US">
                <a:latin typeface="Comic Sans MS" pitchFamily="66" charset="0"/>
              </a:rPr>
              <a:t>STIs, both ulcerative and nonulcerative, facilitate HIV transmission 2-5 fold.</a:t>
            </a:r>
          </a:p>
          <a:p>
            <a:pPr lvl="1"/>
            <a:r>
              <a:rPr lang="en-US">
                <a:latin typeface="Comic Sans MS" pitchFamily="66" charset="0"/>
              </a:rPr>
              <a:t>Disruption of epithelial barrier</a:t>
            </a:r>
          </a:p>
          <a:p>
            <a:pPr lvl="1"/>
            <a:r>
              <a:rPr lang="en-US">
                <a:latin typeface="Comic Sans MS" pitchFamily="66" charset="0"/>
              </a:rPr>
              <a:t>Increased number of receptors per cell</a:t>
            </a:r>
          </a:p>
          <a:p>
            <a:pPr lvl="1"/>
            <a:r>
              <a:rPr lang="en-US">
                <a:latin typeface="Comic Sans MS" pitchFamily="66" charset="0"/>
              </a:rPr>
              <a:t>Increased genital HIV viral load</a:t>
            </a:r>
          </a:p>
          <a:p>
            <a:r>
              <a:rPr lang="en-US">
                <a:latin typeface="Comic Sans MS" pitchFamily="66" charset="0"/>
              </a:rPr>
              <a:t>Enhanced syndromic treatment of STIs resulted in 38% decrease in HIV seroconversion over 2 years (Mwanza, Tanzania).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2"/>
          <p:cNvSpPr>
            <a:spLocks noGrp="1"/>
          </p:cNvSpPr>
          <p:nvPr>
            <p:ph type="sldNum" sz="quarter" idx="10"/>
          </p:nvPr>
        </p:nvSpPr>
        <p:spPr/>
        <p:txBody>
          <a:bodyPr/>
          <a:lstStyle/>
          <a:p>
            <a:fld id="{89E07FD8-560F-43EF-A0E5-BD1B3631B47F}" type="slidenum">
              <a:rPr lang="en-GB"/>
              <a:pPr/>
              <a:t>9</a:t>
            </a:fld>
            <a:endParaRPr lang="en-GB"/>
          </a:p>
        </p:txBody>
      </p:sp>
      <p:sp>
        <p:nvSpPr>
          <p:cNvPr id="279554" name="Rectangle 2"/>
          <p:cNvSpPr>
            <a:spLocks noGrp="1" noChangeArrowheads="1"/>
          </p:cNvSpPr>
          <p:nvPr>
            <p:ph type="title"/>
          </p:nvPr>
        </p:nvSpPr>
        <p:spPr/>
        <p:txBody>
          <a:bodyPr/>
          <a:lstStyle/>
          <a:p>
            <a:r>
              <a:rPr lang="en-US" sz="3600">
                <a:solidFill>
                  <a:srgbClr val="FFFF00"/>
                </a:solidFill>
                <a:latin typeface="Comic Sans MS" pitchFamily="66" charset="0"/>
              </a:rPr>
              <a:t>Genital Ulcer Disease</a:t>
            </a:r>
          </a:p>
        </p:txBody>
      </p:sp>
      <p:pic>
        <p:nvPicPr>
          <p:cNvPr id="279555" name="Picture 3" descr="ulcer_pg200"/>
          <p:cNvPicPr>
            <a:picLocks noChangeAspect="1" noChangeArrowheads="1"/>
          </p:cNvPicPr>
          <p:nvPr/>
        </p:nvPicPr>
        <p:blipFill>
          <a:blip r:embed="rId3" cstate="print"/>
          <a:srcRect/>
          <a:stretch>
            <a:fillRect/>
          </a:stretch>
        </p:blipFill>
        <p:spPr bwMode="auto">
          <a:xfrm>
            <a:off x="469900" y="2171700"/>
            <a:ext cx="2997200" cy="2057400"/>
          </a:xfrm>
          <a:prstGeom prst="rect">
            <a:avLst/>
          </a:prstGeom>
          <a:noFill/>
        </p:spPr>
      </p:pic>
      <p:sp>
        <p:nvSpPr>
          <p:cNvPr id="279556" name="Text Box 4"/>
          <p:cNvSpPr txBox="1">
            <a:spLocks noChangeArrowheads="1"/>
          </p:cNvSpPr>
          <p:nvPr/>
        </p:nvSpPr>
        <p:spPr bwMode="auto">
          <a:xfrm>
            <a:off x="796925" y="4191000"/>
            <a:ext cx="2327275" cy="244475"/>
          </a:xfrm>
          <a:prstGeom prst="rect">
            <a:avLst/>
          </a:prstGeom>
          <a:noFill/>
          <a:ln w="12700">
            <a:noFill/>
            <a:miter lim="800000"/>
            <a:headEnd type="none" w="sm" len="sm"/>
            <a:tailEnd type="none" w="sm" len="sm"/>
          </a:ln>
          <a:effectLst/>
        </p:spPr>
        <p:txBody>
          <a:bodyPr wrap="none">
            <a:spAutoFit/>
          </a:bodyPr>
          <a:lstStyle/>
          <a:p>
            <a:pPr eaLnBrk="0" hangingPunct="0"/>
            <a:r>
              <a:rPr lang="en-US" sz="1000" b="1"/>
              <a:t>Wilkinson and Stone, 1995; Fig 8.46</a:t>
            </a:r>
          </a:p>
        </p:txBody>
      </p:sp>
      <p:pic>
        <p:nvPicPr>
          <p:cNvPr id="279557" name="Picture 5" descr="ulcer_pg205"/>
          <p:cNvPicPr>
            <a:picLocks noChangeAspect="1" noChangeArrowheads="1"/>
          </p:cNvPicPr>
          <p:nvPr/>
        </p:nvPicPr>
        <p:blipFill>
          <a:blip r:embed="rId4" cstate="print"/>
          <a:srcRect/>
          <a:stretch>
            <a:fillRect/>
          </a:stretch>
        </p:blipFill>
        <p:spPr bwMode="auto">
          <a:xfrm>
            <a:off x="4013200" y="2171700"/>
            <a:ext cx="2060575" cy="2705100"/>
          </a:xfrm>
          <a:prstGeom prst="rect">
            <a:avLst/>
          </a:prstGeom>
          <a:noFill/>
        </p:spPr>
      </p:pic>
      <p:pic>
        <p:nvPicPr>
          <p:cNvPr id="279558" name="Picture 6" descr="ulcer_pg207"/>
          <p:cNvPicPr>
            <a:picLocks noChangeAspect="1" noChangeArrowheads="1"/>
          </p:cNvPicPr>
          <p:nvPr/>
        </p:nvPicPr>
        <p:blipFill>
          <a:blip r:embed="rId5" cstate="print"/>
          <a:srcRect/>
          <a:stretch>
            <a:fillRect/>
          </a:stretch>
        </p:blipFill>
        <p:spPr bwMode="auto">
          <a:xfrm>
            <a:off x="6629400" y="2184400"/>
            <a:ext cx="2111375" cy="2540000"/>
          </a:xfrm>
          <a:prstGeom prst="rect">
            <a:avLst/>
          </a:prstGeom>
          <a:noFill/>
        </p:spPr>
      </p:pic>
      <p:sp>
        <p:nvSpPr>
          <p:cNvPr id="279559" name="Text Box 7"/>
          <p:cNvSpPr txBox="1">
            <a:spLocks noChangeArrowheads="1"/>
          </p:cNvSpPr>
          <p:nvPr/>
        </p:nvSpPr>
        <p:spPr bwMode="auto">
          <a:xfrm>
            <a:off x="4254500" y="4860925"/>
            <a:ext cx="1544638" cy="244475"/>
          </a:xfrm>
          <a:prstGeom prst="rect">
            <a:avLst/>
          </a:prstGeom>
          <a:noFill/>
          <a:ln w="12700">
            <a:noFill/>
            <a:miter lim="800000"/>
            <a:headEnd type="none" w="sm" len="sm"/>
            <a:tailEnd type="none" w="sm" len="sm"/>
          </a:ln>
          <a:effectLst/>
        </p:spPr>
        <p:txBody>
          <a:bodyPr wrap="none">
            <a:spAutoFit/>
          </a:bodyPr>
          <a:lstStyle/>
          <a:p>
            <a:pPr eaLnBrk="0" hangingPunct="0"/>
            <a:r>
              <a:rPr lang="en-US" sz="1000" b="1"/>
              <a:t>Holmes, 1999; Plate 32</a:t>
            </a:r>
          </a:p>
        </p:txBody>
      </p:sp>
      <p:sp>
        <p:nvSpPr>
          <p:cNvPr id="279560" name="Text Box 8"/>
          <p:cNvSpPr txBox="1">
            <a:spLocks noChangeArrowheads="1"/>
          </p:cNvSpPr>
          <p:nvPr/>
        </p:nvSpPr>
        <p:spPr bwMode="auto">
          <a:xfrm>
            <a:off x="6946900" y="4708525"/>
            <a:ext cx="1436688" cy="244475"/>
          </a:xfrm>
          <a:prstGeom prst="rect">
            <a:avLst/>
          </a:prstGeom>
          <a:noFill/>
          <a:ln w="12700">
            <a:noFill/>
            <a:miter lim="800000"/>
            <a:headEnd type="none" w="sm" len="sm"/>
            <a:tailEnd type="none" w="sm" len="sm"/>
          </a:ln>
          <a:effectLst/>
        </p:spPr>
        <p:txBody>
          <a:bodyPr wrap="none">
            <a:spAutoFit/>
          </a:bodyPr>
          <a:lstStyle/>
          <a:p>
            <a:pPr eaLnBrk="0" hangingPunct="0"/>
            <a:r>
              <a:rPr lang="en-US" sz="1000" b="1"/>
              <a:t>J. Anderson, MD, ed.</a:t>
            </a:r>
          </a:p>
        </p:txBody>
      </p:sp>
      <p:sp>
        <p:nvSpPr>
          <p:cNvPr id="279561" name="Text Box 9"/>
          <p:cNvSpPr txBox="1">
            <a:spLocks noChangeArrowheads="1"/>
          </p:cNvSpPr>
          <p:nvPr/>
        </p:nvSpPr>
        <p:spPr bwMode="auto">
          <a:xfrm>
            <a:off x="593725" y="5165725"/>
            <a:ext cx="2759075" cy="396875"/>
          </a:xfrm>
          <a:prstGeom prst="rect">
            <a:avLst/>
          </a:prstGeom>
          <a:noFill/>
          <a:ln w="12700">
            <a:noFill/>
            <a:miter lim="800000"/>
            <a:headEnd type="none" w="sm" len="sm"/>
            <a:tailEnd type="none" w="sm" len="sm"/>
          </a:ln>
          <a:effectLst/>
        </p:spPr>
        <p:txBody>
          <a:bodyPr>
            <a:spAutoFit/>
          </a:bodyPr>
          <a:lstStyle/>
          <a:p>
            <a:pPr algn="ctr" eaLnBrk="0" hangingPunct="0"/>
            <a:r>
              <a:rPr lang="en-US" sz="2000" b="1"/>
              <a:t>Syphilis</a:t>
            </a:r>
          </a:p>
        </p:txBody>
      </p:sp>
      <p:sp>
        <p:nvSpPr>
          <p:cNvPr id="279562" name="Rectangle 10"/>
          <p:cNvSpPr>
            <a:spLocks noChangeArrowheads="1"/>
          </p:cNvSpPr>
          <p:nvPr/>
        </p:nvSpPr>
        <p:spPr bwMode="auto">
          <a:xfrm>
            <a:off x="355600" y="1981200"/>
            <a:ext cx="3225800" cy="3657600"/>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279563" name="Rectangle 11"/>
          <p:cNvSpPr>
            <a:spLocks noChangeArrowheads="1"/>
          </p:cNvSpPr>
          <p:nvPr/>
        </p:nvSpPr>
        <p:spPr bwMode="auto">
          <a:xfrm>
            <a:off x="3886200" y="1981200"/>
            <a:ext cx="2286000" cy="3657600"/>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279564" name="Text Box 12"/>
          <p:cNvSpPr txBox="1">
            <a:spLocks noChangeArrowheads="1"/>
          </p:cNvSpPr>
          <p:nvPr/>
        </p:nvSpPr>
        <p:spPr bwMode="auto">
          <a:xfrm>
            <a:off x="3962400" y="5165725"/>
            <a:ext cx="2133600" cy="396875"/>
          </a:xfrm>
          <a:prstGeom prst="rect">
            <a:avLst/>
          </a:prstGeom>
          <a:noFill/>
          <a:ln w="12700">
            <a:noFill/>
            <a:miter lim="800000"/>
            <a:headEnd type="none" w="sm" len="sm"/>
            <a:tailEnd type="none" w="sm" len="sm"/>
          </a:ln>
          <a:effectLst/>
        </p:spPr>
        <p:txBody>
          <a:bodyPr>
            <a:spAutoFit/>
          </a:bodyPr>
          <a:lstStyle/>
          <a:p>
            <a:pPr algn="ctr" eaLnBrk="0" hangingPunct="0"/>
            <a:r>
              <a:rPr lang="en-US" sz="2000" b="1"/>
              <a:t>Chancroid</a:t>
            </a:r>
          </a:p>
        </p:txBody>
      </p:sp>
      <p:sp>
        <p:nvSpPr>
          <p:cNvPr id="279565" name="Rectangle 13"/>
          <p:cNvSpPr>
            <a:spLocks noChangeArrowheads="1"/>
          </p:cNvSpPr>
          <p:nvPr/>
        </p:nvSpPr>
        <p:spPr bwMode="auto">
          <a:xfrm>
            <a:off x="6527800" y="1981200"/>
            <a:ext cx="2286000" cy="3657600"/>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279566" name="Text Box 14"/>
          <p:cNvSpPr txBox="1">
            <a:spLocks noChangeArrowheads="1"/>
          </p:cNvSpPr>
          <p:nvPr/>
        </p:nvSpPr>
        <p:spPr bwMode="auto">
          <a:xfrm>
            <a:off x="6604000" y="5165725"/>
            <a:ext cx="2133600" cy="396875"/>
          </a:xfrm>
          <a:prstGeom prst="rect">
            <a:avLst/>
          </a:prstGeom>
          <a:noFill/>
          <a:ln w="12700">
            <a:noFill/>
            <a:miter lim="800000"/>
            <a:headEnd type="none" w="sm" len="sm"/>
            <a:tailEnd type="none" w="sm" len="sm"/>
          </a:ln>
          <a:effectLst/>
        </p:spPr>
        <p:txBody>
          <a:bodyPr>
            <a:spAutoFit/>
          </a:bodyPr>
          <a:lstStyle/>
          <a:p>
            <a:pPr algn="ctr" eaLnBrk="0" hangingPunct="0"/>
            <a:r>
              <a:rPr lang="en-US" sz="2000" b="1"/>
              <a:t>Herpes Simplex</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hrsa">
  <a:themeElements>
    <a:clrScheme name="hrsa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hrs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hrsa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hrsa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hrsa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hrsa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hrsa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hrsa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hrsa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1145</TotalTime>
  <Words>5587</Words>
  <Application>Microsoft Office PowerPoint</Application>
  <PresentationFormat>On-screen Show (4:3)</PresentationFormat>
  <Paragraphs>409</Paragraphs>
  <Slides>36</Slides>
  <Notes>32</Notes>
  <HiddenSlides>0</HiddenSlides>
  <MMClips>0</MMClips>
  <ScaleCrop>false</ScaleCrop>
  <HeadingPairs>
    <vt:vector size="8" baseType="variant">
      <vt:variant>
        <vt:lpstr>Fonts Used</vt:lpstr>
      </vt:variant>
      <vt:variant>
        <vt:i4>6</vt:i4>
      </vt:variant>
      <vt:variant>
        <vt:lpstr>Theme</vt:lpstr>
      </vt:variant>
      <vt:variant>
        <vt:i4>4</vt:i4>
      </vt:variant>
      <vt:variant>
        <vt:lpstr>Embedded OLE Servers</vt:lpstr>
      </vt:variant>
      <vt:variant>
        <vt:i4>1</vt:i4>
      </vt:variant>
      <vt:variant>
        <vt:lpstr>Slide Titles</vt:lpstr>
      </vt:variant>
      <vt:variant>
        <vt:i4>36</vt:i4>
      </vt:variant>
    </vt:vector>
  </HeadingPairs>
  <TitlesOfParts>
    <vt:vector size="47" baseType="lpstr">
      <vt:lpstr>Times New Roman</vt:lpstr>
      <vt:lpstr>Arial</vt:lpstr>
      <vt:lpstr>Wingdings</vt:lpstr>
      <vt:lpstr>Garamond</vt:lpstr>
      <vt:lpstr>Comic Sans MS</vt:lpstr>
      <vt:lpstr>Raavi</vt:lpstr>
      <vt:lpstr>Digital Dots</vt:lpstr>
      <vt:lpstr>hrsa</vt:lpstr>
      <vt:lpstr>Stream</vt:lpstr>
      <vt:lpstr>Ripple</vt:lpstr>
      <vt:lpstr>Microsoft Graph 2000 Chart</vt:lpstr>
      <vt:lpstr>HIV/AIDS IN GYNAECOLOGY  Overview</vt:lpstr>
      <vt:lpstr>Objectives</vt:lpstr>
      <vt:lpstr>Identification of Women with HIV</vt:lpstr>
      <vt:lpstr>Gyecologic problems  in HIV-Infected Women</vt:lpstr>
      <vt:lpstr>Menstrual Disorders</vt:lpstr>
      <vt:lpstr>Menstrual Disorders Interventions</vt:lpstr>
      <vt:lpstr>Interactions between HIV &amp; STIs</vt:lpstr>
      <vt:lpstr>STIs and HIV</vt:lpstr>
      <vt:lpstr>Genital Ulcer Disease</vt:lpstr>
      <vt:lpstr>Apthous Ulcerations</vt:lpstr>
      <vt:lpstr>Genital Ulcer Disease</vt:lpstr>
      <vt:lpstr>Abnormal Vaginal Discharge</vt:lpstr>
      <vt:lpstr>Abnormal Vaginal Discharge (2)</vt:lpstr>
      <vt:lpstr>Pelvic Inflammatory Disease</vt:lpstr>
      <vt:lpstr>Cervical Cancer Linked to Human Papillomavirus (HPV) Infection</vt:lpstr>
      <vt:lpstr>HPV Infection and HIV</vt:lpstr>
      <vt:lpstr>Cervical Dysplasia and Neoplasia in Women with HIV</vt:lpstr>
      <vt:lpstr>Cervical Dysplasia and Neoplasia in Women with HIV</vt:lpstr>
      <vt:lpstr>Prevention of Cervical Cancer</vt:lpstr>
      <vt:lpstr>What is VIA?</vt:lpstr>
      <vt:lpstr>Sexual transmission of HIV</vt:lpstr>
      <vt:lpstr>Factors Affecting Sexual Transmission of HIV</vt:lpstr>
      <vt:lpstr>Intervention strategies</vt:lpstr>
      <vt:lpstr>Behavioral Interventions</vt:lpstr>
      <vt:lpstr>Risk Assessment</vt:lpstr>
      <vt:lpstr>Ways to Reduce Risk of Transmission</vt:lpstr>
      <vt:lpstr>Condoms</vt:lpstr>
      <vt:lpstr>Comparison of Increase in Condom Use with Decline in Reported Male STIs on a National Scale, Thailand, 1989–1994</vt:lpstr>
      <vt:lpstr>Dual Protection</vt:lpstr>
      <vt:lpstr>Barriers to Prevention for Women</vt:lpstr>
      <vt:lpstr>Contraception for Women with HIV</vt:lpstr>
      <vt:lpstr>Contraception for Women with HIV</vt:lpstr>
      <vt:lpstr>Contraception for Women with HIV</vt:lpstr>
      <vt:lpstr>Adolescent reproductive health and HIV</vt:lpstr>
      <vt:lpstr>Heightened Vulnerability</vt:lpstr>
      <vt:lpstr>Approaches to HIV care in adolescents</vt:lpstr>
    </vt:vector>
  </TitlesOfParts>
  <Company>JHPIEGO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Reproductive Health</dc:title>
  <dc:creator>Jean Anderson</dc:creator>
  <cp:lastModifiedBy>Your User Name</cp:lastModifiedBy>
  <cp:revision>97</cp:revision>
  <dcterms:created xsi:type="dcterms:W3CDTF">2001-01-12T17:18:48Z</dcterms:created>
  <dcterms:modified xsi:type="dcterms:W3CDTF">2012-01-19T08:22:46Z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3</vt:i4>
  </property>
  <property fmtid="{D5CDD505-2E9C-101B-9397-08002B2CF9AE}" pid="7" name="MailAddress">
    <vt:lpwstr>repro@jhpiego.org</vt:lpwstr>
  </property>
  <property fmtid="{D5CDD505-2E9C-101B-9397-08002B2CF9AE}" pid="8" name="HomePage">
    <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4</vt:i4>
  </property>
  <property fmtid="{D5CDD505-2E9C-101B-9397-08002B2CF9AE}" pid="19" name="ShowNotes">
    <vt:bool>true</vt:bool>
  </property>
  <property fmtid="{D5CDD505-2E9C-101B-9397-08002B2CF9AE}" pid="20" name="NavBtnPos">
    <vt:i4>1</vt:i4>
  </property>
  <property fmtid="{D5CDD505-2E9C-101B-9397-08002B2CF9AE}" pid="21" name="OutputDir">
    <vt:lpwstr>J:\common\LPS\inet\hrsa_tutorials\hrsa_RH_800x600_half</vt:lpwstr>
  </property>
</Properties>
</file>