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354" r:id="rId2"/>
    <p:sldId id="355" r:id="rId3"/>
    <p:sldId id="356" r:id="rId4"/>
    <p:sldId id="357" r:id="rId5"/>
    <p:sldId id="358" r:id="rId6"/>
    <p:sldId id="359" r:id="rId7"/>
    <p:sldId id="360" r:id="rId8"/>
    <p:sldId id="361" r:id="rId9"/>
    <p:sldId id="362" r:id="rId10"/>
    <p:sldId id="363" r:id="rId11"/>
    <p:sldId id="364" r:id="rId12"/>
    <p:sldId id="365" r:id="rId13"/>
    <p:sldId id="366" r:id="rId14"/>
    <p:sldId id="370" r:id="rId15"/>
    <p:sldId id="371" r:id="rId16"/>
    <p:sldId id="372" r:id="rId17"/>
    <p:sldId id="373" r:id="rId18"/>
    <p:sldId id="368" r:id="rId19"/>
    <p:sldId id="257" r:id="rId20"/>
    <p:sldId id="258" r:id="rId21"/>
    <p:sldId id="259" r:id="rId22"/>
    <p:sldId id="260" r:id="rId23"/>
    <p:sldId id="267" r:id="rId24"/>
    <p:sldId id="320" r:id="rId25"/>
    <p:sldId id="323" r:id="rId26"/>
    <p:sldId id="269" r:id="rId27"/>
    <p:sldId id="270" r:id="rId28"/>
    <p:sldId id="274" r:id="rId29"/>
    <p:sldId id="275" r:id="rId30"/>
    <p:sldId id="279" r:id="rId31"/>
    <p:sldId id="281" r:id="rId32"/>
    <p:sldId id="353" r:id="rId33"/>
    <p:sldId id="290" r:id="rId34"/>
    <p:sldId id="291" r:id="rId35"/>
    <p:sldId id="292" r:id="rId36"/>
    <p:sldId id="282" r:id="rId37"/>
    <p:sldId id="293" r:id="rId38"/>
    <p:sldId id="294" r:id="rId39"/>
    <p:sldId id="295" r:id="rId40"/>
    <p:sldId id="325" r:id="rId41"/>
    <p:sldId id="296" r:id="rId42"/>
    <p:sldId id="297" r:id="rId43"/>
    <p:sldId id="352" r:id="rId44"/>
    <p:sldId id="298" r:id="rId45"/>
    <p:sldId id="300" r:id="rId46"/>
    <p:sldId id="301" r:id="rId47"/>
    <p:sldId id="302" r:id="rId48"/>
    <p:sldId id="304" r:id="rId49"/>
    <p:sldId id="303" r:id="rId50"/>
    <p:sldId id="305" r:id="rId51"/>
    <p:sldId id="306" r:id="rId52"/>
    <p:sldId id="307" r:id="rId53"/>
    <p:sldId id="308" r:id="rId54"/>
    <p:sldId id="309" r:id="rId55"/>
    <p:sldId id="311" r:id="rId56"/>
    <p:sldId id="317" r:id="rId57"/>
    <p:sldId id="335" r:id="rId58"/>
    <p:sldId id="328" r:id="rId59"/>
    <p:sldId id="336" r:id="rId60"/>
    <p:sldId id="337" r:id="rId61"/>
    <p:sldId id="338" r:id="rId62"/>
    <p:sldId id="350" r:id="rId63"/>
    <p:sldId id="351" r:id="rId64"/>
    <p:sldId id="332" r:id="rId6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728"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3DB1D94E-76A8-4B2E-AFB3-54EBD1B69E2C}" type="datetimeFigureOut">
              <a:rPr lang="en-US"/>
              <a:pPr>
                <a:defRPr/>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13445BC0-8C3C-4D65-A3BC-45CB3D7EC6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GB"/>
          </a:p>
        </p:txBody>
      </p:sp>
      <p:sp>
        <p:nvSpPr>
          <p:cNvPr id="6" name="Footer Placeholder 1"/>
          <p:cNvSpPr>
            <a:spLocks noGrp="1"/>
          </p:cNvSpPr>
          <p:nvPr>
            <p:ph type="ftr" sz="quarter" idx="11"/>
          </p:nvPr>
        </p:nvSpPr>
        <p:spPr/>
        <p:txBody>
          <a:bodyPr/>
          <a:lstStyle>
            <a:lvl1pPr>
              <a:defRPr/>
            </a:lvl1pPr>
          </a:lstStyle>
          <a:p>
            <a:pPr>
              <a:defRPr/>
            </a:pPr>
            <a:endParaRPr lang="en-GB"/>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A5ED0A36-234B-47DD-B9CC-54FF4145C54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GB"/>
          </a:p>
        </p:txBody>
      </p:sp>
      <p:sp>
        <p:nvSpPr>
          <p:cNvPr id="5" name="Footer Placeholder 27"/>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7EC4BC22-1E25-45F4-B14B-491536EE4B7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326A67-C7FD-4F83-A16C-E3E13818DA8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GB"/>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GB"/>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3936C046-C3B0-4B11-9E84-8F6FABFF2E7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GB"/>
          </a:p>
        </p:txBody>
      </p:sp>
      <p:sp>
        <p:nvSpPr>
          <p:cNvPr id="7" name="Footer Placeholder 10"/>
          <p:cNvSpPr>
            <a:spLocks noGrp="1"/>
          </p:cNvSpPr>
          <p:nvPr>
            <p:ph type="ftr" sz="quarter" idx="11"/>
          </p:nvPr>
        </p:nvSpPr>
        <p:spPr/>
        <p:txBody>
          <a:bodyPr/>
          <a:lstStyle>
            <a:lvl1pPr>
              <a:defRPr/>
            </a:lvl1pPr>
          </a:lstStyle>
          <a:p>
            <a:pPr>
              <a:defRPr/>
            </a:pPr>
            <a:endParaRPr lang="en-GB"/>
          </a:p>
        </p:txBody>
      </p:sp>
      <p:sp>
        <p:nvSpPr>
          <p:cNvPr id="9" name="Slide Number Placeholder 15"/>
          <p:cNvSpPr>
            <a:spLocks noGrp="1"/>
          </p:cNvSpPr>
          <p:nvPr>
            <p:ph type="sldNum" sz="quarter" idx="12"/>
          </p:nvPr>
        </p:nvSpPr>
        <p:spPr/>
        <p:txBody>
          <a:bodyPr/>
          <a:lstStyle>
            <a:lvl1pPr>
              <a:defRPr/>
            </a:lvl1pPr>
          </a:lstStyle>
          <a:p>
            <a:pPr>
              <a:defRPr/>
            </a:pPr>
            <a:fld id="{9BA1E4EF-A989-424D-A8FF-7D286ECB7BD4}"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GB"/>
          </a:p>
        </p:txBody>
      </p:sp>
      <p:sp>
        <p:nvSpPr>
          <p:cNvPr id="6" name="Footer Placeholder 27"/>
          <p:cNvSpPr>
            <a:spLocks noGrp="1"/>
          </p:cNvSpPr>
          <p:nvPr>
            <p:ph type="ftr" sz="quarter" idx="11"/>
          </p:nvPr>
        </p:nvSpPr>
        <p:spPr/>
        <p:txBody>
          <a:bodyPr/>
          <a:lstStyle>
            <a:lvl1pPr>
              <a:defRPr/>
            </a:lvl1pPr>
          </a:lstStyle>
          <a:p>
            <a:pPr>
              <a:defRPr/>
            </a:pPr>
            <a:endParaRPr lang="en-GB"/>
          </a:p>
        </p:txBody>
      </p:sp>
      <p:sp>
        <p:nvSpPr>
          <p:cNvPr id="7" name="Slide Number Placeholder 4"/>
          <p:cNvSpPr>
            <a:spLocks noGrp="1"/>
          </p:cNvSpPr>
          <p:nvPr>
            <p:ph type="sldNum" sz="quarter" idx="12"/>
          </p:nvPr>
        </p:nvSpPr>
        <p:spPr/>
        <p:txBody>
          <a:bodyPr/>
          <a:lstStyle>
            <a:lvl1pPr>
              <a:defRPr/>
            </a:lvl1pPr>
          </a:lstStyle>
          <a:p>
            <a:pPr>
              <a:defRPr/>
            </a:pPr>
            <a:fld id="{24D9191F-6F15-4C1C-8832-AF15364EEBF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137861E9-518A-425C-ACF5-4B36557C98C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GB"/>
          </a:p>
        </p:txBody>
      </p:sp>
      <p:sp>
        <p:nvSpPr>
          <p:cNvPr id="4" name="Footer Placeholder 27"/>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AA209470-100A-4A92-BFDF-0383B79BD51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GB"/>
          </a:p>
        </p:txBody>
      </p:sp>
      <p:sp>
        <p:nvSpPr>
          <p:cNvPr id="3" name="Footer Placeholder 23"/>
          <p:cNvSpPr>
            <a:spLocks noGrp="1"/>
          </p:cNvSpPr>
          <p:nvPr>
            <p:ph type="ftr" sz="quarter" idx="11"/>
          </p:nvPr>
        </p:nvSpPr>
        <p:spPr/>
        <p:txBody>
          <a:bodyPr/>
          <a:lstStyle>
            <a:lvl1pPr>
              <a:defRPr/>
            </a:lvl1pPr>
          </a:lstStyle>
          <a:p>
            <a:pPr>
              <a:defRPr/>
            </a:pPr>
            <a:endParaRPr lang="en-GB"/>
          </a:p>
        </p:txBody>
      </p:sp>
      <p:sp>
        <p:nvSpPr>
          <p:cNvPr id="4" name="Slide Number Placeholder 6"/>
          <p:cNvSpPr>
            <a:spLocks noGrp="1"/>
          </p:cNvSpPr>
          <p:nvPr>
            <p:ph type="sldNum" sz="quarter" idx="12"/>
          </p:nvPr>
        </p:nvSpPr>
        <p:spPr/>
        <p:txBody>
          <a:bodyPr/>
          <a:lstStyle>
            <a:lvl1pPr>
              <a:defRPr/>
            </a:lvl1pPr>
          </a:lstStyle>
          <a:p>
            <a:pPr>
              <a:defRPr/>
            </a:pPr>
            <a:fld id="{DF8D6698-3F7B-49F5-AC10-5A5C0F9E830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GB"/>
          </a:p>
        </p:txBody>
      </p:sp>
      <p:sp>
        <p:nvSpPr>
          <p:cNvPr id="7" name="Footer Placeholder 28"/>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F79B6ADF-1FF8-48A0-97F3-C938A32EE47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30"/>
          <p:cNvSpPr>
            <a:spLocks noGrp="1"/>
          </p:cNvSpPr>
          <p:nvPr>
            <p:ph type="sldNum" sz="quarter" idx="12"/>
          </p:nvPr>
        </p:nvSpPr>
        <p:spPr/>
        <p:txBody>
          <a:bodyPr/>
          <a:lstStyle>
            <a:lvl1pPr>
              <a:defRPr/>
            </a:lvl1pPr>
          </a:lstStyle>
          <a:p>
            <a:pPr>
              <a:defRPr/>
            </a:pPr>
            <a:fld id="{666DC1EC-68FD-4EB8-98C3-CBE55B2E072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4581"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74EBDA41-E5DB-4CF1-91AA-E257792B62D0}" type="slidenum">
              <a:rPr lang="en-GB"/>
              <a:pPr>
                <a:defRPr/>
              </a:pPr>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Is as per type</a:t>
            </a:r>
          </a:p>
          <a:p>
            <a:r>
              <a:rPr lang="en-GB" dirty="0" smtClean="0"/>
              <a:t>Complete miscarriage – Bed </a:t>
            </a:r>
            <a:r>
              <a:rPr lang="en-GB" dirty="0" err="1" smtClean="0"/>
              <a:t>rest,antibiotic,analgesic,reassure</a:t>
            </a:r>
            <a:r>
              <a:rPr lang="en-GB" dirty="0" smtClean="0"/>
              <a:t>, book in </a:t>
            </a:r>
            <a:r>
              <a:rPr lang="en-GB" dirty="0" err="1" smtClean="0"/>
              <a:t>gyn</a:t>
            </a:r>
            <a:r>
              <a:rPr lang="en-GB" dirty="0" smtClean="0"/>
              <a:t> clinic</a:t>
            </a:r>
          </a:p>
          <a:p>
            <a:r>
              <a:rPr lang="en-GB" dirty="0" smtClean="0"/>
              <a:t>Threatened miscarriage – bed rest(in or out),</a:t>
            </a:r>
            <a:r>
              <a:rPr lang="en-GB" dirty="0" err="1" smtClean="0"/>
              <a:t>analgesic,reassure</a:t>
            </a:r>
            <a:r>
              <a:rPr lang="en-GB" dirty="0" smtClean="0"/>
              <a:t>, </a:t>
            </a:r>
            <a:r>
              <a:rPr lang="en-GB" dirty="0" err="1" smtClean="0"/>
              <a:t>Progestins</a:t>
            </a:r>
            <a:r>
              <a:rPr lang="en-GB" dirty="0" smtClean="0"/>
              <a:t> – </a:t>
            </a:r>
            <a:r>
              <a:rPr lang="en-GB" dirty="0" err="1" smtClean="0"/>
              <a:t>susten</a:t>
            </a:r>
            <a:r>
              <a:rPr lang="en-GB" dirty="0" smtClean="0"/>
              <a:t>/</a:t>
            </a:r>
            <a:r>
              <a:rPr lang="en-GB" dirty="0" err="1" smtClean="0"/>
              <a:t>duphaston</a:t>
            </a:r>
            <a:r>
              <a:rPr lang="en-GB" dirty="0" smtClean="0"/>
              <a:t>, Folic </a:t>
            </a:r>
            <a:r>
              <a:rPr lang="en-GB" dirty="0" err="1" smtClean="0"/>
              <a:t>acid,Omega</a:t>
            </a:r>
            <a:r>
              <a:rPr lang="en-GB" dirty="0" smtClean="0"/>
              <a:t> 3</a:t>
            </a:r>
          </a:p>
          <a:p>
            <a:r>
              <a:rPr lang="en-GB" dirty="0" smtClean="0"/>
              <a:t>Inevitable Miscarriage – tricky – watch and see, </a:t>
            </a:r>
            <a:r>
              <a:rPr lang="en-GB" dirty="0" err="1" smtClean="0"/>
              <a:t>admit,reassure</a:t>
            </a:r>
            <a:r>
              <a:rPr lang="en-GB" dirty="0" smtClean="0"/>
              <a:t>, discuss prognosis</a:t>
            </a:r>
          </a:p>
          <a:p>
            <a:r>
              <a:rPr lang="en-GB" dirty="0" smtClean="0"/>
              <a:t>Incomplete- antibiotics, </a:t>
            </a:r>
            <a:r>
              <a:rPr lang="en-GB" dirty="0" err="1" smtClean="0"/>
              <a:t>analgesics,discuss</a:t>
            </a:r>
            <a:r>
              <a:rPr lang="en-GB" dirty="0" smtClean="0"/>
              <a:t> likely mode of management – medical or surgical</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Ectopic pregnancy</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Pregnancy anywhere but in the uterine cavity</a:t>
            </a:r>
          </a:p>
          <a:p>
            <a:r>
              <a:rPr lang="en-GB" dirty="0" smtClean="0"/>
              <a:t>Life threatening</a:t>
            </a:r>
          </a:p>
          <a:p>
            <a:r>
              <a:rPr lang="en-GB" dirty="0" smtClean="0"/>
              <a:t>Category 1 emergency</a:t>
            </a:r>
          </a:p>
          <a:p>
            <a:r>
              <a:rPr lang="en-GB" dirty="0" smtClean="0"/>
              <a:t>If suspicious of diagnosis, activate emergency team especially if patients condition is deteriorating</a:t>
            </a:r>
          </a:p>
          <a:p>
            <a:r>
              <a:rPr lang="en-GB" dirty="0" smtClean="0"/>
              <a:t>Otherwise- investigate –TVS is gold standard in diagnosis(</a:t>
            </a:r>
            <a:r>
              <a:rPr lang="en-GB" dirty="0" err="1" smtClean="0"/>
              <a:t>rememeber</a:t>
            </a:r>
            <a:r>
              <a:rPr lang="en-GB" dirty="0" smtClean="0"/>
              <a:t> user dependence of sonography)</a:t>
            </a:r>
          </a:p>
          <a:p>
            <a:r>
              <a:rPr lang="en-GB" dirty="0" smtClean="0"/>
              <a:t>Any reproductive age patient with severe pelvic pain should always have a </a:t>
            </a:r>
            <a:r>
              <a:rPr lang="en-GB" dirty="0" err="1" smtClean="0"/>
              <a:t>pdt</a:t>
            </a:r>
            <a:r>
              <a:rPr lang="en-GB" dirty="0" smtClean="0"/>
              <a:t> and </a:t>
            </a:r>
            <a:r>
              <a:rPr lang="en-GB" dirty="0" err="1" smtClean="0"/>
              <a:t>tvs</a:t>
            </a:r>
            <a:r>
              <a:rPr lang="en-GB" dirty="0" smtClean="0"/>
              <a:t> done.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lstStyle/>
          <a:p>
            <a:r>
              <a:rPr lang="en-GB" dirty="0" smtClean="0"/>
              <a:t>Manage acute crises if need be</a:t>
            </a:r>
          </a:p>
          <a:p>
            <a:r>
              <a:rPr lang="en-GB" dirty="0" smtClean="0"/>
              <a:t>Inform senior registrar or consultant on duty/Private doctor</a:t>
            </a:r>
          </a:p>
          <a:p>
            <a:r>
              <a:rPr lang="en-GB" dirty="0" smtClean="0"/>
              <a:t>Can then move on to either medical management with MTX or surgical management with laparoscopy</a:t>
            </a:r>
          </a:p>
          <a:p>
            <a:r>
              <a:rPr lang="en-GB" dirty="0" smtClean="0"/>
              <a:t>Transfuse if need be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GTN</a:t>
            </a:r>
            <a:endParaRPr lang="en-GB" dirty="0"/>
          </a:p>
        </p:txBody>
      </p:sp>
      <p:sp>
        <p:nvSpPr>
          <p:cNvPr id="3" name="Content Placeholder 2"/>
          <p:cNvSpPr>
            <a:spLocks noGrp="1"/>
          </p:cNvSpPr>
          <p:nvPr>
            <p:ph idx="1"/>
          </p:nvPr>
        </p:nvSpPr>
        <p:spPr/>
        <p:txBody>
          <a:bodyPr/>
          <a:lstStyle/>
          <a:p>
            <a:r>
              <a:rPr lang="en-GB" dirty="0" err="1" smtClean="0"/>
              <a:t>H.Moles</a:t>
            </a:r>
            <a:r>
              <a:rPr lang="en-GB" dirty="0" smtClean="0"/>
              <a:t>, </a:t>
            </a:r>
            <a:r>
              <a:rPr lang="en-GB" dirty="0" err="1" smtClean="0"/>
              <a:t>Choriocarcinoma</a:t>
            </a:r>
            <a:r>
              <a:rPr lang="en-GB" dirty="0" smtClean="0"/>
              <a:t> also </a:t>
            </a:r>
            <a:r>
              <a:rPr lang="en-GB" dirty="0" err="1" smtClean="0"/>
              <a:t>cme</a:t>
            </a:r>
            <a:r>
              <a:rPr lang="en-GB" dirty="0" smtClean="0"/>
              <a:t> with early </a:t>
            </a:r>
            <a:r>
              <a:rPr lang="en-GB" dirty="0" err="1" smtClean="0"/>
              <a:t>oregnancy</a:t>
            </a:r>
            <a:r>
              <a:rPr lang="en-GB" dirty="0" smtClean="0"/>
              <a:t> bleed. A keen eye can pick out these diagnosis.</a:t>
            </a:r>
          </a:p>
          <a:p>
            <a:r>
              <a:rPr lang="en-GB" dirty="0" smtClean="0"/>
              <a:t>Follows the same management as for </a:t>
            </a:r>
            <a:r>
              <a:rPr lang="en-GB" dirty="0" err="1" smtClean="0"/>
              <a:t>misccarriage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57256"/>
          </a:xfrm>
        </p:spPr>
        <p:txBody>
          <a:bodyPr/>
          <a:lstStyle/>
          <a:p>
            <a:pPr>
              <a:defRPr/>
            </a:pPr>
            <a:r>
              <a:rPr lang="en-US" dirty="0" smtClean="0"/>
              <a:t>CLASSIFICATION OF HAEMORRHAGE</a:t>
            </a:r>
            <a:endParaRPr lang="en-US" dirty="0"/>
          </a:p>
        </p:txBody>
      </p:sp>
      <p:sp>
        <p:nvSpPr>
          <p:cNvPr id="99330" name="Content Placeholder 2"/>
          <p:cNvSpPr>
            <a:spLocks noGrp="1"/>
          </p:cNvSpPr>
          <p:nvPr>
            <p:ph idx="1"/>
          </p:nvPr>
        </p:nvSpPr>
        <p:spPr>
          <a:xfrm>
            <a:off x="304800" y="1071563"/>
            <a:ext cx="8686800" cy="5786437"/>
          </a:xfrm>
        </p:spPr>
        <p:txBody>
          <a:bodyPr/>
          <a:lstStyle/>
          <a:p>
            <a:r>
              <a:rPr lang="en-US" smtClean="0"/>
              <a:t>Understyanding the physiological responses that accompany varying degrees of volume deficit assists the clinician when caring for a patient experiencing haemorrhage</a:t>
            </a:r>
          </a:p>
          <a:p>
            <a:r>
              <a:rPr lang="en-US" smtClean="0"/>
              <a:t>The class of haemorrhage may reflect volume deficit (may not be the sama eas volume loss)</a:t>
            </a:r>
          </a:p>
          <a:p>
            <a:r>
              <a:rPr lang="en-US" smtClean="0"/>
              <a:t>The average 60kg pregnant woman maintains a blood volume of 6000mls by 30 weeks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fontAlgn="auto" hangingPunct="1">
              <a:spcAft>
                <a:spcPts val="0"/>
              </a:spcAft>
              <a:defRPr/>
            </a:pPr>
            <a:r>
              <a:rPr lang="en-ZA" smtClean="0"/>
              <a:t>Haemorrhagic shock and table</a:t>
            </a:r>
            <a:endParaRPr lang="en-GB" smtClean="0"/>
          </a:p>
        </p:txBody>
      </p:sp>
      <p:sp>
        <p:nvSpPr>
          <p:cNvPr id="100354" name="Rectangle 3"/>
          <p:cNvSpPr>
            <a:spLocks noGrp="1" noChangeArrowheads="1"/>
          </p:cNvSpPr>
          <p:nvPr>
            <p:ph idx="1"/>
          </p:nvPr>
        </p:nvSpPr>
        <p:spPr/>
        <p:txBody>
          <a:bodyPr/>
          <a:lstStyle/>
          <a:p>
            <a:pPr eaLnBrk="1" hangingPunct="1"/>
            <a:endParaRPr lang="en-US" smtClean="0"/>
          </a:p>
        </p:txBody>
      </p:sp>
      <p:pic>
        <p:nvPicPr>
          <p:cNvPr id="100355" name="Picture 4"/>
          <p:cNvPicPr>
            <a:picLocks noChangeAspect="1" noChangeArrowheads="1"/>
          </p:cNvPicPr>
          <p:nvPr/>
        </p:nvPicPr>
        <p:blipFill>
          <a:blip r:embed="rId2" cstate="print"/>
          <a:srcRect/>
          <a:stretch>
            <a:fillRect/>
          </a:stretch>
        </p:blipFill>
        <p:spPr bwMode="auto">
          <a:xfrm>
            <a:off x="539750" y="2133600"/>
            <a:ext cx="8064500" cy="359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fontAlgn="auto" hangingPunct="1">
              <a:spcAft>
                <a:spcPts val="0"/>
              </a:spcAft>
              <a:defRPr/>
            </a:pPr>
            <a:r>
              <a:rPr lang="en-ZA" smtClean="0"/>
              <a:t>O.R.D.E.R</a:t>
            </a:r>
            <a:endParaRPr lang="en-GB" smtClean="0"/>
          </a:p>
        </p:txBody>
      </p:sp>
      <p:sp>
        <p:nvSpPr>
          <p:cNvPr id="101378" name="Rectangle 3"/>
          <p:cNvSpPr>
            <a:spLocks noGrp="1" noChangeArrowheads="1"/>
          </p:cNvSpPr>
          <p:nvPr>
            <p:ph idx="1"/>
          </p:nvPr>
        </p:nvSpPr>
        <p:spPr/>
        <p:txBody>
          <a:bodyPr/>
          <a:lstStyle/>
          <a:p>
            <a:pPr eaLnBrk="1" hangingPunct="1"/>
            <a:endParaRPr lang="en-US" smtClean="0"/>
          </a:p>
        </p:txBody>
      </p:sp>
      <p:pic>
        <p:nvPicPr>
          <p:cNvPr id="101379" name="Picture 5"/>
          <p:cNvPicPr>
            <a:picLocks noChangeAspect="1" noChangeArrowheads="1"/>
          </p:cNvPicPr>
          <p:nvPr/>
        </p:nvPicPr>
        <p:blipFill>
          <a:blip r:embed="rId2" cstate="print"/>
          <a:srcRect/>
          <a:stretch>
            <a:fillRect/>
          </a:stretch>
        </p:blipFill>
        <p:spPr bwMode="auto">
          <a:xfrm>
            <a:off x="0" y="1125538"/>
            <a:ext cx="914400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fontAlgn="auto" hangingPunct="1">
              <a:spcAft>
                <a:spcPts val="0"/>
              </a:spcAft>
              <a:defRPr/>
            </a:pPr>
            <a:r>
              <a:rPr lang="en-US" smtClean="0"/>
              <a:t>O.R.D.E.R.</a:t>
            </a:r>
          </a:p>
        </p:txBody>
      </p:sp>
      <p:pic>
        <p:nvPicPr>
          <p:cNvPr id="102402" name="Picture 2"/>
          <p:cNvPicPr>
            <a:picLocks noGrp="1" noChangeAspect="1" noChangeArrowheads="1"/>
          </p:cNvPicPr>
          <p:nvPr>
            <p:ph idx="1"/>
          </p:nvPr>
        </p:nvPicPr>
        <p:blipFill>
          <a:blip r:embed="rId2" cstate="print"/>
          <a:srcRect/>
          <a:stretch>
            <a:fillRect/>
          </a:stretch>
        </p:blipFill>
        <p:spPr>
          <a:xfrm>
            <a:off x="179388" y="1196975"/>
            <a:ext cx="8785225" cy="50403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4282" y="2500306"/>
            <a:ext cx="8458200" cy="3143272"/>
          </a:xfrm>
        </p:spPr>
        <p:txBody>
          <a:bodyPr>
            <a:normAutofit/>
          </a:bodyPr>
          <a:lstStyle/>
          <a:p>
            <a:pPr eaLnBrk="1" fontAlgn="auto" hangingPunct="1">
              <a:spcAft>
                <a:spcPts val="0"/>
              </a:spcAft>
              <a:defRPr/>
            </a:pPr>
            <a:r>
              <a:rPr lang="en-ZA" dirty="0" smtClean="0"/>
              <a:t>ANTEPARTUM HAEMORRHAGE</a:t>
            </a:r>
            <a:br>
              <a:rPr lang="en-ZA" dirty="0" smtClean="0"/>
            </a:br>
            <a:r>
              <a:rPr lang="en-ZA" dirty="0" smtClean="0"/>
              <a:t/>
            </a:r>
            <a:br>
              <a:rPr lang="en-ZA" dirty="0" smtClean="0"/>
            </a:br>
            <a:endParaRPr lang="en-GB" dirty="0" smtClean="0"/>
          </a:p>
        </p:txBody>
      </p:sp>
      <p:sp>
        <p:nvSpPr>
          <p:cNvPr id="4" name="Subtitle 3"/>
          <p:cNvSpPr>
            <a:spLocks noGrp="1"/>
          </p:cNvSpPr>
          <p:nvPr>
            <p:ph type="subTitle" idx="1"/>
          </p:nvPr>
        </p:nvSpPr>
        <p:spPr>
          <a:xfrm>
            <a:off x="142844" y="428604"/>
            <a:ext cx="8696356" cy="428628"/>
          </a:xfrm>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ZA" smtClean="0"/>
              <a:t>OUTLINE</a:t>
            </a:r>
            <a:endParaRPr lang="en-GB" smtClean="0"/>
          </a:p>
        </p:txBody>
      </p:sp>
      <p:sp>
        <p:nvSpPr>
          <p:cNvPr id="15362" name="Rectangle 3"/>
          <p:cNvSpPr>
            <a:spLocks noGrp="1" noChangeArrowheads="1"/>
          </p:cNvSpPr>
          <p:nvPr>
            <p:ph idx="1"/>
          </p:nvPr>
        </p:nvSpPr>
        <p:spPr/>
        <p:txBody>
          <a:bodyPr/>
          <a:lstStyle/>
          <a:p>
            <a:pPr eaLnBrk="1" hangingPunct="1">
              <a:lnSpc>
                <a:spcPct val="80000"/>
              </a:lnSpc>
            </a:pPr>
            <a:r>
              <a:rPr lang="en-ZA" sz="2800" smtClean="0"/>
              <a:t>Introduction and Definition</a:t>
            </a:r>
          </a:p>
          <a:p>
            <a:pPr eaLnBrk="1" hangingPunct="1">
              <a:lnSpc>
                <a:spcPct val="80000"/>
              </a:lnSpc>
            </a:pPr>
            <a:r>
              <a:rPr lang="en-ZA" sz="2800" smtClean="0"/>
              <a:t>Incidence</a:t>
            </a:r>
          </a:p>
          <a:p>
            <a:pPr eaLnBrk="1" hangingPunct="1">
              <a:lnSpc>
                <a:spcPct val="80000"/>
              </a:lnSpc>
            </a:pPr>
            <a:r>
              <a:rPr lang="en-ZA" sz="2800" smtClean="0"/>
              <a:t>Physiological changes in preg-CVS,haem</a:t>
            </a:r>
          </a:p>
          <a:p>
            <a:pPr eaLnBrk="1" hangingPunct="1">
              <a:lnSpc>
                <a:spcPct val="80000"/>
              </a:lnSpc>
            </a:pPr>
            <a:r>
              <a:rPr lang="en-ZA" sz="2800" smtClean="0"/>
              <a:t>Aetiology</a:t>
            </a:r>
          </a:p>
          <a:p>
            <a:pPr eaLnBrk="1" hangingPunct="1">
              <a:lnSpc>
                <a:spcPct val="80000"/>
              </a:lnSpc>
            </a:pPr>
            <a:r>
              <a:rPr lang="en-ZA" sz="2800" smtClean="0"/>
              <a:t>Brief review of placenta</a:t>
            </a:r>
          </a:p>
          <a:p>
            <a:pPr eaLnBrk="1" hangingPunct="1">
              <a:lnSpc>
                <a:spcPct val="80000"/>
              </a:lnSpc>
            </a:pPr>
            <a:r>
              <a:rPr lang="en-ZA" sz="2800" smtClean="0"/>
              <a:t>Discussion of major cause</a:t>
            </a:r>
          </a:p>
          <a:p>
            <a:pPr eaLnBrk="1" hangingPunct="1">
              <a:lnSpc>
                <a:spcPct val="80000"/>
              </a:lnSpc>
              <a:buFontTx/>
              <a:buNone/>
            </a:pPr>
            <a:r>
              <a:rPr lang="en-ZA" sz="2800" smtClean="0"/>
              <a:t>	-Abruptio</a:t>
            </a:r>
          </a:p>
          <a:p>
            <a:pPr eaLnBrk="1" hangingPunct="1">
              <a:lnSpc>
                <a:spcPct val="80000"/>
              </a:lnSpc>
              <a:buFontTx/>
              <a:buNone/>
            </a:pPr>
            <a:r>
              <a:rPr lang="en-ZA" sz="2800" smtClean="0"/>
              <a:t>	-Praevia</a:t>
            </a:r>
          </a:p>
          <a:p>
            <a:pPr eaLnBrk="1" hangingPunct="1">
              <a:lnSpc>
                <a:spcPct val="80000"/>
              </a:lnSpc>
            </a:pPr>
            <a:r>
              <a:rPr lang="en-ZA" sz="2800" smtClean="0"/>
              <a:t>Principles of Management</a:t>
            </a:r>
          </a:p>
          <a:p>
            <a:pPr eaLnBrk="1" hangingPunct="1">
              <a:lnSpc>
                <a:spcPct val="80000"/>
              </a:lnSpc>
            </a:pPr>
            <a:r>
              <a:rPr lang="en-ZA" sz="2800" smtClean="0"/>
              <a:t>Small mention of other causes</a:t>
            </a:r>
            <a:endParaRPr lang="en-GB"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Vaginal bleeding in pregnancy</a:t>
            </a:r>
            <a:endParaRPr lang="en-GB" dirty="0"/>
          </a:p>
        </p:txBody>
      </p:sp>
      <p:sp>
        <p:nvSpPr>
          <p:cNvPr id="3" name="Subtitle 2"/>
          <p:cNvSpPr>
            <a:spLocks noGrp="1"/>
          </p:cNvSpPr>
          <p:nvPr>
            <p:ph type="subTitle" idx="1"/>
          </p:nvPr>
        </p:nvSpPr>
        <p:spPr/>
        <p:txBody>
          <a:bodyPr/>
          <a:lstStyle/>
          <a:p>
            <a:r>
              <a:rPr lang="en-GB" dirty="0" smtClean="0"/>
              <a:t>Dr Bosire Alex Nyakundi</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ZA" sz="4000" smtClean="0"/>
              <a:t>INTRODUCTION &amp; DEFINITION</a:t>
            </a:r>
            <a:endParaRPr lang="en-GB" sz="4000" smtClean="0"/>
          </a:p>
        </p:txBody>
      </p:sp>
      <p:sp>
        <p:nvSpPr>
          <p:cNvPr id="16386" name="Rectangle 3"/>
          <p:cNvSpPr>
            <a:spLocks noGrp="1" noChangeArrowheads="1"/>
          </p:cNvSpPr>
          <p:nvPr>
            <p:ph idx="1"/>
          </p:nvPr>
        </p:nvSpPr>
        <p:spPr/>
        <p:txBody>
          <a:bodyPr/>
          <a:lstStyle/>
          <a:p>
            <a:pPr eaLnBrk="1" hangingPunct="1">
              <a:lnSpc>
                <a:spcPct val="90000"/>
              </a:lnSpc>
            </a:pPr>
            <a:r>
              <a:rPr lang="en-ZA" smtClean="0"/>
              <a:t>Death from h’age stil remains leading cause of maternal mortality and perinatal M &amp; M</a:t>
            </a:r>
          </a:p>
          <a:p>
            <a:pPr eaLnBrk="1" hangingPunct="1">
              <a:lnSpc>
                <a:spcPct val="90000"/>
              </a:lnSpc>
            </a:pPr>
            <a:r>
              <a:rPr lang="en-ZA" smtClean="0"/>
              <a:t>33.9% (</a:t>
            </a:r>
            <a:r>
              <a:rPr lang="en-ZA" sz="2400" smtClean="0"/>
              <a:t>Lancet 2006</a:t>
            </a:r>
            <a:r>
              <a:rPr lang="en-ZA" smtClean="0"/>
              <a:t>) in developing countries</a:t>
            </a:r>
          </a:p>
          <a:p>
            <a:pPr eaLnBrk="1" hangingPunct="1">
              <a:lnSpc>
                <a:spcPct val="90000"/>
              </a:lnSpc>
            </a:pPr>
            <a:r>
              <a:rPr lang="en-ZA" smtClean="0"/>
              <a:t>Of these 50% ante- and 50% post (</a:t>
            </a:r>
            <a:r>
              <a:rPr lang="en-ZA" sz="2400" smtClean="0"/>
              <a:t>Sweit 2000)</a:t>
            </a:r>
            <a:endParaRPr lang="en-ZA" smtClean="0"/>
          </a:p>
          <a:p>
            <a:pPr eaLnBrk="1" hangingPunct="1">
              <a:lnSpc>
                <a:spcPct val="90000"/>
              </a:lnSpc>
            </a:pPr>
            <a:r>
              <a:rPr lang="en-ZA" smtClean="0"/>
              <a:t>Fatal h’age due to unavailability of prompt admin of blood or its components</a:t>
            </a:r>
          </a:p>
          <a:p>
            <a:pPr eaLnBrk="1" hangingPunct="1">
              <a:lnSpc>
                <a:spcPct val="90000"/>
              </a:lnSpc>
            </a:pPr>
            <a:r>
              <a:rPr lang="en-ZA" smtClean="0"/>
              <a:t>All bleeding is ominous in pregnancy</a:t>
            </a:r>
          </a:p>
          <a:p>
            <a:pPr eaLnBrk="1" hangingPunct="1">
              <a:lnSpc>
                <a:spcPct val="90000"/>
              </a:lnSpc>
            </a:pPr>
            <a:r>
              <a:rPr lang="en-ZA" b="1" u="sng" smtClean="0"/>
              <a:t>DEFN</a:t>
            </a:r>
            <a:r>
              <a:rPr lang="en-ZA" smtClean="0"/>
              <a:t>: Bleeding from or into genital tract after 20/24/28wk but before labour &amp; delivery</a:t>
            </a: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ZA" smtClean="0"/>
              <a:t>INCIDENCE</a:t>
            </a:r>
            <a:endParaRPr lang="en-GB" smtClean="0"/>
          </a:p>
        </p:txBody>
      </p:sp>
      <p:sp>
        <p:nvSpPr>
          <p:cNvPr id="17410" name="Rectangle 3"/>
          <p:cNvSpPr>
            <a:spLocks noGrp="1" noChangeArrowheads="1"/>
          </p:cNvSpPr>
          <p:nvPr>
            <p:ph idx="1"/>
          </p:nvPr>
        </p:nvSpPr>
        <p:spPr>
          <a:xfrm>
            <a:off x="304800" y="1071563"/>
            <a:ext cx="8686800" cy="5008562"/>
          </a:xfrm>
        </p:spPr>
        <p:txBody>
          <a:bodyPr/>
          <a:lstStyle/>
          <a:p>
            <a:pPr eaLnBrk="1" hangingPunct="1"/>
            <a:r>
              <a:rPr lang="en-ZA" smtClean="0"/>
              <a:t>APH complicates 2-5% of pregnancy</a:t>
            </a:r>
          </a:p>
          <a:p>
            <a:pPr eaLnBrk="1" hangingPunct="1"/>
            <a:r>
              <a:rPr lang="en-ZA" smtClean="0"/>
              <a:t>Contributes to significant healthcare costs because of antepartum hospitalization, maternal morbidity and operative interference</a:t>
            </a:r>
          </a:p>
          <a:p>
            <a:pPr eaLnBrk="1" hangingPunct="1"/>
            <a:r>
              <a:rPr lang="en-ZA" smtClean="0"/>
              <a:t>To the fetus-higher rates of prematurity and perinatal death than pregnancies without bleeding </a:t>
            </a:r>
          </a:p>
          <a:p>
            <a:pPr eaLnBrk="1" hangingPunct="1"/>
            <a:r>
              <a:rPr lang="en-ZA" smtClean="0"/>
              <a:t>APH 20% praevia, 35% abruptio, 35% undetermined aetiology (unclassified), 5% lower genital tract.</a:t>
            </a:r>
            <a:endParaRPr lang="en-GB"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ZA" smtClean="0"/>
              <a:t>AETIOLOGY</a:t>
            </a:r>
            <a:endParaRPr lang="en-GB" smtClean="0"/>
          </a:p>
        </p:txBody>
      </p:sp>
      <p:sp>
        <p:nvSpPr>
          <p:cNvPr id="19458" name="Rectangle 3"/>
          <p:cNvSpPr>
            <a:spLocks noGrp="1" noChangeArrowheads="1"/>
          </p:cNvSpPr>
          <p:nvPr>
            <p:ph idx="1"/>
          </p:nvPr>
        </p:nvSpPr>
        <p:spPr>
          <a:xfrm>
            <a:off x="304800" y="1554163"/>
            <a:ext cx="8686800" cy="5160962"/>
          </a:xfrm>
        </p:spPr>
        <p:txBody>
          <a:bodyPr/>
          <a:lstStyle/>
          <a:p>
            <a:pPr eaLnBrk="1" hangingPunct="1">
              <a:lnSpc>
                <a:spcPct val="90000"/>
              </a:lnSpc>
            </a:pPr>
            <a:r>
              <a:rPr lang="en-ZA" sz="2800" b="1" smtClean="0"/>
              <a:t>Obstetric</a:t>
            </a:r>
            <a:r>
              <a:rPr lang="en-ZA" sz="2800" smtClean="0"/>
              <a:t>				</a:t>
            </a:r>
            <a:r>
              <a:rPr lang="en-ZA" sz="2800" b="1" smtClean="0"/>
              <a:t>Non-Obstetric</a:t>
            </a:r>
          </a:p>
          <a:p>
            <a:pPr eaLnBrk="1" hangingPunct="1">
              <a:lnSpc>
                <a:spcPct val="90000"/>
              </a:lnSpc>
              <a:buFontTx/>
              <a:buNone/>
            </a:pPr>
            <a:r>
              <a:rPr lang="en-ZA" sz="2800" smtClean="0"/>
              <a:t>-Bloody show			Cervicitis</a:t>
            </a:r>
          </a:p>
          <a:p>
            <a:pPr eaLnBrk="1" hangingPunct="1">
              <a:lnSpc>
                <a:spcPct val="90000"/>
              </a:lnSpc>
              <a:buFontTx/>
              <a:buNone/>
            </a:pPr>
            <a:r>
              <a:rPr lang="en-ZA" sz="2800" smtClean="0"/>
              <a:t>-Praevia				Cervical polyps</a:t>
            </a:r>
          </a:p>
          <a:p>
            <a:pPr eaLnBrk="1" hangingPunct="1">
              <a:lnSpc>
                <a:spcPct val="90000"/>
              </a:lnSpc>
              <a:buFontTx/>
              <a:buNone/>
            </a:pPr>
            <a:r>
              <a:rPr lang="en-ZA" sz="2800" smtClean="0"/>
              <a:t>-Abruptio				Cervical eversion</a:t>
            </a:r>
          </a:p>
          <a:p>
            <a:pPr eaLnBrk="1" hangingPunct="1">
              <a:lnSpc>
                <a:spcPct val="90000"/>
              </a:lnSpc>
              <a:buFontTx/>
              <a:buNone/>
            </a:pPr>
            <a:r>
              <a:rPr lang="en-ZA" sz="2800" smtClean="0"/>
              <a:t>-Vasa praevia			Cervical Ca</a:t>
            </a:r>
          </a:p>
          <a:p>
            <a:pPr eaLnBrk="1" hangingPunct="1">
              <a:lnSpc>
                <a:spcPct val="90000"/>
              </a:lnSpc>
              <a:buFontTx/>
              <a:buNone/>
            </a:pPr>
            <a:r>
              <a:rPr lang="en-ZA" sz="2800" smtClean="0"/>
              <a:t>-Uterine rupture			Vaginitis/laceration</a:t>
            </a:r>
          </a:p>
          <a:p>
            <a:pPr eaLnBrk="1" hangingPunct="1">
              <a:lnSpc>
                <a:spcPct val="90000"/>
              </a:lnSpc>
              <a:buFontTx/>
              <a:buNone/>
            </a:pPr>
            <a:r>
              <a:rPr lang="en-ZA" sz="2800" smtClean="0"/>
              <a:t>-DIC					Vulval varicosities</a:t>
            </a:r>
          </a:p>
          <a:p>
            <a:pPr eaLnBrk="1" hangingPunct="1">
              <a:lnSpc>
                <a:spcPct val="90000"/>
              </a:lnSpc>
              <a:buFontTx/>
              <a:buNone/>
            </a:pPr>
            <a:r>
              <a:rPr lang="en-ZA" sz="2800" smtClean="0"/>
              <a:t>-Marginal Sinus bleed		GIT haemorrhoids</a:t>
            </a:r>
          </a:p>
          <a:p>
            <a:pPr eaLnBrk="1" hangingPunct="1">
              <a:lnSpc>
                <a:spcPct val="90000"/>
              </a:lnSpc>
              <a:buFontTx/>
              <a:buNone/>
            </a:pPr>
            <a:r>
              <a:rPr lang="en-ZA" sz="2800" smtClean="0"/>
              <a:t>						GUS haematuria	</a:t>
            </a:r>
          </a:p>
          <a:p>
            <a:pPr eaLnBrk="1" hangingPunct="1">
              <a:lnSpc>
                <a:spcPct val="90000"/>
              </a:lnSpc>
              <a:buFontTx/>
              <a:buNone/>
            </a:pPr>
            <a:r>
              <a:rPr lang="en-ZA" sz="2800" smtClean="0"/>
              <a:t>(Major causes- placenta praevia, abruption, ruptured vasa praevia, uterine scar disruption)</a:t>
            </a:r>
            <a:endParaRPr lang="en-GB"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ZA" sz="5400" b="1" u="sng" smtClean="0"/>
              <a:t>ABRUPTIO</a:t>
            </a:r>
            <a:endParaRPr lang="en-GB" sz="5400" b="1" u="sng" smtClean="0"/>
          </a:p>
        </p:txBody>
      </p:sp>
      <p:sp>
        <p:nvSpPr>
          <p:cNvPr id="27650" name="Rectangle 3"/>
          <p:cNvSpPr>
            <a:spLocks noGrp="1" noChangeArrowheads="1"/>
          </p:cNvSpPr>
          <p:nvPr>
            <p:ph idx="1"/>
          </p:nvPr>
        </p:nvSpPr>
        <p:spPr/>
        <p:txBody>
          <a:bodyPr/>
          <a:lstStyle/>
          <a:p>
            <a:pPr marL="609600" indent="-609600" eaLnBrk="1" hangingPunct="1">
              <a:buFontTx/>
              <a:buNone/>
            </a:pPr>
            <a:r>
              <a:rPr lang="en-ZA" b="1" u="sng" smtClean="0"/>
              <a:t>DEFINITION:</a:t>
            </a:r>
            <a:endParaRPr lang="en-ZA" u="sng" smtClean="0"/>
          </a:p>
          <a:p>
            <a:pPr marL="609600" indent="-609600" eaLnBrk="1" hangingPunct="1">
              <a:buFontTx/>
              <a:buNone/>
            </a:pPr>
            <a:r>
              <a:rPr lang="en-ZA" smtClean="0"/>
              <a:t>Premature separation of (normally</a:t>
            </a:r>
          </a:p>
          <a:p>
            <a:pPr marL="609600" indent="-609600" eaLnBrk="1" hangingPunct="1">
              <a:buFontTx/>
              <a:buNone/>
            </a:pPr>
            <a:r>
              <a:rPr lang="en-ZA" smtClean="0"/>
              <a:t>Implanted) Placenta</a:t>
            </a:r>
          </a:p>
          <a:p>
            <a:pPr marL="609600" indent="-609600" eaLnBrk="1" hangingPunct="1">
              <a:buFontTx/>
              <a:buNone/>
            </a:pPr>
            <a:r>
              <a:rPr lang="en-ZA" b="1" u="sng" smtClean="0"/>
              <a:t>CLINICAL TYPES:</a:t>
            </a:r>
          </a:p>
          <a:p>
            <a:pPr marL="609600" indent="-609600" eaLnBrk="1" hangingPunct="1">
              <a:buFontTx/>
              <a:buAutoNum type="arabicParenR"/>
            </a:pPr>
            <a:r>
              <a:rPr lang="en-ZA" smtClean="0"/>
              <a:t>Concealed 20%</a:t>
            </a:r>
          </a:p>
          <a:p>
            <a:pPr marL="609600" indent="-609600" eaLnBrk="1" hangingPunct="1">
              <a:buFontTx/>
              <a:buAutoNum type="arabicParenR"/>
            </a:pPr>
            <a:r>
              <a:rPr lang="en-ZA" smtClean="0"/>
              <a:t>Revealed commonest 80%</a:t>
            </a:r>
          </a:p>
          <a:p>
            <a:pPr marL="609600" indent="-609600" eaLnBrk="1" hangingPunct="1">
              <a:buFontTx/>
              <a:buAutoNum type="arabicParenR"/>
            </a:pPr>
            <a:r>
              <a:rPr lang="en-ZA" smtClean="0"/>
              <a:t>Mixed</a:t>
            </a:r>
            <a:endParaRPr lang="en-GB"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ZA" smtClean="0"/>
              <a:t>       Revealed   :   Concealed</a:t>
            </a:r>
            <a:endParaRPr lang="en-GB" smtClean="0"/>
          </a:p>
        </p:txBody>
      </p:sp>
      <p:pic>
        <p:nvPicPr>
          <p:cNvPr id="28674" name="Picture 4"/>
          <p:cNvPicPr>
            <a:picLocks noGrp="1" noChangeAspect="1" noChangeArrowheads="1"/>
          </p:cNvPicPr>
          <p:nvPr>
            <p:ph idx="1"/>
          </p:nvPr>
        </p:nvPicPr>
        <p:blipFill>
          <a:blip r:embed="rId2" cstate="print"/>
          <a:srcRect/>
          <a:stretch>
            <a:fillRect/>
          </a:stretch>
        </p:blipFill>
        <p:spPr>
          <a:xfrm>
            <a:off x="1692275" y="1484313"/>
            <a:ext cx="5184775" cy="352901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ZA" smtClean="0"/>
              <a:t>Pathology cont’d</a:t>
            </a:r>
            <a:endParaRPr lang="en-GB" smtClean="0"/>
          </a:p>
        </p:txBody>
      </p:sp>
      <p:pic>
        <p:nvPicPr>
          <p:cNvPr id="35842" name="Picture 2" descr="C:\Users\diana\Desktop\abruptio wip\f3_macromat.jpg"/>
          <p:cNvPicPr>
            <a:picLocks noGrp="1" noChangeAspect="1" noChangeArrowheads="1"/>
          </p:cNvPicPr>
          <p:nvPr>
            <p:ph idx="1"/>
          </p:nvPr>
        </p:nvPicPr>
        <p:blipFill>
          <a:blip r:embed="rId2" cstate="print"/>
          <a:srcRect/>
          <a:stretch>
            <a:fillRect/>
          </a:stretch>
        </p:blipFill>
        <p:spPr>
          <a:xfrm>
            <a:off x="468313" y="1412875"/>
            <a:ext cx="2124075" cy="2190750"/>
          </a:xfrm>
        </p:spPr>
      </p:pic>
      <p:sp>
        <p:nvSpPr>
          <p:cNvPr id="35843" name="Rectangle 4"/>
          <p:cNvSpPr>
            <a:spLocks noChangeArrowheads="1"/>
          </p:cNvSpPr>
          <p:nvPr/>
        </p:nvSpPr>
        <p:spPr bwMode="auto">
          <a:xfrm>
            <a:off x="468313" y="4019550"/>
            <a:ext cx="8675687" cy="2289175"/>
          </a:xfrm>
          <a:prstGeom prst="rect">
            <a:avLst/>
          </a:prstGeom>
          <a:noFill/>
          <a:ln w="9525">
            <a:noFill/>
            <a:miter lim="800000"/>
            <a:headEnd/>
            <a:tailEnd/>
          </a:ln>
        </p:spPr>
        <p:txBody>
          <a:bodyPr>
            <a:spAutoFit/>
          </a:bodyPr>
          <a:lstStyle/>
          <a:p>
            <a:r>
              <a:rPr lang="en-US"/>
              <a:t>a. Gross: Normal Placenta</a:t>
            </a:r>
          </a:p>
          <a:p>
            <a:r>
              <a:rPr lang="en-US"/>
              <a:t>b. Gross: Abruptio Placenta - Large retroplacental blood clot </a:t>
            </a:r>
          </a:p>
          <a:p>
            <a:r>
              <a:rPr lang="en-US"/>
              <a:t>c. Histology: Extensive hemorrhage at the decidual plate, with placental villi below </a:t>
            </a:r>
          </a:p>
          <a:p>
            <a:endParaRPr lang="en-US"/>
          </a:p>
          <a:p>
            <a:r>
              <a:rPr lang="en-US" b="1"/>
              <a:t>Histologic evidence </a:t>
            </a:r>
            <a:r>
              <a:rPr lang="en-US"/>
              <a:t>of decidual hemorrhage has been noted in </a:t>
            </a:r>
            <a:r>
              <a:rPr lang="en-US" b="1"/>
              <a:t>2 to 4 percent of deliveries</a:t>
            </a:r>
            <a:r>
              <a:rPr lang="en-US"/>
              <a:t>, but most cases are associated with preterm premature rupture of membranes or preterm labor and delivery rather than a clinical diagnosis of abruption </a:t>
            </a:r>
          </a:p>
        </p:txBody>
      </p:sp>
      <p:pic>
        <p:nvPicPr>
          <p:cNvPr id="35844" name="Picture 6" descr="C:\Users\diana\Desktop\abruptio wip\hrob_PLAC020.jpg"/>
          <p:cNvPicPr>
            <a:picLocks noChangeAspect="1" noChangeArrowheads="1"/>
          </p:cNvPicPr>
          <p:nvPr/>
        </p:nvPicPr>
        <p:blipFill>
          <a:blip r:embed="rId3" cstate="print"/>
          <a:srcRect/>
          <a:stretch>
            <a:fillRect/>
          </a:stretch>
        </p:blipFill>
        <p:spPr bwMode="auto">
          <a:xfrm>
            <a:off x="2627313" y="1412875"/>
            <a:ext cx="3886200" cy="2438400"/>
          </a:xfrm>
          <a:prstGeom prst="rect">
            <a:avLst/>
          </a:prstGeom>
          <a:noFill/>
          <a:ln w="9525">
            <a:noFill/>
            <a:miter lim="800000"/>
            <a:headEnd/>
            <a:tailEnd/>
          </a:ln>
        </p:spPr>
      </p:pic>
      <p:pic>
        <p:nvPicPr>
          <p:cNvPr id="35845" name="Picture 7" descr="C:\Users\diana\Desktop\abruptio wip\hrob_PLAC022.jpg"/>
          <p:cNvPicPr>
            <a:picLocks noChangeAspect="1" noChangeArrowheads="1"/>
          </p:cNvPicPr>
          <p:nvPr/>
        </p:nvPicPr>
        <p:blipFill>
          <a:blip r:embed="rId4" cstate="print"/>
          <a:srcRect/>
          <a:stretch>
            <a:fillRect/>
          </a:stretch>
        </p:blipFill>
        <p:spPr bwMode="auto">
          <a:xfrm>
            <a:off x="6324600" y="1412875"/>
            <a:ext cx="2819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ZA" b="1" smtClean="0"/>
              <a:t>RISK FACTORS</a:t>
            </a:r>
            <a:endParaRPr lang="en-GB" b="1" smtClean="0"/>
          </a:p>
        </p:txBody>
      </p:sp>
      <p:sp>
        <p:nvSpPr>
          <p:cNvPr id="37890" name="Rectangle 3"/>
          <p:cNvSpPr>
            <a:spLocks noGrp="1" noChangeArrowheads="1"/>
          </p:cNvSpPr>
          <p:nvPr>
            <p:ph idx="1"/>
          </p:nvPr>
        </p:nvSpPr>
        <p:spPr/>
        <p:txBody>
          <a:bodyPr/>
          <a:lstStyle/>
          <a:p>
            <a:pPr eaLnBrk="1" hangingPunct="1">
              <a:buFont typeface="Wingdings" pitchFamily="2" charset="2"/>
              <a:buChar char="v"/>
            </a:pPr>
            <a:r>
              <a:rPr lang="en-ZA" sz="2800" b="1" smtClean="0"/>
              <a:t>DEMOGRAPHIC</a:t>
            </a:r>
          </a:p>
          <a:p>
            <a:pPr eaLnBrk="1" hangingPunct="1">
              <a:buFontTx/>
              <a:buNone/>
            </a:pPr>
            <a:r>
              <a:rPr lang="en-ZA" sz="2800" smtClean="0"/>
              <a:t>-Advancing maternal age RR 1.3-1.5</a:t>
            </a:r>
          </a:p>
          <a:p>
            <a:pPr eaLnBrk="1" hangingPunct="1">
              <a:buFontTx/>
              <a:buNone/>
            </a:pPr>
            <a:r>
              <a:rPr lang="en-ZA" sz="2800" smtClean="0"/>
              <a:t>-Multiparity &gt;5 RR 1.3-1.5</a:t>
            </a:r>
          </a:p>
          <a:p>
            <a:pPr eaLnBrk="1" hangingPunct="1">
              <a:buFontTx/>
              <a:buNone/>
            </a:pPr>
            <a:r>
              <a:rPr lang="en-ZA" sz="2800" smtClean="0"/>
              <a:t>-Poor SES</a:t>
            </a:r>
          </a:p>
          <a:p>
            <a:pPr eaLnBrk="1" hangingPunct="1">
              <a:buFontTx/>
              <a:buNone/>
            </a:pPr>
            <a:r>
              <a:rPr lang="en-ZA" sz="2800" smtClean="0"/>
              <a:t>-Malnutrition</a:t>
            </a:r>
          </a:p>
          <a:p>
            <a:pPr eaLnBrk="1" hangingPunct="1">
              <a:buFontTx/>
              <a:buNone/>
            </a:pPr>
            <a:r>
              <a:rPr lang="en-ZA" sz="2800" smtClean="0"/>
              <a:t>-Male infant sex RR 0.9-1.3</a:t>
            </a:r>
          </a:p>
          <a:p>
            <a:pPr eaLnBrk="1" hangingPunct="1">
              <a:buFontTx/>
              <a:buNone/>
            </a:pPr>
            <a:r>
              <a:rPr lang="en-ZA" sz="2800" smtClean="0"/>
              <a:t>-Unmarried</a:t>
            </a:r>
          </a:p>
          <a:p>
            <a:pPr eaLnBrk="1" hangingPunct="1">
              <a:buFontTx/>
              <a:buNone/>
            </a:pPr>
            <a:r>
              <a:rPr lang="en-ZA" sz="2800" smtClean="0"/>
              <a:t>-Race/Ethnicity commoner in African-American</a:t>
            </a:r>
            <a:endParaRPr lang="en-GB"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ZA" smtClean="0"/>
              <a:t>Risk Factors Cont’d</a:t>
            </a:r>
            <a:endParaRPr lang="en-GB" smtClean="0"/>
          </a:p>
        </p:txBody>
      </p:sp>
      <p:sp>
        <p:nvSpPr>
          <p:cNvPr id="38914" name="Rectangle 3"/>
          <p:cNvSpPr>
            <a:spLocks noGrp="1" noChangeArrowheads="1"/>
          </p:cNvSpPr>
          <p:nvPr>
            <p:ph idx="1"/>
          </p:nvPr>
        </p:nvSpPr>
        <p:spPr/>
        <p:txBody>
          <a:bodyPr/>
          <a:lstStyle/>
          <a:p>
            <a:pPr eaLnBrk="1" hangingPunct="1">
              <a:buFont typeface="Wingdings" pitchFamily="2" charset="2"/>
              <a:buChar char="v"/>
            </a:pPr>
            <a:r>
              <a:rPr lang="en-ZA" b="1" dirty="0" smtClean="0"/>
              <a:t>MEDICAL</a:t>
            </a:r>
          </a:p>
          <a:p>
            <a:pPr eaLnBrk="1" hangingPunct="1">
              <a:buFont typeface="Wingdings" pitchFamily="2" charset="2"/>
              <a:buChar char="Ø"/>
            </a:pPr>
            <a:r>
              <a:rPr lang="en-ZA" b="1" dirty="0" smtClean="0"/>
              <a:t>HTN disorders in </a:t>
            </a:r>
            <a:r>
              <a:rPr lang="en-ZA" b="1" dirty="0" smtClean="0"/>
              <a:t>pregnancy</a:t>
            </a:r>
          </a:p>
          <a:p>
            <a:pPr eaLnBrk="1" hangingPunct="1">
              <a:lnSpc>
                <a:spcPct val="90000"/>
              </a:lnSpc>
              <a:buFont typeface="Wingdings" pitchFamily="2" charset="2"/>
              <a:buChar char="Ø"/>
            </a:pPr>
            <a:r>
              <a:rPr lang="en-ZA" b="1" dirty="0" smtClean="0"/>
              <a:t>PPROM</a:t>
            </a:r>
            <a:r>
              <a:rPr lang="en-ZA" dirty="0" smtClean="0"/>
              <a:t> </a:t>
            </a:r>
            <a:r>
              <a:rPr lang="en-ZA" b="1" dirty="0" smtClean="0"/>
              <a:t>with</a:t>
            </a:r>
            <a:r>
              <a:rPr lang="en-ZA" dirty="0" smtClean="0"/>
              <a:t> </a:t>
            </a:r>
            <a:r>
              <a:rPr lang="en-ZA" b="1" dirty="0" err="1" smtClean="0"/>
              <a:t>Chorioamnionitis</a:t>
            </a:r>
            <a:endParaRPr lang="en-ZA" b="1" dirty="0" smtClean="0"/>
          </a:p>
          <a:p>
            <a:pPr eaLnBrk="1" hangingPunct="1">
              <a:lnSpc>
                <a:spcPct val="90000"/>
              </a:lnSpc>
              <a:buFont typeface="Wingdings" pitchFamily="2" charset="2"/>
              <a:buChar char="Ø"/>
            </a:pPr>
            <a:r>
              <a:rPr lang="en-ZA" b="1" dirty="0" err="1" smtClean="0"/>
              <a:t>Thrombophilias</a:t>
            </a:r>
            <a:endParaRPr lang="en-ZA" b="1" dirty="0" smtClean="0"/>
          </a:p>
          <a:p>
            <a:pPr eaLnBrk="1" hangingPunct="1">
              <a:buFont typeface="Wingdings" pitchFamily="2" charset="2"/>
              <a:buChar char="Ø"/>
            </a:pPr>
            <a:r>
              <a:rPr lang="en-ZA" b="1" dirty="0" smtClean="0"/>
              <a:t>NUTRITIONAL</a:t>
            </a:r>
            <a:r>
              <a:rPr lang="en-ZA" dirty="0" smtClean="0"/>
              <a:t> </a:t>
            </a:r>
            <a:r>
              <a:rPr lang="en-ZA" dirty="0" smtClean="0"/>
              <a:t> -</a:t>
            </a:r>
            <a:r>
              <a:rPr lang="en-ZA" dirty="0" smtClean="0"/>
              <a:t>Folic acid deficiency causing </a:t>
            </a:r>
          </a:p>
          <a:p>
            <a:pPr eaLnBrk="1" hangingPunct="1">
              <a:buFontTx/>
              <a:buNone/>
            </a:pPr>
            <a:r>
              <a:rPr lang="en-ZA" dirty="0" smtClean="0"/>
              <a:t> </a:t>
            </a:r>
            <a:r>
              <a:rPr lang="en-ZA" dirty="0" err="1" smtClean="0"/>
              <a:t>hyperhomocysteinemia</a:t>
            </a:r>
            <a:endParaRPr lang="en-ZA" dirty="0" smtClean="0"/>
          </a:p>
          <a:p>
            <a:pPr eaLnBrk="1" hangingPunct="1">
              <a:lnSpc>
                <a:spcPct val="90000"/>
              </a:lnSpc>
              <a:buFont typeface="Wingdings" pitchFamily="2" charset="2"/>
              <a:buChar char="Ø"/>
            </a:pPr>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a:xfrm>
            <a:off x="468313" y="981075"/>
            <a:ext cx="8229600" cy="4525963"/>
          </a:xfrm>
        </p:spPr>
        <p:txBody>
          <a:bodyPr/>
          <a:lstStyle/>
          <a:p>
            <a:pPr eaLnBrk="1" hangingPunct="1">
              <a:lnSpc>
                <a:spcPct val="90000"/>
              </a:lnSpc>
              <a:buFont typeface="Wingdings" pitchFamily="2" charset="2"/>
              <a:buChar char="v"/>
            </a:pPr>
            <a:r>
              <a:rPr lang="en-ZA" b="1" dirty="0" smtClean="0"/>
              <a:t>PREGNANCY-RELATED</a:t>
            </a:r>
            <a:r>
              <a:rPr lang="en-ZA" dirty="0" smtClean="0"/>
              <a:t> </a:t>
            </a:r>
            <a:r>
              <a:rPr lang="en-ZA" b="1" dirty="0" smtClean="0"/>
              <a:t>&amp;UTERUS</a:t>
            </a:r>
          </a:p>
          <a:p>
            <a:pPr eaLnBrk="1" hangingPunct="1">
              <a:lnSpc>
                <a:spcPct val="90000"/>
              </a:lnSpc>
              <a:buFont typeface="Wingdings" pitchFamily="2" charset="2"/>
              <a:buChar char="Ø"/>
            </a:pPr>
            <a:r>
              <a:rPr lang="en-ZA" b="1" dirty="0" smtClean="0"/>
              <a:t>Sudden Uterine Decompression</a:t>
            </a:r>
          </a:p>
          <a:p>
            <a:pPr eaLnBrk="1" hangingPunct="1">
              <a:lnSpc>
                <a:spcPct val="90000"/>
              </a:lnSpc>
              <a:buFontTx/>
              <a:buNone/>
            </a:pPr>
            <a:r>
              <a:rPr lang="en-ZA" dirty="0" smtClean="0"/>
              <a:t>-</a:t>
            </a:r>
            <a:r>
              <a:rPr lang="en-ZA" dirty="0" err="1" smtClean="0"/>
              <a:t>Polyhydramnios</a:t>
            </a:r>
            <a:r>
              <a:rPr lang="en-ZA" dirty="0" smtClean="0"/>
              <a:t> RR 2</a:t>
            </a:r>
          </a:p>
          <a:p>
            <a:pPr eaLnBrk="1" hangingPunct="1">
              <a:lnSpc>
                <a:spcPct val="90000"/>
              </a:lnSpc>
              <a:buFontTx/>
              <a:buNone/>
            </a:pPr>
            <a:r>
              <a:rPr lang="en-ZA" dirty="0" smtClean="0"/>
              <a:t>-PPROM</a:t>
            </a:r>
          </a:p>
          <a:p>
            <a:pPr eaLnBrk="1" hangingPunct="1">
              <a:lnSpc>
                <a:spcPct val="90000"/>
              </a:lnSpc>
              <a:buFontTx/>
              <a:buNone/>
            </a:pPr>
            <a:r>
              <a:rPr lang="en-ZA" dirty="0" smtClean="0"/>
              <a:t>-Following delivery of 1</a:t>
            </a:r>
            <a:r>
              <a:rPr lang="en-ZA" baseline="30000" dirty="0" smtClean="0"/>
              <a:t>st</a:t>
            </a:r>
            <a:r>
              <a:rPr lang="en-ZA" dirty="0" smtClean="0"/>
              <a:t> twin</a:t>
            </a:r>
          </a:p>
          <a:p>
            <a:pPr eaLnBrk="1" hangingPunct="1">
              <a:lnSpc>
                <a:spcPct val="90000"/>
              </a:lnSpc>
              <a:buFont typeface="Wingdings" pitchFamily="2" charset="2"/>
              <a:buChar char="Ø"/>
            </a:pPr>
            <a:r>
              <a:rPr lang="en-ZA" b="1" dirty="0" smtClean="0"/>
              <a:t>Short Cord</a:t>
            </a:r>
          </a:p>
          <a:p>
            <a:pPr eaLnBrk="1" hangingPunct="1">
              <a:lnSpc>
                <a:spcPct val="90000"/>
              </a:lnSpc>
              <a:buFont typeface="Wingdings" pitchFamily="2" charset="2"/>
              <a:buChar char="Ø"/>
            </a:pPr>
            <a:r>
              <a:rPr lang="en-ZA" b="1" dirty="0" smtClean="0"/>
              <a:t>Uterine </a:t>
            </a:r>
            <a:r>
              <a:rPr lang="en-ZA" b="1" dirty="0" err="1" smtClean="0"/>
              <a:t>myoma</a:t>
            </a:r>
            <a:endParaRPr lang="en-ZA" b="1" dirty="0" smtClean="0"/>
          </a:p>
          <a:p>
            <a:pPr eaLnBrk="1" hangingPunct="1">
              <a:lnSpc>
                <a:spcPct val="90000"/>
              </a:lnSpc>
              <a:buFont typeface="Wingdings" pitchFamily="2" charset="2"/>
              <a:buChar char="Ø"/>
            </a:pPr>
            <a:r>
              <a:rPr lang="en-ZA" b="1" dirty="0" smtClean="0"/>
              <a:t>Torsion of Uterus</a:t>
            </a:r>
          </a:p>
          <a:p>
            <a:pPr eaLnBrk="1" hangingPunct="1">
              <a:lnSpc>
                <a:spcPct val="90000"/>
              </a:lnSpc>
              <a:buFont typeface="Wingdings" pitchFamily="2" charset="2"/>
              <a:buNone/>
            </a:pPr>
            <a:endParaRPr lang="en-GB"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idx="1"/>
          </p:nvPr>
        </p:nvSpPr>
        <p:spPr>
          <a:xfrm>
            <a:off x="395288" y="765175"/>
            <a:ext cx="8229600" cy="4525963"/>
          </a:xfrm>
        </p:spPr>
        <p:txBody>
          <a:bodyPr/>
          <a:lstStyle/>
          <a:p>
            <a:pPr eaLnBrk="1" hangingPunct="1">
              <a:lnSpc>
                <a:spcPct val="90000"/>
              </a:lnSpc>
              <a:buFont typeface="Wingdings" pitchFamily="2" charset="2"/>
              <a:buChar char="Ø"/>
            </a:pPr>
            <a:r>
              <a:rPr lang="en-ZA" sz="2400" b="1" dirty="0" smtClean="0"/>
              <a:t>Uterine malformations</a:t>
            </a:r>
            <a:r>
              <a:rPr lang="en-ZA" sz="2400" dirty="0" smtClean="0"/>
              <a:t> including septum</a:t>
            </a:r>
          </a:p>
          <a:p>
            <a:pPr eaLnBrk="1" hangingPunct="1">
              <a:lnSpc>
                <a:spcPct val="90000"/>
              </a:lnSpc>
              <a:buFont typeface="Wingdings" pitchFamily="2" charset="2"/>
              <a:buChar char="Ø"/>
            </a:pPr>
            <a:r>
              <a:rPr lang="en-ZA" sz="2400" b="1" dirty="0" smtClean="0"/>
              <a:t>Prior </a:t>
            </a:r>
            <a:r>
              <a:rPr lang="en-ZA" sz="2400" b="1" dirty="0" smtClean="0"/>
              <a:t>abruption</a:t>
            </a:r>
            <a:endParaRPr lang="en-ZA" sz="2400" dirty="0" smtClean="0"/>
          </a:p>
          <a:p>
            <a:pPr eaLnBrk="1" hangingPunct="1">
              <a:lnSpc>
                <a:spcPct val="90000"/>
              </a:lnSpc>
              <a:buFont typeface="Wingdings" pitchFamily="2" charset="2"/>
              <a:buChar char="Ø"/>
            </a:pPr>
            <a:r>
              <a:rPr lang="en-ZA" sz="2400" b="1" dirty="0" smtClean="0"/>
              <a:t>Abnormal </a:t>
            </a:r>
            <a:r>
              <a:rPr lang="en-ZA" sz="2400" b="1" dirty="0" err="1" smtClean="0"/>
              <a:t>placentation</a:t>
            </a:r>
            <a:r>
              <a:rPr lang="en-ZA" sz="2400" dirty="0" err="1" smtClean="0"/>
              <a:t>-circumvallate</a:t>
            </a:r>
            <a:r>
              <a:rPr lang="en-ZA" sz="2400" dirty="0" smtClean="0"/>
              <a:t> </a:t>
            </a:r>
          </a:p>
          <a:p>
            <a:pPr eaLnBrk="1" hangingPunct="1">
              <a:lnSpc>
                <a:spcPct val="90000"/>
              </a:lnSpc>
              <a:buFont typeface="Wingdings" pitchFamily="2" charset="2"/>
              <a:buChar char="Ø"/>
            </a:pPr>
            <a:endParaRPr lang="en-ZA" sz="2400" dirty="0" smtClean="0"/>
          </a:p>
          <a:p>
            <a:pPr eaLnBrk="1" hangingPunct="1">
              <a:lnSpc>
                <a:spcPct val="90000"/>
              </a:lnSpc>
              <a:buFont typeface="Wingdings" pitchFamily="2" charset="2"/>
              <a:buChar char="v"/>
            </a:pPr>
            <a:r>
              <a:rPr lang="en-ZA" sz="2400" b="1" dirty="0" smtClean="0"/>
              <a:t>TRAUMA</a:t>
            </a:r>
            <a:r>
              <a:rPr lang="en-ZA" sz="2400" dirty="0" smtClean="0"/>
              <a:t>, </a:t>
            </a:r>
            <a:r>
              <a:rPr lang="en-ZA" sz="2400" b="1" dirty="0" smtClean="0"/>
              <a:t>SUBSTANCES</a:t>
            </a:r>
            <a:r>
              <a:rPr lang="en-ZA" sz="2400" dirty="0" smtClean="0"/>
              <a:t> </a:t>
            </a:r>
            <a:r>
              <a:rPr lang="en-ZA" sz="2400" b="1" dirty="0" smtClean="0"/>
              <a:t>OF</a:t>
            </a:r>
            <a:r>
              <a:rPr lang="en-ZA" sz="2400" dirty="0" smtClean="0"/>
              <a:t> </a:t>
            </a:r>
            <a:r>
              <a:rPr lang="en-ZA" sz="2400" b="1" dirty="0" smtClean="0"/>
              <a:t>ABUSE</a:t>
            </a:r>
          </a:p>
          <a:p>
            <a:pPr eaLnBrk="1" hangingPunct="1">
              <a:lnSpc>
                <a:spcPct val="90000"/>
              </a:lnSpc>
              <a:buFont typeface="Wingdings" pitchFamily="2" charset="2"/>
              <a:buChar char="Ø"/>
            </a:pPr>
            <a:r>
              <a:rPr lang="en-ZA" sz="2400" b="1" dirty="0" smtClean="0"/>
              <a:t>Cigarette smoking</a:t>
            </a:r>
            <a:r>
              <a:rPr lang="en-ZA" sz="2400" dirty="0" smtClean="0"/>
              <a:t> </a:t>
            </a:r>
            <a:endParaRPr lang="en-ZA" sz="2400" dirty="0" smtClean="0"/>
          </a:p>
          <a:p>
            <a:pPr eaLnBrk="1" hangingPunct="1">
              <a:lnSpc>
                <a:spcPct val="90000"/>
              </a:lnSpc>
              <a:buFont typeface="Wingdings" pitchFamily="2" charset="2"/>
              <a:buChar char="Ø"/>
            </a:pPr>
            <a:r>
              <a:rPr lang="en-ZA" sz="2400" b="1" dirty="0" smtClean="0"/>
              <a:t>Cocaine</a:t>
            </a:r>
          </a:p>
          <a:p>
            <a:pPr eaLnBrk="1" hangingPunct="1">
              <a:lnSpc>
                <a:spcPct val="90000"/>
              </a:lnSpc>
              <a:buFont typeface="Wingdings" pitchFamily="2" charset="2"/>
              <a:buChar char="Ø"/>
            </a:pPr>
            <a:r>
              <a:rPr lang="en-ZA" sz="2400" b="1" dirty="0" smtClean="0"/>
              <a:t>Trauma</a:t>
            </a:r>
            <a:r>
              <a:rPr lang="en-ZA" sz="2400" dirty="0" smtClean="0"/>
              <a:t>-forceful shearing effect</a:t>
            </a:r>
          </a:p>
          <a:p>
            <a:pPr eaLnBrk="1" hangingPunct="1">
              <a:lnSpc>
                <a:spcPct val="90000"/>
              </a:lnSpc>
              <a:buFont typeface="Wingdings" pitchFamily="2" charset="2"/>
              <a:buChar char="Ø"/>
            </a:pPr>
            <a:endParaRPr lang="en-ZA" sz="2400" dirty="0" smtClean="0"/>
          </a:p>
          <a:p>
            <a:pPr eaLnBrk="1" hangingPunct="1">
              <a:lnSpc>
                <a:spcPct val="90000"/>
              </a:lnSpc>
              <a:buFont typeface="Wingdings" pitchFamily="2" charset="2"/>
              <a:buNone/>
            </a:pPr>
            <a:endParaRPr lang="en-GB"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This is divided into two</a:t>
            </a:r>
          </a:p>
          <a:p>
            <a:pPr marL="1314450" lvl="2" indent="-514350"/>
            <a:r>
              <a:rPr lang="en-GB" dirty="0" smtClean="0"/>
              <a:t>PV bleeding Before 28 weeks</a:t>
            </a:r>
          </a:p>
          <a:p>
            <a:pPr marL="1314450" lvl="2" indent="-514350"/>
            <a:r>
              <a:rPr lang="en-GB" dirty="0" err="1" smtClean="0"/>
              <a:t>Pv</a:t>
            </a:r>
            <a:r>
              <a:rPr lang="en-GB" dirty="0" smtClean="0"/>
              <a:t> bleeding after 28 weeks – APH</a:t>
            </a:r>
          </a:p>
          <a:p>
            <a:pPr marL="1314450" lvl="2" indent="-514350"/>
            <a:endParaRPr lang="en-GB" dirty="0" smtClean="0"/>
          </a:p>
          <a:p>
            <a:pPr marL="1314450" lvl="2" indent="-514350">
              <a:buNone/>
            </a:pP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ZA" smtClean="0"/>
              <a:t>Clinical Features</a:t>
            </a:r>
            <a:endParaRPr lang="en-GB" smtClean="0"/>
          </a:p>
        </p:txBody>
      </p:sp>
      <p:sp>
        <p:nvSpPr>
          <p:cNvPr id="47106" name="Rectangle 3"/>
          <p:cNvSpPr>
            <a:spLocks noGrp="1" noChangeArrowheads="1"/>
          </p:cNvSpPr>
          <p:nvPr>
            <p:ph idx="1"/>
          </p:nvPr>
        </p:nvSpPr>
        <p:spPr/>
        <p:txBody>
          <a:bodyPr/>
          <a:lstStyle/>
          <a:p>
            <a:pPr eaLnBrk="1" hangingPunct="1">
              <a:lnSpc>
                <a:spcPct val="90000"/>
              </a:lnSpc>
            </a:pPr>
            <a:r>
              <a:rPr lang="en-ZA" sz="2400" smtClean="0"/>
              <a:t>PV  bleeding Concealed vs revealed</a:t>
            </a:r>
          </a:p>
          <a:p>
            <a:pPr eaLnBrk="1" hangingPunct="1">
              <a:lnSpc>
                <a:spcPct val="90000"/>
              </a:lnSpc>
            </a:pPr>
            <a:r>
              <a:rPr lang="en-ZA" sz="2400" smtClean="0"/>
              <a:t>Abdominal pain </a:t>
            </a:r>
          </a:p>
          <a:p>
            <a:pPr eaLnBrk="1" hangingPunct="1">
              <a:lnSpc>
                <a:spcPct val="90000"/>
              </a:lnSpc>
            </a:pPr>
            <a:r>
              <a:rPr lang="en-ZA" sz="2400" smtClean="0"/>
              <a:t>Back pain</a:t>
            </a:r>
          </a:p>
          <a:p>
            <a:pPr eaLnBrk="1" hangingPunct="1">
              <a:lnSpc>
                <a:spcPct val="90000"/>
              </a:lnSpc>
            </a:pPr>
            <a:r>
              <a:rPr lang="en-ZA" sz="2400" smtClean="0"/>
              <a:t>Uterine tenderness</a:t>
            </a:r>
          </a:p>
          <a:p>
            <a:pPr eaLnBrk="1" hangingPunct="1">
              <a:lnSpc>
                <a:spcPct val="90000"/>
              </a:lnSpc>
            </a:pPr>
            <a:r>
              <a:rPr lang="en-ZA" sz="2400" smtClean="0"/>
              <a:t>High frequency contractions(tachysystole) &gt;5/10min</a:t>
            </a:r>
          </a:p>
          <a:p>
            <a:pPr eaLnBrk="1" hangingPunct="1">
              <a:lnSpc>
                <a:spcPct val="90000"/>
              </a:lnSpc>
            </a:pPr>
            <a:r>
              <a:rPr lang="en-ZA" sz="2400" smtClean="0"/>
              <a:t>Hypertonus contraction &gt;2min</a:t>
            </a:r>
          </a:p>
          <a:p>
            <a:pPr eaLnBrk="1" hangingPunct="1">
              <a:lnSpc>
                <a:spcPct val="90000"/>
              </a:lnSpc>
            </a:pPr>
            <a:r>
              <a:rPr lang="en-ZA" sz="2400" smtClean="0"/>
              <a:t>PTL assoc with abruptio in &gt;60% of cases</a:t>
            </a:r>
          </a:p>
          <a:p>
            <a:pPr eaLnBrk="1" hangingPunct="1">
              <a:lnSpc>
                <a:spcPct val="90000"/>
              </a:lnSpc>
            </a:pPr>
            <a:r>
              <a:rPr lang="en-ZA" sz="2400" smtClean="0"/>
              <a:t>NRFS</a:t>
            </a:r>
          </a:p>
          <a:p>
            <a:pPr eaLnBrk="1" hangingPunct="1">
              <a:lnSpc>
                <a:spcPct val="90000"/>
              </a:lnSpc>
            </a:pPr>
            <a:r>
              <a:rPr lang="en-ZA" sz="2400" smtClean="0"/>
              <a:t>IUFD</a:t>
            </a:r>
          </a:p>
          <a:p>
            <a:pPr eaLnBrk="1" hangingPunct="1">
              <a:lnSpc>
                <a:spcPct val="90000"/>
              </a:lnSpc>
            </a:pPr>
            <a:r>
              <a:rPr lang="en-ZA" sz="2400" smtClean="0"/>
              <a:t>DIC</a:t>
            </a:r>
          </a:p>
          <a:p>
            <a:pPr eaLnBrk="1" hangingPunct="1">
              <a:lnSpc>
                <a:spcPct val="90000"/>
              </a:lnSpc>
            </a:pPr>
            <a:r>
              <a:rPr lang="en-ZA" sz="2400" smtClean="0"/>
              <a:t>Hypovolemic shock</a:t>
            </a:r>
          </a:p>
          <a:p>
            <a:pPr eaLnBrk="1" hangingPunct="1">
              <a:lnSpc>
                <a:spcPct val="90000"/>
              </a:lnSpc>
            </a:pPr>
            <a:r>
              <a:rPr lang="en-ZA" sz="2400" smtClean="0"/>
              <a:t>80% occur before onset of labour</a:t>
            </a:r>
            <a:endParaRPr lang="en-GB"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ZA" b="1" smtClean="0"/>
              <a:t>DIAGNOSIS</a:t>
            </a:r>
            <a:endParaRPr lang="en-GB" b="1" smtClean="0"/>
          </a:p>
        </p:txBody>
      </p:sp>
      <p:sp>
        <p:nvSpPr>
          <p:cNvPr id="51202" name="Rectangle 3"/>
          <p:cNvSpPr>
            <a:spLocks noGrp="1" noChangeArrowheads="1"/>
          </p:cNvSpPr>
          <p:nvPr>
            <p:ph idx="1"/>
          </p:nvPr>
        </p:nvSpPr>
        <p:spPr/>
        <p:txBody>
          <a:bodyPr/>
          <a:lstStyle/>
          <a:p>
            <a:pPr eaLnBrk="1" hangingPunct="1">
              <a:lnSpc>
                <a:spcPct val="80000"/>
              </a:lnSpc>
            </a:pPr>
            <a:r>
              <a:rPr lang="en-ZA" sz="2800" smtClean="0"/>
              <a:t>Primarily clinical (hx and P/E &amp; Vital signs-Shock) with aid of </a:t>
            </a:r>
            <a:r>
              <a:rPr lang="en-ZA" sz="2800" b="1" smtClean="0"/>
              <a:t>USG</a:t>
            </a:r>
            <a:r>
              <a:rPr lang="en-ZA" sz="2800" smtClean="0"/>
              <a:t>. Inspect placenta for clots</a:t>
            </a:r>
          </a:p>
          <a:p>
            <a:pPr eaLnBrk="1" hangingPunct="1">
              <a:lnSpc>
                <a:spcPct val="80000"/>
              </a:lnSpc>
            </a:pPr>
            <a:r>
              <a:rPr lang="en-ZA" sz="2800" smtClean="0"/>
              <a:t>USG done on stable patients</a:t>
            </a:r>
          </a:p>
          <a:p>
            <a:pPr eaLnBrk="1" hangingPunct="1">
              <a:lnSpc>
                <a:spcPct val="80000"/>
              </a:lnSpc>
            </a:pPr>
            <a:r>
              <a:rPr lang="en-ZA" sz="2800" smtClean="0"/>
              <a:t>Good for concealed variety not for revealed</a:t>
            </a:r>
          </a:p>
          <a:p>
            <a:pPr eaLnBrk="1" hangingPunct="1">
              <a:lnSpc>
                <a:spcPct val="80000"/>
              </a:lnSpc>
            </a:pPr>
            <a:r>
              <a:rPr lang="en-ZA" sz="2800" smtClean="0"/>
              <a:t>Rule out praevia, fetal status-viability</a:t>
            </a:r>
          </a:p>
          <a:p>
            <a:pPr eaLnBrk="1" hangingPunct="1">
              <a:lnSpc>
                <a:spcPct val="80000"/>
              </a:lnSpc>
              <a:buFontTx/>
              <a:buNone/>
            </a:pPr>
            <a:r>
              <a:rPr lang="en-ZA" sz="2800" smtClean="0"/>
              <a:t>-Poor sensitivity 24%</a:t>
            </a:r>
          </a:p>
          <a:p>
            <a:pPr eaLnBrk="1" hangingPunct="1">
              <a:lnSpc>
                <a:spcPct val="80000"/>
              </a:lnSpc>
              <a:buFontTx/>
              <a:buNone/>
            </a:pPr>
            <a:r>
              <a:rPr lang="en-ZA" sz="2800" smtClean="0"/>
              <a:t>-Good specificity 96%</a:t>
            </a:r>
          </a:p>
          <a:p>
            <a:pPr eaLnBrk="1" hangingPunct="1">
              <a:lnSpc>
                <a:spcPct val="80000"/>
              </a:lnSpc>
              <a:buFontTx/>
              <a:buNone/>
            </a:pPr>
            <a:r>
              <a:rPr lang="en-ZA" sz="2800" smtClean="0"/>
              <a:t>-Good PPV 88%</a:t>
            </a:r>
          </a:p>
          <a:p>
            <a:pPr eaLnBrk="1" hangingPunct="1">
              <a:lnSpc>
                <a:spcPct val="80000"/>
              </a:lnSpc>
              <a:buFontTx/>
              <a:buNone/>
            </a:pPr>
            <a:r>
              <a:rPr lang="en-ZA" sz="2800" smtClean="0"/>
              <a:t>-NPV 53%</a:t>
            </a:r>
            <a:endParaRPr lang="en-GB"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334962"/>
          </a:xfrm>
        </p:spPr>
        <p:txBody>
          <a:bodyPr>
            <a:normAutofit fontScale="90000"/>
          </a:bodyPr>
          <a:lstStyle/>
          <a:p>
            <a:pPr eaLnBrk="1" hangingPunct="1">
              <a:defRPr/>
            </a:pPr>
            <a:r>
              <a:rPr lang="en-US" smtClean="0"/>
              <a:t>SITES OF PLACENTAL BLEEDING</a:t>
            </a:r>
          </a:p>
        </p:txBody>
      </p:sp>
      <p:pic>
        <p:nvPicPr>
          <p:cNvPr id="53250" name="Content Placeholder 5"/>
          <p:cNvPicPr>
            <a:picLocks noGrp="1" noChangeAspect="1" noChangeArrowheads="1"/>
          </p:cNvPicPr>
          <p:nvPr>
            <p:ph sz="half" idx="2"/>
          </p:nvPr>
        </p:nvPicPr>
        <p:blipFill>
          <a:blip r:embed="rId3" cstate="print"/>
          <a:srcRect/>
          <a:stretch>
            <a:fillRect/>
          </a:stretch>
        </p:blipFill>
        <p:spPr>
          <a:xfrm>
            <a:off x="2500313" y="1428750"/>
            <a:ext cx="6000750" cy="67865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idx="1"/>
          </p:nvPr>
        </p:nvSpPr>
        <p:spPr>
          <a:xfrm>
            <a:off x="468313" y="908050"/>
            <a:ext cx="8229600" cy="4525963"/>
          </a:xfrm>
        </p:spPr>
        <p:txBody>
          <a:bodyPr/>
          <a:lstStyle/>
          <a:p>
            <a:pPr eaLnBrk="1" hangingPunct="1">
              <a:lnSpc>
                <a:spcPct val="90000"/>
              </a:lnSpc>
            </a:pPr>
            <a:r>
              <a:rPr lang="en-ZA" sz="2800" smtClean="0"/>
              <a:t>Acute haemorrhage - hyperechoic</a:t>
            </a:r>
          </a:p>
          <a:p>
            <a:pPr eaLnBrk="1" hangingPunct="1">
              <a:lnSpc>
                <a:spcPct val="90000"/>
              </a:lnSpc>
            </a:pPr>
            <a:r>
              <a:rPr lang="en-ZA" sz="2800" smtClean="0"/>
              <a:t>After 1/52 - hypoechoic</a:t>
            </a:r>
          </a:p>
          <a:p>
            <a:pPr eaLnBrk="1" hangingPunct="1">
              <a:lnSpc>
                <a:spcPct val="90000"/>
              </a:lnSpc>
            </a:pPr>
            <a:r>
              <a:rPr lang="en-ZA" sz="2800" smtClean="0"/>
              <a:t>After 2/52 – sonoluscent</a:t>
            </a:r>
          </a:p>
          <a:p>
            <a:pPr eaLnBrk="1" hangingPunct="1">
              <a:lnSpc>
                <a:spcPct val="90000"/>
              </a:lnSpc>
            </a:pPr>
            <a:endParaRPr lang="en-ZA" sz="2800" smtClean="0"/>
          </a:p>
          <a:p>
            <a:pPr eaLnBrk="1" hangingPunct="1">
              <a:lnSpc>
                <a:spcPct val="90000"/>
              </a:lnSpc>
              <a:buFontTx/>
              <a:buNone/>
            </a:pPr>
            <a:r>
              <a:rPr lang="en-ZA" sz="2800" b="1" smtClean="0"/>
              <a:t>DDx</a:t>
            </a:r>
            <a:r>
              <a:rPr lang="en-ZA" sz="2800" smtClean="0"/>
              <a:t> </a:t>
            </a:r>
            <a:r>
              <a:rPr lang="en-ZA" sz="2800" b="1" smtClean="0"/>
              <a:t>of abruptios on USG</a:t>
            </a:r>
          </a:p>
          <a:p>
            <a:pPr eaLnBrk="1" hangingPunct="1">
              <a:lnSpc>
                <a:spcPct val="90000"/>
              </a:lnSpc>
              <a:buFontTx/>
              <a:buNone/>
            </a:pPr>
            <a:r>
              <a:rPr lang="en-ZA" sz="2800" smtClean="0"/>
              <a:t>-succenturiate lobe</a:t>
            </a:r>
          </a:p>
          <a:p>
            <a:pPr eaLnBrk="1" hangingPunct="1">
              <a:lnSpc>
                <a:spcPct val="90000"/>
              </a:lnSpc>
              <a:buFontTx/>
              <a:buNone/>
            </a:pPr>
            <a:r>
              <a:rPr lang="en-ZA" sz="2800" smtClean="0"/>
              <a:t>-myoma</a:t>
            </a:r>
          </a:p>
          <a:p>
            <a:pPr eaLnBrk="1" hangingPunct="1">
              <a:lnSpc>
                <a:spcPct val="90000"/>
              </a:lnSpc>
              <a:buFontTx/>
              <a:buNone/>
            </a:pPr>
            <a:r>
              <a:rPr lang="en-ZA" sz="2800" smtClean="0"/>
              <a:t>-chorioangioma</a:t>
            </a:r>
          </a:p>
          <a:p>
            <a:pPr eaLnBrk="1" hangingPunct="1">
              <a:lnSpc>
                <a:spcPct val="90000"/>
              </a:lnSpc>
              <a:buFontTx/>
              <a:buNone/>
            </a:pPr>
            <a:r>
              <a:rPr lang="en-ZA" sz="2800" smtClean="0"/>
              <a:t>-coexisting molar pregnancy</a:t>
            </a:r>
            <a:endParaRPr lang="en-GB"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ZA" smtClean="0"/>
              <a:t>Laboratory</a:t>
            </a:r>
            <a:endParaRPr lang="en-GB" smtClean="0"/>
          </a:p>
        </p:txBody>
      </p:sp>
      <p:sp>
        <p:nvSpPr>
          <p:cNvPr id="56322" name="Rectangle 3"/>
          <p:cNvSpPr>
            <a:spLocks noGrp="1" noChangeArrowheads="1"/>
          </p:cNvSpPr>
          <p:nvPr>
            <p:ph idx="1"/>
          </p:nvPr>
        </p:nvSpPr>
        <p:spPr/>
        <p:txBody>
          <a:bodyPr/>
          <a:lstStyle/>
          <a:p>
            <a:pPr eaLnBrk="1" hangingPunct="1"/>
            <a:r>
              <a:rPr lang="en-ZA" smtClean="0"/>
              <a:t>Full haemogram ↓Hb</a:t>
            </a:r>
          </a:p>
          <a:p>
            <a:pPr eaLnBrk="1" hangingPunct="1"/>
            <a:r>
              <a:rPr lang="en-ZA" smtClean="0"/>
              <a:t>Blood group and Rh</a:t>
            </a:r>
          </a:p>
          <a:p>
            <a:pPr eaLnBrk="1" hangingPunct="1"/>
            <a:r>
              <a:rPr lang="en-ZA" smtClean="0"/>
              <a:t>GXM </a:t>
            </a:r>
          </a:p>
          <a:p>
            <a:pPr eaLnBrk="1" hangingPunct="1"/>
            <a:r>
              <a:rPr lang="en-ZA" smtClean="0"/>
              <a:t>Coagulation profile </a:t>
            </a:r>
          </a:p>
          <a:p>
            <a:pPr eaLnBrk="1" hangingPunct="1">
              <a:buFontTx/>
              <a:buNone/>
            </a:pPr>
            <a:r>
              <a:rPr lang="en-ZA" smtClean="0"/>
              <a:t>-↓platelets</a:t>
            </a:r>
          </a:p>
          <a:p>
            <a:pPr eaLnBrk="1" hangingPunct="1">
              <a:buFontTx/>
              <a:buNone/>
            </a:pPr>
            <a:r>
              <a:rPr lang="en-ZA" smtClean="0"/>
              <a:t>-↓fibrinogen levels</a:t>
            </a:r>
          </a:p>
          <a:p>
            <a:pPr eaLnBrk="1" hangingPunct="1">
              <a:buFontTx/>
              <a:buNone/>
            </a:pPr>
            <a:r>
              <a:rPr lang="en-ZA" smtClean="0"/>
              <a:t>-↑clotting time, prolonged APTT/PT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ZA" b="1" smtClean="0"/>
              <a:t>DIFFERENTIAL DIAGNOSIS</a:t>
            </a:r>
            <a:endParaRPr lang="en-GB" b="1" smtClean="0"/>
          </a:p>
        </p:txBody>
      </p:sp>
      <p:sp>
        <p:nvSpPr>
          <p:cNvPr id="57346" name="Rectangle 3"/>
          <p:cNvSpPr>
            <a:spLocks noGrp="1" noChangeArrowheads="1"/>
          </p:cNvSpPr>
          <p:nvPr>
            <p:ph idx="1"/>
          </p:nvPr>
        </p:nvSpPr>
        <p:spPr/>
        <p:txBody>
          <a:bodyPr/>
          <a:lstStyle/>
          <a:p>
            <a:pPr eaLnBrk="1" hangingPunct="1"/>
            <a:r>
              <a:rPr lang="en-ZA" smtClean="0"/>
              <a:t>Other causes of APH</a:t>
            </a:r>
          </a:p>
          <a:p>
            <a:pPr eaLnBrk="1" hangingPunct="1"/>
            <a:r>
              <a:rPr lang="en-ZA" smtClean="0"/>
              <a:t>Other causes of abdominal pain in 2</a:t>
            </a:r>
            <a:r>
              <a:rPr lang="en-ZA" baseline="30000" smtClean="0"/>
              <a:t>nd</a:t>
            </a:r>
            <a:r>
              <a:rPr lang="en-ZA" smtClean="0"/>
              <a:t> and 3</a:t>
            </a:r>
            <a:r>
              <a:rPr lang="en-ZA" baseline="30000" smtClean="0"/>
              <a:t>rd</a:t>
            </a:r>
            <a:r>
              <a:rPr lang="en-ZA" smtClean="0"/>
              <a:t> trimester including PTL, acute abdomen</a:t>
            </a:r>
            <a:endParaRPr lang="en-GB"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ZA" b="1" smtClean="0"/>
              <a:t>COMPLICATIONS</a:t>
            </a:r>
            <a:endParaRPr lang="en-GB" b="1" smtClean="0"/>
          </a:p>
        </p:txBody>
      </p:sp>
      <p:sp>
        <p:nvSpPr>
          <p:cNvPr id="58370" name="Rectangle 3"/>
          <p:cNvSpPr>
            <a:spLocks noGrp="1" noChangeArrowheads="1"/>
          </p:cNvSpPr>
          <p:nvPr>
            <p:ph idx="1"/>
          </p:nvPr>
        </p:nvSpPr>
        <p:spPr/>
        <p:txBody>
          <a:bodyPr/>
          <a:lstStyle/>
          <a:p>
            <a:pPr eaLnBrk="1" hangingPunct="1">
              <a:lnSpc>
                <a:spcPct val="90000"/>
              </a:lnSpc>
              <a:buFont typeface="Wingdings" pitchFamily="2" charset="2"/>
              <a:buChar char="v"/>
            </a:pPr>
            <a:r>
              <a:rPr lang="en-ZA" sz="2800" b="1" smtClean="0"/>
              <a:t>MATERNAL</a:t>
            </a:r>
          </a:p>
          <a:p>
            <a:pPr eaLnBrk="1" hangingPunct="1">
              <a:lnSpc>
                <a:spcPct val="90000"/>
              </a:lnSpc>
            </a:pPr>
            <a:r>
              <a:rPr lang="en-ZA" sz="2800" smtClean="0"/>
              <a:t>Haemorrhagic shock</a:t>
            </a:r>
          </a:p>
          <a:p>
            <a:pPr eaLnBrk="1" hangingPunct="1">
              <a:lnSpc>
                <a:spcPct val="90000"/>
              </a:lnSpc>
            </a:pPr>
            <a:r>
              <a:rPr lang="en-ZA" sz="2800" smtClean="0"/>
              <a:t>DIC</a:t>
            </a:r>
          </a:p>
          <a:p>
            <a:pPr eaLnBrk="1" hangingPunct="1">
              <a:lnSpc>
                <a:spcPct val="90000"/>
              </a:lnSpc>
            </a:pPr>
            <a:r>
              <a:rPr lang="en-ZA" sz="2800" smtClean="0"/>
              <a:t>Ischaemic necrosis of distal organs</a:t>
            </a:r>
          </a:p>
          <a:p>
            <a:pPr eaLnBrk="1" hangingPunct="1">
              <a:lnSpc>
                <a:spcPct val="90000"/>
              </a:lnSpc>
              <a:buFontTx/>
              <a:buNone/>
            </a:pPr>
            <a:r>
              <a:rPr lang="en-ZA" sz="2800" smtClean="0"/>
              <a:t>-Renal Failure (acute tubular and acute cortical necrosis)</a:t>
            </a:r>
          </a:p>
          <a:p>
            <a:pPr eaLnBrk="1" hangingPunct="1">
              <a:lnSpc>
                <a:spcPct val="90000"/>
              </a:lnSpc>
              <a:buFontTx/>
              <a:buNone/>
            </a:pPr>
            <a:r>
              <a:rPr lang="en-ZA" sz="2800" smtClean="0"/>
              <a:t>-Anterior pituitary gland (Sheehan’s syndrome)</a:t>
            </a:r>
          </a:p>
          <a:p>
            <a:pPr eaLnBrk="1" hangingPunct="1">
              <a:lnSpc>
                <a:spcPct val="90000"/>
              </a:lnSpc>
              <a:buFontTx/>
              <a:buNone/>
            </a:pPr>
            <a:r>
              <a:rPr lang="en-ZA" sz="2800" smtClean="0"/>
              <a:t>-Liver</a:t>
            </a:r>
          </a:p>
          <a:p>
            <a:pPr eaLnBrk="1" hangingPunct="1">
              <a:lnSpc>
                <a:spcPct val="90000"/>
              </a:lnSpc>
              <a:buFontTx/>
              <a:buNone/>
            </a:pPr>
            <a:r>
              <a:rPr lang="en-ZA" sz="2800" smtClean="0"/>
              <a:t>-Adrenal glands</a:t>
            </a:r>
            <a:endParaRPr lang="en-GB"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idx="1"/>
          </p:nvPr>
        </p:nvSpPr>
        <p:spPr>
          <a:xfrm>
            <a:off x="468313" y="908050"/>
            <a:ext cx="8229600" cy="4525963"/>
          </a:xfrm>
        </p:spPr>
        <p:txBody>
          <a:bodyPr/>
          <a:lstStyle/>
          <a:p>
            <a:pPr eaLnBrk="1" hangingPunct="1"/>
            <a:r>
              <a:rPr lang="en-ZA" smtClean="0"/>
              <a:t>ARDS</a:t>
            </a:r>
          </a:p>
          <a:p>
            <a:pPr eaLnBrk="1" hangingPunct="1"/>
            <a:r>
              <a:rPr lang="en-ZA" smtClean="0"/>
              <a:t>PPROM</a:t>
            </a:r>
          </a:p>
          <a:p>
            <a:pPr eaLnBrk="1" hangingPunct="1"/>
            <a:r>
              <a:rPr lang="en-ZA" smtClean="0"/>
              <a:t>PPH</a:t>
            </a:r>
          </a:p>
          <a:p>
            <a:pPr eaLnBrk="1" hangingPunct="1"/>
            <a:r>
              <a:rPr lang="en-ZA" smtClean="0"/>
              <a:t>Sepsis</a:t>
            </a:r>
          </a:p>
          <a:p>
            <a:pPr eaLnBrk="1" hangingPunct="1"/>
            <a:r>
              <a:rPr lang="en-ZA" smtClean="0"/>
              <a:t>MOF</a:t>
            </a:r>
          </a:p>
          <a:p>
            <a:pPr eaLnBrk="1" hangingPunct="1"/>
            <a:r>
              <a:rPr lang="en-ZA" smtClean="0"/>
              <a:t>Death</a:t>
            </a:r>
            <a:endParaRPr lang="en-GB" smtClean="0"/>
          </a:p>
        </p:txBody>
      </p:sp>
      <p:pic>
        <p:nvPicPr>
          <p:cNvPr id="59394" name="Picture 5" descr="Placenta_accreta"/>
          <p:cNvPicPr>
            <a:picLocks noChangeAspect="1" noChangeArrowheads="1"/>
          </p:cNvPicPr>
          <p:nvPr/>
        </p:nvPicPr>
        <p:blipFill>
          <a:blip r:embed="rId2" cstate="print"/>
          <a:srcRect/>
          <a:stretch>
            <a:fillRect/>
          </a:stretch>
        </p:blipFill>
        <p:spPr bwMode="auto">
          <a:xfrm>
            <a:off x="2484438" y="176213"/>
            <a:ext cx="6659562"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idx="1"/>
          </p:nvPr>
        </p:nvSpPr>
        <p:spPr>
          <a:xfrm>
            <a:off x="395288" y="981075"/>
            <a:ext cx="8229600" cy="4525963"/>
          </a:xfrm>
        </p:spPr>
        <p:txBody>
          <a:bodyPr/>
          <a:lstStyle/>
          <a:p>
            <a:pPr eaLnBrk="1" hangingPunct="1">
              <a:lnSpc>
                <a:spcPct val="90000"/>
              </a:lnSpc>
              <a:buFont typeface="Wingdings" pitchFamily="2" charset="2"/>
              <a:buChar char="v"/>
            </a:pPr>
            <a:r>
              <a:rPr lang="en-ZA" sz="2800" b="1" smtClean="0"/>
              <a:t>FETAL</a:t>
            </a:r>
          </a:p>
          <a:p>
            <a:pPr eaLnBrk="1" hangingPunct="1">
              <a:lnSpc>
                <a:spcPct val="90000"/>
              </a:lnSpc>
            </a:pPr>
            <a:r>
              <a:rPr lang="en-ZA" sz="2800" smtClean="0"/>
              <a:t>Hypoxia/Asphyxia</a:t>
            </a:r>
          </a:p>
          <a:p>
            <a:pPr eaLnBrk="1" hangingPunct="1">
              <a:lnSpc>
                <a:spcPct val="90000"/>
              </a:lnSpc>
            </a:pPr>
            <a:r>
              <a:rPr lang="en-ZA" sz="2800" smtClean="0"/>
              <a:t>Preterm labour/delivery and all effects of prematurity</a:t>
            </a:r>
          </a:p>
          <a:p>
            <a:pPr eaLnBrk="1" hangingPunct="1">
              <a:lnSpc>
                <a:spcPct val="90000"/>
              </a:lnSpc>
            </a:pPr>
            <a:r>
              <a:rPr lang="en-ZA" sz="2800" smtClean="0"/>
              <a:t>IUGR</a:t>
            </a:r>
          </a:p>
          <a:p>
            <a:pPr eaLnBrk="1" hangingPunct="1">
              <a:lnSpc>
                <a:spcPct val="90000"/>
              </a:lnSpc>
            </a:pPr>
            <a:r>
              <a:rPr lang="en-ZA" sz="2800" smtClean="0"/>
              <a:t>IUFD</a:t>
            </a:r>
          </a:p>
          <a:p>
            <a:pPr eaLnBrk="1" hangingPunct="1">
              <a:lnSpc>
                <a:spcPct val="90000"/>
              </a:lnSpc>
            </a:pPr>
            <a:r>
              <a:rPr lang="en-ZA" sz="2800" smtClean="0"/>
              <a:t>3-fold increase In rate of major malformations esp CNS</a:t>
            </a:r>
          </a:p>
          <a:p>
            <a:pPr eaLnBrk="1" hangingPunct="1">
              <a:lnSpc>
                <a:spcPct val="90000"/>
              </a:lnSpc>
            </a:pPr>
            <a:r>
              <a:rPr lang="en-ZA" sz="2800" smtClean="0"/>
              <a:t>Long term neurodevelopmental sequelae-Cerebral palsy, SIDs, </a:t>
            </a:r>
            <a:endParaRPr lang="en-GB" sz="28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fontAlgn="auto" hangingPunct="1">
              <a:spcAft>
                <a:spcPts val="0"/>
              </a:spcAft>
              <a:defRPr/>
            </a:pPr>
            <a:r>
              <a:rPr lang="en-ZA" sz="4000" b="1" smtClean="0"/>
              <a:t>PRINCIPLES OF MANAGEMENT</a:t>
            </a:r>
            <a:br>
              <a:rPr lang="en-ZA" sz="4000" b="1" smtClean="0"/>
            </a:br>
            <a:r>
              <a:rPr lang="en-ZA" sz="4000" b="1" smtClean="0"/>
              <a:t>(ABRUPTIO)</a:t>
            </a:r>
            <a:endParaRPr lang="en-GB" sz="4000" b="1" smtClean="0"/>
          </a:p>
        </p:txBody>
      </p:sp>
      <p:sp>
        <p:nvSpPr>
          <p:cNvPr id="61442" name="Rectangle 3"/>
          <p:cNvSpPr>
            <a:spLocks noGrp="1" noChangeArrowheads="1"/>
          </p:cNvSpPr>
          <p:nvPr>
            <p:ph idx="1"/>
          </p:nvPr>
        </p:nvSpPr>
        <p:spPr/>
        <p:txBody>
          <a:bodyPr/>
          <a:lstStyle/>
          <a:p>
            <a:pPr eaLnBrk="1" hangingPunct="1">
              <a:lnSpc>
                <a:spcPct val="90000"/>
              </a:lnSpc>
              <a:buFontTx/>
              <a:buNone/>
            </a:pPr>
            <a:r>
              <a:rPr lang="en-US" sz="2400" smtClean="0"/>
              <a:t>OBSTETRIC  EMERGENCY!!!</a:t>
            </a:r>
          </a:p>
          <a:p>
            <a:pPr eaLnBrk="1" hangingPunct="1">
              <a:lnSpc>
                <a:spcPct val="90000"/>
              </a:lnSpc>
            </a:pPr>
            <a:r>
              <a:rPr lang="en-US" sz="2400" smtClean="0"/>
              <a:t>Continuous monitoring of vital signs </a:t>
            </a:r>
          </a:p>
          <a:p>
            <a:pPr eaLnBrk="1" hangingPunct="1">
              <a:lnSpc>
                <a:spcPct val="90000"/>
              </a:lnSpc>
            </a:pPr>
            <a:r>
              <a:rPr lang="en-US" sz="2400" smtClean="0"/>
              <a:t>Continuous, high-flow, supplemental oxygen </a:t>
            </a:r>
          </a:p>
          <a:p>
            <a:pPr eaLnBrk="1" hangingPunct="1">
              <a:lnSpc>
                <a:spcPct val="90000"/>
              </a:lnSpc>
            </a:pPr>
            <a:r>
              <a:rPr lang="en-US" sz="2400" smtClean="0"/>
              <a:t>One or 2 large-bore IV lines with normal saline (NS) or lactated Ringer (LR) solution </a:t>
            </a:r>
          </a:p>
          <a:p>
            <a:pPr eaLnBrk="1" hangingPunct="1">
              <a:lnSpc>
                <a:spcPct val="90000"/>
              </a:lnSpc>
            </a:pPr>
            <a:r>
              <a:rPr lang="en-US" sz="2400" smtClean="0"/>
              <a:t>Continuous fetal monitoring </a:t>
            </a:r>
          </a:p>
          <a:p>
            <a:pPr eaLnBrk="1" hangingPunct="1">
              <a:lnSpc>
                <a:spcPct val="90000"/>
              </a:lnSpc>
            </a:pPr>
            <a:r>
              <a:rPr lang="en-US" sz="2400" smtClean="0"/>
              <a:t>Monitor amount of vaginal bleeding </a:t>
            </a:r>
          </a:p>
          <a:p>
            <a:pPr eaLnBrk="1" hangingPunct="1">
              <a:lnSpc>
                <a:spcPct val="90000"/>
              </a:lnSpc>
            </a:pPr>
            <a:r>
              <a:rPr lang="en-US" sz="2400" smtClean="0"/>
              <a:t>Monitor urine output (&gt;30ml/hr)</a:t>
            </a:r>
          </a:p>
          <a:p>
            <a:pPr eaLnBrk="1" hangingPunct="1">
              <a:lnSpc>
                <a:spcPct val="90000"/>
              </a:lnSpc>
            </a:pPr>
            <a:r>
              <a:rPr lang="en-US" sz="2400" smtClean="0"/>
              <a:t>Treatment of hemorrhagic shock, if needed (maintain hematocrit &gt;30%)</a:t>
            </a:r>
          </a:p>
          <a:p>
            <a:pPr eaLnBrk="1" hangingPunct="1">
              <a:lnSpc>
                <a:spcPct val="90000"/>
              </a:lnSpc>
            </a:pPr>
            <a:r>
              <a:rPr lang="en-US" sz="2400" smtClean="0"/>
              <a:t>Investigations=</a:t>
            </a:r>
          </a:p>
          <a:p>
            <a:pPr eaLnBrk="1" hangingPunct="1">
              <a:lnSpc>
                <a:spcPct val="90000"/>
              </a:lnSpc>
            </a:pPr>
            <a:endParaRPr lang="en-GB"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PV bleeding before 28 weeks</a:t>
            </a:r>
            <a:endParaRPr lang="en-GB" dirty="0"/>
          </a:p>
        </p:txBody>
      </p:sp>
      <p:sp>
        <p:nvSpPr>
          <p:cNvPr id="3" name="Content Placeholder 2"/>
          <p:cNvSpPr>
            <a:spLocks noGrp="1"/>
          </p:cNvSpPr>
          <p:nvPr>
            <p:ph idx="1"/>
          </p:nvPr>
        </p:nvSpPr>
        <p:spPr/>
        <p:txBody>
          <a:bodyPr/>
          <a:lstStyle/>
          <a:p>
            <a:r>
              <a:rPr lang="en-GB" dirty="0" smtClean="0"/>
              <a:t>Frequent cause of distress among patients</a:t>
            </a:r>
          </a:p>
          <a:p>
            <a:r>
              <a:rPr lang="en-GB" dirty="0" smtClean="0"/>
              <a:t>Likely differential diagnosis include</a:t>
            </a:r>
          </a:p>
          <a:p>
            <a:pPr lvl="1"/>
            <a:r>
              <a:rPr lang="en-GB" dirty="0" smtClean="0"/>
              <a:t>Ectopic pregnancy</a:t>
            </a:r>
          </a:p>
          <a:p>
            <a:pPr lvl="1"/>
            <a:r>
              <a:rPr lang="en-GB" dirty="0" smtClean="0"/>
              <a:t>Miscarriages</a:t>
            </a:r>
          </a:p>
          <a:p>
            <a:pPr lvl="1"/>
            <a:r>
              <a:rPr lang="en-GB" dirty="0" smtClean="0"/>
              <a:t>Gestational </a:t>
            </a:r>
            <a:r>
              <a:rPr lang="en-GB" dirty="0" err="1" smtClean="0"/>
              <a:t>trophoblastic</a:t>
            </a:r>
            <a:r>
              <a:rPr lang="en-GB" dirty="0" smtClean="0"/>
              <a:t> disease</a:t>
            </a:r>
          </a:p>
          <a:p>
            <a:pPr lvl="1"/>
            <a:r>
              <a:rPr lang="en-GB" dirty="0" smtClean="0"/>
              <a:t>Infections of cervix and vagina</a:t>
            </a:r>
          </a:p>
          <a:p>
            <a:pPr lvl="1"/>
            <a:r>
              <a:rPr lang="en-GB" dirty="0" smtClean="0"/>
              <a:t>Trauma</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lnSpcReduction="10000"/>
          </a:bodyPr>
          <a:lstStyle/>
          <a:p>
            <a:pPr eaLnBrk="1" hangingPunct="1">
              <a:lnSpc>
                <a:spcPct val="80000"/>
              </a:lnSpc>
              <a:buFontTx/>
              <a:buNone/>
              <a:defRPr/>
            </a:pPr>
            <a:r>
              <a:rPr lang="en-US" smtClean="0"/>
              <a:t>Subsequent management is determined on a case to case basis depending upon the </a:t>
            </a:r>
            <a:r>
              <a:rPr lang="en-US" b="1" i="1" smtClean="0"/>
              <a:t>severity of abruption &amp; ongoing bleeding</a:t>
            </a:r>
            <a:r>
              <a:rPr lang="en-US" smtClean="0"/>
              <a:t>, </a:t>
            </a:r>
            <a:r>
              <a:rPr lang="en-US" b="1" i="1" smtClean="0"/>
              <a:t>gestational age </a:t>
            </a:r>
            <a:r>
              <a:rPr lang="en-US" smtClean="0"/>
              <a:t>&amp; </a:t>
            </a:r>
            <a:r>
              <a:rPr lang="en-US" b="1" i="1" smtClean="0"/>
              <a:t>maternal and fetal status</a:t>
            </a:r>
          </a:p>
          <a:p>
            <a:pPr eaLnBrk="1" hangingPunct="1">
              <a:lnSpc>
                <a:spcPct val="80000"/>
              </a:lnSpc>
              <a:buFontTx/>
              <a:buNone/>
              <a:defRPr/>
            </a:pPr>
            <a:r>
              <a:rPr lang="en-US" smtClean="0"/>
              <a:t>(1) early delivery</a:t>
            </a:r>
          </a:p>
          <a:p>
            <a:pPr eaLnBrk="1" hangingPunct="1">
              <a:lnSpc>
                <a:spcPct val="80000"/>
              </a:lnSpc>
              <a:buFontTx/>
              <a:buNone/>
              <a:defRPr/>
            </a:pPr>
            <a:r>
              <a:rPr lang="en-US" smtClean="0"/>
              <a:t>(2) adequate blood transfusion</a:t>
            </a:r>
          </a:p>
          <a:p>
            <a:pPr eaLnBrk="1" hangingPunct="1">
              <a:lnSpc>
                <a:spcPct val="80000"/>
              </a:lnSpc>
              <a:buFontTx/>
              <a:buNone/>
              <a:defRPr/>
            </a:pPr>
            <a:r>
              <a:rPr lang="en-US" smtClean="0"/>
              <a:t>(3) adequate analgesia for pain relief</a:t>
            </a:r>
          </a:p>
          <a:p>
            <a:pPr eaLnBrk="1" hangingPunct="1">
              <a:lnSpc>
                <a:spcPct val="80000"/>
              </a:lnSpc>
              <a:buFontTx/>
              <a:buNone/>
              <a:defRPr/>
            </a:pPr>
            <a:r>
              <a:rPr lang="en-US" smtClean="0"/>
              <a:t>(4) monitoring of maternal condition</a:t>
            </a:r>
          </a:p>
          <a:p>
            <a:pPr eaLnBrk="1" hangingPunct="1">
              <a:lnSpc>
                <a:spcPct val="80000"/>
              </a:lnSpc>
              <a:buFontTx/>
              <a:buNone/>
              <a:defRPr/>
            </a:pPr>
            <a:r>
              <a:rPr lang="en-US" smtClean="0"/>
              <a:t>(5) assessment of fetal condition</a:t>
            </a:r>
          </a:p>
          <a:p>
            <a:pPr eaLnBrk="1" hangingPunct="1">
              <a:lnSpc>
                <a:spcPct val="80000"/>
              </a:lnSpc>
              <a:buFont typeface="Wingdings 2" pitchFamily="18" charset="2"/>
              <a:buNone/>
              <a:defRPr/>
            </a:pPr>
            <a:r>
              <a:rPr lang="en-ZA" smtClean="0"/>
              <a:t>TOCOLYSIS is C/I in abruptio</a:t>
            </a:r>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ZA" smtClean="0"/>
              <a:t>PRAEVIA</a:t>
            </a:r>
            <a:endParaRPr lang="en-GB" smtClean="0"/>
          </a:p>
        </p:txBody>
      </p:sp>
      <p:sp>
        <p:nvSpPr>
          <p:cNvPr id="69634" name="Rectangle 3"/>
          <p:cNvSpPr>
            <a:spLocks noGrp="1" noChangeArrowheads="1"/>
          </p:cNvSpPr>
          <p:nvPr>
            <p:ph idx="1"/>
          </p:nvPr>
        </p:nvSpPr>
        <p:spPr>
          <a:xfrm>
            <a:off x="250825" y="1125538"/>
            <a:ext cx="8686800" cy="5018087"/>
          </a:xfrm>
        </p:spPr>
        <p:txBody>
          <a:bodyPr/>
          <a:lstStyle/>
          <a:p>
            <a:pPr eaLnBrk="1" hangingPunct="1">
              <a:lnSpc>
                <a:spcPct val="90000"/>
              </a:lnSpc>
              <a:buFontTx/>
              <a:buNone/>
            </a:pPr>
            <a:r>
              <a:rPr lang="en-ZA" smtClean="0"/>
              <a:t>DEFINITION</a:t>
            </a:r>
          </a:p>
          <a:p>
            <a:pPr eaLnBrk="1" hangingPunct="1">
              <a:lnSpc>
                <a:spcPct val="90000"/>
              </a:lnSpc>
              <a:buFontTx/>
              <a:buNone/>
            </a:pPr>
            <a:r>
              <a:rPr lang="en-ZA" smtClean="0"/>
              <a:t>Presence of placental tissue over or </a:t>
            </a:r>
          </a:p>
          <a:p>
            <a:pPr eaLnBrk="1" hangingPunct="1">
              <a:lnSpc>
                <a:spcPct val="90000"/>
              </a:lnSpc>
              <a:buFontTx/>
              <a:buNone/>
            </a:pPr>
            <a:r>
              <a:rPr lang="en-ZA" smtClean="0"/>
              <a:t>adjacent to the internal cervical os.</a:t>
            </a:r>
          </a:p>
          <a:p>
            <a:pPr eaLnBrk="1" hangingPunct="1">
              <a:lnSpc>
                <a:spcPct val="90000"/>
              </a:lnSpc>
              <a:buFontTx/>
              <a:buNone/>
            </a:pPr>
            <a:endParaRPr lang="en-ZA" smtClean="0"/>
          </a:p>
          <a:p>
            <a:pPr eaLnBrk="1" hangingPunct="1">
              <a:lnSpc>
                <a:spcPct val="90000"/>
              </a:lnSpc>
              <a:buFontTx/>
              <a:buNone/>
            </a:pPr>
            <a:r>
              <a:rPr lang="en-ZA" smtClean="0"/>
              <a:t>INCIDENCE </a:t>
            </a:r>
          </a:p>
          <a:p>
            <a:pPr eaLnBrk="1" hangingPunct="1">
              <a:lnSpc>
                <a:spcPct val="90000"/>
              </a:lnSpc>
              <a:buFontTx/>
              <a:buNone/>
            </a:pPr>
            <a:r>
              <a:rPr lang="en-ZA" smtClean="0"/>
              <a:t>-0.4-1%; (4/1000 deliveries/term pregnancies)</a:t>
            </a:r>
          </a:p>
          <a:p>
            <a:pPr eaLnBrk="1" hangingPunct="1">
              <a:lnSpc>
                <a:spcPct val="90000"/>
              </a:lnSpc>
              <a:buFontTx/>
              <a:buNone/>
            </a:pPr>
            <a:r>
              <a:rPr lang="en-ZA" smtClean="0"/>
              <a:t>-Doubled in multiple  gestations</a:t>
            </a:r>
          </a:p>
          <a:p>
            <a:pPr eaLnBrk="1" hangingPunct="1">
              <a:lnSpc>
                <a:spcPct val="90000"/>
              </a:lnSpc>
              <a:buFontTx/>
              <a:buNone/>
            </a:pPr>
            <a:r>
              <a:rPr lang="en-ZA" smtClean="0"/>
              <a:t>-Upto 30% in early pregnancy, 4-5% In 2</a:t>
            </a:r>
            <a:r>
              <a:rPr lang="en-ZA" baseline="30000" smtClean="0"/>
              <a:t>nd</a:t>
            </a:r>
            <a:r>
              <a:rPr lang="en-ZA" smtClean="0"/>
              <a:t> trimester, reduces to 0.3% at term</a:t>
            </a:r>
          </a:p>
          <a:p>
            <a:pPr eaLnBrk="1" hangingPunct="1">
              <a:lnSpc>
                <a:spcPct val="90000"/>
              </a:lnSpc>
              <a:buFontTx/>
              <a:buNone/>
            </a:pPr>
            <a:r>
              <a:rPr lang="en-ZA" smtClean="0"/>
              <a:t>-↑ing incidence due to ↑ C/S rate</a:t>
            </a:r>
          </a:p>
          <a:p>
            <a:pPr eaLnBrk="1" hangingPunct="1">
              <a:lnSpc>
                <a:spcPct val="90000"/>
              </a:lnSpc>
              <a:buFontTx/>
              <a:buNone/>
            </a:pPr>
            <a:endParaRPr lang="en-GB"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ZA" smtClean="0"/>
              <a:t>TYPES</a:t>
            </a:r>
            <a:endParaRPr lang="en-GB" smtClean="0"/>
          </a:p>
        </p:txBody>
      </p:sp>
      <p:sp>
        <p:nvSpPr>
          <p:cNvPr id="70658" name="Rectangle 3"/>
          <p:cNvSpPr>
            <a:spLocks noGrp="1" noChangeArrowheads="1"/>
          </p:cNvSpPr>
          <p:nvPr>
            <p:ph idx="1"/>
          </p:nvPr>
        </p:nvSpPr>
        <p:spPr/>
        <p:txBody>
          <a:bodyPr/>
          <a:lstStyle/>
          <a:p>
            <a:pPr eaLnBrk="1" hangingPunct="1"/>
            <a:r>
              <a:rPr lang="en-ZA" sz="2800" smtClean="0"/>
              <a:t>Historically but still used</a:t>
            </a:r>
          </a:p>
          <a:p>
            <a:pPr eaLnBrk="1" hangingPunct="1">
              <a:buFontTx/>
              <a:buNone/>
            </a:pPr>
            <a:r>
              <a:rPr lang="en-ZA" sz="2800" smtClean="0"/>
              <a:t>-Type 1-Low lying (edge encroaching onto LUS but not upto internal os)</a:t>
            </a:r>
          </a:p>
          <a:p>
            <a:pPr eaLnBrk="1" hangingPunct="1">
              <a:buFontTx/>
              <a:buNone/>
            </a:pPr>
            <a:r>
              <a:rPr lang="en-ZA" sz="2800" smtClean="0"/>
              <a:t>-Type 2-Marginal (edge at margin of internal os but does not cover it; further classified as anterior and posterior)</a:t>
            </a:r>
          </a:p>
          <a:p>
            <a:pPr eaLnBrk="1" hangingPunct="1">
              <a:buFontTx/>
              <a:buNone/>
            </a:pPr>
            <a:r>
              <a:rPr lang="en-ZA" sz="2800" smtClean="0"/>
              <a:t>-Type 3-Partial (edge covers internal os partially)</a:t>
            </a:r>
          </a:p>
          <a:p>
            <a:pPr eaLnBrk="1" hangingPunct="1">
              <a:buFontTx/>
              <a:buNone/>
            </a:pPr>
            <a:r>
              <a:rPr lang="en-ZA" sz="2800" smtClean="0"/>
              <a:t>-Type 4-Total (placenta completely covers os) </a:t>
            </a:r>
            <a:endParaRPr lang="en-GB"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defRPr/>
            </a:pPr>
            <a:r>
              <a:rPr lang="en-US" altLang="zh-CN" smtClean="0"/>
              <a:t>classification</a:t>
            </a:r>
            <a:endParaRPr lang="zh-CN" altLang="en-US" smtClean="0"/>
          </a:p>
        </p:txBody>
      </p:sp>
      <p:sp>
        <p:nvSpPr>
          <p:cNvPr id="71682" name="Rectangle 3"/>
          <p:cNvSpPr>
            <a:spLocks noGrp="1" noChangeArrowheads="1"/>
          </p:cNvSpPr>
          <p:nvPr>
            <p:ph type="body" idx="1"/>
          </p:nvPr>
        </p:nvSpPr>
        <p:spPr/>
        <p:txBody>
          <a:bodyPr/>
          <a:lstStyle/>
          <a:p>
            <a:pPr eaLnBrk="1" hangingPunct="1"/>
            <a:endParaRPr lang="zh-CN" altLang="en-US" smtClean="0">
              <a:cs typeface="华文楷体"/>
            </a:endParaRPr>
          </a:p>
        </p:txBody>
      </p:sp>
      <p:pic>
        <p:nvPicPr>
          <p:cNvPr id="71683" name="Picture 4" descr="Cnv022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en-ZA" smtClean="0"/>
              <a:t>Types cont’d</a:t>
            </a:r>
            <a:endParaRPr lang="en-GB" smtClean="0"/>
          </a:p>
        </p:txBody>
      </p:sp>
      <p:sp>
        <p:nvSpPr>
          <p:cNvPr id="73730" name="Rectangle 3"/>
          <p:cNvSpPr>
            <a:spLocks noGrp="1" noChangeArrowheads="1"/>
          </p:cNvSpPr>
          <p:nvPr>
            <p:ph idx="1"/>
          </p:nvPr>
        </p:nvSpPr>
        <p:spPr/>
        <p:txBody>
          <a:bodyPr/>
          <a:lstStyle/>
          <a:p>
            <a:pPr eaLnBrk="1" hangingPunct="1"/>
            <a:r>
              <a:rPr lang="en-ZA" sz="2800" smtClean="0"/>
              <a:t>Currently with advancement in US esp in use of TAS and TVS, it is possible to determine the distance between the lower edge of placenta and internal os (which is seen as a point)</a:t>
            </a:r>
          </a:p>
          <a:p>
            <a:pPr eaLnBrk="1" hangingPunct="1"/>
            <a:r>
              <a:rPr lang="en-ZA" sz="2800" smtClean="0"/>
              <a:t>Complete Praevia-those that cover the internal os completely</a:t>
            </a:r>
          </a:p>
          <a:p>
            <a:pPr eaLnBrk="1" hangingPunct="1"/>
            <a:r>
              <a:rPr lang="en-ZA" sz="2800" smtClean="0"/>
              <a:t>Marginal Praevia (within 1-2cm)-those with edge at the os. Includes partial</a:t>
            </a:r>
          </a:p>
          <a:p>
            <a:pPr eaLnBrk="1" hangingPunct="1"/>
            <a:r>
              <a:rPr lang="en-ZA" sz="2800" smtClean="0"/>
              <a:t>Edge &gt;2cm from internal os=not a praevia</a:t>
            </a:r>
            <a:endParaRPr lang="en-GB"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ZA" smtClean="0"/>
              <a:t>PATHOGENESIS</a:t>
            </a:r>
            <a:endParaRPr lang="en-GB" smtClean="0"/>
          </a:p>
        </p:txBody>
      </p:sp>
      <p:sp>
        <p:nvSpPr>
          <p:cNvPr id="75778" name="Rectangle 3"/>
          <p:cNvSpPr>
            <a:spLocks noGrp="1" noChangeArrowheads="1"/>
          </p:cNvSpPr>
          <p:nvPr>
            <p:ph idx="1"/>
          </p:nvPr>
        </p:nvSpPr>
        <p:spPr>
          <a:xfrm>
            <a:off x="250825" y="1196975"/>
            <a:ext cx="8686800" cy="4525963"/>
          </a:xfrm>
        </p:spPr>
        <p:txBody>
          <a:bodyPr/>
          <a:lstStyle/>
          <a:p>
            <a:pPr eaLnBrk="1" hangingPunct="1"/>
            <a:r>
              <a:rPr lang="en-ZA" sz="2800" smtClean="0"/>
              <a:t>Not well understood but several hypothesis advanced</a:t>
            </a:r>
          </a:p>
          <a:p>
            <a:pPr eaLnBrk="1" hangingPunct="1"/>
            <a:r>
              <a:rPr lang="en-ZA" sz="2800" smtClean="0"/>
              <a:t>Normally, placental implantation favours fundal location where blood supply is better.</a:t>
            </a:r>
          </a:p>
          <a:p>
            <a:pPr eaLnBrk="1" hangingPunct="1">
              <a:buFont typeface="Wingdings 2" pitchFamily="18" charset="2"/>
              <a:buNone/>
            </a:pPr>
            <a:r>
              <a:rPr lang="en-ZA" sz="2800" smtClean="0"/>
              <a:t>1) Endometrial scarring in upper segment</a:t>
            </a:r>
          </a:p>
          <a:p>
            <a:pPr eaLnBrk="1" hangingPunct="1">
              <a:buFont typeface="Wingdings" pitchFamily="2" charset="2"/>
              <a:buNone/>
            </a:pPr>
            <a:r>
              <a:rPr lang="en-ZA" sz="2800" smtClean="0"/>
              <a:t>association with </a:t>
            </a:r>
          </a:p>
          <a:p>
            <a:pPr eaLnBrk="1" hangingPunct="1">
              <a:buFont typeface="Wingdings" pitchFamily="2" charset="2"/>
              <a:buNone/>
            </a:pPr>
            <a:r>
              <a:rPr lang="en-ZA" sz="2800" smtClean="0"/>
              <a:t>-↑no of C/S (10% after &gt;4)</a:t>
            </a:r>
          </a:p>
          <a:p>
            <a:pPr eaLnBrk="1" hangingPunct="1">
              <a:buFont typeface="Wingdings" pitchFamily="2" charset="2"/>
              <a:buNone/>
            </a:pPr>
            <a:r>
              <a:rPr lang="en-ZA" sz="2800" smtClean="0"/>
              <a:t>-prior currettage</a:t>
            </a:r>
          </a:p>
          <a:p>
            <a:pPr eaLnBrk="1" hangingPunct="1">
              <a:buFont typeface="Wingdings" pitchFamily="2" charset="2"/>
              <a:buNone/>
            </a:pPr>
            <a:r>
              <a:rPr lang="en-ZA" sz="2800" smtClean="0"/>
              <a:t>-↑parity (5% in grand, 0.2%in nulliparous)</a:t>
            </a:r>
          </a:p>
          <a:p>
            <a:pPr eaLnBrk="1" hangingPunct="1">
              <a:buFont typeface="Wingdings" pitchFamily="2" charset="2"/>
              <a:buNone/>
            </a:pPr>
            <a:r>
              <a:rPr lang="en-ZA" sz="2800" smtClean="0"/>
              <a:t>-↑maternal age (0.03 in &lt;30yr; 0.25% in &gt;30yr)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idx="1"/>
          </p:nvPr>
        </p:nvSpPr>
        <p:spPr>
          <a:xfrm>
            <a:off x="395288" y="1125538"/>
            <a:ext cx="8229600" cy="4525962"/>
          </a:xfrm>
        </p:spPr>
        <p:txBody>
          <a:bodyPr/>
          <a:lstStyle/>
          <a:p>
            <a:pPr eaLnBrk="1" hangingPunct="1">
              <a:buFont typeface="Wingdings" pitchFamily="2" charset="2"/>
              <a:buNone/>
            </a:pPr>
            <a:r>
              <a:rPr lang="en-ZA" smtClean="0"/>
              <a:t>2)Increased placental surface</a:t>
            </a:r>
          </a:p>
          <a:p>
            <a:pPr eaLnBrk="1" hangingPunct="1">
              <a:buFont typeface="Wingdings 2" pitchFamily="18" charset="2"/>
              <a:buNone/>
            </a:pPr>
            <a:r>
              <a:rPr lang="en-ZA" smtClean="0"/>
              <a:t>- Need for ↑placental SA to compensate for ↓in uteroplacental oxygen and nutrient delivery</a:t>
            </a:r>
          </a:p>
          <a:p>
            <a:pPr eaLnBrk="1" hangingPunct="1">
              <a:buFont typeface="Wingdings" pitchFamily="2" charset="2"/>
              <a:buNone/>
            </a:pPr>
            <a:r>
              <a:rPr lang="en-ZA" smtClean="0"/>
              <a:t>-Smoking</a:t>
            </a:r>
          </a:p>
          <a:p>
            <a:pPr eaLnBrk="1" hangingPunct="1">
              <a:buFont typeface="Wingdings" pitchFamily="2" charset="2"/>
              <a:buNone/>
            </a:pPr>
            <a:r>
              <a:rPr lang="en-ZA" smtClean="0"/>
              <a:t>-High altitudes</a:t>
            </a:r>
          </a:p>
          <a:p>
            <a:pPr eaLnBrk="1" hangingPunct="1">
              <a:buFont typeface="Wingdings" pitchFamily="2" charset="2"/>
              <a:buNone/>
            </a:pPr>
            <a:r>
              <a:rPr lang="en-ZA" smtClean="0"/>
              <a:t>-Multiple gestation 3.9/1000LB; singleton 2.8/1000</a:t>
            </a:r>
            <a:endParaRPr lang="en-GB"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idx="1"/>
          </p:nvPr>
        </p:nvSpPr>
        <p:spPr>
          <a:xfrm>
            <a:off x="468313" y="765175"/>
            <a:ext cx="8229600" cy="4525963"/>
          </a:xfrm>
        </p:spPr>
        <p:txBody>
          <a:bodyPr/>
          <a:lstStyle/>
          <a:p>
            <a:pPr eaLnBrk="1" hangingPunct="1">
              <a:lnSpc>
                <a:spcPct val="90000"/>
              </a:lnSpc>
              <a:buFont typeface="Wingdings 2" pitchFamily="18" charset="2"/>
              <a:buNone/>
            </a:pPr>
            <a:r>
              <a:rPr lang="en-ZA" smtClean="0"/>
              <a:t>3) Gestational Age</a:t>
            </a:r>
          </a:p>
          <a:p>
            <a:pPr eaLnBrk="1" hangingPunct="1">
              <a:lnSpc>
                <a:spcPct val="90000"/>
              </a:lnSpc>
            </a:pPr>
            <a:r>
              <a:rPr lang="en-ZA" smtClean="0"/>
              <a:t>4-6%  incidence of low-lying placentas at mid-pregnancy</a:t>
            </a:r>
          </a:p>
          <a:p>
            <a:pPr eaLnBrk="1" hangingPunct="1">
              <a:lnSpc>
                <a:spcPct val="90000"/>
              </a:lnSpc>
            </a:pPr>
            <a:r>
              <a:rPr lang="en-ZA" smtClean="0"/>
              <a:t>“apparent placental migration” theories</a:t>
            </a:r>
          </a:p>
          <a:p>
            <a:pPr eaLnBrk="1" hangingPunct="1">
              <a:lnSpc>
                <a:spcPct val="90000"/>
              </a:lnSpc>
              <a:buFontTx/>
              <a:buNone/>
            </a:pPr>
            <a:r>
              <a:rPr lang="en-ZA" smtClean="0"/>
              <a:t>	a) development of LUS 0.5 cm at 20 wks, 5cm@term</a:t>
            </a:r>
          </a:p>
          <a:p>
            <a:pPr eaLnBrk="1" hangingPunct="1">
              <a:lnSpc>
                <a:spcPct val="90000"/>
              </a:lnSpc>
              <a:buFontTx/>
              <a:buNone/>
            </a:pPr>
            <a:r>
              <a:rPr lang="en-ZA" smtClean="0"/>
              <a:t>- failure of differential  growth may occur when LUS is scarred also contributing to a praevia</a:t>
            </a:r>
            <a:endParaRPr lang="en-GB"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idx="1"/>
          </p:nvPr>
        </p:nvSpPr>
        <p:spPr/>
        <p:txBody>
          <a:bodyPr/>
          <a:lstStyle/>
          <a:p>
            <a:pPr eaLnBrk="1" hangingPunct="1">
              <a:buFont typeface="Wingdings" pitchFamily="2" charset="2"/>
              <a:buChar char="v"/>
            </a:pPr>
            <a:r>
              <a:rPr lang="en-ZA" smtClean="0"/>
              <a:t>MATERNAL RACE</a:t>
            </a:r>
          </a:p>
          <a:p>
            <a:pPr eaLnBrk="1" hangingPunct="1">
              <a:buFontTx/>
              <a:buNone/>
            </a:pPr>
            <a:r>
              <a:rPr lang="en-ZA" smtClean="0"/>
              <a:t>-Whites rate of praevia 3.3</a:t>
            </a:r>
          </a:p>
          <a:p>
            <a:pPr eaLnBrk="1" hangingPunct="1">
              <a:buFontTx/>
              <a:buNone/>
            </a:pPr>
            <a:r>
              <a:rPr lang="en-ZA" smtClean="0"/>
              <a:t>-Blacks 3.0</a:t>
            </a:r>
          </a:p>
          <a:p>
            <a:pPr eaLnBrk="1" hangingPunct="1">
              <a:buFontTx/>
              <a:buNone/>
            </a:pPr>
            <a:r>
              <a:rPr lang="en-ZA" smtClean="0"/>
              <a:t>-Others-Asian 4.5</a:t>
            </a:r>
          </a:p>
          <a:p>
            <a:pPr eaLnBrk="1" hangingPunct="1">
              <a:buFontTx/>
              <a:buNone/>
            </a:pPr>
            <a:r>
              <a:rPr lang="en-ZA" smtClean="0"/>
              <a:t>Pathogenetic mechanism unclear</a:t>
            </a:r>
            <a:endParaRPr lang="en-GB"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ChangeArrowheads="1"/>
          </p:cNvSpPr>
          <p:nvPr>
            <p:ph idx="1"/>
          </p:nvPr>
        </p:nvSpPr>
        <p:spPr>
          <a:xfrm>
            <a:off x="468313" y="847725"/>
            <a:ext cx="8229600" cy="4525963"/>
          </a:xfrm>
        </p:spPr>
        <p:txBody>
          <a:bodyPr/>
          <a:lstStyle/>
          <a:p>
            <a:pPr eaLnBrk="1" hangingPunct="1">
              <a:buFontTx/>
              <a:buNone/>
            </a:pPr>
            <a:r>
              <a:rPr lang="en-ZA" sz="2800" smtClean="0"/>
              <a:t>b)Trophotropism-unidirectional growth of trophoblast towards the fundus in a stationery uterus results in upward migration of placenta</a:t>
            </a:r>
          </a:p>
          <a:p>
            <a:pPr eaLnBrk="1" hangingPunct="1">
              <a:buFontTx/>
              <a:buNone/>
            </a:pPr>
            <a:r>
              <a:rPr lang="en-ZA" sz="2800" smtClean="0"/>
              <a:t>-the worse the praevia,the less probability of migration.</a:t>
            </a:r>
          </a:p>
          <a:p>
            <a:pPr eaLnBrk="1" hangingPunct="1">
              <a:buFontTx/>
              <a:buNone/>
            </a:pPr>
            <a:r>
              <a:rPr lang="en-ZA" sz="2800" smtClean="0"/>
              <a:t>-complete praevia at mid-preg, 40% persist</a:t>
            </a:r>
          </a:p>
          <a:p>
            <a:pPr eaLnBrk="1" hangingPunct="1">
              <a:buFontTx/>
              <a:buNone/>
            </a:pPr>
            <a:r>
              <a:rPr lang="en-ZA" sz="2800" smtClean="0"/>
              <a:t>-marginal at mid-preg, 2.5%</a:t>
            </a:r>
          </a:p>
          <a:p>
            <a:pPr eaLnBrk="1" hangingPunct="1">
              <a:buFontTx/>
              <a:buNone/>
            </a:pPr>
            <a:endParaRPr lang="en-ZA" sz="2800" smtClean="0"/>
          </a:p>
          <a:p>
            <a:pPr eaLnBrk="1" hangingPunct="1">
              <a:buFont typeface="Wingdings 2" pitchFamily="18" charset="2"/>
              <a:buNone/>
            </a:pPr>
            <a:r>
              <a:rPr lang="en-ZA" sz="2800" smtClean="0"/>
              <a:t>4) MALE SEX</a:t>
            </a:r>
          </a:p>
          <a:p>
            <a:pPr eaLnBrk="1" hangingPunct="1">
              <a:buFont typeface="Wingdings" pitchFamily="2" charset="2"/>
              <a:buNone/>
            </a:pPr>
            <a:r>
              <a:rPr lang="en-ZA" sz="2800" smtClean="0"/>
              <a:t>Association not explained but could reflect association of larger males with larger placentas or delayed devpt &amp; implantation of male blastocyst</a:t>
            </a:r>
            <a:endParaRPr lang="en-GB"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Any patient who comes in to the hospital with PV bleeding should undergo the following</a:t>
            </a:r>
          </a:p>
          <a:p>
            <a:r>
              <a:rPr lang="en-GB" dirty="0" smtClean="0"/>
              <a:t>A comprehensive history and examination paying attention to parity, </a:t>
            </a:r>
            <a:r>
              <a:rPr lang="en-GB" dirty="0" err="1" smtClean="0"/>
              <a:t>lnmp</a:t>
            </a:r>
            <a:r>
              <a:rPr lang="en-GB" dirty="0" smtClean="0"/>
              <a:t>, presenting symptoms and signs.</a:t>
            </a:r>
          </a:p>
          <a:p>
            <a:r>
              <a:rPr lang="en-GB" dirty="0" smtClean="0"/>
              <a:t>Vital signs noted</a:t>
            </a:r>
          </a:p>
          <a:p>
            <a:r>
              <a:rPr lang="en-GB" dirty="0" smtClean="0"/>
              <a:t>Abdominal exam – noting areas of tenderness, pelvic mass</a:t>
            </a:r>
          </a:p>
          <a:p>
            <a:r>
              <a:rPr lang="en-GB" dirty="0" smtClean="0"/>
              <a:t>Pelvic examination – speculum is a must(</a:t>
            </a:r>
            <a:r>
              <a:rPr lang="en-GB" dirty="0" err="1" smtClean="0"/>
              <a:t>rememebr</a:t>
            </a:r>
            <a:r>
              <a:rPr lang="en-GB" dirty="0" smtClean="0"/>
              <a:t> to charge) – pay attention to state of </a:t>
            </a:r>
            <a:r>
              <a:rPr lang="en-GB" dirty="0" err="1" smtClean="0"/>
              <a:t>cervix,type</a:t>
            </a:r>
            <a:r>
              <a:rPr lang="en-GB" dirty="0" smtClean="0"/>
              <a:t> of bleeding </a:t>
            </a:r>
            <a:r>
              <a:rPr lang="en-GB" dirty="0" err="1" smtClean="0"/>
              <a:t>encountered,any</a:t>
            </a:r>
            <a:r>
              <a:rPr lang="en-GB" dirty="0" smtClean="0"/>
              <a:t> smell/</a:t>
            </a:r>
            <a:r>
              <a:rPr lang="en-GB" dirty="0" err="1" smtClean="0"/>
              <a:t>discharge,cervical</a:t>
            </a:r>
            <a:r>
              <a:rPr lang="en-GB" dirty="0" smtClean="0"/>
              <a:t> mass.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ZA" smtClean="0"/>
              <a:t>PATHOLOGY</a:t>
            </a:r>
            <a:endParaRPr lang="en-GB" smtClean="0"/>
          </a:p>
        </p:txBody>
      </p:sp>
      <p:sp>
        <p:nvSpPr>
          <p:cNvPr id="80898" name="Rectangle 3"/>
          <p:cNvSpPr>
            <a:spLocks noGrp="1" noChangeArrowheads="1"/>
          </p:cNvSpPr>
          <p:nvPr>
            <p:ph idx="1"/>
          </p:nvPr>
        </p:nvSpPr>
        <p:spPr/>
        <p:txBody>
          <a:bodyPr/>
          <a:lstStyle/>
          <a:p>
            <a:pPr eaLnBrk="1" hangingPunct="1"/>
            <a:r>
              <a:rPr lang="en-US" smtClean="0"/>
              <a:t>Thin, large placenta, with tongue-shaped extension from the main placental mass</a:t>
            </a:r>
          </a:p>
          <a:p>
            <a:pPr eaLnBrk="1" hangingPunct="1"/>
            <a:r>
              <a:rPr lang="en-US" smtClean="0"/>
              <a:t>May be morbidly adherent</a:t>
            </a:r>
          </a:p>
          <a:p>
            <a:pPr eaLnBrk="1" hangingPunct="1"/>
            <a:r>
              <a:rPr lang="en-US" smtClean="0"/>
              <a:t>Areas of infarction and calcification</a:t>
            </a:r>
          </a:p>
          <a:p>
            <a:pPr eaLnBrk="1" hangingPunct="1"/>
            <a:r>
              <a:rPr lang="en-US" smtClean="0"/>
              <a:t>Cord insertion may be battledore or velamentous</a:t>
            </a:r>
          </a:p>
          <a:p>
            <a:pPr eaLnBrk="1" hangingPunct="1"/>
            <a:r>
              <a:rPr lang="en-US" smtClean="0"/>
              <a:t>Lower uterine segment is soft and more friable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ZA" smtClean="0"/>
              <a:t>CLINICAL FEATURES</a:t>
            </a:r>
            <a:endParaRPr lang="en-GB" smtClean="0"/>
          </a:p>
        </p:txBody>
      </p:sp>
      <p:sp>
        <p:nvSpPr>
          <p:cNvPr id="81922" name="Rectangle 3"/>
          <p:cNvSpPr>
            <a:spLocks noGrp="1" noChangeArrowheads="1"/>
          </p:cNvSpPr>
          <p:nvPr>
            <p:ph idx="1"/>
          </p:nvPr>
        </p:nvSpPr>
        <p:spPr>
          <a:xfrm>
            <a:off x="250825" y="1268413"/>
            <a:ext cx="8686800" cy="4525962"/>
          </a:xfrm>
        </p:spPr>
        <p:txBody>
          <a:bodyPr/>
          <a:lstStyle/>
          <a:p>
            <a:pPr eaLnBrk="1" hangingPunct="1">
              <a:buFontTx/>
              <a:buNone/>
            </a:pPr>
            <a:r>
              <a:rPr lang="en-ZA" smtClean="0"/>
              <a:t>1) Painless haemorrhage 70-80%</a:t>
            </a:r>
          </a:p>
          <a:p>
            <a:pPr eaLnBrk="1" hangingPunct="1"/>
            <a:r>
              <a:rPr lang="en-ZA" smtClean="0"/>
              <a:t>“warning” haemorrhages in 1</a:t>
            </a:r>
            <a:r>
              <a:rPr lang="en-ZA" baseline="30000" smtClean="0"/>
              <a:t>st</a:t>
            </a:r>
            <a:r>
              <a:rPr lang="en-ZA" smtClean="0"/>
              <a:t> and 2</a:t>
            </a:r>
            <a:r>
              <a:rPr lang="en-ZA" baseline="30000" smtClean="0"/>
              <a:t>nd</a:t>
            </a:r>
            <a:r>
              <a:rPr lang="en-ZA" smtClean="0"/>
              <a:t>  tri-in 1/3; 1/3=30-36wk; 1/3=&gt;36wks</a:t>
            </a:r>
          </a:p>
          <a:p>
            <a:pPr eaLnBrk="1" hangingPunct="1"/>
            <a:r>
              <a:rPr lang="en-ZA" smtClean="0"/>
              <a:t>Sudden onset</a:t>
            </a:r>
          </a:p>
          <a:p>
            <a:pPr eaLnBrk="1" hangingPunct="1"/>
            <a:r>
              <a:rPr lang="en-ZA" smtClean="0"/>
              <a:t>Usually no ppting event though coitus or strenuous activity may be implicated</a:t>
            </a:r>
          </a:p>
          <a:p>
            <a:pPr eaLnBrk="1" hangingPunct="1"/>
            <a:r>
              <a:rPr lang="en-ZA" smtClean="0"/>
              <a:t>1</a:t>
            </a:r>
            <a:r>
              <a:rPr lang="en-ZA" baseline="30000" smtClean="0"/>
              <a:t>st</a:t>
            </a:r>
            <a:r>
              <a:rPr lang="en-ZA" smtClean="0"/>
              <a:t> episode usually not life threatening but subsequent bouts may be heavier</a:t>
            </a:r>
          </a:p>
          <a:p>
            <a:pPr eaLnBrk="1" hangingPunct="1"/>
            <a:endParaRPr lang="en-ZA" smtClean="0"/>
          </a:p>
          <a:p>
            <a:pPr eaLnBrk="1" hangingPunct="1"/>
            <a:endParaRPr lang="en-GB"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idx="1"/>
          </p:nvPr>
        </p:nvSpPr>
        <p:spPr>
          <a:xfrm>
            <a:off x="468313" y="836613"/>
            <a:ext cx="8229600" cy="4525962"/>
          </a:xfrm>
        </p:spPr>
        <p:txBody>
          <a:bodyPr/>
          <a:lstStyle/>
          <a:p>
            <a:pPr eaLnBrk="1" hangingPunct="1">
              <a:lnSpc>
                <a:spcPct val="90000"/>
              </a:lnSpc>
            </a:pPr>
            <a:r>
              <a:rPr lang="en-ZA" smtClean="0"/>
              <a:t>Complete praevias likely to present with PV bleeding earlier than other degrees</a:t>
            </a:r>
          </a:p>
          <a:p>
            <a:pPr eaLnBrk="1" hangingPunct="1">
              <a:lnSpc>
                <a:spcPct val="90000"/>
              </a:lnSpc>
            </a:pPr>
            <a:r>
              <a:rPr lang="en-ZA" smtClean="0"/>
              <a:t>Asymptomatic cases are &lt;10% detected on U/S; reach term with no bleeding esp in nulliparous because placenta is protected by uneffaced cervix</a:t>
            </a:r>
          </a:p>
          <a:p>
            <a:pPr eaLnBrk="1" hangingPunct="1">
              <a:lnSpc>
                <a:spcPct val="90000"/>
              </a:lnSpc>
            </a:pPr>
            <a:r>
              <a:rPr lang="en-ZA" smtClean="0"/>
              <a:t>Bleeding more in 3</a:t>
            </a:r>
            <a:r>
              <a:rPr lang="en-ZA" baseline="30000" smtClean="0"/>
              <a:t>rd</a:t>
            </a:r>
            <a:r>
              <a:rPr lang="en-ZA" smtClean="0"/>
              <a:t> trimester (formn of LUS)-shearing effect , </a:t>
            </a:r>
          </a:p>
          <a:p>
            <a:pPr eaLnBrk="1" hangingPunct="1">
              <a:lnSpc>
                <a:spcPct val="90000"/>
              </a:lnSpc>
            </a:pPr>
            <a:r>
              <a:rPr lang="en-ZA" smtClean="0"/>
              <a:t>Bleeding is almost always maternal </a:t>
            </a:r>
          </a:p>
          <a:p>
            <a:pPr eaLnBrk="1" hangingPunct="1">
              <a:lnSpc>
                <a:spcPct val="90000"/>
              </a:lnSpc>
              <a:buFont typeface="Wingdings 2" pitchFamily="18" charset="2"/>
              <a:buNone/>
            </a:pPr>
            <a:r>
              <a:rPr lang="en-ZA" smtClean="0"/>
              <a:t>NB: initial cramping in 20%</a:t>
            </a:r>
            <a:endParaRPr lang="en-GB"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noChangeArrowheads="1"/>
          </p:cNvSpPr>
          <p:nvPr>
            <p:ph idx="1"/>
          </p:nvPr>
        </p:nvSpPr>
        <p:spPr>
          <a:xfrm>
            <a:off x="468313" y="1046163"/>
            <a:ext cx="8229600" cy="4525962"/>
          </a:xfrm>
        </p:spPr>
        <p:txBody>
          <a:bodyPr/>
          <a:lstStyle/>
          <a:p>
            <a:pPr eaLnBrk="1" hangingPunct="1">
              <a:buFontTx/>
              <a:buNone/>
            </a:pPr>
            <a:r>
              <a:rPr lang="en-ZA" smtClean="0"/>
              <a:t>2) PA exam</a:t>
            </a:r>
          </a:p>
          <a:p>
            <a:pPr eaLnBrk="1" hangingPunct="1">
              <a:buFontTx/>
              <a:buNone/>
            </a:pPr>
            <a:r>
              <a:rPr lang="en-ZA" smtClean="0"/>
              <a:t>-Uterus soft, relaxed, no area of tenderness</a:t>
            </a:r>
          </a:p>
          <a:p>
            <a:pPr eaLnBrk="1" hangingPunct="1">
              <a:buFontTx/>
              <a:buNone/>
            </a:pPr>
            <a:r>
              <a:rPr lang="en-ZA" smtClean="0"/>
              <a:t>-Uterine size=dates</a:t>
            </a:r>
          </a:p>
          <a:p>
            <a:pPr eaLnBrk="1" hangingPunct="1">
              <a:buFontTx/>
              <a:buNone/>
            </a:pPr>
            <a:r>
              <a:rPr lang="en-ZA" smtClean="0"/>
              <a:t>-High presenting part</a:t>
            </a:r>
          </a:p>
          <a:p>
            <a:pPr eaLnBrk="1" hangingPunct="1">
              <a:buFontTx/>
              <a:buNone/>
            </a:pPr>
            <a:r>
              <a:rPr lang="en-ZA" smtClean="0"/>
              <a:t>-Malpresentation 50% -breech, transverse, oblique (esp in multiple gestation)</a:t>
            </a:r>
          </a:p>
          <a:p>
            <a:pPr eaLnBrk="1" hangingPunct="1">
              <a:buFontTx/>
              <a:buNone/>
            </a:pPr>
            <a:r>
              <a:rPr lang="en-ZA" smtClean="0"/>
              <a:t>-Fetal heart sounds present, normal NST </a:t>
            </a:r>
            <a:endParaRPr lang="en-GB"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idx="1"/>
          </p:nvPr>
        </p:nvSpPr>
        <p:spPr>
          <a:xfrm>
            <a:off x="395288" y="908050"/>
            <a:ext cx="8229600" cy="4525963"/>
          </a:xfrm>
        </p:spPr>
        <p:txBody>
          <a:bodyPr/>
          <a:lstStyle/>
          <a:p>
            <a:pPr eaLnBrk="1" hangingPunct="1">
              <a:buFontTx/>
              <a:buNone/>
            </a:pPr>
            <a:r>
              <a:rPr lang="en-ZA" smtClean="0"/>
              <a:t>3) Speculum examination</a:t>
            </a:r>
          </a:p>
          <a:p>
            <a:pPr eaLnBrk="1" hangingPunct="1">
              <a:buFontTx/>
              <a:buNone/>
            </a:pPr>
            <a:r>
              <a:rPr lang="en-ZA" smtClean="0"/>
              <a:t>-to see source and assess amount of</a:t>
            </a:r>
          </a:p>
          <a:p>
            <a:pPr eaLnBrk="1" hangingPunct="1">
              <a:buFontTx/>
              <a:buNone/>
            </a:pPr>
            <a:r>
              <a:rPr lang="en-ZA" smtClean="0"/>
              <a:t> bleeding</a:t>
            </a:r>
          </a:p>
          <a:p>
            <a:pPr eaLnBrk="1" hangingPunct="1">
              <a:buFontTx/>
              <a:buNone/>
            </a:pPr>
            <a:r>
              <a:rPr lang="en-ZA" smtClean="0"/>
              <a:t>-character of blood</a:t>
            </a:r>
          </a:p>
          <a:p>
            <a:pPr eaLnBrk="1" hangingPunct="1">
              <a:buFontTx/>
              <a:buNone/>
            </a:pPr>
            <a:r>
              <a:rPr lang="en-ZA" smtClean="0"/>
              <a:t>-continuing or has ceased</a:t>
            </a:r>
          </a:p>
          <a:p>
            <a:pPr eaLnBrk="1" hangingPunct="1">
              <a:buFontTx/>
              <a:buNone/>
            </a:pPr>
            <a:r>
              <a:rPr lang="en-ZA" smtClean="0"/>
              <a:t>-any local lesions</a:t>
            </a:r>
            <a:endParaRPr lang="en-GB"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fontAlgn="auto" hangingPunct="1">
              <a:spcAft>
                <a:spcPts val="0"/>
              </a:spcAft>
              <a:defRPr/>
            </a:pPr>
            <a:r>
              <a:rPr lang="en-ZA" smtClean="0"/>
              <a:t>DIAGNOSIS</a:t>
            </a:r>
            <a:endParaRPr lang="en-GB" smtClean="0"/>
          </a:p>
        </p:txBody>
      </p:sp>
      <p:sp>
        <p:nvSpPr>
          <p:cNvPr id="87042" name="Rectangle 3"/>
          <p:cNvSpPr>
            <a:spLocks noGrp="1" noChangeArrowheads="1"/>
          </p:cNvSpPr>
          <p:nvPr>
            <p:ph idx="1"/>
          </p:nvPr>
        </p:nvSpPr>
        <p:spPr/>
        <p:txBody>
          <a:bodyPr/>
          <a:lstStyle/>
          <a:p>
            <a:pPr eaLnBrk="1" hangingPunct="1"/>
            <a:r>
              <a:rPr lang="en-ZA" smtClean="0"/>
              <a:t>High index of suspicion</a:t>
            </a:r>
          </a:p>
          <a:p>
            <a:pPr eaLnBrk="1" hangingPunct="1"/>
            <a:r>
              <a:rPr lang="en-ZA" smtClean="0"/>
              <a:t>Clinical and P/E</a:t>
            </a:r>
          </a:p>
          <a:p>
            <a:pPr eaLnBrk="1" hangingPunct="1"/>
            <a:r>
              <a:rPr lang="en-ZA" smtClean="0"/>
              <a:t>USG</a:t>
            </a:r>
          </a:p>
          <a:p>
            <a:pPr eaLnBrk="1" hangingPunct="1">
              <a:buFontTx/>
              <a:buNone/>
            </a:pPr>
            <a:r>
              <a:rPr lang="en-ZA" smtClean="0"/>
              <a:t>-Transabdominal </a:t>
            </a:r>
          </a:p>
          <a:p>
            <a:pPr eaLnBrk="1" hangingPunct="1">
              <a:buFontTx/>
              <a:buNone/>
            </a:pPr>
            <a:r>
              <a:rPr lang="en-ZA" smtClean="0"/>
              <a:t>-Tranvaginal</a:t>
            </a:r>
          </a:p>
          <a:p>
            <a:pPr eaLnBrk="1" hangingPunct="1">
              <a:buFontTx/>
              <a:buNone/>
            </a:pPr>
            <a:r>
              <a:rPr lang="en-ZA" smtClean="0"/>
              <a:t>-Translabial</a:t>
            </a:r>
            <a:endParaRPr lang="en-GB"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fontAlgn="auto" hangingPunct="1">
              <a:spcAft>
                <a:spcPts val="0"/>
              </a:spcAft>
              <a:defRPr/>
            </a:pPr>
            <a:r>
              <a:rPr lang="en-ZA" smtClean="0"/>
              <a:t>COMPLICATIONS</a:t>
            </a:r>
            <a:endParaRPr lang="en-GB" smtClean="0"/>
          </a:p>
        </p:txBody>
      </p:sp>
      <p:sp>
        <p:nvSpPr>
          <p:cNvPr id="92162" name="Rectangle 3"/>
          <p:cNvSpPr>
            <a:spLocks noGrp="1" noChangeArrowheads="1"/>
          </p:cNvSpPr>
          <p:nvPr>
            <p:ph idx="1"/>
          </p:nvPr>
        </p:nvSpPr>
        <p:spPr>
          <a:xfrm>
            <a:off x="468313" y="1143000"/>
            <a:ext cx="8229600" cy="5715000"/>
          </a:xfrm>
        </p:spPr>
        <p:txBody>
          <a:bodyPr/>
          <a:lstStyle/>
          <a:p>
            <a:pPr eaLnBrk="1" hangingPunct="1">
              <a:buFont typeface="Wingdings" pitchFamily="2" charset="2"/>
              <a:buChar char="v"/>
            </a:pPr>
            <a:r>
              <a:rPr lang="en-US" u="sng" smtClean="0"/>
              <a:t>Maternal</a:t>
            </a:r>
          </a:p>
          <a:p>
            <a:pPr eaLnBrk="1" hangingPunct="1"/>
            <a:r>
              <a:rPr lang="en-US" smtClean="0"/>
              <a:t>APH with shock</a:t>
            </a:r>
          </a:p>
          <a:p>
            <a:pPr eaLnBrk="1" hangingPunct="1"/>
            <a:r>
              <a:rPr lang="en-US" smtClean="0"/>
              <a:t>Malpresentation</a:t>
            </a:r>
          </a:p>
          <a:p>
            <a:pPr eaLnBrk="1" hangingPunct="1"/>
            <a:r>
              <a:rPr lang="en-US" smtClean="0"/>
              <a:t>Premature labour</a:t>
            </a:r>
          </a:p>
          <a:p>
            <a:pPr eaLnBrk="1" hangingPunct="1"/>
            <a:r>
              <a:rPr lang="en-US" smtClean="0"/>
              <a:t>PPROM, cord prolapse</a:t>
            </a:r>
          </a:p>
          <a:p>
            <a:pPr eaLnBrk="1" hangingPunct="1"/>
            <a:r>
              <a:rPr lang="en-US" smtClean="0"/>
              <a:t>PPH with shock (atony, bleeding from placental bed, retained placenta-accreta 5-10%of praevia, lower segment disruption)</a:t>
            </a:r>
          </a:p>
          <a:p>
            <a:pPr eaLnBrk="1" hangingPunct="1"/>
            <a:r>
              <a:rPr lang="en-US" smtClean="0"/>
              <a:t>↑operative interference</a:t>
            </a:r>
          </a:p>
          <a:p>
            <a:pPr eaLnBrk="1" hangingPunct="1"/>
            <a:r>
              <a:rPr lang="en-US" smtClean="0"/>
              <a:t>sepsis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p:txBody>
          <a:bodyPr/>
          <a:lstStyle/>
          <a:p>
            <a:pPr eaLnBrk="1" hangingPunct="1">
              <a:buFont typeface="Wingdings" pitchFamily="2" charset="2"/>
              <a:buChar char="v"/>
            </a:pPr>
            <a:r>
              <a:rPr lang="en-US" u="sng" smtClean="0"/>
              <a:t>Fetal</a:t>
            </a:r>
          </a:p>
          <a:p>
            <a:pPr eaLnBrk="1" hangingPunct="1">
              <a:buFont typeface="Wingdings" pitchFamily="2" charset="2"/>
              <a:buChar char="v"/>
            </a:pPr>
            <a:r>
              <a:rPr lang="en-US" smtClean="0"/>
              <a:t>IUGR upto 16%</a:t>
            </a:r>
          </a:p>
          <a:p>
            <a:pPr eaLnBrk="1" hangingPunct="1"/>
            <a:r>
              <a:rPr lang="en-US" smtClean="0"/>
              <a:t>Low birth weight (chronic placental insufficiency, prematurity)</a:t>
            </a:r>
          </a:p>
          <a:p>
            <a:pPr eaLnBrk="1" hangingPunct="1"/>
            <a:r>
              <a:rPr lang="en-US" smtClean="0"/>
              <a:t>Asphyxia</a:t>
            </a:r>
          </a:p>
          <a:p>
            <a:pPr eaLnBrk="1" hangingPunct="1"/>
            <a:r>
              <a:rPr lang="en-US" smtClean="0"/>
              <a:t>IUFD</a:t>
            </a:r>
          </a:p>
          <a:p>
            <a:pPr eaLnBrk="1" hangingPunct="1"/>
            <a:r>
              <a:rPr lang="en-US" smtClean="0"/>
              <a:t>Congenital malformations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eaLnBrk="1" fontAlgn="auto" hangingPunct="1">
              <a:spcAft>
                <a:spcPts val="0"/>
              </a:spcAft>
              <a:defRPr/>
            </a:pPr>
            <a:r>
              <a:rPr lang="en-ZA" sz="4000" b="1" smtClean="0"/>
              <a:t>PRINCIPLES OF MANAGEMENT</a:t>
            </a:r>
            <a:br>
              <a:rPr lang="en-ZA" sz="4000" b="1" smtClean="0"/>
            </a:br>
            <a:r>
              <a:rPr lang="en-ZA" sz="4000" b="1" smtClean="0"/>
              <a:t>(PRAEVIA)</a:t>
            </a:r>
            <a:endParaRPr lang="en-GB" sz="4000" b="1" smtClean="0"/>
          </a:p>
        </p:txBody>
      </p:sp>
      <p:sp>
        <p:nvSpPr>
          <p:cNvPr id="94210" name="Rectangle 3"/>
          <p:cNvSpPr>
            <a:spLocks noGrp="1" noChangeArrowheads="1"/>
          </p:cNvSpPr>
          <p:nvPr>
            <p:ph idx="1"/>
          </p:nvPr>
        </p:nvSpPr>
        <p:spPr/>
        <p:txBody>
          <a:bodyPr/>
          <a:lstStyle/>
          <a:p>
            <a:pPr eaLnBrk="1" hangingPunct="1"/>
            <a:r>
              <a:rPr lang="en-US" smtClean="0"/>
              <a:t>Index of suspicion- avoid digital exam in APH until praevia is ruled out</a:t>
            </a:r>
          </a:p>
          <a:p>
            <a:pPr eaLnBrk="1" hangingPunct="1"/>
            <a:r>
              <a:rPr lang="en-US" smtClean="0"/>
              <a:t>U/S for localization of placenta &amp; fetal growth</a:t>
            </a:r>
          </a:p>
          <a:p>
            <a:pPr eaLnBrk="1" hangingPunct="1"/>
            <a:r>
              <a:rPr lang="en-US" smtClean="0"/>
              <a:t>Restrict activity including coitus,avoid straining</a:t>
            </a:r>
          </a:p>
          <a:p>
            <a:pPr eaLnBrk="1" hangingPunct="1"/>
            <a:r>
              <a:rPr lang="en-US" smtClean="0"/>
              <a:t>Counsel on danger signs/labour symptoms</a:t>
            </a:r>
          </a:p>
          <a:p>
            <a:pPr eaLnBrk="1" hangingPunct="1"/>
            <a:r>
              <a:rPr lang="en-US" smtClean="0"/>
              <a:t>Supplements to avoid anaemia</a:t>
            </a:r>
          </a:p>
          <a:p>
            <a:pPr eaLnBrk="1" hangingPunct="1"/>
            <a:r>
              <a:rPr lang="en-US" smtClean="0"/>
              <a:t>Early medical attention if bleeding occurs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457200" y="214313"/>
            <a:ext cx="8229600" cy="6643687"/>
          </a:xfrm>
        </p:spPr>
        <p:txBody>
          <a:bodyPr/>
          <a:lstStyle/>
          <a:p>
            <a:pPr eaLnBrk="1" hangingPunct="1"/>
            <a:r>
              <a:rPr lang="en-US" smtClean="0"/>
              <a:t>At presentation, admit for assessment- amount of bleeding, maternal condition, fetal condition</a:t>
            </a:r>
          </a:p>
          <a:p>
            <a:pPr eaLnBrk="1" hangingPunct="1"/>
            <a:r>
              <a:rPr lang="en-US" smtClean="0"/>
              <a:t>If stable and not term, delivery can be delayed</a:t>
            </a:r>
          </a:p>
          <a:p>
            <a:pPr eaLnBrk="1" hangingPunct="1"/>
            <a:r>
              <a:rPr lang="en-US" smtClean="0"/>
              <a:t>Most women with initial bleeding respnd to therapy, 50% may continue for 4 weeks</a:t>
            </a:r>
          </a:p>
          <a:p>
            <a:pPr eaLnBrk="1" hangingPunct="1"/>
            <a:r>
              <a:rPr lang="en-US" smtClean="0"/>
              <a:t>Large-bore IV, baseline labs with blood available</a:t>
            </a:r>
          </a:p>
          <a:p>
            <a:pPr eaLnBrk="1" hangingPunct="1"/>
            <a:r>
              <a:rPr lang="en-US" smtClean="0"/>
              <a:t>If &lt;34wks give steroids</a:t>
            </a:r>
          </a:p>
          <a:p>
            <a:pPr eaLnBrk="1" hangingPunct="1"/>
            <a:r>
              <a:rPr lang="en-US" smtClean="0"/>
              <a:t>Haematinics to maintain HCt above 30%</a:t>
            </a:r>
          </a:p>
          <a:p>
            <a:pPr eaLnBrk="1" hangingPunct="1"/>
            <a:r>
              <a:rPr lang="en-US" smtClean="0"/>
              <a:t>RH immune globulin if RH–ve unsensitized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examination</a:t>
            </a:r>
            <a:endParaRPr lang="en-GB" dirty="0"/>
          </a:p>
        </p:txBody>
      </p:sp>
      <p:sp>
        <p:nvSpPr>
          <p:cNvPr id="3" name="Content Placeholder 2"/>
          <p:cNvSpPr>
            <a:spLocks noGrp="1"/>
          </p:cNvSpPr>
          <p:nvPr>
            <p:ph idx="1"/>
          </p:nvPr>
        </p:nvSpPr>
        <p:spPr/>
        <p:txBody>
          <a:bodyPr/>
          <a:lstStyle/>
          <a:p>
            <a:r>
              <a:rPr lang="en-GB" dirty="0" smtClean="0"/>
              <a:t>Consult with the senior registrar on duty/patients private consultant.</a:t>
            </a:r>
          </a:p>
          <a:p>
            <a:r>
              <a:rPr lang="en-GB" dirty="0" smtClean="0"/>
              <a:t>Ideal investigations – </a:t>
            </a:r>
            <a:r>
              <a:rPr lang="en-GB" dirty="0" err="1" smtClean="0"/>
              <a:t>TBC,UECS,Serum</a:t>
            </a:r>
            <a:r>
              <a:rPr lang="en-GB" dirty="0" smtClean="0"/>
              <a:t> </a:t>
            </a:r>
            <a:r>
              <a:rPr lang="en-GB" dirty="0" err="1" smtClean="0"/>
              <a:t>Bhcg</a:t>
            </a:r>
            <a:r>
              <a:rPr lang="en-GB" dirty="0" smtClean="0"/>
              <a:t> </a:t>
            </a:r>
            <a:r>
              <a:rPr lang="en-GB" dirty="0" err="1" smtClean="0"/>
              <a:t>level,urinalysis</a:t>
            </a:r>
            <a:endParaRPr lang="en-GB" dirty="0" smtClean="0"/>
          </a:p>
          <a:p>
            <a:r>
              <a:rPr lang="en-GB" dirty="0" smtClean="0"/>
              <a:t>Radiology – ultrasound- TVS/TAS</a:t>
            </a: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1"/>
          </p:nvPr>
        </p:nvSpPr>
        <p:spPr>
          <a:xfrm>
            <a:off x="468313" y="0"/>
            <a:ext cx="8229600" cy="6143625"/>
          </a:xfrm>
        </p:spPr>
        <p:txBody>
          <a:bodyPr/>
          <a:lstStyle/>
          <a:p>
            <a:pPr eaLnBrk="1" hangingPunct="1"/>
            <a:r>
              <a:rPr lang="en-US" sz="2800" dirty="0" err="1" smtClean="0"/>
              <a:t>Tocolysis</a:t>
            </a:r>
            <a:r>
              <a:rPr lang="en-US" sz="2800" dirty="0" smtClean="0"/>
              <a:t>- not routine. Only if contracting, bleeding ceased, and delivery not indicated (</a:t>
            </a:r>
            <a:r>
              <a:rPr lang="en-US" sz="2800" dirty="0" err="1" smtClean="0"/>
              <a:t>MgSO</a:t>
            </a:r>
            <a:r>
              <a:rPr lang="en-US" sz="2800" dirty="0" smtClean="0"/>
              <a:t> </a:t>
            </a:r>
            <a:r>
              <a:rPr lang="en-US" sz="2800" dirty="0" err="1" smtClean="0"/>
              <a:t>vs</a:t>
            </a:r>
            <a:r>
              <a:rPr lang="en-US" sz="2800" dirty="0" smtClean="0"/>
              <a:t> </a:t>
            </a:r>
            <a:r>
              <a:rPr lang="en-US" sz="2800" dirty="0" err="1" smtClean="0"/>
              <a:t>betamim</a:t>
            </a:r>
            <a:r>
              <a:rPr lang="en-US" sz="2800" dirty="0" smtClean="0"/>
              <a:t>., </a:t>
            </a:r>
            <a:r>
              <a:rPr lang="en-US" sz="2800" dirty="0" err="1" smtClean="0"/>
              <a:t>Nifedipine</a:t>
            </a:r>
            <a:r>
              <a:rPr lang="en-US" sz="2800" dirty="0" smtClean="0"/>
              <a:t>)</a:t>
            </a:r>
          </a:p>
          <a:p>
            <a:pPr eaLnBrk="1" hangingPunct="1"/>
            <a:r>
              <a:rPr lang="en-US" sz="2800" dirty="0" err="1" smtClean="0"/>
              <a:t>Cerclage</a:t>
            </a:r>
            <a:r>
              <a:rPr lang="en-US" sz="2800" dirty="0" smtClean="0"/>
              <a:t>-to delay delivery. No good evidence</a:t>
            </a:r>
          </a:p>
          <a:p>
            <a:pPr eaLnBrk="1" hangingPunct="1"/>
            <a:r>
              <a:rPr lang="en-US" sz="2800" dirty="0" smtClean="0"/>
              <a:t>Out-patient management for small bleeds resolved for &gt;7 days (cost-effective, efficacious) if pt still remote from term</a:t>
            </a:r>
          </a:p>
          <a:p>
            <a:pPr eaLnBrk="1" hangingPunct="1">
              <a:buFont typeface="Wingdings" pitchFamily="2" charset="2"/>
              <a:buChar char="ü"/>
            </a:pPr>
            <a:r>
              <a:rPr lang="en-US" sz="2800" dirty="0" smtClean="0"/>
              <a:t>Lives nearby hosp (15 </a:t>
            </a:r>
            <a:r>
              <a:rPr lang="en-US" sz="2800" dirty="0" err="1" smtClean="0"/>
              <a:t>mins</a:t>
            </a:r>
            <a:r>
              <a:rPr lang="en-US" sz="2800" dirty="0" smtClean="0"/>
              <a:t>)</a:t>
            </a:r>
          </a:p>
          <a:p>
            <a:pPr eaLnBrk="1" hangingPunct="1">
              <a:buFont typeface="Wingdings" pitchFamily="2" charset="2"/>
              <a:buChar char="ü"/>
            </a:pPr>
            <a:r>
              <a:rPr lang="en-US" sz="2800" dirty="0" smtClean="0"/>
              <a:t>Compliant pt (reliable, can rest at home)</a:t>
            </a:r>
          </a:p>
          <a:p>
            <a:pPr eaLnBrk="1" hangingPunct="1">
              <a:buFont typeface="Wingdings" pitchFamily="2" charset="2"/>
              <a:buChar char="ü"/>
            </a:pPr>
            <a:r>
              <a:rPr lang="en-US" sz="2800" dirty="0" smtClean="0"/>
              <a:t>Has 24hr emergency transport to hosp</a:t>
            </a:r>
          </a:p>
          <a:p>
            <a:pPr eaLnBrk="1" hangingPunct="1">
              <a:buFont typeface="Wingdings" pitchFamily="2" charset="2"/>
              <a:buChar char="ü"/>
            </a:pPr>
            <a:r>
              <a:rPr lang="en-US" sz="2800" dirty="0" smtClean="0"/>
              <a:t>Can verbalize understanding of condition(risks)</a:t>
            </a:r>
          </a:p>
          <a:p>
            <a:pPr eaLnBrk="1" hangingPunct="1">
              <a:buFont typeface="Wingdings" pitchFamily="2" charset="2"/>
              <a:buChar char="ü"/>
            </a:pPr>
            <a:r>
              <a:rPr lang="en-US" sz="2800" dirty="0" smtClean="0"/>
              <a:t>If &gt;3episodes,admit till delivery</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p:cNvSpPr>
          <p:nvPr>
            <p:ph idx="1"/>
          </p:nvPr>
        </p:nvSpPr>
        <p:spPr>
          <a:xfrm>
            <a:off x="304800" y="500063"/>
            <a:ext cx="8686800" cy="6357937"/>
          </a:xfrm>
        </p:spPr>
        <p:txBody>
          <a:bodyPr/>
          <a:lstStyle/>
          <a:p>
            <a:r>
              <a:rPr lang="en-US" smtClean="0"/>
              <a:t>U/S towards term for location (esp. marginal)</a:t>
            </a:r>
          </a:p>
          <a:p>
            <a:r>
              <a:rPr lang="en-US" smtClean="0"/>
              <a:t>Other Indications for delivery:</a:t>
            </a:r>
          </a:p>
          <a:p>
            <a:pPr>
              <a:buFont typeface="Wingdings" pitchFamily="2" charset="2"/>
              <a:buChar char="§"/>
            </a:pPr>
            <a:r>
              <a:rPr lang="en-US" smtClean="0"/>
              <a:t>NRFHR unresponsive to treatment</a:t>
            </a:r>
          </a:p>
          <a:p>
            <a:pPr>
              <a:buFont typeface="Wingdings" pitchFamily="2" charset="2"/>
              <a:buChar char="§"/>
            </a:pPr>
            <a:r>
              <a:rPr lang="en-US" smtClean="0"/>
              <a:t>Life threatening refractory hemorrhage</a:t>
            </a:r>
          </a:p>
          <a:p>
            <a:pPr>
              <a:buFont typeface="Wingdings" pitchFamily="2" charset="2"/>
              <a:buChar char="§"/>
            </a:pPr>
            <a:r>
              <a:rPr lang="en-US" smtClean="0"/>
              <a:t>Significant vaginal bleeding after 34 weeks</a:t>
            </a:r>
          </a:p>
          <a:p>
            <a:r>
              <a:rPr lang="en-US" smtClean="0"/>
              <a:t>Amniocentesis for fetal lung maturity at 36wks, deliver at 37 wks</a:t>
            </a:r>
          </a:p>
          <a:p>
            <a:r>
              <a:rPr lang="en-US" smtClean="0"/>
              <a:t>C/S delivery for complete praevia (marginal may deliver vaginally) Rates of C/S depends on distance from os</a:t>
            </a:r>
          </a:p>
          <a:p>
            <a:r>
              <a:rPr lang="en-US" smtClean="0"/>
              <a:t>In cases of marginal, can do “double set-up”</a:t>
            </a:r>
          </a:p>
          <a:p>
            <a:pPr>
              <a:buFont typeface="Wingdings" pitchFamily="2" charset="2"/>
              <a:buChar char="§"/>
            </a:pP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p:cNvSpPr>
          <p:nvPr>
            <p:ph type="body" idx="4294967295"/>
          </p:nvPr>
        </p:nvSpPr>
        <p:spPr/>
        <p:txBody>
          <a:bodyPr/>
          <a:lstStyle/>
          <a:p>
            <a:r>
              <a:rPr lang="en-ZA" smtClean="0"/>
              <a:t>VELAMENTOUS INSERTION OF CORD</a:t>
            </a:r>
            <a:endParaRPr lang="en-GB" smtClean="0"/>
          </a:p>
        </p:txBody>
      </p:sp>
      <p:pic>
        <p:nvPicPr>
          <p:cNvPr id="104450" name="Picture 4" descr="images"/>
          <p:cNvPicPr>
            <a:picLocks noChangeAspect="1" noChangeArrowheads="1"/>
          </p:cNvPicPr>
          <p:nvPr/>
        </p:nvPicPr>
        <p:blipFill>
          <a:blip r:embed="rId2" cstate="print"/>
          <a:srcRect/>
          <a:stretch>
            <a:fillRect/>
          </a:stretch>
        </p:blipFill>
        <p:spPr bwMode="auto">
          <a:xfrm>
            <a:off x="1116013" y="2708275"/>
            <a:ext cx="2447925" cy="2087563"/>
          </a:xfrm>
          <a:prstGeom prst="rect">
            <a:avLst/>
          </a:prstGeom>
          <a:noFill/>
          <a:ln w="9525">
            <a:noFill/>
            <a:miter lim="800000"/>
            <a:headEnd/>
            <a:tailEnd/>
          </a:ln>
        </p:spPr>
      </p:pic>
      <p:pic>
        <p:nvPicPr>
          <p:cNvPr id="104451" name="Picture 5" descr="NathanParisVCI2"/>
          <p:cNvPicPr>
            <a:picLocks noChangeAspect="1" noChangeArrowheads="1"/>
          </p:cNvPicPr>
          <p:nvPr/>
        </p:nvPicPr>
        <p:blipFill>
          <a:blip r:embed="rId3" cstate="print"/>
          <a:srcRect/>
          <a:stretch>
            <a:fillRect/>
          </a:stretch>
        </p:blipFill>
        <p:spPr bwMode="auto">
          <a:xfrm>
            <a:off x="-466725" y="-152400"/>
            <a:ext cx="10077450"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p:cNvSpPr>
          <p:nvPr>
            <p:ph type="body" idx="4294967295"/>
          </p:nvPr>
        </p:nvSpPr>
        <p:spPr/>
        <p:txBody>
          <a:bodyPr/>
          <a:lstStyle/>
          <a:p>
            <a:r>
              <a:rPr lang="en-ZA" smtClean="0"/>
              <a:t>CERVICITIS			CERVICAL ECTROPION</a:t>
            </a:r>
            <a:endParaRPr lang="en-GB" smtClean="0"/>
          </a:p>
        </p:txBody>
      </p:sp>
      <p:pic>
        <p:nvPicPr>
          <p:cNvPr id="105474" name="Picture 4" descr="cervicitis1"/>
          <p:cNvPicPr>
            <a:picLocks noChangeAspect="1" noChangeArrowheads="1"/>
          </p:cNvPicPr>
          <p:nvPr/>
        </p:nvPicPr>
        <p:blipFill>
          <a:blip r:embed="rId2" cstate="print"/>
          <a:srcRect/>
          <a:stretch>
            <a:fillRect/>
          </a:stretch>
        </p:blipFill>
        <p:spPr bwMode="auto">
          <a:xfrm>
            <a:off x="1403350" y="2565400"/>
            <a:ext cx="1609725" cy="2376488"/>
          </a:xfrm>
          <a:prstGeom prst="rect">
            <a:avLst/>
          </a:prstGeom>
          <a:noFill/>
          <a:ln w="9525">
            <a:noFill/>
            <a:miter lim="800000"/>
            <a:headEnd/>
            <a:tailEnd/>
          </a:ln>
        </p:spPr>
      </p:pic>
      <p:pic>
        <p:nvPicPr>
          <p:cNvPr id="105475" name="Picture 6" descr="cervical-erosion"/>
          <p:cNvPicPr>
            <a:picLocks noChangeAspect="1" noChangeArrowheads="1"/>
          </p:cNvPicPr>
          <p:nvPr/>
        </p:nvPicPr>
        <p:blipFill>
          <a:blip r:embed="rId3" cstate="print"/>
          <a:srcRect/>
          <a:stretch>
            <a:fillRect/>
          </a:stretch>
        </p:blipFill>
        <p:spPr bwMode="auto">
          <a:xfrm>
            <a:off x="4932363" y="2060575"/>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ZA" smtClean="0"/>
              <a:t>REMEMBER…</a:t>
            </a:r>
            <a:endParaRPr lang="en-GB" smtClean="0"/>
          </a:p>
        </p:txBody>
      </p:sp>
      <p:sp>
        <p:nvSpPr>
          <p:cNvPr id="84995" name="Rectangle 3"/>
          <p:cNvSpPr>
            <a:spLocks noGrp="1" noChangeArrowheads="1"/>
          </p:cNvSpPr>
          <p:nvPr>
            <p:ph idx="1"/>
          </p:nvPr>
        </p:nvSpPr>
        <p:spPr/>
        <p:txBody>
          <a:bodyPr/>
          <a:lstStyle/>
          <a:p>
            <a:pPr eaLnBrk="1" hangingPunct="1"/>
            <a:r>
              <a:rPr lang="en-ZA" smtClean="0"/>
              <a:t>APH WEAKENS SO THAT PPH KILLS!!!</a:t>
            </a:r>
            <a:endParaRPr lang="en-GB"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768" decel="100000"/>
                                        <p:tgtEl>
                                          <p:spTgt spid="84994"/>
                                        </p:tgtEl>
                                      </p:cBhvr>
                                    </p:animEffect>
                                    <p:animScale>
                                      <p:cBhvr>
                                        <p:cTn id="8" dur="768" decel="100000"/>
                                        <p:tgtEl>
                                          <p:spTgt spid="84994"/>
                                        </p:tgtEl>
                                      </p:cBhvr>
                                      <p:from x="10000" y="10000"/>
                                      <p:to x="200000" y="450000"/>
                                    </p:animScale>
                                    <p:animScale>
                                      <p:cBhvr>
                                        <p:cTn id="9" dur="1230" accel="100000" fill="hold">
                                          <p:stCondLst>
                                            <p:cond delay="768"/>
                                          </p:stCondLst>
                                        </p:cTn>
                                        <p:tgtEl>
                                          <p:spTgt spid="84994"/>
                                        </p:tgtEl>
                                      </p:cBhvr>
                                      <p:from x="200000" y="450000"/>
                                      <p:to x="100000" y="100000"/>
                                    </p:animScale>
                                    <p:set>
                                      <p:cBhvr>
                                        <p:cTn id="10" dur="768" fill="hold"/>
                                        <p:tgtEl>
                                          <p:spTgt spid="84994"/>
                                        </p:tgtEl>
                                        <p:attrNameLst>
                                          <p:attrName>ppt_x</p:attrName>
                                        </p:attrNameLst>
                                      </p:cBhvr>
                                      <p:to>
                                        <p:strVal val="(0.5)"/>
                                      </p:to>
                                    </p:set>
                                    <p:anim from="(0.5)" to="(#ppt_x)" calcmode="lin" valueType="num">
                                      <p:cBhvr>
                                        <p:cTn id="11" dur="1230" accel="100000" fill="hold">
                                          <p:stCondLst>
                                            <p:cond delay="768"/>
                                          </p:stCondLst>
                                        </p:cTn>
                                        <p:tgtEl>
                                          <p:spTgt spid="84994"/>
                                        </p:tgtEl>
                                        <p:attrNameLst>
                                          <p:attrName>ppt_x</p:attrName>
                                        </p:attrNameLst>
                                      </p:cBhvr>
                                    </p:anim>
                                    <p:set>
                                      <p:cBhvr>
                                        <p:cTn id="12" dur="768" fill="hold"/>
                                        <p:tgtEl>
                                          <p:spTgt spid="84994"/>
                                        </p:tgtEl>
                                        <p:attrNameLst>
                                          <p:attrName>ppt_y</p:attrName>
                                        </p:attrNameLst>
                                      </p:cBhvr>
                                      <p:to>
                                        <p:strVal val="(#ppt_y+0.4)"/>
                                      </p:to>
                                    </p:set>
                                    <p:anim from="(#ppt_y+0.4)" to="(#ppt_y)" calcmode="lin" valueType="num">
                                      <p:cBhvr>
                                        <p:cTn id="13" dur="1230" accel="100000" fill="hold">
                                          <p:stCondLst>
                                            <p:cond delay="768"/>
                                          </p:stCondLst>
                                        </p:cTn>
                                        <p:tgtEl>
                                          <p:spTgt spid="8499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4995">
                                            <p:txEl>
                                              <p:pRg st="0" end="0"/>
                                            </p:txEl>
                                          </p:spTgt>
                                        </p:tgtEl>
                                        <p:attrNameLst>
                                          <p:attrName>style.visibility</p:attrName>
                                        </p:attrNameLst>
                                      </p:cBhvr>
                                      <p:to>
                                        <p:strVal val="visible"/>
                                      </p:to>
                                    </p:set>
                                    <p:anim calcmode="lin" valueType="num">
                                      <p:cBhvr>
                                        <p:cTn id="18"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499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4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Once results are in</a:t>
            </a:r>
            <a:endParaRPr lang="en-GB" dirty="0"/>
          </a:p>
        </p:txBody>
      </p:sp>
      <p:sp>
        <p:nvSpPr>
          <p:cNvPr id="3" name="Content Placeholder 2"/>
          <p:cNvSpPr>
            <a:spLocks noGrp="1"/>
          </p:cNvSpPr>
          <p:nvPr>
            <p:ph idx="1"/>
          </p:nvPr>
        </p:nvSpPr>
        <p:spPr/>
        <p:txBody>
          <a:bodyPr/>
          <a:lstStyle/>
          <a:p>
            <a:r>
              <a:rPr lang="en-GB" dirty="0" smtClean="0"/>
              <a:t>Inform senior registrar/consultant/primary doctor.</a:t>
            </a:r>
          </a:p>
          <a:p>
            <a:r>
              <a:rPr lang="en-GB" dirty="0" smtClean="0"/>
              <a:t>If its an acute case- manage as an emergency, start on admission protocol ASAP.</a:t>
            </a:r>
          </a:p>
          <a:p>
            <a:r>
              <a:rPr lang="en-GB" dirty="0" smtClean="0"/>
              <a:t>Manage shock if need be.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Miscarraiges</a:t>
            </a:r>
            <a:endParaRPr lang="en-GB" dirty="0"/>
          </a:p>
        </p:txBody>
      </p:sp>
      <p:sp>
        <p:nvSpPr>
          <p:cNvPr id="3" name="Content Placeholder 2"/>
          <p:cNvSpPr>
            <a:spLocks noGrp="1"/>
          </p:cNvSpPr>
          <p:nvPr>
            <p:ph idx="1"/>
          </p:nvPr>
        </p:nvSpPr>
        <p:spPr/>
        <p:txBody>
          <a:bodyPr/>
          <a:lstStyle/>
          <a:p>
            <a:r>
              <a:rPr lang="en-GB" dirty="0" smtClean="0"/>
              <a:t>Common presentation in the A&amp;E.</a:t>
            </a:r>
          </a:p>
          <a:p>
            <a:r>
              <a:rPr lang="en-GB" dirty="0" smtClean="0"/>
              <a:t>PV bleeding and pain are a common combination</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tYPES</a:t>
            </a:r>
            <a:endParaRPr lang="en-GB" dirty="0"/>
          </a:p>
        </p:txBody>
      </p:sp>
      <p:sp>
        <p:nvSpPr>
          <p:cNvPr id="3" name="Content Placeholder 2"/>
          <p:cNvSpPr>
            <a:spLocks noGrp="1"/>
          </p:cNvSpPr>
          <p:nvPr>
            <p:ph idx="1"/>
          </p:nvPr>
        </p:nvSpPr>
        <p:spPr/>
        <p:txBody>
          <a:bodyPr/>
          <a:lstStyle/>
          <a:p>
            <a:r>
              <a:rPr lang="en-GB" dirty="0" smtClean="0"/>
              <a:t>Complete – closed cervix, No </a:t>
            </a:r>
            <a:r>
              <a:rPr lang="en-GB" dirty="0" err="1" smtClean="0"/>
              <a:t>poc</a:t>
            </a:r>
            <a:r>
              <a:rPr lang="en-GB" dirty="0" smtClean="0"/>
              <a:t> on scan</a:t>
            </a:r>
          </a:p>
          <a:p>
            <a:r>
              <a:rPr lang="en-GB" dirty="0" smtClean="0"/>
              <a:t>Threatened – closed </a:t>
            </a:r>
            <a:r>
              <a:rPr lang="en-GB" dirty="0" err="1" smtClean="0"/>
              <a:t>cervix,Viable</a:t>
            </a:r>
            <a:r>
              <a:rPr lang="en-GB" dirty="0" smtClean="0"/>
              <a:t> </a:t>
            </a:r>
            <a:r>
              <a:rPr lang="en-GB" dirty="0" err="1" smtClean="0"/>
              <a:t>fetus</a:t>
            </a:r>
            <a:endParaRPr lang="en-GB" dirty="0" smtClean="0"/>
          </a:p>
          <a:p>
            <a:r>
              <a:rPr lang="en-GB" dirty="0" smtClean="0"/>
              <a:t>Inevitable – Open cervix, Viable </a:t>
            </a:r>
            <a:r>
              <a:rPr lang="en-GB" dirty="0" err="1" smtClean="0"/>
              <a:t>fetus</a:t>
            </a:r>
            <a:endParaRPr lang="en-GB" dirty="0" smtClean="0"/>
          </a:p>
          <a:p>
            <a:r>
              <a:rPr lang="en-GB" dirty="0" smtClean="0"/>
              <a:t>Incomplete –Open cervix, POC on scan</a:t>
            </a:r>
          </a:p>
          <a:p>
            <a:r>
              <a:rPr lang="en-GB" dirty="0" smtClean="0"/>
              <a:t>Septic miscarriage – features of abortion with features of infection/sepsis</a:t>
            </a:r>
            <a:endParaRPr lang="en-GB"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1365</TotalTime>
  <Words>2167</Words>
  <Application>Microsoft Office PowerPoint</Application>
  <PresentationFormat>On-screen Show (4:3)</PresentationFormat>
  <Paragraphs>366</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Trek</vt:lpstr>
      <vt:lpstr>Slide 1</vt:lpstr>
      <vt:lpstr>Vaginal bleeding in pregnancy</vt:lpstr>
      <vt:lpstr>Slide 3</vt:lpstr>
      <vt:lpstr>PV bleeding before 28 weeks</vt:lpstr>
      <vt:lpstr>Management</vt:lpstr>
      <vt:lpstr>After examination</vt:lpstr>
      <vt:lpstr>Once results are in</vt:lpstr>
      <vt:lpstr>Miscarraiges</vt:lpstr>
      <vt:lpstr>tYPES</vt:lpstr>
      <vt:lpstr>Management </vt:lpstr>
      <vt:lpstr>Ectopic pregnancy</vt:lpstr>
      <vt:lpstr>Management</vt:lpstr>
      <vt:lpstr>GTN</vt:lpstr>
      <vt:lpstr>CLASSIFICATION OF HAEMORRHAGE</vt:lpstr>
      <vt:lpstr>Haemorrhagic shock and table</vt:lpstr>
      <vt:lpstr>O.R.D.E.R</vt:lpstr>
      <vt:lpstr>O.R.D.E.R.</vt:lpstr>
      <vt:lpstr>ANTEPARTUM HAEMORRHAGE  </vt:lpstr>
      <vt:lpstr>OUTLINE</vt:lpstr>
      <vt:lpstr>INTRODUCTION &amp; DEFINITION</vt:lpstr>
      <vt:lpstr>INCIDENCE</vt:lpstr>
      <vt:lpstr>AETIOLOGY</vt:lpstr>
      <vt:lpstr>ABRUPTIO</vt:lpstr>
      <vt:lpstr>       Revealed   :   Concealed</vt:lpstr>
      <vt:lpstr>Pathology cont’d</vt:lpstr>
      <vt:lpstr>RISK FACTORS</vt:lpstr>
      <vt:lpstr>Risk Factors Cont’d</vt:lpstr>
      <vt:lpstr>Slide 28</vt:lpstr>
      <vt:lpstr>Slide 29</vt:lpstr>
      <vt:lpstr>Clinical Features</vt:lpstr>
      <vt:lpstr>DIAGNOSIS</vt:lpstr>
      <vt:lpstr>SITES OF PLACENTAL BLEEDING</vt:lpstr>
      <vt:lpstr>Slide 33</vt:lpstr>
      <vt:lpstr>Laboratory</vt:lpstr>
      <vt:lpstr>DIFFERENTIAL DIAGNOSIS</vt:lpstr>
      <vt:lpstr>COMPLICATIONS</vt:lpstr>
      <vt:lpstr>Slide 37</vt:lpstr>
      <vt:lpstr>Slide 38</vt:lpstr>
      <vt:lpstr>PRINCIPLES OF MANAGEMENT (ABRUPTIO)</vt:lpstr>
      <vt:lpstr>Slide 40</vt:lpstr>
      <vt:lpstr>PRAEVIA</vt:lpstr>
      <vt:lpstr>TYPES</vt:lpstr>
      <vt:lpstr>classification</vt:lpstr>
      <vt:lpstr>Types cont’d</vt:lpstr>
      <vt:lpstr>PATHOGENESIS</vt:lpstr>
      <vt:lpstr>Slide 46</vt:lpstr>
      <vt:lpstr>Slide 47</vt:lpstr>
      <vt:lpstr>Slide 48</vt:lpstr>
      <vt:lpstr>Slide 49</vt:lpstr>
      <vt:lpstr>PATHOLOGY</vt:lpstr>
      <vt:lpstr>CLINICAL FEATURES</vt:lpstr>
      <vt:lpstr>Slide 52</vt:lpstr>
      <vt:lpstr>Slide 53</vt:lpstr>
      <vt:lpstr>Slide 54</vt:lpstr>
      <vt:lpstr>DIAGNOSIS</vt:lpstr>
      <vt:lpstr>COMPLICATIONS</vt:lpstr>
      <vt:lpstr>Slide 57</vt:lpstr>
      <vt:lpstr>PRINCIPLES OF MANAGEMENT (PRAEVIA)</vt:lpstr>
      <vt:lpstr>Slide 59</vt:lpstr>
      <vt:lpstr>Slide 60</vt:lpstr>
      <vt:lpstr>Slide 61</vt:lpstr>
      <vt:lpstr>Slide 62</vt:lpstr>
      <vt:lpstr>Slide 63</vt:lpstr>
      <vt:lpstr>REMEMBER…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ANTEPARTUM HAEMORRHAGE</dc:title>
  <dc:creator>Waithira</dc:creator>
  <cp:lastModifiedBy>ALEX</cp:lastModifiedBy>
  <cp:revision>128</cp:revision>
  <dcterms:created xsi:type="dcterms:W3CDTF">2011-06-18T21:24:12Z</dcterms:created>
  <dcterms:modified xsi:type="dcterms:W3CDTF">2016-08-10T19:34:18Z</dcterms:modified>
</cp:coreProperties>
</file>