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599"/>
            <a:ext cx="368504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cute asthma in childre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Acute asthma in children </a:t>
            </a:r>
          </a:p>
        </p:txBody>
      </p:sp>
      <p:sp>
        <p:nvSpPr>
          <p:cNvPr id="120" name="Prof E Maleche Obimbo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Prof E Maleche Obimbo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lden hour :medical manag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Golden hour :medical management </a:t>
            </a:r>
          </a:p>
        </p:txBody>
      </p:sp>
      <p:sp>
        <p:nvSpPr>
          <p:cNvPr id="148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 </a:t>
            </a:r>
          </a:p>
        </p:txBody>
      </p:sp>
      <p:graphicFrame>
        <p:nvGraphicFramePr>
          <p:cNvPr id="149" name="Table"/>
          <p:cNvGraphicFramePr/>
          <p:nvPr/>
        </p:nvGraphicFramePr>
        <p:xfrm>
          <a:off x="1532476" y="2944969"/>
          <a:ext cx="9541986" cy="5883665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3180661"/>
                <a:gridCol w="3180661"/>
                <a:gridCol w="3180661"/>
              </a:tblGrid>
              <a:tr h="1961221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Medication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Moderate to severe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961221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SABA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MDI 2-4 puffs every 20min x 1hr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961221"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 </a:t>
            </a:r>
          </a:p>
        </p:txBody>
      </p:sp>
      <p:graphicFrame>
        <p:nvGraphicFramePr>
          <p:cNvPr id="153" name="Table"/>
          <p:cNvGraphicFramePr/>
          <p:nvPr/>
        </p:nvGraphicFramePr>
        <p:xfrm>
          <a:off x="3016344" y="2615848"/>
          <a:ext cx="8789141" cy="57150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2929713"/>
                <a:gridCol w="2929713"/>
                <a:gridCol w="2929713"/>
              </a:tblGrid>
              <a:tr h="1905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Medication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Anticholinergic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fter golden hour, reasses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After golden hour, reassess:</a:t>
            </a:r>
          </a:p>
          <a:p>
            <a:pPr defTabSz="484886">
              <a:defRPr sz="6640"/>
            </a:pPr>
            <a:r>
              <a:t>Good response </a:t>
            </a:r>
          </a:p>
        </p:txBody>
      </p:sp>
      <p:sp>
        <p:nvSpPr>
          <p:cNvPr id="156" name="No respiratory distress,  o dander sig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 respiratory distress,  o dander signs </a:t>
            </a:r>
          </a:p>
          <a:p>
            <a:pPr/>
            <a:r>
              <a:t>Oxygen sats &gt; 94% (child), 90% adolescent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(2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(2)</a:t>
            </a:r>
          </a:p>
        </p:txBody>
      </p:sp>
      <p:sp>
        <p:nvSpPr>
          <p:cNvPr id="159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(3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(3)</a:t>
            </a:r>
          </a:p>
        </p:txBody>
      </p:sp>
      <p:sp>
        <p:nvSpPr>
          <p:cNvPr id="162" name="Re-classify as moderate or seve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Re-classify as moderate or severe </a:t>
            </a:r>
          </a:p>
          <a:p>
            <a:pPr/>
            <a:r>
              <a:t>Severe -admit to ward</a:t>
            </a:r>
          </a:p>
          <a:p>
            <a:pPr/>
            <a:r>
              <a:t>Impending respiratory arrest -admit to ICU </a:t>
            </a:r>
          </a:p>
          <a:p>
            <a:pPr/>
            <a:r>
              <a:t>Moderate - continue treatment additional 1-2hours in emergency dept re-assess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After golden hour, poor respons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26466">
              <a:defRPr sz="5840"/>
            </a:pPr>
            <a:r>
              <a:t>After golden hour, poor response </a:t>
            </a:r>
          </a:p>
          <a:p>
            <a:pPr defTabSz="426466">
              <a:defRPr sz="5840"/>
            </a:pPr>
            <a:r>
              <a:t>Admit to hospital </a:t>
            </a:r>
          </a:p>
        </p:txBody>
      </p:sp>
      <p:sp>
        <p:nvSpPr>
          <p:cNvPr id="165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 </a:t>
            </a:r>
          </a:p>
        </p:txBody>
      </p:sp>
      <p:graphicFrame>
        <p:nvGraphicFramePr>
          <p:cNvPr id="166" name="Table"/>
          <p:cNvGraphicFramePr/>
          <p:nvPr/>
        </p:nvGraphicFramePr>
        <p:xfrm>
          <a:off x="1030579" y="2441275"/>
          <a:ext cx="10943642" cy="57150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3647880"/>
                <a:gridCol w="3647880"/>
                <a:gridCol w="3647880"/>
              </a:tblGrid>
              <a:tr h="142875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Medication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Dose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Indication 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Salbutamol (SABA)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-nebulise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Ipratropium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Corticosteroid (oral 4hrs onset of action)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 </a:t>
            </a:r>
          </a:p>
        </p:txBody>
      </p:sp>
      <p:graphicFrame>
        <p:nvGraphicFramePr>
          <p:cNvPr id="170" name="Table"/>
          <p:cNvGraphicFramePr/>
          <p:nvPr/>
        </p:nvGraphicFramePr>
        <p:xfrm>
          <a:off x="1532476" y="2724956"/>
          <a:ext cx="10240277" cy="57150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3413425"/>
                <a:gridCol w="3413425"/>
                <a:gridCol w="3413425"/>
              </a:tblGrid>
              <a:tr h="1905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Medication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Dose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Indication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Oxygen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By mask 5-12l/min aim maintain SaO2 &gt;94%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Magnesium sulphate (May use with SABA and anticholinergic)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-nebulised MgSO4 or 
-25 -75mg/kg IV slow bolts over 20 min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Assess for indications for intensive ca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Assess for indications for intensive care </a:t>
            </a:r>
          </a:p>
        </p:txBody>
      </p:sp>
      <p:sp>
        <p:nvSpPr>
          <p:cNvPr id="173" name="Impending respiratory failure as follow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5675">
              <a:spcBef>
                <a:spcPts val="3200"/>
              </a:spcBef>
              <a:buSzTx/>
              <a:buNone/>
              <a:defRPr sz="2964"/>
            </a:pPr>
            <a:r>
              <a:t>Impending respiratory failure as follows </a:t>
            </a:r>
          </a:p>
          <a:p>
            <a:pPr marL="356615" indent="-356615" defTabSz="455675">
              <a:spcBef>
                <a:spcPts val="3200"/>
              </a:spcBef>
              <a:defRPr sz="2964"/>
            </a:pPr>
            <a:r>
              <a:t>Progressive respiratory deterioration , apnea </a:t>
            </a:r>
          </a:p>
          <a:p>
            <a:pPr marL="356615" indent="-356615" defTabSz="455675">
              <a:spcBef>
                <a:spcPts val="3200"/>
              </a:spcBef>
              <a:defRPr sz="2964"/>
            </a:pPr>
            <a:r>
              <a:t>Altered mental status (reduced consciousness, confusion , agitation , drowsiness/lethargy )</a:t>
            </a:r>
          </a:p>
          <a:p>
            <a:pPr marL="356615" indent="-356615" defTabSz="455675">
              <a:spcBef>
                <a:spcPts val="3200"/>
              </a:spcBef>
              <a:defRPr sz="2964"/>
            </a:pPr>
            <a:r>
              <a:t>Inability to speak , progressive fatigue </a:t>
            </a:r>
          </a:p>
          <a:p>
            <a:pPr marL="356615" indent="-356615" defTabSz="455675">
              <a:spcBef>
                <a:spcPts val="3200"/>
              </a:spcBef>
              <a:defRPr sz="2964"/>
            </a:pPr>
            <a:r>
              <a:t>PEFR &lt;30% (PEFR 30 - 50% do arterial blood gas analysis)</a:t>
            </a:r>
          </a:p>
          <a:p>
            <a:pPr marL="356615" indent="-356615" defTabSz="455675">
              <a:spcBef>
                <a:spcPts val="3200"/>
              </a:spcBef>
              <a:defRPr sz="2964"/>
            </a:pPr>
            <a:r>
              <a:t>PCO2 &gt; 45mmHg (&gt;6kPa)</a:t>
            </a:r>
          </a:p>
          <a:p>
            <a:pPr marL="356615" indent="-356615" defTabSz="455675">
              <a:spcBef>
                <a:spcPts val="3200"/>
              </a:spcBef>
              <a:defRPr sz="2964"/>
            </a:pPr>
            <a:r>
              <a:t>PO2 &lt; 60mmHg (&lt;8kPa)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Impending Respiratory Failure , ICU ca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Impending Respiratory Failure , ICU care</a:t>
            </a:r>
          </a:p>
        </p:txBody>
      </p:sp>
      <p:sp>
        <p:nvSpPr>
          <p:cNvPr id="176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 </a:t>
            </a:r>
          </a:p>
        </p:txBody>
      </p:sp>
      <p:graphicFrame>
        <p:nvGraphicFramePr>
          <p:cNvPr id="177" name="Table"/>
          <p:cNvGraphicFramePr/>
          <p:nvPr/>
        </p:nvGraphicFramePr>
        <p:xfrm>
          <a:off x="1379725" y="2876550"/>
          <a:ext cx="10960390" cy="5557498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3653463"/>
                <a:gridCol w="3653463"/>
                <a:gridCol w="3653463"/>
              </a:tblGrid>
              <a:tr h="111149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Medication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11149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Aminophylline (do NOT use with SABA)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11149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Oxygen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111499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IV beta 2 agonist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111499"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Other considerations: hyd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Other considerations: hydration</a:t>
            </a:r>
          </a:p>
        </p:txBody>
      </p:sp>
      <p:sp>
        <p:nvSpPr>
          <p:cNvPr id="180" name="Oral fluids preferred for mos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Oral fluids preferred for most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linical presentation of asthm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Clinical presentation of asthma</a:t>
            </a:r>
          </a:p>
        </p:txBody>
      </p:sp>
      <p:sp>
        <p:nvSpPr>
          <p:cNvPr id="123" name="Suspect asthma if a child has recurrent and /or persist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3700"/>
              </a:spcBef>
              <a:defRPr sz="3420"/>
            </a:pPr>
            <a:r>
              <a:t>Suspect asthma if a child has recurrent and /or persistent</a:t>
            </a:r>
          </a:p>
          <a:p>
            <a:pPr lvl="1" marL="822959" indent="-411479" defTabSz="525779">
              <a:spcBef>
                <a:spcPts val="3700"/>
              </a:spcBef>
              <a:defRPr sz="3420"/>
            </a:pPr>
            <a:r>
              <a:t>Wheeze</a:t>
            </a:r>
          </a:p>
          <a:p>
            <a:pPr lvl="1" marL="822959" indent="-411479" defTabSz="525779">
              <a:spcBef>
                <a:spcPts val="3700"/>
              </a:spcBef>
              <a:defRPr sz="3420"/>
            </a:pPr>
            <a:r>
              <a:t>Cough</a:t>
            </a:r>
          </a:p>
          <a:p>
            <a:pPr lvl="1" marL="822959" indent="-411479" defTabSz="525779">
              <a:spcBef>
                <a:spcPts val="3700"/>
              </a:spcBef>
              <a:defRPr sz="3420"/>
            </a:pPr>
            <a:r>
              <a:t>breathlessness (difficultly or heavy breathing , shortness of breath , chest tightness) Escpecilaly if they tend to be worse at night, brought on/worsened by exercise (older child) , or brought on/worse during crying (young child)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Other consideration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Other considerations:</a:t>
            </a:r>
          </a:p>
          <a:p>
            <a:pPr defTabSz="397256">
              <a:defRPr sz="5440"/>
            </a:pPr>
            <a:r>
              <a:t>Adverse effects of high dose SABA</a:t>
            </a:r>
          </a:p>
        </p:txBody>
      </p:sp>
      <p:sp>
        <p:nvSpPr>
          <p:cNvPr id="183" name="Hypoxemia due to ventilation -perfusion (V-Q) mismatc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Hypoxemia due to ventilation -perfusion (V-Q) mismatch</a:t>
            </a:r>
          </a:p>
          <a:p>
            <a:pPr/>
            <a:r>
              <a:t>....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Other consideration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Other considerations:</a:t>
            </a:r>
          </a:p>
          <a:p>
            <a:pPr defTabSz="484886">
              <a:defRPr sz="6640"/>
            </a:pPr>
            <a:r>
              <a:t>Not recommended </a:t>
            </a:r>
          </a:p>
        </p:txBody>
      </p:sp>
      <p:sp>
        <p:nvSpPr>
          <p:cNvPr id="186" name="Chest physio/incentive spiromet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3756" indent="-333756" defTabSz="426466">
              <a:spcBef>
                <a:spcPts val="3000"/>
              </a:spcBef>
              <a:defRPr sz="2774"/>
            </a:pPr>
            <a:r>
              <a:t>Chest physio/incentive spirometry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Can trigger worsening bronchospams 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Mucolytics and cough syrups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Can worsen the bronchial obstruction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Sedatives (strictly avoid)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Hydration with large volumes of fluids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Antibiotics (unless infection ...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Adrenaline ...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omplications and acute asthm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Complications and acute asthma</a:t>
            </a:r>
          </a:p>
        </p:txBody>
      </p:sp>
      <p:sp>
        <p:nvSpPr>
          <p:cNvPr id="189" name="Mucus plu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Mucus plugs</a:t>
            </a:r>
          </a:p>
          <a:p>
            <a:pPr/>
            <a:r>
              <a:t>Atelectasis</a:t>
            </a:r>
          </a:p>
          <a:p>
            <a:pPr/>
            <a:r>
              <a:t>Pneumothorax</a:t>
            </a:r>
          </a:p>
          <a:p>
            <a:pPr/>
            <a:r>
              <a:t>Pneumo-mediastinum</a:t>
            </a:r>
          </a:p>
          <a:p>
            <a:pPr/>
            <a:r>
              <a:t>Respiratory failure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ischarge home &amp; follow-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/>
            <a:r>
              <a:t>Discharge home &amp; follow-up</a:t>
            </a:r>
          </a:p>
        </p:txBody>
      </p:sp>
      <p:sp>
        <p:nvSpPr>
          <p:cNvPr id="192" name="Home treatment, as described earli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73887">
              <a:spcBef>
                <a:spcPts val="2600"/>
              </a:spcBef>
              <a:buSzTx/>
              <a:buNone/>
              <a:defRPr sz="2432"/>
            </a:pPr>
            <a:r>
              <a:t>Home treatment, as described earlier: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Inhaled corticosteroids MDI long term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Salbutamol MDI PRN,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+/- LTRA, +/- LABA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432"/>
            </a:pPr>
            <a:r>
              <a:t>Educate parents and child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Correct inhaler spacer technique 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How and when to use medication 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To recognize exacerbations, monitor PEFR (older child)</a:t>
            </a:r>
          </a:p>
          <a:p>
            <a:pPr marL="292607" indent="-292607" defTabSz="373887">
              <a:spcBef>
                <a:spcPts val="2600"/>
              </a:spcBef>
              <a:defRPr sz="2432"/>
            </a:pPr>
            <a:r>
              <a:t>Follow-up appointment in 1-2 weeks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sthma exacerb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Asthma exacerbation</a:t>
            </a:r>
          </a:p>
        </p:txBody>
      </p:sp>
      <p:sp>
        <p:nvSpPr>
          <p:cNvPr id="126" name="Definition: episodes of progressive increase in shortness of breath , cough , wheezing , or chest tightness. (Any of a combination of these symptoms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5195" indent="-425195" defTabSz="543305">
              <a:spcBef>
                <a:spcPts val="3900"/>
              </a:spcBef>
              <a:defRPr sz="3534"/>
            </a:pPr>
            <a:r>
              <a:t>Definition: episodes of progressive increase in shortness of breath , cough , wheezing , or chest tightness. (Any of a combination of these symptoms)</a:t>
            </a:r>
          </a:p>
          <a:p>
            <a:pPr marL="425195" indent="-425195" defTabSz="543305">
              <a:spcBef>
                <a:spcPts val="3900"/>
              </a:spcBef>
              <a:defRPr sz="3534"/>
            </a:pPr>
            <a:r>
              <a:t>Can be of sudden onset</a:t>
            </a:r>
          </a:p>
          <a:p>
            <a:pPr marL="425195" indent="-425195" defTabSz="543305">
              <a:spcBef>
                <a:spcPts val="3900"/>
              </a:spcBef>
              <a:defRPr sz="3534"/>
            </a:pPr>
            <a:r>
              <a:t>Or can be insidious onset </a:t>
            </a:r>
          </a:p>
          <a:p>
            <a:pPr marL="425195" indent="-425195" defTabSz="543305">
              <a:spcBef>
                <a:spcPts val="3900"/>
              </a:spcBef>
              <a:defRPr sz="3534"/>
            </a:pPr>
            <a:r>
              <a:t>Can happen anywhere /anytime </a:t>
            </a:r>
          </a:p>
          <a:p>
            <a:pPr marL="425195" indent="-425195" defTabSz="543305">
              <a:spcBef>
                <a:spcPts val="3900"/>
              </a:spcBef>
              <a:defRPr sz="3534"/>
            </a:pPr>
            <a:r>
              <a:t>Frequently in the morning 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teps in Hospital /Clinic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Steps in Hospital /Clinic</a:t>
            </a:r>
          </a:p>
        </p:txBody>
      </p:sp>
      <p:sp>
        <p:nvSpPr>
          <p:cNvPr id="129" name="ASSESS- How severe is the attack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t>ASSESS- How severe is the attack ?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GOLDEN HOUR - Fisrt hour emergency measures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REASSESS- Decide</a:t>
            </a:r>
          </a:p>
          <a:p>
            <a:pPr lvl="1" marL="777240" indent="-388620" defTabSz="496570">
              <a:spcBef>
                <a:spcPts val="3500"/>
              </a:spcBef>
              <a:defRPr sz="3230"/>
            </a:pPr>
            <a:r>
              <a:t>Send home or treat</a:t>
            </a:r>
          </a:p>
          <a:p>
            <a:pPr lvl="1" marL="777240" indent="-388620" defTabSz="496570">
              <a:spcBef>
                <a:spcPts val="3500"/>
              </a:spcBef>
              <a:defRPr sz="3230"/>
            </a:pPr>
            <a:r>
              <a:t>Continue in casualty </a:t>
            </a:r>
          </a:p>
          <a:p>
            <a:pPr lvl="1" marL="777240" indent="-388620" defTabSz="496570">
              <a:spcBef>
                <a:spcPts val="3500"/>
              </a:spcBef>
              <a:defRPr sz="3230"/>
            </a:pPr>
            <a:r>
              <a:t>Admit 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he golden hour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79044">
              <a:defRPr sz="6560"/>
            </a:pPr>
            <a:r>
              <a:t>The golden hour:</a:t>
            </a:r>
          </a:p>
          <a:p>
            <a:pPr defTabSz="479044">
              <a:defRPr sz="6560"/>
            </a:pPr>
            <a:r>
              <a:t>Quick clinical assessment (1)</a:t>
            </a:r>
          </a:p>
        </p:txBody>
      </p:sp>
      <p:sp>
        <p:nvSpPr>
          <p:cNvPr id="132" name="Dander signs- unable to breastfeed, drink, reduced consciousness, cyanos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0039" indent="-320039" defTabSz="408940">
              <a:spcBef>
                <a:spcPts val="2900"/>
              </a:spcBef>
              <a:defRPr sz="2660"/>
            </a:pPr>
            <a:r>
              <a:t>Dander signs- unable to breastfeed, drink, reduced consciousness, cyanosis </a:t>
            </a:r>
          </a:p>
          <a:p>
            <a:pPr marL="320039" indent="-320039" defTabSz="408940">
              <a:spcBef>
                <a:spcPts val="2900"/>
              </a:spcBef>
              <a:defRPr sz="2660"/>
            </a:pPr>
            <a:r>
              <a:t>Respiratory examination:</a:t>
            </a:r>
          </a:p>
          <a:p>
            <a:pPr lvl="1" marL="640079" indent="-320039" defTabSz="408940">
              <a:spcBef>
                <a:spcPts val="2900"/>
              </a:spcBef>
              <a:defRPr sz="2660"/>
            </a:pPr>
            <a:r>
              <a:t>Respiratory distress</a:t>
            </a:r>
          </a:p>
          <a:p>
            <a:pPr lvl="1" marL="640079" indent="-320039" defTabSz="408940">
              <a:spcBef>
                <a:spcPts val="2900"/>
              </a:spcBef>
              <a:defRPr sz="2660"/>
            </a:pPr>
            <a:r>
              <a:t>Talking?</a:t>
            </a:r>
          </a:p>
          <a:p>
            <a:pPr lvl="1" marL="640079" indent="-320039" defTabSz="408940">
              <a:spcBef>
                <a:spcPts val="2900"/>
              </a:spcBef>
              <a:defRPr sz="2660"/>
            </a:pPr>
            <a:r>
              <a:t>Breath sounds</a:t>
            </a:r>
          </a:p>
          <a:p>
            <a:pPr lvl="1" marL="640079" indent="-320039" defTabSz="408940">
              <a:spcBef>
                <a:spcPts val="2900"/>
              </a:spcBef>
              <a:defRPr sz="2660"/>
            </a:pPr>
            <a:r>
              <a:t>Oxygen saturation </a:t>
            </a:r>
          </a:p>
          <a:p>
            <a:pPr marL="320039" indent="-320039" defTabSz="408940">
              <a:spcBef>
                <a:spcPts val="2900"/>
              </a:spcBef>
              <a:defRPr sz="2660"/>
            </a:pPr>
            <a:r>
              <a:t>CNS: Level of consciousness </a:t>
            </a:r>
          </a:p>
          <a:p>
            <a:pPr marL="320039" indent="-320039" defTabSz="408940">
              <a:spcBef>
                <a:spcPts val="2900"/>
              </a:spcBef>
              <a:defRPr sz="2660"/>
            </a:pPr>
            <a:r>
              <a:t>CVS: Pulse rate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nitial assessment of acute asthma axacerbations in children &lt;/=5y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/>
            <a:r>
              <a:t>Initial assessment of acute asthma axacerbations in children &lt;/=5yrs </a:t>
            </a:r>
          </a:p>
        </p:txBody>
      </p:sp>
      <p:sp>
        <p:nvSpPr>
          <p:cNvPr id="135" name="GINA , 201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GINA , 2019</a:t>
            </a:r>
          </a:p>
        </p:txBody>
      </p:sp>
      <p:graphicFrame>
        <p:nvGraphicFramePr>
          <p:cNvPr id="136" name="Table"/>
          <p:cNvGraphicFramePr/>
          <p:nvPr/>
        </p:nvGraphicFramePr>
        <p:xfrm>
          <a:off x="2863593" y="2876550"/>
          <a:ext cx="7523489" cy="624487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1880871"/>
                <a:gridCol w="1880871"/>
                <a:gridCol w="1880871"/>
                <a:gridCol w="1880871"/>
              </a:tblGrid>
              <a:tr h="1248975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Symptoms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Mild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Severe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248975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solidFill>
                            <a:srgbClr val="FFFFFF"/>
                          </a:solidFill>
                          <a:sym typeface="Helvetica"/>
                        </a:rPr>
                        <a:t>Altered consciousness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248975"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248975"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1248975">
                <a:tc>
                  <a:txBody>
                    <a:bodyPr/>
                    <a:lstStyle/>
                    <a:p>
                      <a:pPr defTabSz="914400">
                        <a:defRPr sz="28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itfall in assessing severity ... common err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Pitfall in assessing severity ... common errors</a:t>
            </a:r>
          </a:p>
        </p:txBody>
      </p:sp>
      <p:sp>
        <p:nvSpPr>
          <p:cNvPr id="139" name="Inadequate history of previous attac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Inadequate history of previous attack </a:t>
            </a:r>
          </a:p>
          <a:p>
            <a:pPr/>
            <a:r>
              <a:t>Failure to recognize persistent cough as a sign of asthma </a:t>
            </a:r>
          </a:p>
          <a:p>
            <a:pPr/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lden hour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08940">
              <a:defRPr sz="5600"/>
            </a:pPr>
            <a:r>
              <a:t>Golden hour </a:t>
            </a:r>
          </a:p>
          <a:p>
            <a:pPr defTabSz="408940">
              <a:defRPr sz="5600"/>
            </a:pPr>
            <a:r>
              <a:t>Emergency treatment medications</a:t>
            </a:r>
          </a:p>
        </p:txBody>
      </p:sp>
      <p:sp>
        <p:nvSpPr>
          <p:cNvPr id="142" name="Rapid acting inhaled beta 2 agonists (SABA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t>Rapid acting inhaled beta 2 agonists (SABA)</a:t>
            </a:r>
          </a:p>
          <a:p>
            <a:pPr lvl="1" marL="777240" indent="-388620" defTabSz="496570">
              <a:spcBef>
                <a:spcPts val="3500"/>
              </a:spcBef>
              <a:defRPr sz="3230"/>
            </a:pPr>
            <a:r>
              <a:t>Salbutamol, terbutaline 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Inhaled anticholinergics </a:t>
            </a:r>
          </a:p>
          <a:p>
            <a:pPr lvl="1" marL="777240" indent="-388620" defTabSz="496570">
              <a:spcBef>
                <a:spcPts val="3500"/>
              </a:spcBef>
              <a:defRPr sz="3230"/>
            </a:pPr>
            <a:r>
              <a:t>Ipratropium bromide (125,250,500 mcg nebulised or MDI)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Systemic corticosteroid </a:t>
            </a:r>
          </a:p>
          <a:p>
            <a:pPr lvl="1" marL="777240" indent="-388620" defTabSz="496570">
              <a:spcBef>
                <a:spcPts val="3500"/>
              </a:spcBef>
              <a:defRPr sz="3230"/>
            </a:pPr>
            <a:r>
              <a:t>Oral prednisolone , IV hydrocortisone similar efficacy (dexamethasone- slower onset of action)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etered Dose inhaler with spacer vs. nebuliz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Metered Dose inhaler with spacer vs. nebulizer</a:t>
            </a:r>
          </a:p>
        </p:txBody>
      </p:sp>
      <p:sp>
        <p:nvSpPr>
          <p:cNvPr id="145" name="Cochrane reviews evaluating delivery of ICS and beta agonist comparing MDI +spacer to nebuliz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3484" indent="-443484" defTabSz="566674">
              <a:spcBef>
                <a:spcPts val="4000"/>
              </a:spcBef>
              <a:defRPr sz="3686"/>
            </a:pPr>
            <a:r>
              <a:t>Cochrane reviews evaluating delivery of ICS and beta agonist comparing MDI +spacer to nebulizer </a:t>
            </a:r>
          </a:p>
          <a:p>
            <a:pPr marL="443484" indent="-443484" defTabSz="566674">
              <a:spcBef>
                <a:spcPts val="4000"/>
              </a:spcBef>
              <a:defRPr sz="3686"/>
            </a:pPr>
            <a:r>
              <a:t>Neither is inferior to the other in delivery of the drug </a:t>
            </a:r>
          </a:p>
          <a:p>
            <a:pPr marL="443484" indent="-443484" defTabSz="566674">
              <a:spcBef>
                <a:spcPts val="4000"/>
              </a:spcBef>
              <a:defRPr sz="3686"/>
            </a:pPr>
            <a:r>
              <a:t>Nebulizer beneficial in severe asthma and oxygen required</a:t>
            </a:r>
          </a:p>
          <a:p>
            <a:pPr marL="443484" indent="-443484" defTabSz="566674">
              <a:spcBef>
                <a:spcPts val="4000"/>
              </a:spcBef>
              <a:defRPr sz="3686"/>
            </a:pPr>
            <a:r>
              <a:t>SABA- MDI give lower dose to achieve same effect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