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</p:sldMasterIdLst>
  <p:notesMasterIdLst>
    <p:notesMasterId r:id="rId76"/>
  </p:notesMasterIdLst>
  <p:sldIdLst>
    <p:sldId id="447" r:id="rId2"/>
    <p:sldId id="333" r:id="rId3"/>
    <p:sldId id="385" r:id="rId4"/>
    <p:sldId id="349" r:id="rId5"/>
    <p:sldId id="259" r:id="rId6"/>
    <p:sldId id="386" r:id="rId7"/>
    <p:sldId id="453" r:id="rId8"/>
    <p:sldId id="454" r:id="rId9"/>
    <p:sldId id="391" r:id="rId10"/>
    <p:sldId id="392" r:id="rId11"/>
    <p:sldId id="485" r:id="rId12"/>
    <p:sldId id="487" r:id="rId13"/>
    <p:sldId id="396" r:id="rId14"/>
    <p:sldId id="491" r:id="rId15"/>
    <p:sldId id="393" r:id="rId16"/>
    <p:sldId id="398" r:id="rId17"/>
    <p:sldId id="489" r:id="rId18"/>
    <p:sldId id="280" r:id="rId19"/>
    <p:sldId id="281" r:id="rId20"/>
    <p:sldId id="288" r:id="rId21"/>
    <p:sldId id="459" r:id="rId22"/>
    <p:sldId id="399" r:id="rId23"/>
    <p:sldId id="400" r:id="rId24"/>
    <p:sldId id="402" r:id="rId25"/>
    <p:sldId id="403" r:id="rId26"/>
    <p:sldId id="404" r:id="rId27"/>
    <p:sldId id="463" r:id="rId28"/>
    <p:sldId id="411" r:id="rId29"/>
    <p:sldId id="408" r:id="rId30"/>
    <p:sldId id="412" r:id="rId31"/>
    <p:sldId id="460" r:id="rId32"/>
    <p:sldId id="414" r:id="rId33"/>
    <p:sldId id="423" r:id="rId34"/>
    <p:sldId id="424" r:id="rId35"/>
    <p:sldId id="426" r:id="rId36"/>
    <p:sldId id="461" r:id="rId37"/>
    <p:sldId id="433" r:id="rId38"/>
    <p:sldId id="435" r:id="rId39"/>
    <p:sldId id="530" r:id="rId40"/>
    <p:sldId id="494" r:id="rId41"/>
    <p:sldId id="496" r:id="rId42"/>
    <p:sldId id="500" r:id="rId43"/>
    <p:sldId id="498" r:id="rId44"/>
    <p:sldId id="503" r:id="rId45"/>
    <p:sldId id="355" r:id="rId46"/>
    <p:sldId id="353" r:id="rId47"/>
    <p:sldId id="501" r:id="rId48"/>
    <p:sldId id="356" r:id="rId49"/>
    <p:sldId id="481" r:id="rId50"/>
    <p:sldId id="483" r:id="rId51"/>
    <p:sldId id="377" r:id="rId52"/>
    <p:sldId id="535" r:id="rId53"/>
    <p:sldId id="462" r:id="rId54"/>
    <p:sldId id="505" r:id="rId55"/>
    <p:sldId id="268" r:id="rId56"/>
    <p:sldId id="357" r:id="rId57"/>
    <p:sldId id="269" r:id="rId58"/>
    <p:sldId id="513" r:id="rId59"/>
    <p:sldId id="527" r:id="rId60"/>
    <p:sldId id="528" r:id="rId61"/>
    <p:sldId id="511" r:id="rId62"/>
    <p:sldId id="512" r:id="rId63"/>
    <p:sldId id="310" r:id="rId64"/>
    <p:sldId id="506" r:id="rId65"/>
    <p:sldId id="507" r:id="rId66"/>
    <p:sldId id="508" r:id="rId67"/>
    <p:sldId id="509" r:id="rId68"/>
    <p:sldId id="510" r:id="rId69"/>
    <p:sldId id="515" r:id="rId70"/>
    <p:sldId id="516" r:id="rId71"/>
    <p:sldId id="517" r:id="rId72"/>
    <p:sldId id="534" r:id="rId73"/>
    <p:sldId id="379" r:id="rId74"/>
    <p:sldId id="532" r:id="rId75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919E49-CB19-4804-B8E3-B25922BDD851}" v="7" dt="2019-06-12T20:09:53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00" autoAdjust="0"/>
    <p:restoredTop sz="94660"/>
  </p:normalViewPr>
  <p:slideViewPr>
    <p:cSldViewPr>
      <p:cViewPr varScale="1">
        <p:scale>
          <a:sx n="70" d="100"/>
          <a:sy n="70" d="100"/>
        </p:scale>
        <p:origin x="161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wrence Okong'o" userId="3e7fcc301f4898ee" providerId="LiveId" clId="{2E919E49-CB19-4804-B8E3-B25922BDD851}"/>
    <pc:docChg chg="addSld delSld modSld">
      <pc:chgData name="Lawrence Okong'o" userId="3e7fcc301f4898ee" providerId="LiveId" clId="{2E919E49-CB19-4804-B8E3-B25922BDD851}" dt="2019-06-12T20:10:07.121" v="53" actId="20577"/>
      <pc:docMkLst>
        <pc:docMk/>
      </pc:docMkLst>
      <pc:sldChg chg="add">
        <pc:chgData name="Lawrence Okong'o" userId="3e7fcc301f4898ee" providerId="LiveId" clId="{2E919E49-CB19-4804-B8E3-B25922BDD851}" dt="2019-06-12T20:08:13.982" v="1"/>
        <pc:sldMkLst>
          <pc:docMk/>
          <pc:sldMk cId="1324950575" sldId="269"/>
        </pc:sldMkLst>
      </pc:sldChg>
      <pc:sldChg chg="del">
        <pc:chgData name="Lawrence Okong'o" userId="3e7fcc301f4898ee" providerId="LiveId" clId="{2E919E49-CB19-4804-B8E3-B25922BDD851}" dt="2019-06-12T20:08:49.553" v="4" actId="2696"/>
        <pc:sldMkLst>
          <pc:docMk/>
          <pc:sldMk cId="3907150672" sldId="337"/>
        </pc:sldMkLst>
      </pc:sldChg>
      <pc:sldChg chg="modSp add">
        <pc:chgData name="Lawrence Okong'o" userId="3e7fcc301f4898ee" providerId="LiveId" clId="{2E919E49-CB19-4804-B8E3-B25922BDD851}" dt="2019-06-12T20:09:26.160" v="11" actId="1076"/>
        <pc:sldMkLst>
          <pc:docMk/>
          <pc:sldMk cId="1813684747" sldId="357"/>
        </pc:sldMkLst>
        <pc:spChg chg="mod">
          <ac:chgData name="Lawrence Okong'o" userId="3e7fcc301f4898ee" providerId="LiveId" clId="{2E919E49-CB19-4804-B8E3-B25922BDD851}" dt="2019-06-12T20:09:26.160" v="11" actId="1076"/>
          <ac:spMkLst>
            <pc:docMk/>
            <pc:sldMk cId="1813684747" sldId="357"/>
            <ac:spMk id="2" creationId="{DA41919C-8188-44A0-AE67-83A846EAB974}"/>
          </ac:spMkLst>
        </pc:spChg>
      </pc:sldChg>
      <pc:sldChg chg="modSp add">
        <pc:chgData name="Lawrence Okong'o" userId="3e7fcc301f4898ee" providerId="LiveId" clId="{2E919E49-CB19-4804-B8E3-B25922BDD851}" dt="2019-06-12T20:10:07.121" v="53" actId="20577"/>
        <pc:sldMkLst>
          <pc:docMk/>
          <pc:sldMk cId="1644449571" sldId="368"/>
        </pc:sldMkLst>
        <pc:spChg chg="mod">
          <ac:chgData name="Lawrence Okong'o" userId="3e7fcc301f4898ee" providerId="LiveId" clId="{2E919E49-CB19-4804-B8E3-B25922BDD851}" dt="2019-06-12T20:10:07.121" v="53" actId="20577"/>
          <ac:spMkLst>
            <pc:docMk/>
            <pc:sldMk cId="1644449571" sldId="368"/>
            <ac:spMk id="2" creationId="{71C68572-9F06-4A01-A367-17E116F614F3}"/>
          </ac:spMkLst>
        </pc:spChg>
      </pc:sldChg>
      <pc:sldChg chg="modSp add">
        <pc:chgData name="Lawrence Okong'o" userId="3e7fcc301f4898ee" providerId="LiveId" clId="{2E919E49-CB19-4804-B8E3-B25922BDD851}" dt="2019-06-12T20:09:15.845" v="10" actId="14100"/>
        <pc:sldMkLst>
          <pc:docMk/>
          <pc:sldMk cId="3747470129" sldId="375"/>
        </pc:sldMkLst>
        <pc:spChg chg="mod">
          <ac:chgData name="Lawrence Okong'o" userId="3e7fcc301f4898ee" providerId="LiveId" clId="{2E919E49-CB19-4804-B8E3-B25922BDD851}" dt="2019-06-12T20:09:15.845" v="10" actId="14100"/>
          <ac:spMkLst>
            <pc:docMk/>
            <pc:sldMk cId="3747470129" sldId="375"/>
            <ac:spMk id="2" creationId="{B804C30D-1981-4003-BAA1-B363D687FEB2}"/>
          </ac:spMkLst>
        </pc:spChg>
      </pc:sldChg>
      <pc:sldChg chg="add del">
        <pc:chgData name="Lawrence Okong'o" userId="3e7fcc301f4898ee" providerId="LiveId" clId="{2E919E49-CB19-4804-B8E3-B25922BDD851}" dt="2019-06-12T20:08:17.771" v="2" actId="2696"/>
        <pc:sldMkLst>
          <pc:docMk/>
          <pc:sldMk cId="2854613750" sldId="506"/>
        </pc:sldMkLst>
      </pc:sldChg>
      <pc:sldChg chg="add del">
        <pc:chgData name="Lawrence Okong'o" userId="3e7fcc301f4898ee" providerId="LiveId" clId="{2E919E49-CB19-4804-B8E3-B25922BDD851}" dt="2019-06-12T20:08:31.461" v="3" actId="2696"/>
        <pc:sldMkLst>
          <pc:docMk/>
          <pc:sldMk cId="3733658205" sldId="50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A08CCE2-D3E2-47FD-BD56-F07E22A9BCB0}" type="datetimeFigureOut">
              <a:rPr lang="en-GB"/>
              <a:pPr>
                <a:defRPr/>
              </a:pPr>
              <a:t>25/02/2020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19C0AE-F7BA-4768-95E5-0F81A512691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3368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3EA191-6F5F-4B8E-8E45-AF6909AC0F06}" type="slidenum">
              <a:rPr lang="en-GB" altLang="en-US"/>
              <a:pPr eaLnBrk="1" hangingPunct="1"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3914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D5E2754-AFB0-4D99-A4AF-B755CFBE7CC2}" type="slidenum">
              <a:rPr lang="en-GB" altLang="en-US"/>
              <a:pPr eaLnBrk="1" hangingPunct="1"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0722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B0E1F27-54D0-45EC-9065-6D1290A49E2A}" type="slidenum">
              <a:rPr lang="en-GB" altLang="en-US"/>
              <a:pPr eaLnBrk="1" hangingPunct="1"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8045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DB4283F-B866-419D-85F1-D7318F64A12D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362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F1F74FD-C210-48B5-A4E4-1CEBDC1EAF9F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A vigorous host response can lead to a boggy tender plaque with pustules and overlying hair loss (kerion)</a:t>
            </a:r>
          </a:p>
        </p:txBody>
      </p:sp>
    </p:spTree>
    <p:extLst>
      <p:ext uri="{BB962C8B-B14F-4D97-AF65-F5344CB8AC3E}">
        <p14:creationId xmlns:p14="http://schemas.microsoft.com/office/powerpoint/2010/main" val="3437413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26EE525-1CDE-4239-8D81-85AF04FEB651}" type="slidenum">
              <a:rPr lang="en-GB" altLang="en-US"/>
              <a:pPr eaLnBrk="1" hangingPunct="1"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1517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F062BF4-92C0-4F0F-85C5-1A153A9C00C7}" type="slidenum">
              <a:rPr lang="en-GB" altLang="en-US"/>
              <a:pPr eaLnBrk="1" hangingPunct="1"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3792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B902AA2-DEAA-4E24-B37B-AF8C0112BB5F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838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6EAB76-6340-401F-A15A-F6075D1EC2CE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364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BA4CD6-7BAA-49F6-90C3-ECF0A79DFF23}" type="slidenum">
              <a:rPr lang="en-GB" altLang="en-US"/>
              <a:pPr eaLnBrk="1" hangingPunct="1"/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8529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8AB6231-8643-4E5D-A2CB-306BCF979A8E}" type="slidenum">
              <a:rPr lang="en-GB" altLang="en-US"/>
              <a:pPr eaLnBrk="1" hangingPunct="1"/>
              <a:t>25</a:t>
            </a:fld>
            <a:endParaRPr lang="en-GB" altLang="en-US"/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BE1DC07-9502-4B51-A235-B9BCFAC3BCAA}" type="slidenum">
              <a:rPr lang="en-GB" altLang="en-US" sz="1200">
                <a:latin typeface="Times New Roman" panose="02020603050405020304" pitchFamily="18" charset="0"/>
              </a:rPr>
              <a:pPr algn="r"/>
              <a:t>25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6969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94368CF-B0E6-4CA5-937A-F682663C673D}" type="slidenum">
              <a:rPr lang="en-GB" altLang="en-US"/>
              <a:pPr eaLnBrk="1" hangingPunct="1"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610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9841D1-72D9-4CF5-BAC5-745082D000E2}" type="slidenum">
              <a:rPr lang="en-GB" altLang="en-US"/>
              <a:pPr eaLnBrk="1" hangingPunct="1"/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0246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676EB4B-F148-4DC0-B39D-8F38E2A912B9}" type="slidenum">
              <a:rPr lang="en-GB" altLang="en-US"/>
              <a:pPr eaLnBrk="1" hangingPunct="1"/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6194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67CFB8E-12B1-434B-9173-9A73AB6E4FC2}" type="slidenum">
              <a:rPr lang="en-GB" altLang="en-US"/>
              <a:pPr eaLnBrk="1" hangingPunct="1"/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44660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ADC8CBF-CB54-4AFE-9E68-BB581498307E}" type="slidenum">
              <a:rPr lang="en-GB" altLang="en-US"/>
              <a:pPr eaLnBrk="1" hangingPunct="1"/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2047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513230-448F-4796-B9D4-29A6F09C14F5}" type="slidenum">
              <a:rPr lang="en-GB" altLang="en-US"/>
              <a:pPr eaLnBrk="1" hangingPunct="1"/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44244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51336B8-06FE-4B42-B694-D39AEB038085}" type="slidenum">
              <a:rPr lang="en-GB" altLang="en-US"/>
              <a:pPr eaLnBrk="1" hangingPunct="1"/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10935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C0F60D7-B8DD-4B18-83B4-C06A0A3E076B}" type="slidenum">
              <a:rPr lang="en-GB" altLang="en-US"/>
              <a:pPr eaLnBrk="1" hangingPunct="1"/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27136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EEC2FA3-0440-4ED9-A722-631A632B2E6C}" type="slidenum">
              <a:rPr lang="en-GB" altLang="en-US"/>
              <a:pPr eaLnBrk="1" hangingPunct="1"/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07441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CDF47F0-1398-4513-9812-EE6D8626F838}" type="slidenum">
              <a:rPr lang="en-GB" altLang="en-US"/>
              <a:pPr eaLnBrk="1" hangingPunct="1"/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7553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89CC6D-60BD-444D-9514-AFB22657D225}" type="slidenum">
              <a:rPr lang="en-GB" altLang="en-US"/>
              <a:pPr eaLnBrk="1" hangingPunct="1"/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7792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A4E9857-28A6-4B02-BCCA-88796292959E}" type="slidenum">
              <a:rPr lang="en-GB" altLang="en-US"/>
              <a:pPr eaLnBrk="1" hangingPunct="1"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63126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898AC84-4347-480E-B03B-70025EBB1709}" type="slidenum">
              <a:rPr lang="en-US" altLang="nl-NL"/>
              <a:pPr eaLnBrk="1" hangingPunct="1"/>
              <a:t>42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053537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34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E82D64A-4CB4-47F0-909A-3D1C897E04EC}" type="slidenum">
              <a:rPr lang="en-GB" altLang="en-US" sz="1200"/>
              <a:pPr algn="r" eaLnBrk="1" hangingPunct="1"/>
              <a:t>45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42784636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B338F20-1F3C-4543-9C2D-8652A1C29728}" type="slidenum">
              <a:rPr lang="en-GB" altLang="en-US"/>
              <a:pPr eaLnBrk="1" hangingPunct="1"/>
              <a:t>46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27410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BE68F7-09DB-47C7-9F34-97DBCC4D781B}" type="slidenum">
              <a:rPr lang="en-GB" altLang="en-US"/>
              <a:pPr eaLnBrk="1" hangingPunct="1"/>
              <a:t>48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50162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57B199F-33F9-4E41-82EF-1C35EA8ED5B0}" type="slidenum">
              <a:rPr lang="en-GB" altLang="en-US"/>
              <a:pPr eaLnBrk="1" hangingPunct="1"/>
              <a:t>51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5659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D6411-D725-6146-B611-321BA3DB022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454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="" xmlns:a16="http://schemas.microsoft.com/office/drawing/2014/main" id="{029BEEF0-6CA7-40FD-886B-ECC61280D4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="" xmlns:a16="http://schemas.microsoft.com/office/drawing/2014/main" id="{EDAEFE35-7C08-4A57-8C6C-E655FDF831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="" xmlns:a16="http://schemas.microsoft.com/office/drawing/2014/main" id="{4F70B8C6-EDFD-4BA4-A80B-E3DECD1E0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E439928-7578-4A90-8C4D-65E554250451}" type="slidenum">
              <a:rPr lang="en-US" altLang="en-US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531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00FCF0-5739-A946-961A-BB7606C44653}" type="slidenum">
              <a:rPr lang="en-US">
                <a:latin typeface="Arial" pitchFamily="-84" charset="0"/>
              </a:rPr>
              <a:pPr/>
              <a:t>63</a:t>
            </a:fld>
            <a:endParaRPr lang="en-US">
              <a:latin typeface="Arial" pitchFamily="-84" charset="0"/>
            </a:endParaRP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18C66ED-2439-0E4A-AC2A-70CC26D17FF0}" type="slidenum">
              <a:rPr lang="it-IT" sz="1200"/>
              <a:pPr algn="r"/>
              <a:t>63</a:t>
            </a:fld>
            <a:endParaRPr lang="it-IT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it-IT" sz="1800">
                <a:latin typeface="Arial" pitchFamily="-84" charset="0"/>
              </a:rPr>
              <a:t>Systemic disease is the JIA subtype that is often the most difficult to manage</a:t>
            </a:r>
          </a:p>
        </p:txBody>
      </p:sp>
    </p:spTree>
    <p:extLst>
      <p:ext uri="{BB962C8B-B14F-4D97-AF65-F5344CB8AC3E}">
        <p14:creationId xmlns:p14="http://schemas.microsoft.com/office/powerpoint/2010/main" val="17896385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886784B-7837-4165-B622-E22ECB04D9C4}" type="slidenum">
              <a:rPr lang="en-GB" altLang="en-US"/>
              <a:pPr eaLnBrk="1" hangingPunct="1"/>
              <a:t>73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4412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979946B-219F-4C3E-B49F-BE57E6518717}" type="slidenum">
              <a:rPr lang="en-GB" altLang="en-US"/>
              <a:pPr eaLnBrk="1" hangingPunct="1"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9029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5C3FE08-E5A7-4780-AEE8-34D17A380C87}" type="slidenum">
              <a:rPr lang="en-GB" altLang="en-US"/>
              <a:pPr eaLnBrk="1" hangingPunct="1"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5054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2064369-A06F-4FCF-9F48-0715C4198624}" type="slidenum">
              <a:rPr lang="en-GB" altLang="en-US"/>
              <a:pPr eaLnBrk="1" hangingPunct="1"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3598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0B122BA-6CDD-44BF-AFAF-2CC0776C422C}" type="slidenum">
              <a:rPr lang="en-GB" altLang="en-US"/>
              <a:pPr eaLnBrk="1" hangingPunct="1"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8303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84CB02-9943-4800-B1E9-6960A8975138}" type="slidenum">
              <a:rPr lang="en-GB" altLang="en-US"/>
              <a:pPr eaLnBrk="1" hangingPunct="1"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4893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02A3DA9-98ED-46B4-B312-0460A989D6EE}" type="slidenum">
              <a:rPr lang="en-GB" altLang="en-US"/>
              <a:pPr eaLnBrk="1" hangingPunct="1"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6064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9ADB571F-0BEA-4554-9669-8885C34C9B8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8207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EBEDA-1149-4624-8D9B-C55FBCF981E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634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3E237-9309-48F3-BDB2-DE1737ADFCA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5111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21DE160-A7A1-4D75-9C8C-2CB558ED68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182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0BF4767-8A44-4015-9A01-7E444696B8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513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29CE05-C5F5-4217-A542-5001C61F806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8701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9AFC134-1E28-45A6-B116-041D9A05185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9845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DA76E-B03C-4AD2-9AAE-F9BC16BB42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102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B3925-D3DB-4B09-A123-76E065EF226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027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E5893-04CA-4704-9F1F-7F323F69D38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7629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0EB04-F5C8-4674-B3E7-0EB11BD9A57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286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CBFED-5F70-40F4-AA36-BC81B99B914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7149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15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6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D8162BD1-DCB9-4805-A5F5-C578FFEA813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3254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fld id="{BE0131E4-84C6-4BB3-A3CB-EF9F8BD34E94}" type="slidenum">
              <a:rPr lang="en-GB" altLang="en-US"/>
              <a:pPr/>
              <a:t>‹#›</a:t>
            </a:fld>
            <a:endParaRPr lang="en-GB" alt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292" r:id="rId2"/>
    <p:sldLayoutId id="2147484301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302" r:id="rId9"/>
    <p:sldLayoutId id="2147484298" r:id="rId10"/>
    <p:sldLayoutId id="2147484299" r:id="rId11"/>
    <p:sldLayoutId id="2147484303" r:id="rId12"/>
    <p:sldLayoutId id="214748430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m/url?sa=i&amp;rct=j&amp;q=&amp;esrc=s&amp;source=images&amp;cd=&amp;ved=0ahUKEwjh8uz-85LLAhWKXhoKHWQdD8sQjRwIBw&amp;url=http://www.healio.com/pediatrics/journals/pedann/2010-10-39-10/%7b514796f8-5fff-439a-9c20-14d20a8f2aa0%7d/eczema-herpeticum-and-eczema-vaccinatum-in-children&amp;psig=AFQjCNFIIWZsUv4_0mpIQGZBSSIKpPma1g&amp;ust=1456489303542942&amp;cad=rjt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0ahUKEwiP79vS9ZLLAhXH1BoKHTh9Dj4QjRwIBw&amp;url=http://www.healio.com/pediatrics/news/print/infectious-diseases-in-children/%7b6da33d67-398b-449d-a942-b1f71f078c03%7d/an-11-month-old-boy-with-widespread-rash&amp;bvm=bv.115277099,d.d2s&amp;psig=AFQjCNG5M25U9tREfNPeZJDciMFNcq3-TQ&amp;ust=1456489691628778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google.com/url?sa=i&amp;rct=j&amp;q=&amp;esrc=s&amp;source=images&amp;cd=&amp;ved=0ahUKEwiEqMa4mY7LAhVEuBoKHWc7CAIQjRwIBw&amp;url=http://www.controlscabies.org/about-scabies/&amp;psig=AFQjCNGieQcXeUo41R2wAxBqw4c10VlZSA&amp;ust=145632756472479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://www.google.com/url?sa=i&amp;rct=j&amp;q=&amp;esrc=s&amp;source=images&amp;cd=&amp;cad=rja&amp;uact=8&amp;ved=0ahUKEwiUr-uLmo7LAhWH2BoKHQ0fBEYQjRwIBw&amp;url=http://www.consultant360.com/article/scabies-toddler-twins&amp;bvm=bv.114733917,d.d24&amp;psig=AFQjCNHGpASzKb02aVOuh57h0EbGNXCMKg&amp;ust=1456327808634932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ved=&amp;url=http://allergycases.blogspot.com/2009/07/angioedema.html&amp;psig=AFQjCNE9J9fzq-_eUNyA30se6pcBfYlGNw&amp;ust=1456328028083317" TargetMode="External"/><Relationship Id="rId5" Type="http://schemas.openxmlformats.org/officeDocument/2006/relationships/image" Target="../media/image48.jpeg"/><Relationship Id="rId4" Type="http://schemas.openxmlformats.org/officeDocument/2006/relationships/hyperlink" Target="http://www.google.com/url?sa=i&amp;rct=j&amp;q=&amp;esrc=s&amp;source=images&amp;cd=&amp;cad=rja&amp;uact=8&amp;ved=0ahUKEwjmgMeUm47LAhUGVBQKHXZfCmQQjRwIBw&amp;url=http://www.steadyhealth.com/topics/severe-itching-no-other-symptoms&amp;psig=AFQjCNE9J9fzq-_eUNyA30se6pcBfYlGNw&amp;ust=1456328028083317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Common Paediatric </a:t>
            </a:r>
            <a:r>
              <a:rPr lang="en-GB" dirty="0" err="1"/>
              <a:t>Dermatoses</a:t>
            </a:r>
            <a:r>
              <a:rPr lang="en-GB" dirty="0"/>
              <a:t> </a:t>
            </a: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642938" y="3286125"/>
            <a:ext cx="7786687" cy="2000250"/>
          </a:xfrm>
        </p:spPr>
        <p:txBody>
          <a:bodyPr/>
          <a:lstStyle/>
          <a:p>
            <a:pPr marR="0" eaLnBrk="1" hangingPunct="1">
              <a:lnSpc>
                <a:spcPct val="80000"/>
              </a:lnSpc>
            </a:pPr>
            <a:r>
              <a:rPr lang="en-GB" altLang="en-US" sz="2400" dirty="0"/>
              <a:t>GICHINA M. B</a:t>
            </a:r>
          </a:p>
          <a:p>
            <a:pPr marR="0" eaLnBrk="1" hangingPunct="1">
              <a:lnSpc>
                <a:spcPct val="80000"/>
              </a:lnSpc>
            </a:pPr>
            <a:r>
              <a:rPr lang="en-US" altLang="en-US" b="1" i="1" dirty="0">
                <a:solidFill>
                  <a:srgbClr val="FFFFFF"/>
                </a:solidFill>
                <a:ea typeface="MS PGothic" panose="020B0600070205080204" pitchFamily="34" charset="-128"/>
              </a:rPr>
              <a:t>MB ChB,  </a:t>
            </a:r>
            <a:r>
              <a:rPr lang="en-US" altLang="en-US" b="1" i="1" dirty="0" err="1">
                <a:solidFill>
                  <a:srgbClr val="FFFFFF"/>
                </a:solidFill>
                <a:ea typeface="MS PGothic" panose="020B0600070205080204" pitchFamily="34" charset="-128"/>
              </a:rPr>
              <a:t>MMed</a:t>
            </a:r>
            <a:r>
              <a:rPr lang="en-US" altLang="en-US" b="1" i="1" dirty="0">
                <a:solidFill>
                  <a:srgbClr val="FFFFFF"/>
                </a:solidFill>
                <a:ea typeface="MS PGothic" panose="020B0600070205080204" pitchFamily="34" charset="-128"/>
              </a:rPr>
              <a:t> </a:t>
            </a:r>
            <a:r>
              <a:rPr lang="en-US" altLang="en-US" b="1" i="1" dirty="0" err="1">
                <a:solidFill>
                  <a:srgbClr val="FFFFFF"/>
                </a:solidFill>
                <a:ea typeface="MS PGothic" panose="020B0600070205080204" pitchFamily="34" charset="-128"/>
              </a:rPr>
              <a:t>Paeds</a:t>
            </a:r>
            <a:r>
              <a:rPr lang="en-US" altLang="en-US" b="1" i="1" dirty="0">
                <a:solidFill>
                  <a:srgbClr val="FFFFFF"/>
                </a:solidFill>
                <a:ea typeface="MS PGothic" panose="020B0600070205080204" pitchFamily="34" charset="-128"/>
              </a:rPr>
              <a:t> - Nairobi,  </a:t>
            </a:r>
            <a:r>
              <a:rPr lang="en-US" altLang="en-US" b="1" i="1" dirty="0" err="1">
                <a:solidFill>
                  <a:srgbClr val="FFFFFF"/>
                </a:solidFill>
                <a:ea typeface="MS PGothic" panose="020B0600070205080204" pitchFamily="34" charset="-128"/>
              </a:rPr>
              <a:t>Msc</a:t>
            </a:r>
            <a:r>
              <a:rPr lang="en-US" altLang="en-US" b="1" i="1" dirty="0">
                <a:solidFill>
                  <a:srgbClr val="FFFFFF"/>
                </a:solidFill>
                <a:ea typeface="MS PGothic" panose="020B0600070205080204" pitchFamily="34" charset="-128"/>
              </a:rPr>
              <a:t> </a:t>
            </a:r>
            <a:r>
              <a:rPr lang="en-US" altLang="en-US" b="1" i="1" dirty="0" err="1">
                <a:solidFill>
                  <a:srgbClr val="FFFFFF"/>
                </a:solidFill>
                <a:ea typeface="MS PGothic" panose="020B0600070205080204" pitchFamily="34" charset="-128"/>
              </a:rPr>
              <a:t>derm</a:t>
            </a:r>
            <a:r>
              <a:rPr lang="en-US" altLang="en-US" b="1" i="1" dirty="0">
                <a:solidFill>
                  <a:srgbClr val="FFFFFF"/>
                </a:solidFill>
                <a:ea typeface="MS PGothic" panose="020B0600070205080204" pitchFamily="34" charset="-128"/>
              </a:rPr>
              <a:t> – London.</a:t>
            </a:r>
          </a:p>
          <a:p>
            <a:pPr marR="0" eaLnBrk="1" hangingPunct="1">
              <a:lnSpc>
                <a:spcPct val="80000"/>
              </a:lnSpc>
            </a:pPr>
            <a:r>
              <a:rPr lang="en-US" altLang="en-US" b="1" dirty="0">
                <a:solidFill>
                  <a:srgbClr val="FFFFFF"/>
                </a:solidFill>
                <a:ea typeface="MS PGothic" panose="020B0600070205080204" pitchFamily="34" charset="-128"/>
              </a:rPr>
              <a:t> </a:t>
            </a:r>
            <a:r>
              <a:rPr lang="en-US" altLang="en-US" sz="1600" b="1" i="1" dirty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PAEDIATRICIAN AND DERMATOLOGIST</a:t>
            </a:r>
          </a:p>
          <a:p>
            <a:pPr marR="0" eaLnBrk="1" hangingPunct="1">
              <a:lnSpc>
                <a:spcPct val="80000"/>
              </a:lnSpc>
            </a:pPr>
            <a:r>
              <a:rPr lang="en-US" altLang="en-US" sz="1600" b="1" i="1" dirty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DFMH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412" name="Picture 4" descr="_DSC00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8497888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0096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Staphylococcal scalded skin syndrome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2950" cy="4525963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4000" dirty="0">
                <a:latin typeface="+mj-lt"/>
              </a:rPr>
              <a:t>Cutaneous reaction pattern to localised staph infection producing </a:t>
            </a:r>
            <a:r>
              <a:rPr lang="en-GB" sz="4000" dirty="0" err="1">
                <a:latin typeface="+mj-lt"/>
              </a:rPr>
              <a:t>epidermolytic</a:t>
            </a:r>
            <a:r>
              <a:rPr lang="en-GB" sz="4000" dirty="0">
                <a:latin typeface="+mj-lt"/>
              </a:rPr>
              <a:t> toxin.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4000" dirty="0">
                <a:latin typeface="+mj-lt"/>
              </a:rPr>
              <a:t>Most commonly neonates (decreased excretion of toxin by immature kidneys)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4000" dirty="0">
                <a:latin typeface="+mj-lt"/>
              </a:rPr>
              <a:t>The toxins cause the epidermis to split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Staphylococcus scalded skin syndrome (SSSS)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57375"/>
            <a:ext cx="8229600" cy="4268788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en-GB" sz="3600" dirty="0">
                <a:latin typeface="+mj-lt"/>
              </a:rPr>
              <a:t>Clinically,  </a:t>
            </a:r>
          </a:p>
          <a:p>
            <a:pPr eaLnBrk="1" hangingPunct="1">
              <a:defRPr/>
            </a:pPr>
            <a:r>
              <a:rPr lang="en-GB" sz="3600" dirty="0">
                <a:latin typeface="+mj-lt"/>
              </a:rPr>
              <a:t>Skin </a:t>
            </a:r>
            <a:r>
              <a:rPr lang="en-GB" sz="3600" dirty="0" err="1">
                <a:latin typeface="+mj-lt"/>
              </a:rPr>
              <a:t>erythematous</a:t>
            </a:r>
            <a:endParaRPr lang="en-GB" sz="3600" dirty="0">
              <a:latin typeface="+mj-lt"/>
            </a:endParaRPr>
          </a:p>
          <a:p>
            <a:pPr eaLnBrk="1" hangingPunct="1">
              <a:defRPr/>
            </a:pPr>
            <a:r>
              <a:rPr lang="en-GB" sz="3600" dirty="0">
                <a:latin typeface="+mj-lt"/>
              </a:rPr>
              <a:t>the split produces a flaccid bulla.</a:t>
            </a:r>
          </a:p>
          <a:p>
            <a:pPr eaLnBrk="1" hangingPunct="1">
              <a:defRPr/>
            </a:pPr>
            <a:r>
              <a:rPr lang="en-GB" sz="3600" dirty="0">
                <a:latin typeface="+mj-lt"/>
              </a:rPr>
              <a:t>Sheets of desquamation</a:t>
            </a:r>
          </a:p>
          <a:p>
            <a:pPr eaLnBrk="1" hangingPunct="1">
              <a:defRPr/>
            </a:pPr>
            <a:r>
              <a:rPr lang="en-GB" sz="3600" dirty="0">
                <a:latin typeface="+mj-lt"/>
              </a:rPr>
              <a:t>Fever, irritability</a:t>
            </a:r>
          </a:p>
          <a:p>
            <a:pPr eaLnBrk="1" hangingPunct="1">
              <a:defRPr/>
            </a:pPr>
            <a:r>
              <a:rPr lang="en-GB" sz="3600" dirty="0">
                <a:latin typeface="+mj-lt"/>
              </a:rPr>
              <a:t>Usually heals within 7-14 days</a:t>
            </a:r>
          </a:p>
          <a:p>
            <a:pPr eaLnBrk="1" hangingPunct="1">
              <a:defRPr/>
            </a:pPr>
            <a:r>
              <a:rPr lang="en-GB" sz="3600" dirty="0">
                <a:latin typeface="+mj-lt"/>
              </a:rPr>
              <a:t>Treatment IV (oral) </a:t>
            </a:r>
            <a:r>
              <a:rPr lang="en-GB" sz="3600" dirty="0" err="1">
                <a:latin typeface="+mj-lt"/>
              </a:rPr>
              <a:t>Flucloxacillin</a:t>
            </a:r>
            <a:r>
              <a:rPr lang="en-GB" sz="3600" dirty="0">
                <a:latin typeface="+mj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/>
              <a:t>Streptococcus</a:t>
            </a:r>
          </a:p>
        </p:txBody>
      </p:sp>
      <p:sp>
        <p:nvSpPr>
          <p:cNvPr id="20483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GB" sz="3200" b="1" dirty="0">
                <a:latin typeface="+mj-lt"/>
              </a:rPr>
              <a:t>Blistering </a:t>
            </a:r>
            <a:r>
              <a:rPr lang="en-GB" sz="3200" b="1" dirty="0" err="1">
                <a:latin typeface="+mj-lt"/>
              </a:rPr>
              <a:t>Dactylitis</a:t>
            </a:r>
            <a:endParaRPr lang="en-GB" sz="3200" b="1" dirty="0">
              <a:latin typeface="+mj-lt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sz="2800" dirty="0" err="1">
                <a:latin typeface="+mj-lt"/>
              </a:rPr>
              <a:t>Bullous</a:t>
            </a:r>
            <a:r>
              <a:rPr lang="en-GB" sz="2800" dirty="0">
                <a:latin typeface="+mj-lt"/>
              </a:rPr>
              <a:t> manifestation of GABHS usually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2800" dirty="0">
                <a:latin typeface="+mj-lt"/>
              </a:rPr>
              <a:t>2-16 years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2800" dirty="0">
                <a:latin typeface="+mj-lt"/>
              </a:rPr>
              <a:t>Superficial blister on </a:t>
            </a:r>
            <a:r>
              <a:rPr lang="en-GB" sz="2800" dirty="0" err="1">
                <a:latin typeface="+mj-lt"/>
              </a:rPr>
              <a:t>erythematous</a:t>
            </a:r>
            <a:r>
              <a:rPr lang="en-GB" sz="2800" dirty="0">
                <a:latin typeface="+mj-lt"/>
              </a:rPr>
              <a:t> base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2800" dirty="0">
                <a:latin typeface="+mj-lt"/>
              </a:rPr>
              <a:t>Distal phalanx</a:t>
            </a:r>
          </a:p>
        </p:txBody>
      </p:sp>
      <p:pic>
        <p:nvPicPr>
          <p:cNvPr id="20484" name="Picture 6" descr="http://img.medscape.com/article/718/695/718695-fi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8" b="8858"/>
          <a:stretch>
            <a:fillRect/>
          </a:stretch>
        </p:blipFill>
        <p:spPr bwMode="auto">
          <a:xfrm>
            <a:off x="4572000" y="2254250"/>
            <a:ext cx="43053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bacterial infections..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Cellulitis</a:t>
            </a:r>
          </a:p>
          <a:p>
            <a:r>
              <a:rPr lang="en-GB" altLang="en-US"/>
              <a:t>Erysipelas</a:t>
            </a:r>
          </a:p>
          <a:p>
            <a:r>
              <a:rPr lang="en-GB" altLang="en-US"/>
              <a:t>Folliculitis</a:t>
            </a:r>
          </a:p>
          <a:p>
            <a:r>
              <a:rPr lang="en-GB" altLang="en-US"/>
              <a:t>Abscess/ boil</a:t>
            </a:r>
          </a:p>
          <a:p>
            <a:r>
              <a:rPr lang="en-GB" altLang="en-US"/>
              <a:t>Carbuncle </a:t>
            </a:r>
          </a:p>
          <a:p>
            <a:endParaRPr lang="en-GB" altLang="en-US"/>
          </a:p>
          <a:p>
            <a:pPr>
              <a:buFont typeface="Wingdings 2" panose="05020102010507070707" pitchFamily="18" charset="2"/>
              <a:buNone/>
            </a:pP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1258888" y="2130425"/>
            <a:ext cx="6769100" cy="14700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GB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Fungal infections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Superficial mycoses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920085"/>
            <a:ext cx="4402832" cy="443484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latin typeface="+mj-lt"/>
              </a:rPr>
              <a:t>Dermatophytoses</a:t>
            </a:r>
            <a:r>
              <a:rPr lang="en-US" sz="3600" dirty="0">
                <a:latin typeface="+mj-lt"/>
              </a:rPr>
              <a:t>. </a:t>
            </a:r>
          </a:p>
          <a:p>
            <a:pPr lvl="1" eaLnBrk="1" hangingPunct="1">
              <a:defRPr/>
            </a:pPr>
            <a:r>
              <a:rPr lang="en-US" sz="3600" dirty="0">
                <a:latin typeface="+mj-lt"/>
              </a:rPr>
              <a:t>Parasitize keratin rich structures</a:t>
            </a:r>
          </a:p>
          <a:p>
            <a:pPr eaLnBrk="1" hangingPunct="1">
              <a:defRPr/>
            </a:pPr>
            <a:r>
              <a:rPr lang="en-US" sz="3600" dirty="0">
                <a:latin typeface="+mj-lt"/>
              </a:rPr>
              <a:t>Candida- moist skin</a:t>
            </a:r>
          </a:p>
          <a:p>
            <a:pPr eaLnBrk="1" hangingPunct="1">
              <a:defRPr/>
            </a:pPr>
            <a:r>
              <a:rPr lang="en-US" sz="3600" dirty="0" err="1">
                <a:latin typeface="+mj-lt"/>
              </a:rPr>
              <a:t>Malassezia</a:t>
            </a:r>
            <a:r>
              <a:rPr lang="en-US" sz="3600" dirty="0">
                <a:latin typeface="+mj-lt"/>
              </a:rPr>
              <a:t>- oily skin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6" name="Picture 4" descr="http://upload.wikimedia.org/wikipedia/commons/thumb/e/e0/Malassezia_furfur_in_skin_scale_from_a_patient_with_tinea_versicolor_PHIL_3938_lores.jpg/320px-Malassezia_furfur_in_skin_scale_from_a_patient_with_tinea_versicolor_PHIL_3938_lor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95" y="1847088"/>
            <a:ext cx="3850105" cy="258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 capitis </a:t>
            </a:r>
          </a:p>
        </p:txBody>
      </p:sp>
      <p:pic>
        <p:nvPicPr>
          <p:cNvPr id="24579" name="Picture 2" descr="C:\Users\OWNER\Desktop\blue tooth pics\IMG-20160206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6238" y="1935163"/>
            <a:ext cx="5851525" cy="43894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Tinea capitis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88" y="1714500"/>
            <a:ext cx="8247062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latin typeface="+mj-lt"/>
              </a:rPr>
              <a:t>Most common in 6-10yrs. boys&gt; girls</a:t>
            </a:r>
          </a:p>
          <a:p>
            <a:pPr eaLnBrk="1" hangingPunct="1">
              <a:defRPr/>
            </a:pPr>
            <a:r>
              <a:rPr lang="en-US" sz="4400" dirty="0">
                <a:latin typeface="+mj-lt"/>
              </a:rPr>
              <a:t>Inflammation, scaling, itching, papules/pustules, LN, alopecia </a:t>
            </a:r>
          </a:p>
          <a:p>
            <a:pPr eaLnBrk="1" hangingPunct="1">
              <a:defRPr/>
            </a:pPr>
            <a:r>
              <a:rPr lang="en-US" sz="4400" dirty="0">
                <a:latin typeface="+mj-lt"/>
              </a:rPr>
              <a:t>Abscess- </a:t>
            </a:r>
            <a:r>
              <a:rPr lang="en-US" sz="4400" dirty="0" err="1">
                <a:latin typeface="+mj-lt"/>
              </a:rPr>
              <a:t>kerion</a:t>
            </a:r>
            <a:endParaRPr lang="en-US" sz="4400" dirty="0">
              <a:latin typeface="+mj-lt"/>
            </a:endParaRPr>
          </a:p>
          <a:p>
            <a:pPr eaLnBrk="1" hangingPunct="1">
              <a:defRPr/>
            </a:pPr>
            <a:endParaRPr lang="en-US" sz="4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923925"/>
          </a:xfrm>
        </p:spPr>
        <p:txBody>
          <a:bodyPr/>
          <a:lstStyle/>
          <a:p>
            <a:pPr eaLnBrk="1" hangingPunct="1"/>
            <a:r>
              <a:rPr lang="en-US" altLang="en-US"/>
              <a:t>kerion</a:t>
            </a:r>
          </a:p>
        </p:txBody>
      </p:sp>
      <p:pic>
        <p:nvPicPr>
          <p:cNvPr id="26627" name="Picture 8" descr="tinea capitis with pustu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75"/>
            <a:ext cx="319088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7" descr="http://medicalpicturesinfo.com/wp-content/uploads/2011/09/Kerion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57338"/>
            <a:ext cx="8429625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AIMS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5400" dirty="0">
                <a:latin typeface="+mj-lt"/>
              </a:rPr>
              <a:t>To recognise common skin conditions in children</a:t>
            </a:r>
          </a:p>
          <a:p>
            <a:pPr eaLnBrk="1" hangingPunct="1">
              <a:defRPr/>
            </a:pPr>
            <a:r>
              <a:rPr lang="en-GB" sz="5400" dirty="0">
                <a:latin typeface="+mj-lt"/>
              </a:rPr>
              <a:t>To know how to manage them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Tinia corporis</a:t>
            </a:r>
          </a:p>
        </p:txBody>
      </p:sp>
      <p:sp>
        <p:nvSpPr>
          <p:cNvPr id="27651" name="Rectangle 4"/>
          <p:cNvSpPr>
            <a:spLocks/>
          </p:cNvSpPr>
          <p:nvPr/>
        </p:nvSpPr>
        <p:spPr bwMode="auto">
          <a:xfrm>
            <a:off x="1187450" y="4365625"/>
            <a:ext cx="65532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600">
                <a:solidFill>
                  <a:schemeClr val="bg1"/>
                </a:solidFill>
                <a:latin typeface="Calibri" panose="020F0502020204030204" pitchFamily="34" charset="0"/>
              </a:rPr>
              <a:t>Tinea corporis</a:t>
            </a:r>
          </a:p>
        </p:txBody>
      </p:sp>
      <p:pic>
        <p:nvPicPr>
          <p:cNvPr id="27652" name="Picture 6" descr="Picture30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13"/>
            <a:ext cx="4857750" cy="4714875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Content Placeholder 5" descr="http://www.thachers.org/images/TineaCorporis2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9188" y="1928813"/>
            <a:ext cx="4214812" cy="4714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/>
          <a:lstStyle/>
          <a:p>
            <a:r>
              <a:rPr lang="en-US" altLang="en-US" dirty="0" smtClean="0"/>
              <a:t>Tinea</a:t>
            </a:r>
            <a:endParaRPr lang="en-US" alt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576937"/>
            <a:ext cx="4040188" cy="565640"/>
          </a:xfrm>
        </p:spPr>
        <p:txBody>
          <a:bodyPr/>
          <a:lstStyle/>
          <a:p>
            <a:endParaRPr lang="en-GB" altLang="en-US" dirty="0" smtClean="0"/>
          </a:p>
          <a:p>
            <a:r>
              <a:rPr lang="en-GB" altLang="en-US" dirty="0" smtClean="0"/>
              <a:t>Diagnosis</a:t>
            </a:r>
            <a:endParaRPr lang="en-GB" altLang="en-US" dirty="0"/>
          </a:p>
          <a:p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>
          <a:xfrm>
            <a:off x="4645025" y="1443733"/>
            <a:ext cx="4041775" cy="654843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Treatment</a:t>
            </a:r>
            <a:endParaRPr lang="en-GB" altLang="en-US" dirty="0"/>
          </a:p>
        </p:txBody>
      </p:sp>
      <p:sp>
        <p:nvSpPr>
          <p:cNvPr id="28675" name="Content Placeholder 4"/>
          <p:cNvSpPr>
            <a:spLocks noGrp="1"/>
          </p:cNvSpPr>
          <p:nvPr>
            <p:ph sz="quarter" idx="2"/>
          </p:nvPr>
        </p:nvSpPr>
        <p:spPr>
          <a:xfrm>
            <a:off x="440052" y="2310150"/>
            <a:ext cx="4040188" cy="4215194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Sample</a:t>
            </a:r>
            <a:r>
              <a:rPr lang="en-GB" altLang="en-US" dirty="0"/>
              <a:t>:</a:t>
            </a:r>
          </a:p>
          <a:p>
            <a:pPr lvl="1" eaLnBrk="1" hangingPunct="1"/>
            <a:r>
              <a:rPr lang="en-GB" altLang="en-US" dirty="0"/>
              <a:t>Scalp</a:t>
            </a:r>
          </a:p>
          <a:p>
            <a:pPr lvl="1" eaLnBrk="1" hangingPunct="1"/>
            <a:r>
              <a:rPr lang="en-GB" altLang="en-US" dirty="0"/>
              <a:t>Hair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GB" altLang="en-US" dirty="0"/>
              <a:t>Direct microscopy &amp; culture</a:t>
            </a:r>
          </a:p>
          <a:p>
            <a:endParaRPr lang="en-GB" altLang="en-US" dirty="0"/>
          </a:p>
        </p:txBody>
      </p:sp>
      <p:sp>
        <p:nvSpPr>
          <p:cNvPr id="2867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Topical </a:t>
            </a:r>
            <a:endParaRPr lang="en-GB" altLang="en-US" dirty="0"/>
          </a:p>
          <a:p>
            <a:pPr eaLnBrk="1" hangingPunct="1"/>
            <a:r>
              <a:rPr lang="en-GB" altLang="en-US" dirty="0"/>
              <a:t>Systemic therapy</a:t>
            </a:r>
          </a:p>
          <a:p>
            <a:pPr eaLnBrk="1" hangingPunct="1"/>
            <a:r>
              <a:rPr lang="en-GB" altLang="en-US" dirty="0" err="1"/>
              <a:t>Griseofulvin</a:t>
            </a:r>
            <a:r>
              <a:rPr lang="en-GB" altLang="en-US" dirty="0"/>
              <a:t> 15-20mg/kg for 4-6-weeks</a:t>
            </a:r>
          </a:p>
          <a:p>
            <a:pPr eaLnBrk="1" hangingPunct="1"/>
            <a:r>
              <a:rPr lang="en-GB" altLang="en-US" dirty="0"/>
              <a:t>Terbinafine 3mg/kg for 2-4-weeks</a:t>
            </a:r>
          </a:p>
          <a:p>
            <a:pPr eaLnBrk="1" hangingPunct="1"/>
            <a:r>
              <a:rPr lang="en-GB" altLang="en-US" dirty="0" smtClean="0"/>
              <a:t>Siblings</a:t>
            </a:r>
            <a:r>
              <a:rPr lang="en-GB" altLang="en-US" dirty="0"/>
              <a:t>/ pets</a:t>
            </a:r>
          </a:p>
          <a:p>
            <a:endParaRPr lang="en-GB" altLang="en-US" dirty="0"/>
          </a:p>
        </p:txBody>
      </p:sp>
      <p:pic>
        <p:nvPicPr>
          <p:cNvPr id="28677" name="Picture 2" descr="http://archive.microbelibrary.org/microbelibrary/files/ccImages/Articleimages/Buxton/02%20Skin%20dermato/Trichophyton%20tonsurans%20fi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50508"/>
            <a:ext cx="3417888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Candida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390256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+mj-lt"/>
              </a:rPr>
              <a:t>Oral mucosa</a:t>
            </a:r>
          </a:p>
          <a:p>
            <a:pPr eaLnBrk="1" hangingPunct="1">
              <a:defRPr/>
            </a:pPr>
            <a:r>
              <a:rPr lang="en-US" sz="3600" dirty="0">
                <a:latin typeface="+mj-lt"/>
              </a:rPr>
              <a:t>Napkin area</a:t>
            </a:r>
          </a:p>
          <a:p>
            <a:pPr eaLnBrk="1" hangingPunct="1">
              <a:defRPr/>
            </a:pPr>
            <a:r>
              <a:rPr lang="en-US" sz="3600" dirty="0" err="1">
                <a:latin typeface="+mj-lt"/>
              </a:rPr>
              <a:t>Nystatin</a:t>
            </a:r>
            <a:r>
              <a:rPr lang="en-US" sz="3600" dirty="0">
                <a:latin typeface="+mj-lt"/>
              </a:rPr>
              <a:t> oral suspension QDS x 1-2 weeks</a:t>
            </a:r>
          </a:p>
          <a:p>
            <a:pPr eaLnBrk="1" hangingPunct="1">
              <a:defRPr/>
            </a:pPr>
            <a:r>
              <a:rPr lang="en-US" sz="3600" dirty="0">
                <a:latin typeface="+mj-lt"/>
              </a:rPr>
              <a:t>Topical </a:t>
            </a:r>
            <a:r>
              <a:rPr lang="en-US" sz="3600" dirty="0" err="1">
                <a:latin typeface="+mj-lt"/>
              </a:rPr>
              <a:t>clotrimazole</a:t>
            </a:r>
            <a:endParaRPr lang="en-US" sz="3600" dirty="0">
              <a:latin typeface="+mj-lt"/>
            </a:endParaRPr>
          </a:p>
        </p:txBody>
      </p:sp>
      <p:pic>
        <p:nvPicPr>
          <p:cNvPr id="29700" name="Picture 6" descr="CANDIDA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128" y="1752600"/>
            <a:ext cx="2838450" cy="4000500"/>
          </a:xfrm>
        </p:spPr>
      </p:pic>
      <p:sp>
        <p:nvSpPr>
          <p:cNvPr id="2" name="Rectangle 1"/>
          <p:cNvSpPr/>
          <p:nvPr/>
        </p:nvSpPr>
        <p:spPr>
          <a:xfrm>
            <a:off x="6300788" y="3213100"/>
            <a:ext cx="287337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Pityriasis versicolor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981200"/>
            <a:ext cx="4028256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dirty="0">
                <a:latin typeface="+mj-lt"/>
              </a:rPr>
              <a:t>White/brown scaly </a:t>
            </a:r>
            <a:r>
              <a:rPr lang="en-US" sz="3200" dirty="0" err="1">
                <a:latin typeface="+mj-lt"/>
              </a:rPr>
              <a:t>macules</a:t>
            </a:r>
            <a:endParaRPr lang="en-US" sz="3200" dirty="0"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>
                <a:latin typeface="+mj-lt"/>
              </a:rPr>
              <a:t>Common. 2</a:t>
            </a:r>
            <a:r>
              <a:rPr lang="en-US" sz="3200" baseline="30000" dirty="0">
                <a:latin typeface="+mj-lt"/>
              </a:rPr>
              <a:t>nd</a:t>
            </a:r>
            <a:r>
              <a:rPr lang="en-US" sz="3200" dirty="0">
                <a:latin typeface="+mj-lt"/>
              </a:rPr>
              <a:t> decade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 err="1">
                <a:latin typeface="+mj-lt"/>
              </a:rPr>
              <a:t>Malassezia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spp</a:t>
            </a:r>
            <a:r>
              <a:rPr lang="en-US" sz="3200" dirty="0" smtClean="0">
                <a:latin typeface="+mj-lt"/>
              </a:rPr>
              <a:t>-yeast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 smtClean="0">
                <a:latin typeface="+mj-lt"/>
              </a:rPr>
              <a:t>Treat</a:t>
            </a:r>
            <a:r>
              <a:rPr lang="en-US" sz="3200" dirty="0">
                <a:latin typeface="+mj-lt"/>
              </a:rPr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ketoconazole</a:t>
            </a:r>
            <a:r>
              <a:rPr lang="en-US" sz="3000" dirty="0">
                <a:latin typeface="+mj-lt"/>
              </a:rPr>
              <a:t> shampoo</a:t>
            </a:r>
          </a:p>
        </p:txBody>
      </p:sp>
      <p:pic>
        <p:nvPicPr>
          <p:cNvPr id="30724" name="Picture 6" descr="pity vresi 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4638" y="5929313"/>
            <a:ext cx="77787" cy="109537"/>
          </a:xfrm>
        </p:spPr>
      </p:pic>
      <p:pic>
        <p:nvPicPr>
          <p:cNvPr id="30725" name="Picture 4" descr="http://www.thachers.org/images/Tinea_versicolor_Ojo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071688"/>
            <a:ext cx="3643313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1258888" y="2130425"/>
            <a:ext cx="6769100" cy="14700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GB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Viral infections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Ctr="1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Grouped </a:t>
            </a:r>
            <a:r>
              <a:rPr lang="en-GB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Vesicles, painful</a:t>
            </a: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2771" name="Picture 4" descr="herpes simplex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6985000" cy="4735512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3796" name="Picture 4" descr="Picture17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7588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Picture18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0888"/>
            <a:ext cx="52197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Eczema herpeticum </a:t>
            </a:r>
          </a:p>
        </p:txBody>
      </p:sp>
      <p:pic>
        <p:nvPicPr>
          <p:cNvPr id="34819" name="Content Placeholder 3" descr="https://encrypted-tbn0.gstatic.com/images?q=tbn:ANd9GcS1N1pj8aF9Qw_CMzhyo8tw6GK2gBa26xTv4cq3BK0nMm4HAdB11A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063" y="2071688"/>
            <a:ext cx="4929187" cy="3314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Herpes Simplex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/>
              <a:t>Generally HSV-1 in children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/>
              <a:t>Ocular HSV leading cause of recurrent keratoconjunctivitis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/>
              <a:t>May lead to corneal blindness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/>
              <a:t>Ophthalmology!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</a:t>
            </a:r>
          </a:p>
        </p:txBody>
      </p:sp>
      <p:pic>
        <p:nvPicPr>
          <p:cNvPr id="36869" name="Picture 4" descr="46 Verru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947" y="2420888"/>
            <a:ext cx="4964112" cy="392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icture13 copy copy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3616953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Introduction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113"/>
            <a:ext cx="8229600" cy="4210050"/>
          </a:xfrm>
        </p:spPr>
        <p:txBody>
          <a:bodyPr/>
          <a:lstStyle/>
          <a:p>
            <a:pPr eaLnBrk="1" hangingPunct="1">
              <a:defRPr/>
            </a:pPr>
            <a:r>
              <a:rPr lang="en-GB" sz="4400" dirty="0">
                <a:latin typeface="+mj-lt"/>
              </a:rPr>
              <a:t>Rare cause of mortality</a:t>
            </a:r>
          </a:p>
          <a:p>
            <a:pPr eaLnBrk="1" hangingPunct="1">
              <a:defRPr/>
            </a:pPr>
            <a:r>
              <a:rPr lang="en-GB" sz="4400" dirty="0">
                <a:latin typeface="+mj-lt"/>
              </a:rPr>
              <a:t>Significant cause of morbidity</a:t>
            </a:r>
          </a:p>
          <a:p>
            <a:pPr eaLnBrk="1" hangingPunct="1">
              <a:defRPr/>
            </a:pPr>
            <a:r>
              <a:rPr lang="en-GB" sz="4400" dirty="0">
                <a:latin typeface="+mj-lt"/>
              </a:rPr>
              <a:t>~20-30% paediatric primary care consultations relate to skin problems. 8% admissions</a:t>
            </a:r>
          </a:p>
          <a:p>
            <a:pPr eaLnBrk="1" hangingPunct="1">
              <a:defRPr/>
            </a:pPr>
            <a:endParaRPr lang="en-GB" sz="4400" dirty="0">
              <a:latin typeface="+mj-lt"/>
            </a:endParaRPr>
          </a:p>
          <a:p>
            <a:pPr eaLnBrk="1" hangingPunct="1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/>
          <a:lstStyle/>
          <a:p>
            <a:pPr eaLnBrk="1" hangingPunct="1"/>
            <a:r>
              <a:rPr lang="en-GB" altLang="en-US" dirty="0"/>
              <a:t>HPV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785" y="1371725"/>
            <a:ext cx="4040188" cy="659352"/>
          </a:xfrm>
        </p:spPr>
        <p:txBody>
          <a:bodyPr/>
          <a:lstStyle/>
          <a:p>
            <a:r>
              <a:rPr lang="en-GB" dirty="0" smtClean="0"/>
              <a:t>General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88024" y="1376234"/>
            <a:ext cx="4041775" cy="654843"/>
          </a:xfrm>
        </p:spPr>
        <p:txBody>
          <a:bodyPr/>
          <a:lstStyle/>
          <a:p>
            <a:r>
              <a:rPr lang="en-GB" dirty="0" smtClean="0"/>
              <a:t>Treatment</a:t>
            </a:r>
            <a:endParaRPr lang="en-ZA" dirty="0"/>
          </a:p>
        </p:txBody>
      </p:sp>
      <p:sp>
        <p:nvSpPr>
          <p:cNvPr id="37891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2062034"/>
            <a:ext cx="4040188" cy="4298286"/>
          </a:xfrm>
        </p:spPr>
        <p:txBody>
          <a:bodyPr/>
          <a:lstStyle/>
          <a:p>
            <a:pPr eaLnBrk="1" hangingPunct="1"/>
            <a:r>
              <a:rPr lang="en-GB" altLang="en-US" sz="2800" dirty="0"/>
              <a:t>Over 130 subtypes</a:t>
            </a:r>
          </a:p>
          <a:p>
            <a:pPr eaLnBrk="1" hangingPunct="1"/>
            <a:r>
              <a:rPr lang="en-GB" altLang="en-US" sz="2800" dirty="0"/>
              <a:t>HPV 1,2,4,7 associated with common warts</a:t>
            </a:r>
          </a:p>
          <a:p>
            <a:pPr eaLnBrk="1" hangingPunct="1"/>
            <a:r>
              <a:rPr lang="en-GB" altLang="en-US" sz="2800" dirty="0"/>
              <a:t>3,10,28,41 plantar warts</a:t>
            </a:r>
          </a:p>
          <a:p>
            <a:pPr eaLnBrk="1" hangingPunct="1"/>
            <a:r>
              <a:rPr lang="en-GB" altLang="en-US" sz="2800" dirty="0"/>
              <a:t>6,11 respiratory, </a:t>
            </a:r>
            <a:r>
              <a:rPr lang="en-GB" altLang="en-US" sz="2800" dirty="0" smtClean="0"/>
              <a:t>genital and conjunctival.</a:t>
            </a:r>
            <a:endParaRPr lang="en-GB" altLang="en-US" sz="2800" dirty="0"/>
          </a:p>
          <a:p>
            <a:pPr eaLnBrk="1" hangingPunct="1"/>
            <a:r>
              <a:rPr lang="en-GB" altLang="en-US" sz="2800" dirty="0"/>
              <a:t>1 deep plantar and </a:t>
            </a:r>
            <a:r>
              <a:rPr lang="en-GB" altLang="en-US" sz="2800" dirty="0" smtClean="0"/>
              <a:t>palmar</a:t>
            </a:r>
            <a:endParaRPr lang="en-GB" altLang="en-US" sz="2800" dirty="0"/>
          </a:p>
          <a:p>
            <a:pPr eaLnBrk="1" hangingPunct="1"/>
            <a:r>
              <a:rPr lang="en-GB" altLang="en-US" sz="2800" dirty="0"/>
              <a:t>16,18 – high </a:t>
            </a:r>
            <a:r>
              <a:rPr lang="en-GB" altLang="en-US" sz="2800" dirty="0" smtClean="0"/>
              <a:t>risk Ca </a:t>
            </a:r>
            <a:r>
              <a:rPr lang="en-GB" altLang="en-US" sz="2800" dirty="0" err="1" smtClean="0"/>
              <a:t>Cx</a:t>
            </a:r>
            <a:endParaRPr lang="en-GB" altLang="en-US" sz="2800" dirty="0"/>
          </a:p>
          <a:p>
            <a:pPr eaLnBrk="1" hangingPunct="1"/>
            <a:endParaRPr lang="en-GB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4788024" y="2062034"/>
            <a:ext cx="4041775" cy="4298286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Watchful waiting</a:t>
            </a:r>
          </a:p>
          <a:p>
            <a:pPr eaLnBrk="1" hangingPunct="1">
              <a:defRPr/>
            </a:pPr>
            <a:r>
              <a:rPr lang="en-GB" sz="2400" dirty="0"/>
              <a:t>Topical salicylic acid</a:t>
            </a:r>
          </a:p>
          <a:p>
            <a:pPr eaLnBrk="1" hangingPunct="1">
              <a:defRPr/>
            </a:pPr>
            <a:r>
              <a:rPr lang="en-GB" sz="2400" dirty="0" err="1"/>
              <a:t>Podophylline</a:t>
            </a:r>
            <a:endParaRPr lang="en-GB" sz="2400" dirty="0"/>
          </a:p>
          <a:p>
            <a:pPr eaLnBrk="1" hangingPunct="1">
              <a:defRPr/>
            </a:pPr>
            <a:r>
              <a:rPr lang="en-GB" sz="2400" dirty="0"/>
              <a:t>Silver nitrate</a:t>
            </a:r>
          </a:p>
          <a:p>
            <a:pPr eaLnBrk="1" hangingPunct="1">
              <a:defRPr/>
            </a:pPr>
            <a:r>
              <a:rPr lang="en-GB" sz="2400" dirty="0" err="1"/>
              <a:t>Imiquimod</a:t>
            </a:r>
            <a:endParaRPr lang="en-GB" sz="2400" dirty="0"/>
          </a:p>
          <a:p>
            <a:pPr eaLnBrk="1" hangingPunct="1">
              <a:defRPr/>
            </a:pPr>
            <a:r>
              <a:rPr lang="en-GB" sz="2400" dirty="0"/>
              <a:t>Cryotherapy</a:t>
            </a:r>
          </a:p>
          <a:p>
            <a:pPr eaLnBrk="1" hangingPunct="1">
              <a:defRPr/>
            </a:pPr>
            <a:r>
              <a:rPr lang="en-GB" sz="2400" dirty="0"/>
              <a:t>Electrocautery </a:t>
            </a:r>
          </a:p>
          <a:p>
            <a:pPr eaLnBrk="1" hangingPunct="1">
              <a:defRPr/>
            </a:pPr>
            <a:r>
              <a:rPr lang="en-GB" sz="2400" dirty="0"/>
              <a:t>Laser</a:t>
            </a:r>
          </a:p>
          <a:p>
            <a:pPr eaLnBrk="1" hangingPunct="1">
              <a:defRPr/>
            </a:pPr>
            <a:r>
              <a:rPr lang="en-GB" sz="2400" dirty="0"/>
              <a:t>(Cimetidine)</a:t>
            </a:r>
          </a:p>
          <a:p>
            <a:pPr eaLnBrk="1" hangingPunct="1">
              <a:defRPr/>
            </a:pPr>
            <a:r>
              <a:rPr lang="en-GB" sz="2400" dirty="0"/>
              <a:t>(high dose zinc)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Nodular/popular firm eruptions</a:t>
            </a:r>
            <a:endParaRPr lang="en-US" altLang="en-US" dirty="0"/>
          </a:p>
        </p:txBody>
      </p:sp>
      <p:pic>
        <p:nvPicPr>
          <p:cNvPr id="39939" name="Content Placeholder 3" descr="http://www.thachers.org/images/Molluscum_contagiosum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2000250"/>
            <a:ext cx="6715125" cy="4214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Molluscum contagiosum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General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Treatment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dirty="0">
                <a:latin typeface="+mj-lt"/>
              </a:rPr>
              <a:t>Member of pox virus family</a:t>
            </a:r>
          </a:p>
          <a:p>
            <a:pPr eaLnBrk="1" hangingPunct="1">
              <a:defRPr/>
            </a:pPr>
            <a:r>
              <a:rPr lang="en-GB" sz="3200" dirty="0">
                <a:latin typeface="+mj-lt"/>
              </a:rPr>
              <a:t>Dramatic increase in incidence</a:t>
            </a:r>
          </a:p>
          <a:p>
            <a:pPr eaLnBrk="1" hangingPunct="1">
              <a:defRPr/>
            </a:pPr>
            <a:r>
              <a:rPr lang="en-GB" sz="3200" dirty="0">
                <a:latin typeface="+mj-lt"/>
              </a:rPr>
              <a:t>Spreads more quickly with </a:t>
            </a:r>
            <a:r>
              <a:rPr lang="en-GB" sz="3200" dirty="0" smtClean="0">
                <a:latin typeface="+mj-lt"/>
              </a:rPr>
              <a:t>eczema</a:t>
            </a:r>
            <a:endParaRPr lang="en-GB" sz="3200" dirty="0">
              <a:latin typeface="+mj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2800" dirty="0" smtClean="0"/>
              <a:t>Cryotherapy</a:t>
            </a:r>
            <a:r>
              <a:rPr lang="en-GB" sz="2800" dirty="0"/>
              <a:t>, </a:t>
            </a:r>
            <a:endParaRPr lang="en-GB" sz="2800" dirty="0" smtClean="0"/>
          </a:p>
          <a:p>
            <a:pPr eaLnBrk="1" hangingPunct="1">
              <a:defRPr/>
            </a:pPr>
            <a:r>
              <a:rPr lang="en-GB" sz="2800" dirty="0" smtClean="0"/>
              <a:t>gentle </a:t>
            </a:r>
            <a:r>
              <a:rPr lang="en-GB" sz="2800" dirty="0" err="1"/>
              <a:t>curretage</a:t>
            </a:r>
            <a:r>
              <a:rPr lang="en-GB" sz="2800" dirty="0" smtClean="0"/>
              <a:t>,</a:t>
            </a:r>
          </a:p>
          <a:p>
            <a:pPr eaLnBrk="1" hangingPunct="1">
              <a:defRPr/>
            </a:pPr>
            <a:r>
              <a:rPr lang="en-GB" sz="2800" dirty="0" err="1" smtClean="0"/>
              <a:t>cantharidin</a:t>
            </a:r>
            <a:r>
              <a:rPr lang="en-GB" sz="2800" dirty="0"/>
              <a:t>, </a:t>
            </a:r>
            <a:endParaRPr lang="en-GB" sz="2800" dirty="0" smtClean="0"/>
          </a:p>
          <a:p>
            <a:pPr eaLnBrk="1" hangingPunct="1">
              <a:defRPr/>
            </a:pPr>
            <a:r>
              <a:rPr lang="en-GB" sz="2800" dirty="0" smtClean="0"/>
              <a:t>topical </a:t>
            </a:r>
            <a:r>
              <a:rPr lang="en-GB" sz="2800" dirty="0" err="1"/>
              <a:t>tretinoin</a:t>
            </a:r>
            <a:r>
              <a:rPr lang="en-GB" sz="2800" dirty="0"/>
              <a:t>, </a:t>
            </a:r>
            <a:endParaRPr lang="en-GB" sz="2800" dirty="0" smtClean="0"/>
          </a:p>
          <a:p>
            <a:pPr eaLnBrk="1" hangingPunct="1">
              <a:defRPr/>
            </a:pPr>
            <a:r>
              <a:rPr lang="en-GB" sz="2800" dirty="0" err="1" smtClean="0"/>
              <a:t>imiquimod</a:t>
            </a:r>
            <a:r>
              <a:rPr lang="en-GB" sz="2800" dirty="0"/>
              <a:t>, </a:t>
            </a:r>
            <a:endParaRPr lang="en-GB" sz="2800" dirty="0" smtClean="0"/>
          </a:p>
          <a:p>
            <a:pPr eaLnBrk="1" hangingPunct="1">
              <a:defRPr/>
            </a:pPr>
            <a:r>
              <a:rPr lang="en-GB" sz="2800" dirty="0" smtClean="0"/>
              <a:t>phenol</a:t>
            </a:r>
            <a:r>
              <a:rPr lang="en-GB" sz="2800" dirty="0"/>
              <a:t>, </a:t>
            </a:r>
            <a:endParaRPr lang="en-GB" sz="2800" dirty="0" smtClean="0"/>
          </a:p>
          <a:p>
            <a:pPr eaLnBrk="1" hangingPunct="1">
              <a:defRPr/>
            </a:pPr>
            <a:r>
              <a:rPr lang="en-GB" sz="2800" dirty="0" smtClean="0"/>
              <a:t>benzyl-peroxide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1988" name="Picture 2" descr="Hand foot and mouth dise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33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Hand foot and mouth disea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85933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8" descr="http://dermnetnz.org/viral/img/hfm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9788"/>
            <a:ext cx="4956175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irc_mi" descr="http://m2.wyanokecdn.com/6fab78076bd60456be6c97595b4419f8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Hand foot and mouth disease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General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GB" dirty="0" smtClean="0"/>
              <a:t>Clinical</a:t>
            </a:r>
            <a:endParaRPr lang="en-ZA" dirty="0"/>
          </a:p>
        </p:txBody>
      </p:sp>
      <p:sp>
        <p:nvSpPr>
          <p:cNvPr id="45059" name="Content Placeholder 2"/>
          <p:cNvSpPr>
            <a:spLocks noGrp="1"/>
          </p:cNvSpPr>
          <p:nvPr>
            <p:ph sz="quarter" idx="2"/>
          </p:nvPr>
        </p:nvSpPr>
        <p:spPr>
          <a:xfrm>
            <a:off x="323528" y="2514600"/>
            <a:ext cx="4173860" cy="384572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latin typeface="+mj-lt"/>
              </a:rPr>
              <a:t>Young children. </a:t>
            </a:r>
            <a:endParaRPr lang="en-GB" sz="2800" dirty="0" smtClean="0">
              <a:latin typeface="+mj-lt"/>
            </a:endParaRPr>
          </a:p>
          <a:p>
            <a:pPr eaLnBrk="1" hangingPunct="1">
              <a:defRPr/>
            </a:pPr>
            <a:r>
              <a:rPr lang="en-GB" sz="2800" dirty="0" smtClean="0">
                <a:latin typeface="+mj-lt"/>
              </a:rPr>
              <a:t>Very common in summer</a:t>
            </a:r>
            <a:endParaRPr lang="en-GB" sz="2800" dirty="0">
              <a:latin typeface="+mj-lt"/>
            </a:endParaRPr>
          </a:p>
          <a:p>
            <a:pPr eaLnBrk="1" hangingPunct="1">
              <a:defRPr/>
            </a:pPr>
            <a:r>
              <a:rPr lang="en-GB" sz="2800" dirty="0" smtClean="0">
                <a:latin typeface="+mj-lt"/>
              </a:rPr>
              <a:t>Enterovirus </a:t>
            </a:r>
            <a:r>
              <a:rPr lang="en-GB" sz="2400" dirty="0" smtClean="0">
                <a:latin typeface="+mj-lt"/>
              </a:rPr>
              <a:t>(Coxsackie </a:t>
            </a:r>
            <a:r>
              <a:rPr lang="en-GB" sz="2400" dirty="0">
                <a:latin typeface="+mj-lt"/>
              </a:rPr>
              <a:t>A16)</a:t>
            </a:r>
          </a:p>
          <a:p>
            <a:pPr eaLnBrk="1" hangingPunct="1">
              <a:defRPr/>
            </a:pPr>
            <a:r>
              <a:rPr lang="en-GB" sz="2800" dirty="0">
                <a:latin typeface="+mj-lt"/>
              </a:rPr>
              <a:t>Very </a:t>
            </a:r>
            <a:r>
              <a:rPr lang="en-GB" sz="2800" dirty="0" smtClean="0">
                <a:latin typeface="+mj-lt"/>
              </a:rPr>
              <a:t>infectious.</a:t>
            </a:r>
          </a:p>
          <a:p>
            <a:pPr eaLnBrk="1" hangingPunct="1">
              <a:defRPr/>
            </a:pPr>
            <a:r>
              <a:rPr lang="en-GB" sz="2800" dirty="0" err="1" smtClean="0">
                <a:latin typeface="+mj-lt"/>
              </a:rPr>
              <a:t>Contact</a:t>
            </a:r>
            <a:r>
              <a:rPr lang="en-GB" sz="2800" dirty="0" err="1">
                <a:latin typeface="+mj-lt"/>
              </a:rPr>
              <a:t>..faeces</a:t>
            </a:r>
            <a:r>
              <a:rPr lang="en-GB" sz="2800" dirty="0">
                <a:latin typeface="+mj-lt"/>
              </a:rPr>
              <a:t>, saliva, mucous.</a:t>
            </a:r>
          </a:p>
          <a:p>
            <a:pPr eaLnBrk="1" hangingPunct="1">
              <a:defRPr/>
            </a:pPr>
            <a:r>
              <a:rPr lang="en-GB" sz="2800" dirty="0">
                <a:latin typeface="+mj-lt"/>
              </a:rPr>
              <a:t>Incubation period 3 to 5 days</a:t>
            </a:r>
          </a:p>
          <a:p>
            <a:pPr eaLnBrk="1" hangingPunct="1">
              <a:defRPr/>
            </a:pPr>
            <a:endParaRPr lang="en-GB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175447" cy="384572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Flat small blisters on hands, feet and mouth. </a:t>
            </a:r>
            <a:endParaRPr lang="en-GB" sz="2400" dirty="0" smtClean="0"/>
          </a:p>
          <a:p>
            <a:pPr eaLnBrk="1" hangingPunct="1">
              <a:defRPr/>
            </a:pPr>
            <a:r>
              <a:rPr lang="en-GB" sz="2400" dirty="0" smtClean="0"/>
              <a:t>Occasionally buttocks,  </a:t>
            </a:r>
            <a:r>
              <a:rPr lang="en-GB" sz="2400" dirty="0" err="1" smtClean="0"/>
              <a:t>geni</a:t>
            </a:r>
            <a:endParaRPr lang="en-GB" sz="2400" dirty="0"/>
          </a:p>
          <a:p>
            <a:pPr eaLnBrk="1" hangingPunct="1">
              <a:defRPr/>
            </a:pPr>
            <a:r>
              <a:rPr lang="en-GB" sz="2400" dirty="0"/>
              <a:t>Mild fever. Pain . </a:t>
            </a:r>
            <a:endParaRPr lang="en-GB" sz="2400" dirty="0" smtClean="0"/>
          </a:p>
          <a:p>
            <a:pPr eaLnBrk="1" hangingPunct="1">
              <a:defRPr/>
            </a:pPr>
            <a:r>
              <a:rPr lang="en-GB" sz="2400" dirty="0" smtClean="0"/>
              <a:t>Resolves </a:t>
            </a:r>
            <a:r>
              <a:rPr lang="en-GB" sz="2400" dirty="0"/>
              <a:t>7-10 days. </a:t>
            </a:r>
          </a:p>
          <a:p>
            <a:pPr eaLnBrk="1" hangingPunct="1">
              <a:defRPr/>
            </a:pPr>
            <a:r>
              <a:rPr lang="en-GB" sz="2400" dirty="0" err="1" smtClean="0"/>
              <a:t>Mx</a:t>
            </a:r>
            <a:r>
              <a:rPr lang="en-GB" sz="2400" dirty="0" smtClean="0"/>
              <a:t>: analgesia, mouthwash</a:t>
            </a:r>
          </a:p>
          <a:p>
            <a:pPr eaLnBrk="1" hangingPunct="1">
              <a:defRPr/>
            </a:pPr>
            <a:r>
              <a:rPr lang="en-GB" sz="2400" dirty="0" smtClean="0"/>
              <a:t>Complications </a:t>
            </a:r>
            <a:endParaRPr lang="en-GB" sz="2400" dirty="0"/>
          </a:p>
          <a:p>
            <a:pPr lvl="1">
              <a:defRPr/>
            </a:pPr>
            <a:r>
              <a:rPr lang="en-GB" dirty="0"/>
              <a:t>Fingernail and toenail loss 4-8weeks </a:t>
            </a:r>
            <a:r>
              <a:rPr lang="en-GB" dirty="0" smtClean="0"/>
              <a:t>after.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1258888" y="2130425"/>
            <a:ext cx="6769100" cy="14700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GB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Infestations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79934"/>
          </a:xfrm>
        </p:spPr>
        <p:txBody>
          <a:bodyPr/>
          <a:lstStyle/>
          <a:p>
            <a:r>
              <a:rPr lang="en-US" altLang="en-US" sz="4000" dirty="0" err="1" smtClean="0"/>
              <a:t>Pruritic</a:t>
            </a:r>
            <a:r>
              <a:rPr lang="en-US" altLang="en-US" sz="4000" dirty="0" smtClean="0"/>
              <a:t>,  </a:t>
            </a:r>
            <a:r>
              <a:rPr lang="en-US" altLang="en-US" sz="4000" dirty="0" err="1" smtClean="0"/>
              <a:t>vessicular</a:t>
            </a:r>
            <a:r>
              <a:rPr lang="en-US" altLang="en-US" sz="4000" dirty="0" smtClean="0"/>
              <a:t> rash with scaling</a:t>
            </a:r>
            <a:endParaRPr lang="en-US" altLang="en-US" sz="4000" dirty="0"/>
          </a:p>
        </p:txBody>
      </p:sp>
      <p:pic>
        <p:nvPicPr>
          <p:cNvPr id="46083" name="irc_mi" descr="http://www.controlscabies.org/files/8313/7317/8813/scabies_hand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857375"/>
            <a:ext cx="4143375" cy="4214813"/>
          </a:xfrm>
        </p:spPr>
      </p:pic>
      <p:pic>
        <p:nvPicPr>
          <p:cNvPr id="46084" name="irc_mi" descr="http://www.consultant360.com/sites/default/files/images/Screen%20shot%202012-09-13%20at%2011.43.36%20AM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85938"/>
            <a:ext cx="4429125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9992" y="6381328"/>
            <a:ext cx="31683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Scabies</a:t>
            </a:r>
          </a:p>
        </p:txBody>
      </p:sp>
      <p:sp>
        <p:nvSpPr>
          <p:cNvPr id="4915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5805264"/>
            <a:ext cx="5400600" cy="648072"/>
          </a:xfrm>
        </p:spPr>
        <p:txBody>
          <a:bodyPr/>
          <a:lstStyle/>
          <a:p>
            <a:pPr eaLnBrk="1" hangingPunct="1">
              <a:buNone/>
            </a:pPr>
            <a:r>
              <a:rPr lang="en-GB" altLang="en-US" sz="2400" dirty="0" smtClean="0">
                <a:latin typeface="Bookman Old Style" panose="02050604050505020204" pitchFamily="18" charset="0"/>
              </a:rPr>
              <a:t>0.1mm.  </a:t>
            </a:r>
            <a:r>
              <a:rPr lang="en-GB" altLang="en-US" sz="2400" i="1" dirty="0" smtClean="0"/>
              <a:t>Sarcoptes </a:t>
            </a:r>
            <a:r>
              <a:rPr lang="en-GB" altLang="en-US" sz="2400" i="1" dirty="0" err="1"/>
              <a:t>scabiei</a:t>
            </a:r>
            <a:r>
              <a:rPr lang="en-GB" altLang="en-US" sz="2400" i="1" dirty="0"/>
              <a:t> </a:t>
            </a:r>
            <a:r>
              <a:rPr lang="en-GB" altLang="en-US" sz="2400" dirty="0" err="1"/>
              <a:t>var</a:t>
            </a:r>
            <a:r>
              <a:rPr lang="en-GB" altLang="en-US" sz="2400" dirty="0"/>
              <a:t> </a:t>
            </a:r>
            <a:r>
              <a:rPr lang="en-GB" altLang="en-US" sz="2400" i="1" dirty="0" err="1"/>
              <a:t>hominis</a:t>
            </a:r>
            <a:endParaRPr lang="en-GB" altLang="en-US" sz="2400" i="1" dirty="0"/>
          </a:p>
        </p:txBody>
      </p:sp>
      <p:pic>
        <p:nvPicPr>
          <p:cNvPr id="49156" name="Picture 3" descr="SCABIE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7"/>
          <a:stretch>
            <a:fillRect/>
          </a:stretch>
        </p:blipFill>
        <p:spPr>
          <a:xfrm>
            <a:off x="323528" y="1844824"/>
            <a:ext cx="4915684" cy="3858692"/>
          </a:xfrm>
          <a:noFill/>
          <a:ln w="57150" cmpd="thinThick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49157" name="Group 5"/>
          <p:cNvGrpSpPr>
            <a:grpSpLocks/>
          </p:cNvGrpSpPr>
          <p:nvPr/>
        </p:nvGrpSpPr>
        <p:grpSpPr bwMode="auto">
          <a:xfrm>
            <a:off x="6732588" y="2359025"/>
            <a:ext cx="1512887" cy="493713"/>
            <a:chOff x="4241" y="1486"/>
            <a:chExt cx="953" cy="311"/>
          </a:xfrm>
        </p:grpSpPr>
        <p:sp>
          <p:nvSpPr>
            <p:cNvPr id="49158" name="Line 6"/>
            <p:cNvSpPr>
              <a:spLocks noChangeShapeType="1"/>
            </p:cNvSpPr>
            <p:nvPr/>
          </p:nvSpPr>
          <p:spPr bwMode="auto">
            <a:xfrm>
              <a:off x="4241" y="1752"/>
              <a:ext cx="953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9" name="Line 7"/>
            <p:cNvSpPr>
              <a:spLocks noChangeShapeType="1"/>
            </p:cNvSpPr>
            <p:nvPr/>
          </p:nvSpPr>
          <p:spPr bwMode="auto">
            <a:xfrm>
              <a:off x="4241" y="1661"/>
              <a:ext cx="0" cy="1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0" name="Line 8"/>
            <p:cNvSpPr>
              <a:spLocks noChangeShapeType="1"/>
            </p:cNvSpPr>
            <p:nvPr/>
          </p:nvSpPr>
          <p:spPr bwMode="auto">
            <a:xfrm>
              <a:off x="5193" y="1661"/>
              <a:ext cx="0" cy="1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1" name="Rectangle 9"/>
            <p:cNvSpPr>
              <a:spLocks noChangeArrowheads="1"/>
            </p:cNvSpPr>
            <p:nvPr/>
          </p:nvSpPr>
          <p:spPr bwMode="auto">
            <a:xfrm>
              <a:off x="4241" y="1486"/>
              <a:ext cx="952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endParaRPr lang="en-GB" altLang="en-US" dirty="0">
                <a:latin typeface="Bookman Old Style" panose="02050604050505020204" pitchFamily="18" charset="0"/>
              </a:endParaRPr>
            </a:p>
          </p:txBody>
        </p:sp>
      </p:grpSp>
      <p:pic>
        <p:nvPicPr>
          <p:cNvPr id="10" name="Picture 3" descr="scabies baby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6672"/>
            <a:ext cx="3528393" cy="2034172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Sarcoptes Scabies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3200" dirty="0">
                <a:latin typeface="+mj-lt"/>
              </a:rPr>
              <a:t>Papules, nodules, burrows, </a:t>
            </a:r>
            <a:r>
              <a:rPr lang="en-GB" sz="3200" dirty="0" err="1">
                <a:latin typeface="+mj-lt"/>
              </a:rPr>
              <a:t>vesiculo</a:t>
            </a:r>
            <a:r>
              <a:rPr lang="en-GB" sz="3200" dirty="0">
                <a:latin typeface="+mj-lt"/>
              </a:rPr>
              <a:t>-pustules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3200" dirty="0" err="1">
                <a:latin typeface="+mj-lt"/>
              </a:rPr>
              <a:t>Interdigital</a:t>
            </a:r>
            <a:r>
              <a:rPr lang="en-GB" sz="3200" dirty="0">
                <a:latin typeface="+mj-lt"/>
              </a:rPr>
              <a:t> spaces, wrist, ankles, </a:t>
            </a:r>
            <a:r>
              <a:rPr lang="en-GB" sz="3200" dirty="0" err="1">
                <a:latin typeface="+mj-lt"/>
              </a:rPr>
              <a:t>axillae</a:t>
            </a:r>
            <a:r>
              <a:rPr lang="en-GB" sz="3200" dirty="0">
                <a:latin typeface="+mj-lt"/>
              </a:rPr>
              <a:t>, waist, groin, palms, soles, penis </a:t>
            </a:r>
          </a:p>
          <a:p>
            <a:pPr marL="274320" indent="-274320" eaLnBrk="1" fontAlgn="auto" hangingPunct="1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3200" dirty="0" smtClean="0">
                <a:latin typeface="+mj-lt"/>
              </a:rPr>
              <a:t>Signs/symptoms </a:t>
            </a:r>
            <a:r>
              <a:rPr lang="en-GB" sz="3200" dirty="0">
                <a:latin typeface="+mj-lt"/>
              </a:rPr>
              <a:t>may not clear for 2-6 weeks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2800" dirty="0"/>
              <a:t>Treat all contacts</a:t>
            </a:r>
          </a:p>
          <a:p>
            <a:pPr lvl="1"/>
            <a:r>
              <a:rPr lang="en-GB" dirty="0" smtClean="0"/>
              <a:t>Permethrin</a:t>
            </a:r>
          </a:p>
          <a:p>
            <a:pPr lvl="1"/>
            <a:endParaRPr lang="en-GB" dirty="0" smtClean="0"/>
          </a:p>
          <a:p>
            <a:pPr lvl="1"/>
            <a:r>
              <a:rPr lang="en-GB" dirty="0" err="1" smtClean="0"/>
              <a:t>Scabion</a:t>
            </a:r>
            <a:r>
              <a:rPr lang="en-GB" dirty="0" smtClean="0"/>
              <a:t> (Sulphur, </a:t>
            </a:r>
            <a:r>
              <a:rPr lang="en-GB" dirty="0" err="1" smtClean="0"/>
              <a:t>crotamiton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BBE</a:t>
            </a:r>
          </a:p>
          <a:p>
            <a:pPr lvl="1"/>
            <a:r>
              <a:rPr lang="en-GB" dirty="0" smtClean="0"/>
              <a:t>Levamisole</a:t>
            </a:r>
            <a:endParaRPr lang="en-Z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2088"/>
          </a:xfrm>
        </p:spPr>
        <p:txBody>
          <a:bodyPr/>
          <a:lstStyle/>
          <a:p>
            <a:r>
              <a:rPr lang="en-ZA" dirty="0" err="1" smtClean="0"/>
              <a:t>Cutaneous</a:t>
            </a:r>
            <a:r>
              <a:rPr lang="en-ZA" dirty="0" smtClean="0"/>
              <a:t> larva </a:t>
            </a:r>
            <a:r>
              <a:rPr lang="en-ZA" dirty="0" err="1" smtClean="0"/>
              <a:t>migrans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00808"/>
            <a:ext cx="4038600" cy="4038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27984" y="1484784"/>
            <a:ext cx="4464496" cy="5040560"/>
          </a:xfrm>
        </p:spPr>
        <p:txBody>
          <a:bodyPr/>
          <a:lstStyle/>
          <a:p>
            <a:r>
              <a:rPr lang="en-US" sz="2400" dirty="0" smtClean="0"/>
              <a:t>More in those who walk bare foot; or sit on ground without a barrier.</a:t>
            </a:r>
          </a:p>
          <a:p>
            <a:r>
              <a:rPr lang="en-GB" sz="2400" dirty="0" err="1" smtClean="0"/>
              <a:t>Pruritic</a:t>
            </a:r>
            <a:r>
              <a:rPr lang="en-GB" sz="2400" dirty="0" smtClean="0"/>
              <a:t>, </a:t>
            </a:r>
            <a:r>
              <a:rPr lang="en-GB" sz="2400" dirty="0" err="1" smtClean="0"/>
              <a:t>serpeginous</a:t>
            </a:r>
            <a:r>
              <a:rPr lang="en-GB" sz="2400" dirty="0" smtClean="0"/>
              <a:t> lesions</a:t>
            </a:r>
          </a:p>
          <a:p>
            <a:r>
              <a:rPr lang="en-GB" sz="2400" dirty="0" smtClean="0"/>
              <a:t>Intensely </a:t>
            </a:r>
            <a:r>
              <a:rPr lang="en-GB" sz="2400" dirty="0" err="1" smtClean="0"/>
              <a:t>pruritic</a:t>
            </a:r>
            <a:r>
              <a:rPr lang="en-GB" sz="2400" dirty="0" smtClean="0"/>
              <a:t>.</a:t>
            </a:r>
          </a:p>
          <a:p>
            <a:r>
              <a:rPr lang="en-GB" sz="2400" dirty="0" smtClean="0"/>
              <a:t>May get secondary bacterial infection.</a:t>
            </a:r>
          </a:p>
          <a:p>
            <a:r>
              <a:rPr lang="en-GB" sz="2400" dirty="0" smtClean="0"/>
              <a:t>Often self limiting and clear in 6-8 weeks.</a:t>
            </a:r>
          </a:p>
          <a:p>
            <a:r>
              <a:rPr lang="en-GB" sz="2400" dirty="0" err="1" smtClean="0"/>
              <a:t>Thiabendazole</a:t>
            </a:r>
            <a:r>
              <a:rPr lang="en-GB" sz="2400" dirty="0" smtClean="0"/>
              <a:t>,  </a:t>
            </a:r>
            <a:r>
              <a:rPr lang="en-GB" sz="2400" dirty="0" err="1" smtClean="0"/>
              <a:t>ivermectin</a:t>
            </a:r>
            <a:r>
              <a:rPr lang="en-GB" sz="2400" dirty="0" smtClean="0"/>
              <a:t>, </a:t>
            </a:r>
            <a:r>
              <a:rPr lang="en-GB" sz="2400" dirty="0" err="1" smtClean="0"/>
              <a:t>Albendazole</a:t>
            </a:r>
            <a:r>
              <a:rPr lang="en-GB" sz="2400" dirty="0" smtClean="0"/>
              <a:t>, may be given to hasten clearance.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5733256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Aetiology</a:t>
            </a:r>
            <a:r>
              <a:rPr lang="en-US" i="1" dirty="0" smtClean="0"/>
              <a:t>: Dog and cat hookworm larvae. (</a:t>
            </a:r>
            <a:r>
              <a:rPr lang="en-US" i="1" dirty="0" err="1" smtClean="0"/>
              <a:t>Ancylostoma</a:t>
            </a:r>
            <a:r>
              <a:rPr lang="en-US" i="1" dirty="0" smtClean="0"/>
              <a:t> </a:t>
            </a:r>
            <a:r>
              <a:rPr lang="en-US" i="1" dirty="0" err="1" smtClean="0"/>
              <a:t>braziliense</a:t>
            </a:r>
            <a:r>
              <a:rPr lang="en-US" dirty="0" smtClean="0"/>
              <a:t> ; </a:t>
            </a:r>
            <a:r>
              <a:rPr lang="en-US" i="1" dirty="0" err="1" smtClean="0"/>
              <a:t>Ancylostoma</a:t>
            </a:r>
            <a:r>
              <a:rPr lang="en-US" i="1" dirty="0" smtClean="0"/>
              <a:t> </a:t>
            </a:r>
            <a:r>
              <a:rPr lang="en-US" i="1" dirty="0" err="1" smtClean="0"/>
              <a:t>caninum</a:t>
            </a:r>
            <a:r>
              <a:rPr lang="en-US" dirty="0" smtClean="0"/>
              <a:t> 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5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51942"/>
          </a:xfrm>
        </p:spPr>
        <p:txBody>
          <a:bodyPr/>
          <a:lstStyle/>
          <a:p>
            <a:pPr eaLnBrk="1" hangingPunct="1"/>
            <a:r>
              <a:rPr lang="en-GB" altLang="en-US" dirty="0"/>
              <a:t>Common conditions 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28625" y="1714500"/>
            <a:ext cx="8229600" cy="4389438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dirty="0">
                <a:latin typeface="+mj-lt"/>
              </a:rPr>
              <a:t>Infections</a:t>
            </a:r>
          </a:p>
          <a:p>
            <a:pPr eaLnBrk="1" hangingPunct="1">
              <a:defRPr/>
            </a:pPr>
            <a:r>
              <a:rPr lang="en-GB" sz="4000" dirty="0">
                <a:latin typeface="+mj-lt"/>
              </a:rPr>
              <a:t>Eczema</a:t>
            </a:r>
          </a:p>
          <a:p>
            <a:pPr eaLnBrk="1" hangingPunct="1">
              <a:defRPr/>
            </a:pPr>
            <a:r>
              <a:rPr lang="en-GB" sz="4000" dirty="0" err="1">
                <a:latin typeface="+mj-lt"/>
              </a:rPr>
              <a:t>Urticaria</a:t>
            </a:r>
            <a:endParaRPr lang="en-GB" sz="4000" dirty="0">
              <a:latin typeface="+mj-lt"/>
            </a:endParaRPr>
          </a:p>
          <a:p>
            <a:pPr eaLnBrk="1" hangingPunct="1">
              <a:defRPr/>
            </a:pPr>
            <a:r>
              <a:rPr lang="en-GB" sz="4000" dirty="0">
                <a:latin typeface="+mj-lt"/>
              </a:rPr>
              <a:t>Insect bites</a:t>
            </a:r>
          </a:p>
          <a:p>
            <a:pPr eaLnBrk="1" hangingPunct="1">
              <a:defRPr/>
            </a:pPr>
            <a:r>
              <a:rPr lang="en-GB" sz="4000" dirty="0">
                <a:latin typeface="+mj-lt"/>
              </a:rPr>
              <a:t>Non Accidental </a:t>
            </a:r>
            <a:r>
              <a:rPr lang="en-GB" sz="4000" dirty="0" smtClean="0">
                <a:latin typeface="+mj-lt"/>
              </a:rPr>
              <a:t>Injury</a:t>
            </a:r>
          </a:p>
          <a:p>
            <a:pPr eaLnBrk="1" hangingPunct="1">
              <a:defRPr/>
            </a:pPr>
            <a:r>
              <a:rPr lang="en-GB" sz="4000" dirty="0" smtClean="0">
                <a:latin typeface="+mj-lt"/>
              </a:rPr>
              <a:t>Other: </a:t>
            </a:r>
            <a:r>
              <a:rPr lang="en-GB" sz="3600" dirty="0" smtClean="0">
                <a:latin typeface="+mj-lt"/>
              </a:rPr>
              <a:t>Manifestations systemic illnesses.</a:t>
            </a:r>
            <a:endParaRPr lang="en-GB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85344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12</a:t>
            </a:r>
          </a:p>
        </p:txBody>
      </p:sp>
      <p:pic>
        <p:nvPicPr>
          <p:cNvPr id="52227" name="Picture 3" descr="http://www.thachers.org/images/Atopic_dermatit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285875"/>
            <a:ext cx="4929187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5" descr="http://a.dilcdn.com/bl/wp-content/uploads/sites/8/babyzone/2013/04/atopic-dermatitis-eczema-of-face-photo-420x420-AAD-3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485775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6" descr="http://www.effective-skin-treatment.com/images/blackdorsumeczbe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2063"/>
            <a:ext cx="4929188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0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5334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AD face treatment p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4191000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AD hands before pred 24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690" r="9259" b="6459"/>
          <a:stretch>
            <a:fillRect/>
          </a:stretch>
        </p:blipFill>
        <p:spPr bwMode="auto">
          <a:xfrm>
            <a:off x="228600" y="3810000"/>
            <a:ext cx="4343400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AD Elidel face p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"/>
            <a:ext cx="36576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5"/>
          <p:cNvSpPr txBox="1">
            <a:spLocks noChangeArrowheads="1"/>
          </p:cNvSpPr>
          <p:nvPr/>
        </p:nvSpPr>
        <p:spPr bwMode="auto">
          <a:xfrm>
            <a:off x="85344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8949"/>
            <a:ext cx="8229600" cy="575795"/>
          </a:xfrm>
        </p:spPr>
        <p:txBody>
          <a:bodyPr/>
          <a:lstStyle/>
          <a:p>
            <a:r>
              <a:rPr lang="en-US" altLang="en-US" sz="2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ATOPIC DERMATITIS</a:t>
            </a:r>
            <a:endParaRPr lang="en-US" altLang="en-US" sz="2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229" y="1205121"/>
            <a:ext cx="4040188" cy="659352"/>
          </a:xfrm>
        </p:spPr>
        <p:txBody>
          <a:bodyPr/>
          <a:lstStyle/>
          <a:p>
            <a:pPr marL="457200" lvl="1" indent="0"/>
            <a:r>
              <a:rPr lang="en-US" altLang="en-US" dirty="0">
                <a:cs typeface="Times New Roman" panose="02020603050405020304" pitchFamily="18" charset="0"/>
              </a:rPr>
              <a:t>Clinical </a:t>
            </a:r>
            <a:r>
              <a:rPr lang="en-US" altLang="en-US" dirty="0" smtClean="0">
                <a:cs typeface="Times New Roman" panose="02020603050405020304" pitchFamily="18" charset="0"/>
              </a:rPr>
              <a:t>Presentation</a:t>
            </a:r>
            <a:endParaRPr lang="en-US" alt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30203" y="1944850"/>
            <a:ext cx="4040188" cy="4455950"/>
          </a:xfrm>
        </p:spPr>
        <p:txBody>
          <a:bodyPr/>
          <a:lstStyle/>
          <a:p>
            <a:pPr marL="914400" lvl="1" indent="-457200">
              <a:buFont typeface="Times New Roman" panose="02020603050405020304" pitchFamily="18" charset="0"/>
              <a:buAutoNum type="arabicPeriod"/>
            </a:pPr>
            <a:r>
              <a:rPr lang="en-US" alt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Dry skin and scales</a:t>
            </a:r>
          </a:p>
          <a:p>
            <a:pPr marL="914400" lvl="1" indent="-457200">
              <a:buFont typeface="Times New Roman" panose="02020603050405020304" pitchFamily="18" charset="0"/>
              <a:buAutoNum type="arabicPeriod"/>
            </a:pPr>
            <a:r>
              <a:rPr lang="en-US" alt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Erythema –poorly </a:t>
            </a:r>
            <a:r>
              <a:rPr lang="en-US" altLang="en-US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demacated</a:t>
            </a:r>
            <a:endParaRPr lang="en-US" alt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buFont typeface="Times New Roman" panose="02020603050405020304" pitchFamily="18" charset="0"/>
              <a:buAutoNum type="arabicPeriod"/>
            </a:pPr>
            <a:r>
              <a:rPr lang="en-US" alt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Edema</a:t>
            </a:r>
          </a:p>
          <a:p>
            <a:pPr marL="914400" lvl="1" indent="-457200">
              <a:buFont typeface="Times New Roman" panose="02020603050405020304" pitchFamily="18" charset="0"/>
              <a:buAutoNum type="arabicPeriod"/>
            </a:pPr>
            <a:r>
              <a:rPr lang="en-US" alt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Exudation - oozing and crusting</a:t>
            </a:r>
          </a:p>
          <a:p>
            <a:pPr marL="914400" lvl="1" indent="-457200">
              <a:buFont typeface="Times New Roman" panose="02020603050405020304" pitchFamily="18" charset="0"/>
              <a:buAutoNum type="arabicPeriod"/>
            </a:pPr>
            <a:r>
              <a:rPr lang="en-US" alt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Excoriations </a:t>
            </a:r>
          </a:p>
          <a:p>
            <a:pPr marL="914400" lvl="1" indent="-457200">
              <a:buFont typeface="Times New Roman" panose="02020603050405020304" pitchFamily="18" charset="0"/>
              <a:buAutoNum type="arabicPeriod"/>
            </a:pPr>
            <a:r>
              <a:rPr lang="en-US" altLang="en-US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Lichenification</a:t>
            </a:r>
            <a:endParaRPr lang="en-US" alt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Symmetric &gt; asymmetric</a:t>
            </a:r>
          </a:p>
          <a:p>
            <a:endParaRPr lang="en-ZA" dirty="0"/>
          </a:p>
        </p:txBody>
      </p:sp>
      <p:pic>
        <p:nvPicPr>
          <p:cNvPr id="54277" name="Picture 2" descr="Image0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12" y="1944850"/>
            <a:ext cx="2209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3" descr="AD face treatment p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72" y="3861048"/>
            <a:ext cx="2883838" cy="21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Box 6"/>
          <p:cNvSpPr txBox="1">
            <a:spLocks noChangeArrowheads="1"/>
          </p:cNvSpPr>
          <p:nvPr/>
        </p:nvSpPr>
        <p:spPr bwMode="auto">
          <a:xfrm>
            <a:off x="85344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4</a:t>
            </a:r>
          </a:p>
        </p:txBody>
      </p:sp>
      <p:pic>
        <p:nvPicPr>
          <p:cNvPr id="14" name="Picture 5" descr="AD Elidel face pr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2381" r="23529"/>
          <a:stretch>
            <a:fillRect/>
          </a:stretch>
        </p:blipFill>
        <p:spPr bwMode="auto">
          <a:xfrm>
            <a:off x="4982205" y="1944850"/>
            <a:ext cx="1675507" cy="161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8052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GB" sz="3600" dirty="0" smtClean="0">
                <a:latin typeface="+mj-lt"/>
              </a:rPr>
              <a:t>Reduce damage from scratching.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600" dirty="0" smtClean="0">
                <a:latin typeface="+mj-lt"/>
              </a:rPr>
              <a:t>Trigger </a:t>
            </a:r>
            <a:r>
              <a:rPr lang="en-GB" sz="3600" dirty="0">
                <a:latin typeface="+mj-lt"/>
              </a:rPr>
              <a:t>avoidance (Allergen /irritant)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600" dirty="0">
                <a:latin typeface="+mj-lt"/>
              </a:rPr>
              <a:t>Emollients-moisturizers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600" dirty="0">
                <a:latin typeface="+mj-lt"/>
              </a:rPr>
              <a:t>Topical corticosteroids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600" dirty="0" err="1">
                <a:latin typeface="+mj-lt"/>
              </a:rPr>
              <a:t>Calcineurin</a:t>
            </a:r>
            <a:r>
              <a:rPr lang="en-GB" sz="3600" dirty="0">
                <a:latin typeface="+mj-lt"/>
              </a:rPr>
              <a:t> inhibitors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600" dirty="0">
                <a:latin typeface="+mj-lt"/>
              </a:rPr>
              <a:t> Phototherapy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600" dirty="0">
                <a:latin typeface="+mj-lt"/>
              </a:rPr>
              <a:t> Systemic </a:t>
            </a:r>
            <a:r>
              <a:rPr lang="en-GB" sz="3600" dirty="0" smtClean="0">
                <a:latin typeface="+mj-lt"/>
              </a:rPr>
              <a:t>treatment: steroids, biologics.</a:t>
            </a:r>
            <a:endParaRPr lang="en-GB" sz="3600" dirty="0">
              <a:latin typeface="+mj-lt"/>
            </a:endParaRPr>
          </a:p>
          <a:p>
            <a:pPr>
              <a:buNone/>
              <a:defRPr/>
            </a:pPr>
            <a:endParaRPr lang="en-GB" sz="4000" dirty="0"/>
          </a:p>
        </p:txBody>
      </p:sp>
      <p:sp>
        <p:nvSpPr>
          <p:cNvPr id="55299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79934"/>
          </a:xfrm>
        </p:spPr>
        <p:txBody>
          <a:bodyPr/>
          <a:lstStyle/>
          <a:p>
            <a:r>
              <a:rPr lang="en-GB" altLang="en-US" b="1" dirty="0"/>
              <a:t>Treatment of 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975" y="1714500"/>
            <a:ext cx="5692775" cy="3786188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51942"/>
          </a:xfrm>
        </p:spPr>
        <p:txBody>
          <a:bodyPr/>
          <a:lstStyle/>
          <a:p>
            <a:pPr eaLnBrk="1" hangingPunct="1">
              <a:defRPr/>
            </a:pPr>
            <a:r>
              <a:rPr lang="nl-NL" sz="4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ＭＳ Ｐゴシック" panose="020B0600070205080204" pitchFamily="34" charset="-128"/>
                <a:cs typeface="Times New Roman" pitchFamily="18" charset="0"/>
              </a:rPr>
              <a:t>Guidelines -‘stepped approach’</a:t>
            </a:r>
          </a:p>
        </p:txBody>
      </p:sp>
      <p:sp>
        <p:nvSpPr>
          <p:cNvPr id="56324" name="Rectangle 8"/>
          <p:cNvSpPr>
            <a:spLocks noChangeArrowheads="1"/>
          </p:cNvSpPr>
          <p:nvPr/>
        </p:nvSpPr>
        <p:spPr bwMode="auto">
          <a:xfrm rot="10800000" flipV="1">
            <a:off x="0" y="5845175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 2" panose="05020102010507070707" pitchFamily="18" charset="2"/>
              <a:buNone/>
            </a:pPr>
            <a:r>
              <a:rPr lang="en-GB" altLang="en-US" i="1"/>
              <a:t>From NICE clinical guidance 57 – Atopic eczema in children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400"/>
              <a:t>Urticaria </a:t>
            </a:r>
          </a:p>
        </p:txBody>
      </p:sp>
      <p:pic>
        <p:nvPicPr>
          <p:cNvPr id="57347" name="Picture 3" descr="urticar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170363"/>
            <a:ext cx="381635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irc_mi" descr="http://userfiles.steadyhealth.com/userfiles/2/articles/Shutterstock/Shutterstock2511/urticaria_face_f_600x25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48577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8" descr="https://encrypted-tbn1.gstatic.com/images?q=tbn:ANd9GcQ-3GypbjKU56_OgTq6UjPRzF94aGgebQgdV9IR_8yrEP-EPgTk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71625"/>
            <a:ext cx="40005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Urticaria1</a:t>
            </a:r>
            <a:endParaRPr lang="en-GB" alt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334169" y="1628800"/>
            <a:ext cx="8497887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dirty="0">
                <a:latin typeface="+mj-lt"/>
              </a:rPr>
              <a:t>Type I hypersensitivity- degranulation of mast </a:t>
            </a:r>
            <a:r>
              <a:rPr lang="en-GB" sz="3600" dirty="0" smtClean="0">
                <a:latin typeface="+mj-lt"/>
              </a:rPr>
              <a:t>cells.</a:t>
            </a:r>
          </a:p>
          <a:p>
            <a:pPr eaLnBrk="1" hangingPunct="1">
              <a:defRPr/>
            </a:pPr>
            <a:r>
              <a:rPr lang="en-GB" sz="3600" dirty="0" smtClean="0">
                <a:latin typeface="+mj-lt"/>
              </a:rPr>
              <a:t>Each </a:t>
            </a:r>
            <a:r>
              <a:rPr lang="en-GB" sz="3600" dirty="0">
                <a:latin typeface="+mj-lt"/>
              </a:rPr>
              <a:t>individual lesion lasts less than 24 </a:t>
            </a:r>
            <a:r>
              <a:rPr lang="en-GB" sz="3600" dirty="0" smtClean="0">
                <a:latin typeface="+mj-lt"/>
              </a:rPr>
              <a:t>hours.</a:t>
            </a:r>
          </a:p>
          <a:p>
            <a:pPr eaLnBrk="1" hangingPunct="1">
              <a:defRPr/>
            </a:pPr>
            <a:r>
              <a:rPr lang="en-GB" sz="3600" dirty="0" smtClean="0">
                <a:latin typeface="+mj-lt"/>
              </a:rPr>
              <a:t>Acute </a:t>
            </a:r>
            <a:r>
              <a:rPr lang="en-GB" sz="3600" dirty="0">
                <a:latin typeface="+mj-lt"/>
              </a:rPr>
              <a:t>&lt;6 weeks. &gt; 6weeks chronic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3600" dirty="0">
                <a:latin typeface="+mj-lt"/>
              </a:rPr>
              <a:t>80% associated with infection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Urticaria2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sz="3600" dirty="0" smtClean="0">
                <a:latin typeface="+mj-lt"/>
              </a:rPr>
              <a:t>1/5 people </a:t>
            </a:r>
            <a:r>
              <a:rPr lang="en-GB" sz="3600" dirty="0">
                <a:latin typeface="+mj-lt"/>
              </a:rPr>
              <a:t>have a lifetime episode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3600" dirty="0">
                <a:latin typeface="+mj-lt"/>
              </a:rPr>
              <a:t>Drugs, food (dairy/nuts), stings</a:t>
            </a:r>
          </a:p>
          <a:p>
            <a:pPr eaLnBrk="1" hangingPunct="1">
              <a:defRPr/>
            </a:pPr>
            <a:r>
              <a:rPr lang="en-GB" sz="3600" dirty="0">
                <a:latin typeface="+mj-lt"/>
              </a:rPr>
              <a:t>Rarely physical (</a:t>
            </a:r>
            <a:r>
              <a:rPr lang="en-GB" sz="3600" dirty="0" err="1">
                <a:latin typeface="+mj-lt"/>
              </a:rPr>
              <a:t>dermographism</a:t>
            </a:r>
            <a:r>
              <a:rPr lang="en-GB" sz="3600" dirty="0">
                <a:latin typeface="+mj-lt"/>
              </a:rPr>
              <a:t>, cholinergic, </a:t>
            </a:r>
            <a:r>
              <a:rPr lang="en-GB" sz="3600" dirty="0" err="1">
                <a:latin typeface="+mj-lt"/>
              </a:rPr>
              <a:t>aquagenic</a:t>
            </a:r>
            <a:r>
              <a:rPr lang="en-GB" sz="3600" dirty="0">
                <a:latin typeface="+mj-lt"/>
              </a:rPr>
              <a:t>, </a:t>
            </a:r>
            <a:r>
              <a:rPr lang="en-GB" sz="3600" dirty="0" err="1">
                <a:latin typeface="+mj-lt"/>
              </a:rPr>
              <a:t>cold,heat</a:t>
            </a:r>
            <a:r>
              <a:rPr lang="en-GB" sz="3600" dirty="0">
                <a:latin typeface="+mj-lt"/>
              </a:rPr>
              <a:t>,  pressure, solar, vibratory)</a:t>
            </a:r>
          </a:p>
          <a:p>
            <a:pPr>
              <a:defRPr/>
            </a:pPr>
            <a:endParaRPr lang="en-GB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707926"/>
          </a:xfrm>
        </p:spPr>
        <p:txBody>
          <a:bodyPr/>
          <a:lstStyle/>
          <a:p>
            <a:pPr eaLnBrk="1" hangingPunct="1"/>
            <a:r>
              <a:rPr lang="en-GB" altLang="en-US" dirty="0"/>
              <a:t>Treatment of </a:t>
            </a:r>
            <a:r>
              <a:rPr lang="en-GB" altLang="en-US" dirty="0" err="1"/>
              <a:t>urticaria</a:t>
            </a:r>
            <a:endParaRPr lang="en-GB" alt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8800"/>
            <a:ext cx="8229600" cy="475252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sz="3200" dirty="0">
                <a:latin typeface="+mj-lt"/>
              </a:rPr>
              <a:t>Avoid trigger/ treat </a:t>
            </a:r>
            <a:r>
              <a:rPr lang="en-GB" sz="3200" dirty="0" smtClean="0">
                <a:latin typeface="+mj-lt"/>
              </a:rPr>
              <a:t>infections.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3200" dirty="0" smtClean="0">
                <a:latin typeface="+mj-lt"/>
              </a:rPr>
              <a:t>2</a:t>
            </a:r>
            <a:r>
              <a:rPr lang="en-GB" sz="3200" baseline="30000" dirty="0" smtClean="0">
                <a:latin typeface="+mj-lt"/>
              </a:rPr>
              <a:t>nd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>
                <a:latin typeface="+mj-lt"/>
              </a:rPr>
              <a:t>generation antihistamines; </a:t>
            </a:r>
            <a:r>
              <a:rPr lang="en-GB" sz="3200" dirty="0" err="1">
                <a:latin typeface="+mj-lt"/>
              </a:rPr>
              <a:t>loratadine</a:t>
            </a:r>
            <a:r>
              <a:rPr lang="en-GB" sz="3200" dirty="0">
                <a:latin typeface="+mj-lt"/>
              </a:rPr>
              <a:t>, fexofenadine, </a:t>
            </a:r>
            <a:r>
              <a:rPr lang="en-GB" sz="3200" dirty="0" err="1">
                <a:latin typeface="+mj-lt"/>
              </a:rPr>
              <a:t>bilastine</a:t>
            </a:r>
            <a:r>
              <a:rPr lang="en-GB" sz="3200" dirty="0">
                <a:latin typeface="+mj-lt"/>
              </a:rPr>
              <a:t>, cetirizine..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3200" dirty="0" smtClean="0">
                <a:latin typeface="+mj-lt"/>
              </a:rPr>
              <a:t>Corticosteroids, </a:t>
            </a:r>
            <a:r>
              <a:rPr lang="en-GB" sz="3200" dirty="0" err="1" smtClean="0">
                <a:latin typeface="+mj-lt"/>
              </a:rPr>
              <a:t>Leukotriene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>
                <a:latin typeface="+mj-lt"/>
              </a:rPr>
              <a:t>antagonist, TCA, MTX, </a:t>
            </a:r>
            <a:r>
              <a:rPr lang="en-GB" sz="3200" dirty="0" err="1">
                <a:latin typeface="+mj-lt"/>
              </a:rPr>
              <a:t>Dapsone</a:t>
            </a:r>
            <a:r>
              <a:rPr lang="en-GB" sz="3200" dirty="0">
                <a:latin typeface="+mj-lt"/>
              </a:rPr>
              <a:t>, </a:t>
            </a:r>
            <a:r>
              <a:rPr lang="en-GB" sz="3200" dirty="0" err="1">
                <a:latin typeface="+mj-lt"/>
              </a:rPr>
              <a:t>PhotoRx</a:t>
            </a:r>
            <a:endParaRPr lang="en-GB" sz="3200" dirty="0">
              <a:latin typeface="+mj-lt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sz="3200" dirty="0">
                <a:latin typeface="+mj-lt"/>
              </a:rPr>
              <a:t>Epinephrine- anaphylaxis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/>
            </a:r>
            <a:br>
              <a:rPr lang="en-GB" dirty="0"/>
            </a:br>
            <a:r>
              <a:rPr lang="en-GB" dirty="0"/>
              <a:t>What is this? How will you treat? </a:t>
            </a:r>
          </a:p>
        </p:txBody>
      </p:sp>
      <p:pic>
        <p:nvPicPr>
          <p:cNvPr id="614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3663" y="1857375"/>
            <a:ext cx="6416675" cy="42687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General approach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4400" dirty="0">
                <a:latin typeface="+mj-lt"/>
              </a:rPr>
              <a:t> History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4400" dirty="0" smtClean="0">
                <a:latin typeface="+mj-lt"/>
              </a:rPr>
              <a:t>Examination</a:t>
            </a:r>
            <a:endParaRPr lang="en-GB" sz="4400" dirty="0">
              <a:latin typeface="+mj-lt"/>
            </a:endParaRPr>
          </a:p>
          <a:p>
            <a:pPr marL="274320" indent="22225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4400" dirty="0">
                <a:latin typeface="+mj-lt"/>
              </a:rPr>
              <a:t>Skin – nomenclature!</a:t>
            </a:r>
          </a:p>
          <a:p>
            <a:pPr marL="274320" indent="22225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4400" dirty="0">
                <a:latin typeface="+mj-lt"/>
              </a:rPr>
              <a:t>Management 		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GB" sz="4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51942"/>
          </a:xfrm>
        </p:spPr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DDx</a:t>
            </a:r>
            <a:r>
              <a:rPr lang="en-GB" dirty="0"/>
              <a:t> ‘Nappy Rash’</a:t>
            </a:r>
            <a:endParaRPr lang="en-US" altLang="en-US" dirty="0"/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sz="2800" dirty="0" smtClean="0">
                <a:latin typeface="+mj-lt"/>
              </a:rPr>
              <a:t>Candidiasis</a:t>
            </a:r>
            <a:endParaRPr lang="en-GB" sz="2800" dirty="0">
              <a:latin typeface="+mj-lt"/>
            </a:endParaRPr>
          </a:p>
          <a:p>
            <a:pPr>
              <a:defRPr/>
            </a:pPr>
            <a:r>
              <a:rPr lang="en-GB" sz="2800" dirty="0" err="1">
                <a:latin typeface="+mj-lt"/>
              </a:rPr>
              <a:t>Dermatophyte</a:t>
            </a:r>
            <a:r>
              <a:rPr lang="en-GB" sz="2800" dirty="0">
                <a:latin typeface="+mj-lt"/>
              </a:rPr>
              <a:t>  </a:t>
            </a:r>
          </a:p>
          <a:p>
            <a:pPr>
              <a:defRPr/>
            </a:pPr>
            <a:r>
              <a:rPr lang="en-GB" sz="2800" dirty="0">
                <a:latin typeface="+mj-lt"/>
              </a:rPr>
              <a:t>Atopic dermatitis </a:t>
            </a:r>
          </a:p>
          <a:p>
            <a:pPr>
              <a:defRPr/>
            </a:pPr>
            <a:r>
              <a:rPr lang="en-GB" sz="2800" dirty="0">
                <a:latin typeface="+mj-lt"/>
              </a:rPr>
              <a:t>Contact dermatitis</a:t>
            </a:r>
          </a:p>
          <a:p>
            <a:pPr>
              <a:defRPr/>
            </a:pPr>
            <a:r>
              <a:rPr lang="en-GB" sz="2800" dirty="0" err="1">
                <a:latin typeface="+mj-lt"/>
              </a:rPr>
              <a:t>Erythrasma</a:t>
            </a:r>
            <a:r>
              <a:rPr lang="en-GB" sz="2800" dirty="0">
                <a:latin typeface="+mj-lt"/>
              </a:rPr>
              <a:t>  </a:t>
            </a:r>
          </a:p>
          <a:p>
            <a:pPr>
              <a:defRPr/>
            </a:pPr>
            <a:r>
              <a:rPr lang="en-GB" sz="2800" dirty="0" err="1">
                <a:latin typeface="+mj-lt"/>
              </a:rPr>
              <a:t>Seborrhoic</a:t>
            </a:r>
            <a:r>
              <a:rPr lang="en-GB" sz="2800" dirty="0">
                <a:latin typeface="+mj-lt"/>
              </a:rPr>
              <a:t> dermatitis </a:t>
            </a:r>
          </a:p>
          <a:p>
            <a:pPr>
              <a:defRPr/>
            </a:pPr>
            <a:r>
              <a:rPr lang="en-GB" sz="2800" dirty="0">
                <a:latin typeface="+mj-lt"/>
              </a:rPr>
              <a:t>Psoriasis - inverse</a:t>
            </a:r>
          </a:p>
          <a:p>
            <a:pPr>
              <a:defRPr/>
            </a:pPr>
            <a:r>
              <a:rPr lang="en-GB" sz="2800" dirty="0">
                <a:latin typeface="+mj-lt"/>
              </a:rPr>
              <a:t>NAI 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400" dirty="0" smtClean="0"/>
              <a:t>Non-accidental injury1: Battered baby syndrome</a:t>
            </a:r>
            <a:endParaRPr lang="en-GB" altLang="en-US" sz="4400" dirty="0"/>
          </a:p>
        </p:txBody>
      </p:sp>
      <p:pic>
        <p:nvPicPr>
          <p:cNvPr id="5" name="Picture 2" descr="http://img.medscape.com/pi/emed/ckb/pediatrics_development/912185-915664-18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248" y="2420888"/>
            <a:ext cx="4309552" cy="32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 descr="http://img.medscape.com/pi/emed/ckb/pediatrics_development/912185-915664-18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20889"/>
            <a:ext cx="4399346" cy="317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54" y="433896"/>
            <a:ext cx="8140594" cy="617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/>
          <a:lstStyle/>
          <a:p>
            <a:r>
              <a:rPr lang="en-GB" altLang="en-US" sz="4400" dirty="0" smtClean="0"/>
              <a:t>NAI2: </a:t>
            </a:r>
            <a:r>
              <a:rPr lang="en-GB" altLang="en-US" sz="4400" dirty="0" err="1" smtClean="0"/>
              <a:t>Factitial</a:t>
            </a:r>
            <a:r>
              <a:rPr lang="en-GB" altLang="en-US" sz="4400" dirty="0" smtClean="0"/>
              <a:t> </a:t>
            </a:r>
            <a:r>
              <a:rPr lang="en-GB" altLang="en-US" sz="4400" dirty="0"/>
              <a:t>dermatitis (</a:t>
            </a:r>
            <a:r>
              <a:rPr lang="en-GB" altLang="en-US" sz="4400" dirty="0" err="1"/>
              <a:t>artefacta</a:t>
            </a:r>
            <a:r>
              <a:rPr lang="en-GB" altLang="en-US" sz="4400" dirty="0"/>
              <a:t>) </a:t>
            </a:r>
          </a:p>
        </p:txBody>
      </p:sp>
      <p:pic>
        <p:nvPicPr>
          <p:cNvPr id="65539" name="Content Placeholder 3" descr="C:\Users\OWNER\Desktop\blue tooth pics\IMG_20160203_10091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3563" y="1484784"/>
            <a:ext cx="3500437" cy="4494213"/>
          </a:xfrm>
        </p:spPr>
      </p:pic>
      <p:pic>
        <p:nvPicPr>
          <p:cNvPr id="65540" name="Picture 4" descr="C:\Users\OWNER\Desktop\blue tooth pics\IMG_20160203_100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507206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5877272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Factitious disorder. Requires both dermatology and psychiatry evaluation.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BB2F5B-6ABD-4FD9-B855-15C15AECE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996952"/>
            <a:ext cx="8305800" cy="1143000"/>
          </a:xfrm>
        </p:spPr>
        <p:txBody>
          <a:bodyPr/>
          <a:lstStyle/>
          <a:p>
            <a:r>
              <a:rPr lang="en-GB" dirty="0"/>
              <a:t>AUTOIMMUNE DISEASES</a:t>
            </a:r>
          </a:p>
        </p:txBody>
      </p:sp>
    </p:spTree>
    <p:extLst>
      <p:ext uri="{BB962C8B-B14F-4D97-AF65-F5344CB8AC3E}">
        <p14:creationId xmlns:p14="http://schemas.microsoft.com/office/powerpoint/2010/main" val="24178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CTD</a:t>
            </a:r>
          </a:p>
        </p:txBody>
      </p:sp>
      <p:sp>
        <p:nvSpPr>
          <p:cNvPr id="14643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2">
              <a:spcBef>
                <a:spcPct val="0"/>
              </a:spcBef>
              <a:buSzPct val="94000"/>
            </a:pPr>
            <a:r>
              <a:rPr lang="en-US" dirty="0"/>
              <a:t>SLE</a:t>
            </a:r>
          </a:p>
          <a:p>
            <a:pPr lvl="2">
              <a:spcBef>
                <a:spcPct val="0"/>
              </a:spcBef>
              <a:buSzPct val="94000"/>
            </a:pPr>
            <a:r>
              <a:rPr lang="en-US" dirty="0"/>
              <a:t>Juvenile dermatomyositis</a:t>
            </a:r>
          </a:p>
          <a:p>
            <a:pPr lvl="2">
              <a:spcBef>
                <a:spcPts val="500"/>
              </a:spcBef>
              <a:buSzPct val="94000"/>
            </a:pPr>
            <a:r>
              <a:rPr lang="en-US" dirty="0" err="1"/>
              <a:t>Sclerdoderma</a:t>
            </a:r>
            <a:endParaRPr lang="en-US" dirty="0"/>
          </a:p>
          <a:p>
            <a:pPr lvl="2">
              <a:spcBef>
                <a:spcPts val="500"/>
              </a:spcBef>
              <a:buSzPct val="94000"/>
            </a:pPr>
            <a:r>
              <a:rPr lang="en-US" dirty="0"/>
              <a:t>Mixed Connective Tissue disease</a:t>
            </a:r>
          </a:p>
        </p:txBody>
      </p:sp>
      <p:pic>
        <p:nvPicPr>
          <p:cNvPr id="1464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631031" y="3928269"/>
            <a:ext cx="2878138" cy="2159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14643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400000">
            <a:off x="3596481" y="3883819"/>
            <a:ext cx="2928938" cy="21971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14643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5888" y="3505200"/>
            <a:ext cx="2400300" cy="226377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41919C-8188-44A0-AE67-83A846EA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8713"/>
            <a:ext cx="8229600" cy="1143000"/>
          </a:xfrm>
        </p:spPr>
        <p:txBody>
          <a:bodyPr/>
          <a:lstStyle/>
          <a:p>
            <a:r>
              <a:rPr lang="en-ZA" sz="3600" dirty="0" smtClean="0"/>
              <a:t>Systemic CTD1: Systemic </a:t>
            </a:r>
            <a:r>
              <a:rPr lang="en-ZA" sz="3600" dirty="0"/>
              <a:t>Lupus Erythematosus (SLE)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C07688-5DD3-499D-975B-C39231911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Autoimmune systemic disease.</a:t>
            </a:r>
          </a:p>
          <a:p>
            <a:r>
              <a:rPr lang="en-ZA" dirty="0"/>
              <a:t>Diagnosis: use </a:t>
            </a:r>
            <a:r>
              <a:rPr lang="en-ZA" dirty="0" smtClean="0"/>
              <a:t>EULAR/ACR criteria.</a:t>
            </a:r>
          </a:p>
          <a:p>
            <a:pPr lvl="1"/>
            <a:r>
              <a:rPr lang="en-GB" dirty="0" smtClean="0"/>
              <a:t>Positive ANA</a:t>
            </a:r>
          </a:p>
          <a:p>
            <a:pPr lvl="1"/>
            <a:r>
              <a:rPr lang="en-GB" dirty="0" smtClean="0"/>
              <a:t>1 clinical: </a:t>
            </a:r>
            <a:r>
              <a:rPr lang="en-GB" dirty="0" err="1" smtClean="0"/>
              <a:t>serositis</a:t>
            </a:r>
            <a:r>
              <a:rPr lang="en-GB" dirty="0" smtClean="0"/>
              <a:t>, arthritis, haemolytic anaemia, nephritis, neuropsychiatric, </a:t>
            </a:r>
            <a:r>
              <a:rPr lang="en-GB" dirty="0" smtClean="0">
                <a:solidFill>
                  <a:srgbClr val="FF0000"/>
                </a:solidFill>
              </a:rPr>
              <a:t>skin (</a:t>
            </a:r>
            <a:r>
              <a:rPr lang="en-GB" dirty="0" smtClean="0">
                <a:solidFill>
                  <a:srgbClr val="7030A0"/>
                </a:solidFill>
              </a:rPr>
              <a:t>alopecia, oral sores, malar rash, discoid rash</a:t>
            </a:r>
            <a:r>
              <a:rPr lang="en-GB" dirty="0" smtClean="0">
                <a:solidFill>
                  <a:srgbClr val="FF0000"/>
                </a:solidFill>
              </a:rPr>
              <a:t>).</a:t>
            </a:r>
          </a:p>
          <a:p>
            <a:pPr lvl="1"/>
            <a:r>
              <a:rPr lang="en-GB" dirty="0" smtClean="0"/>
              <a:t>1 immunological: Direct coombs test, </a:t>
            </a:r>
            <a:r>
              <a:rPr lang="en-GB" dirty="0" err="1" smtClean="0"/>
              <a:t>antidsDNA</a:t>
            </a:r>
            <a:r>
              <a:rPr lang="en-GB" dirty="0" smtClean="0"/>
              <a:t>, C3, C4, anti-smith, </a:t>
            </a:r>
            <a:r>
              <a:rPr lang="en-GB" dirty="0" err="1" smtClean="0"/>
              <a:t>antiphospholipids</a:t>
            </a:r>
            <a:r>
              <a:rPr lang="en-GB" dirty="0" smtClean="0"/>
              <a:t> (b2 glycoprotein, </a:t>
            </a:r>
            <a:r>
              <a:rPr lang="en-GB" dirty="0" err="1" smtClean="0"/>
              <a:t>anticardiolipin</a:t>
            </a:r>
            <a:r>
              <a:rPr lang="en-GB" dirty="0" smtClean="0"/>
              <a:t>, lupus anticoagulant)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68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="" xmlns:a16="http://schemas.microsoft.com/office/drawing/2014/main" id="{ABAF512F-8C0E-4BBB-BAED-D265A1B956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6" y="1340768"/>
            <a:ext cx="4456804" cy="5112568"/>
          </a:xfrm>
          <a:ln>
            <a:solidFill>
              <a:srgbClr val="7030A0"/>
            </a:solidFill>
          </a:ln>
        </p:spPr>
        <p:txBody>
          <a:bodyPr/>
          <a:lstStyle/>
          <a:p>
            <a:pPr marL="635000" lvl="1">
              <a:lnSpc>
                <a:spcPct val="90000"/>
              </a:lnSpc>
              <a:spcBef>
                <a:spcPct val="0"/>
              </a:spcBef>
              <a:buSzPct val="80000"/>
            </a:pPr>
            <a:r>
              <a:rPr lang="en-US" altLang="en-US" dirty="0"/>
              <a:t>Diagnosis</a:t>
            </a:r>
          </a:p>
          <a:p>
            <a:pPr marL="977900" lvl="2">
              <a:lnSpc>
                <a:spcPct val="90000"/>
              </a:lnSpc>
              <a:spcBef>
                <a:spcPts val="500"/>
              </a:spcBef>
              <a:buSzPct val="94000"/>
            </a:pPr>
            <a:r>
              <a:rPr lang="en-US" altLang="en-US" dirty="0"/>
              <a:t>Muscle weakness</a:t>
            </a:r>
          </a:p>
          <a:p>
            <a:pPr marL="635000" lvl="1">
              <a:lnSpc>
                <a:spcPct val="90000"/>
              </a:lnSpc>
              <a:spcBef>
                <a:spcPts val="600"/>
              </a:spcBef>
              <a:buSzPct val="80000"/>
            </a:pPr>
            <a:r>
              <a:rPr lang="en-US" altLang="en-US" dirty="0"/>
              <a:t>Skin </a:t>
            </a:r>
            <a:r>
              <a:rPr lang="en-US" altLang="en-US" dirty="0" smtClean="0"/>
              <a:t>changes</a:t>
            </a:r>
            <a:endParaRPr lang="en-US" altLang="en-US" dirty="0"/>
          </a:p>
          <a:p>
            <a:pPr marL="977900" lvl="2">
              <a:lnSpc>
                <a:spcPct val="90000"/>
              </a:lnSpc>
              <a:spcBef>
                <a:spcPts val="500"/>
              </a:spcBef>
              <a:buSzPct val="94000"/>
            </a:pPr>
            <a:r>
              <a:rPr lang="en-US" altLang="en-US" dirty="0" err="1"/>
              <a:t>Gottrons</a:t>
            </a:r>
            <a:endParaRPr lang="en-US" altLang="en-US" dirty="0"/>
          </a:p>
          <a:p>
            <a:pPr marL="977900" lvl="2">
              <a:lnSpc>
                <a:spcPct val="90000"/>
              </a:lnSpc>
              <a:spcBef>
                <a:spcPts val="500"/>
              </a:spcBef>
              <a:buSzPct val="94000"/>
            </a:pPr>
            <a:r>
              <a:rPr lang="en-US" altLang="en-US" dirty="0">
                <a:solidFill>
                  <a:srgbClr val="0070C0"/>
                </a:solidFill>
              </a:rPr>
              <a:t>Heliotrope</a:t>
            </a:r>
          </a:p>
          <a:p>
            <a:pPr marL="349250" lvl="1" indent="0">
              <a:lnSpc>
                <a:spcPct val="90000"/>
              </a:lnSpc>
              <a:spcBef>
                <a:spcPts val="500"/>
              </a:spcBef>
              <a:buSzPct val="94000"/>
              <a:buNone/>
            </a:pPr>
            <a:r>
              <a:rPr lang="en-US" altLang="en-US" dirty="0"/>
              <a:t>- Increased muscle enzymes</a:t>
            </a:r>
          </a:p>
          <a:p>
            <a:pPr marL="977900" lvl="2">
              <a:lnSpc>
                <a:spcPct val="90000"/>
              </a:lnSpc>
              <a:spcBef>
                <a:spcPts val="500"/>
              </a:spcBef>
              <a:buSzPct val="94000"/>
            </a:pPr>
            <a:r>
              <a:rPr lang="en-US" altLang="en-US" dirty="0"/>
              <a:t>Aldolase </a:t>
            </a:r>
          </a:p>
          <a:p>
            <a:pPr marL="977900" lvl="2">
              <a:lnSpc>
                <a:spcPct val="90000"/>
              </a:lnSpc>
              <a:spcBef>
                <a:spcPts val="500"/>
              </a:spcBef>
              <a:buSzPct val="94000"/>
            </a:pPr>
            <a:r>
              <a:rPr lang="en-US" altLang="en-US" dirty="0"/>
              <a:t>Creatine kinase</a:t>
            </a:r>
          </a:p>
          <a:p>
            <a:pPr marL="977900" lvl="2">
              <a:lnSpc>
                <a:spcPct val="90000"/>
              </a:lnSpc>
              <a:spcBef>
                <a:spcPts val="500"/>
              </a:spcBef>
              <a:buSzPct val="94000"/>
            </a:pPr>
            <a:r>
              <a:rPr lang="en-US" altLang="en-US" dirty="0"/>
              <a:t>LDH, ALT, AST.</a:t>
            </a:r>
          </a:p>
          <a:p>
            <a:pPr marL="349250" lvl="1" indent="0">
              <a:lnSpc>
                <a:spcPct val="90000"/>
              </a:lnSpc>
              <a:spcBef>
                <a:spcPts val="500"/>
              </a:spcBef>
              <a:buSzPct val="94000"/>
              <a:buNone/>
            </a:pPr>
            <a:r>
              <a:rPr lang="en-US" altLang="en-US" dirty="0"/>
              <a:t>Other</a:t>
            </a:r>
          </a:p>
          <a:p>
            <a:pPr marL="977900" lvl="2">
              <a:lnSpc>
                <a:spcPct val="90000"/>
              </a:lnSpc>
              <a:spcBef>
                <a:spcPts val="500"/>
              </a:spcBef>
              <a:buSzPct val="94000"/>
            </a:pPr>
            <a:r>
              <a:rPr lang="en-US" altLang="en-US" dirty="0"/>
              <a:t>Calcinosis</a:t>
            </a:r>
          </a:p>
          <a:p>
            <a:pPr marL="977900" lvl="2">
              <a:lnSpc>
                <a:spcPct val="90000"/>
              </a:lnSpc>
              <a:spcBef>
                <a:spcPts val="500"/>
              </a:spcBef>
              <a:buSzPct val="94000"/>
            </a:pPr>
            <a:r>
              <a:rPr lang="en-US" altLang="en-US" dirty="0"/>
              <a:t>Capillary Nailbed</a:t>
            </a:r>
          </a:p>
          <a:p>
            <a:pPr marL="635000" lvl="1">
              <a:lnSpc>
                <a:spcPct val="90000"/>
              </a:lnSpc>
              <a:spcBef>
                <a:spcPts val="600"/>
              </a:spcBef>
              <a:buSzPct val="80000"/>
            </a:pPr>
            <a:r>
              <a:rPr lang="en-US" altLang="en-US" dirty="0"/>
              <a:t>Arthritis &amp; contractures</a:t>
            </a:r>
          </a:p>
        </p:txBody>
      </p:sp>
      <p:sp>
        <p:nvSpPr>
          <p:cNvPr id="20484" name="Rectangle 8">
            <a:extLst>
              <a:ext uri="{FF2B5EF4-FFF2-40B4-BE49-F238E27FC236}">
                <a16:creationId xmlns="" xmlns:a16="http://schemas.microsoft.com/office/drawing/2014/main" id="{D72AED14-D6AC-42B9-B2F8-9BFBD9728AAD}"/>
              </a:ext>
            </a:extLst>
          </p:cNvPr>
          <p:cNvSpPr>
            <a:spLocks/>
          </p:cNvSpPr>
          <p:nvPr/>
        </p:nvSpPr>
        <p:spPr bwMode="auto">
          <a:xfrm>
            <a:off x="698149" y="368924"/>
            <a:ext cx="794653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 dirty="0" smtClean="0">
                <a:ea typeface="Baskerville"/>
                <a:cs typeface="Baskerville"/>
              </a:rPr>
              <a:t>Systemic CTD2: Juvenile </a:t>
            </a:r>
            <a:r>
              <a:rPr lang="en-US" altLang="en-US" sz="3600" b="1" dirty="0">
                <a:ea typeface="Baskerville"/>
                <a:cs typeface="Baskerville"/>
              </a:rPr>
              <a:t>Dermatomyositis</a:t>
            </a:r>
          </a:p>
        </p:txBody>
      </p:sp>
      <p:pic>
        <p:nvPicPr>
          <p:cNvPr id="10" name="Content Placeholder 3" descr="heliotrop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48064" y="1124744"/>
            <a:ext cx="3757439" cy="247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3" descr="gottro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36096" y="3776558"/>
            <a:ext cx="3269610" cy="279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950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CTD3: Linear scleroderma</a:t>
            </a:r>
            <a:endParaRPr lang="en-ZA" dirty="0"/>
          </a:p>
        </p:txBody>
      </p:sp>
      <p:pic>
        <p:nvPicPr>
          <p:cNvPr id="5" name="Content Placeholder 3" descr="linear scleroderm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2492896"/>
            <a:ext cx="4057750" cy="296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2829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/>
              <a:t>Kawasaki disease1: Oral changes and BCG scar reactivation</a:t>
            </a:r>
            <a:endParaRPr lang="en-ZA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284984"/>
            <a:ext cx="4091670" cy="3068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132856"/>
            <a:ext cx="2216313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2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ctrTitle"/>
          </p:nvPr>
        </p:nvSpPr>
        <p:spPr>
          <a:xfrm>
            <a:off x="1258888" y="2130425"/>
            <a:ext cx="6769100" cy="1470025"/>
          </a:xfrm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Bacterial infections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Kawasaki2: Extremity changes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08429" y="2323060"/>
            <a:ext cx="2447627" cy="3263504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5208" y="2415040"/>
            <a:ext cx="4351338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7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Vaculitides2: PAN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Foot gangrene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3301554"/>
            <a:ext cx="4040188" cy="227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0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Vasculitides3: IgA vasculitis (HSP)</a:t>
            </a:r>
            <a:endParaRPr lang="en-ZA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Diagnostic criteria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GB" dirty="0" smtClean="0"/>
              <a:t>Purpura of HSP</a:t>
            </a:r>
            <a:endParaRPr lang="en-ZA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Palpable </a:t>
            </a:r>
            <a:r>
              <a:rPr lang="en-US" dirty="0" err="1" smtClean="0"/>
              <a:t>purpura</a:t>
            </a:r>
            <a:r>
              <a:rPr lang="en-US" dirty="0" smtClean="0"/>
              <a:t> and</a:t>
            </a:r>
          </a:p>
          <a:p>
            <a:r>
              <a:rPr lang="en-US" dirty="0" smtClean="0"/>
              <a:t>Abdominal pain</a:t>
            </a:r>
          </a:p>
          <a:p>
            <a:r>
              <a:rPr lang="en-US" dirty="0" smtClean="0"/>
              <a:t>Arthritis</a:t>
            </a:r>
          </a:p>
          <a:p>
            <a:r>
              <a:rPr lang="en-US" dirty="0" smtClean="0"/>
              <a:t>Nephritis.</a:t>
            </a:r>
          </a:p>
          <a:p>
            <a:r>
              <a:rPr lang="en-US" dirty="0" smtClean="0"/>
              <a:t>Biopsy: </a:t>
            </a:r>
            <a:r>
              <a:rPr lang="en-US" dirty="0" err="1" smtClean="0"/>
              <a:t>IgA</a:t>
            </a:r>
            <a:endParaRPr lang="en-US" dirty="0"/>
          </a:p>
        </p:txBody>
      </p:sp>
      <p:pic>
        <p:nvPicPr>
          <p:cNvPr id="9" name="Content Placeholder 6" descr="hsp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755292" y="2780928"/>
            <a:ext cx="3321325" cy="2880320"/>
          </a:xfrm>
        </p:spPr>
      </p:pic>
    </p:spTree>
    <p:extLst>
      <p:ext uri="{BB962C8B-B14F-4D97-AF65-F5344CB8AC3E}">
        <p14:creationId xmlns:p14="http://schemas.microsoft.com/office/powerpoint/2010/main" val="195307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10371"/>
            <a:ext cx="8229600" cy="69430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10000"/>
              </a:lnSpc>
            </a:pPr>
            <a:r>
              <a:rPr lang="it-IT" sz="4000" dirty="0">
                <a:solidFill>
                  <a:srgbClr val="CC0066"/>
                </a:solidFill>
              </a:rPr>
              <a:t>Systemic JIA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366248"/>
            <a:ext cx="4040188" cy="659352"/>
          </a:xfrm>
        </p:spPr>
        <p:txBody>
          <a:bodyPr/>
          <a:lstStyle/>
          <a:p>
            <a:r>
              <a:rPr lang="en-GB" dirty="0" smtClean="0"/>
              <a:t>Quotidian fever, arthritis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>
          <a:xfrm>
            <a:off x="4715753" y="1178437"/>
            <a:ext cx="4041775" cy="654843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Rash: salmon coloured, evanescent</a:t>
            </a:r>
            <a:endParaRPr lang="en-ZA" dirty="0">
              <a:solidFill>
                <a:srgbClr val="FF0000"/>
              </a:solidFill>
            </a:endParaRPr>
          </a:p>
        </p:txBody>
      </p:sp>
      <p:pic>
        <p:nvPicPr>
          <p:cNvPr id="37891" name="Picture 8" descr="AIG2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07450" y="2060419"/>
            <a:ext cx="3191605" cy="2286705"/>
          </a:xfrm>
          <a:noFill/>
        </p:spPr>
      </p:pic>
      <p:pic>
        <p:nvPicPr>
          <p:cNvPr id="37896" name="Picture 14" descr="AIG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3" y="4381944"/>
            <a:ext cx="1293961" cy="178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3569" y="6342063"/>
            <a:ext cx="7201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Modified from Slide </a:t>
            </a:r>
            <a:r>
              <a:rPr lang="en-US" dirty="0"/>
              <a:t>from Dr Angelo </a:t>
            </a:r>
            <a:r>
              <a:rPr lang="en-US" dirty="0" err="1" smtClean="0"/>
              <a:t>Ravelli</a:t>
            </a:r>
            <a:r>
              <a:rPr lang="en-US" dirty="0" smtClean="0"/>
              <a:t>, PRINTO, Genoa, Italy</a:t>
            </a:r>
            <a:endParaRPr lang="en-US" dirty="0"/>
          </a:p>
        </p:txBody>
      </p:sp>
      <p:pic>
        <p:nvPicPr>
          <p:cNvPr id="14" name="Picture 10" descr="AIG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5753" y="2060419"/>
            <a:ext cx="3864699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Congenital1:Epidermolysis Bullosa</a:t>
            </a:r>
            <a:endParaRPr lang="en-ZA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ZA" dirty="0" smtClean="0"/>
              <a:t>Genetic defect in basement </a:t>
            </a:r>
            <a:r>
              <a:rPr lang="en-ZA" dirty="0" err="1" smtClean="0"/>
              <a:t>mebrane</a:t>
            </a:r>
            <a:r>
              <a:rPr lang="en-ZA" dirty="0" smtClean="0"/>
              <a:t> complex.</a:t>
            </a:r>
            <a:endParaRPr lang="en-ZA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2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Congenital 2: </a:t>
            </a:r>
            <a:r>
              <a:rPr lang="en-GB" dirty="0" err="1" smtClean="0"/>
              <a:t>Icthyosis</a:t>
            </a:r>
            <a:endParaRPr lang="en-ZA" dirty="0"/>
          </a:p>
        </p:txBody>
      </p:sp>
      <p:pic>
        <p:nvPicPr>
          <p:cNvPr id="5" name="Content Placeholder 4" descr="ICTHYOSIS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15600"/>
            <a:ext cx="4038600" cy="384443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232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Congenital 3: </a:t>
            </a:r>
            <a:r>
              <a:rPr lang="en-GB" dirty="0" err="1" smtClean="0"/>
              <a:t>Portwine</a:t>
            </a:r>
            <a:r>
              <a:rPr lang="en-GB" dirty="0" smtClean="0"/>
              <a:t> stains</a:t>
            </a:r>
            <a:endParaRPr lang="en-ZA" dirty="0"/>
          </a:p>
        </p:txBody>
      </p:sp>
      <p:pic>
        <p:nvPicPr>
          <p:cNvPr id="5" name="Content Placeholder 4" descr="PORTWIN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8750" y="2176386"/>
            <a:ext cx="3939234" cy="311713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9169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Malignant1: Malignant melanoma</a:t>
            </a:r>
            <a:endParaRPr lang="en-ZA" dirty="0"/>
          </a:p>
        </p:txBody>
      </p:sp>
      <p:pic>
        <p:nvPicPr>
          <p:cNvPr id="5" name="Content Placeholder 4" descr="MELANOM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9416" y="2276872"/>
            <a:ext cx="3972804" cy="2751535"/>
          </a:xfrm>
        </p:spPr>
      </p:pic>
      <p:pic>
        <p:nvPicPr>
          <p:cNvPr id="6" name="Content Placeholder 5" descr="MELANOMA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05055" y="2204864"/>
            <a:ext cx="3758500" cy="2866405"/>
          </a:xfrm>
        </p:spPr>
      </p:pic>
    </p:spTree>
    <p:extLst>
      <p:ext uri="{BB962C8B-B14F-4D97-AF65-F5344CB8AC3E}">
        <p14:creationId xmlns:p14="http://schemas.microsoft.com/office/powerpoint/2010/main" val="18888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Malignant2: Squamous cell carcinoma</a:t>
            </a:r>
            <a:endParaRPr lang="en-ZA" dirty="0"/>
          </a:p>
        </p:txBody>
      </p:sp>
      <p:pic>
        <p:nvPicPr>
          <p:cNvPr id="5" name="Content Placeholder 4" descr="SC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87783" y="1988840"/>
            <a:ext cx="3915051" cy="345638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642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CNS disease associated1: Tuberous sclerosis</a:t>
            </a:r>
            <a:endParaRPr lang="en-ZA" dirty="0"/>
          </a:p>
        </p:txBody>
      </p:sp>
      <p:pic>
        <p:nvPicPr>
          <p:cNvPr id="5" name="Content Placeholder 4" descr="TUBEROU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1340" y="2420888"/>
            <a:ext cx="4164595" cy="273630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7935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5194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Impetigo</a:t>
            </a:r>
            <a:endParaRPr lang="en-US" altLang="en-US" dirty="0"/>
          </a:p>
        </p:txBody>
      </p:sp>
      <p:pic>
        <p:nvPicPr>
          <p:cNvPr id="14339" name="Content Placeholder 4" descr="http://images.medicinenet.com/images/appictures/impetigo-s3-two-types-signs-symptoms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988840"/>
            <a:ext cx="5715000" cy="4714875"/>
          </a:xfrm>
        </p:spPr>
      </p:pic>
      <p:pic>
        <p:nvPicPr>
          <p:cNvPr id="4" name="Picture 3" descr="http://www.dermnetnz.org/bacterial/img/impeti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32856"/>
            <a:ext cx="3206130" cy="36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704088"/>
            <a:ext cx="8496944" cy="780696"/>
          </a:xfrm>
        </p:spPr>
        <p:txBody>
          <a:bodyPr/>
          <a:lstStyle/>
          <a:p>
            <a:r>
              <a:rPr lang="en-GB" sz="3600" dirty="0" smtClean="0"/>
              <a:t>CNS disease associated 2: Neurofibromatosis</a:t>
            </a:r>
            <a:endParaRPr lang="en-ZA" sz="3600" dirty="0"/>
          </a:p>
        </p:txBody>
      </p:sp>
      <p:pic>
        <p:nvPicPr>
          <p:cNvPr id="5" name="Content Placeholder 4" descr="NF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2697" y="2060848"/>
            <a:ext cx="4158890" cy="298184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1746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52704"/>
          </a:xfrm>
        </p:spPr>
        <p:txBody>
          <a:bodyPr/>
          <a:lstStyle/>
          <a:p>
            <a:r>
              <a:rPr lang="en-GB" sz="4000" dirty="0" smtClean="0"/>
              <a:t>CNS disease associated 3: </a:t>
            </a:r>
            <a:r>
              <a:rPr lang="en-GB" sz="4000" dirty="0" err="1" smtClean="0"/>
              <a:t>Sturge</a:t>
            </a:r>
            <a:r>
              <a:rPr lang="en-GB" sz="4000" dirty="0" smtClean="0"/>
              <a:t> weber</a:t>
            </a:r>
            <a:endParaRPr lang="en-ZA" sz="4000" dirty="0"/>
          </a:p>
        </p:txBody>
      </p:sp>
      <p:pic>
        <p:nvPicPr>
          <p:cNvPr id="5" name="Content Placeholder 4" descr="STURGE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94813" y="2089289"/>
            <a:ext cx="3917147" cy="295340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314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Other: Bonny eruptions? Think FOP</a:t>
            </a:r>
            <a:endParaRPr lang="en-ZA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8187" y="2226469"/>
            <a:ext cx="2447627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7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Conclusion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GB" altLang="en-US" dirty="0"/>
              <a:t>Most rashes in children mild presentation</a:t>
            </a:r>
          </a:p>
          <a:p>
            <a:pPr eaLnBrk="1" hangingPunct="1">
              <a:lnSpc>
                <a:spcPct val="200000"/>
              </a:lnSpc>
            </a:pPr>
            <a:r>
              <a:rPr lang="en-GB" altLang="en-US" dirty="0"/>
              <a:t>Often resolve spontaneously</a:t>
            </a:r>
          </a:p>
          <a:p>
            <a:pPr eaLnBrk="1" hangingPunct="1">
              <a:lnSpc>
                <a:spcPct val="200000"/>
              </a:lnSpc>
            </a:pPr>
            <a:r>
              <a:rPr lang="en-GB" altLang="en-US" dirty="0" smtClean="0"/>
              <a:t>A few </a:t>
            </a:r>
            <a:r>
              <a:rPr lang="en-GB" altLang="en-US" dirty="0"/>
              <a:t>presentations </a:t>
            </a:r>
            <a:r>
              <a:rPr lang="en-GB" altLang="en-US" dirty="0" smtClean="0"/>
              <a:t>suggestive of systemic diseases not </a:t>
            </a:r>
            <a:r>
              <a:rPr lang="en-GB" altLang="en-US" dirty="0"/>
              <a:t>to </a:t>
            </a:r>
            <a:r>
              <a:rPr lang="en-GB" altLang="en-US" dirty="0" smtClean="0"/>
              <a:t>be missed!!!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220" y="1005526"/>
            <a:ext cx="7886700" cy="994172"/>
          </a:xfrm>
        </p:spPr>
        <p:txBody>
          <a:bodyPr/>
          <a:lstStyle/>
          <a:p>
            <a:r>
              <a:rPr lang="en-GB" dirty="0" smtClean="0"/>
              <a:t>And Finally…………….. 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59035" y="2226469"/>
            <a:ext cx="2208047" cy="274415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59427" y="4848259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dirty="0"/>
              <a:t>…………….. From those to whom much has been given, much will be required.</a:t>
            </a:r>
            <a:endParaRPr lang="en-ZA" sz="3300" dirty="0"/>
          </a:p>
        </p:txBody>
      </p:sp>
    </p:spTree>
    <p:extLst>
      <p:ext uri="{BB962C8B-B14F-4D97-AF65-F5344CB8AC3E}">
        <p14:creationId xmlns:p14="http://schemas.microsoft.com/office/powerpoint/2010/main" val="399198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altLang="en-US"/>
              <a:t>Impetigo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/>
          <a:lstStyle/>
          <a:p>
            <a:pPr>
              <a:defRPr/>
            </a:pPr>
            <a:r>
              <a:rPr lang="en-GB" sz="2400" dirty="0">
                <a:latin typeface="+mj-lt"/>
              </a:rPr>
              <a:t>common </a:t>
            </a:r>
            <a:r>
              <a:rPr lang="en-GB" sz="2400" dirty="0" err="1">
                <a:latin typeface="+mj-lt"/>
              </a:rPr>
              <a:t>bac</a:t>
            </a:r>
            <a:r>
              <a:rPr lang="en-GB" sz="2400" dirty="0">
                <a:latin typeface="+mj-lt"/>
              </a:rPr>
              <a:t> skin infection.</a:t>
            </a:r>
          </a:p>
          <a:p>
            <a:pPr>
              <a:defRPr/>
            </a:pPr>
            <a:r>
              <a:rPr lang="en-GB" sz="2400" dirty="0">
                <a:latin typeface="+mj-lt"/>
              </a:rPr>
              <a:t> Characterised by pustules and honey-coloured crusted erosions</a:t>
            </a:r>
          </a:p>
          <a:p>
            <a:pPr>
              <a:defRPr/>
            </a:pPr>
            <a:r>
              <a:rPr lang="en-GB" sz="2400" dirty="0">
                <a:latin typeface="+mj-lt"/>
              </a:rPr>
              <a:t>Ulcerated impetigo is called </a:t>
            </a:r>
            <a:r>
              <a:rPr lang="en-GB" sz="2400" dirty="0" err="1">
                <a:latin typeface="+mj-lt"/>
              </a:rPr>
              <a:t>ecthyma</a:t>
            </a:r>
            <a:r>
              <a:rPr lang="en-GB" sz="2400" dirty="0">
                <a:latin typeface="+mj-lt"/>
              </a:rPr>
              <a:t>. </a:t>
            </a:r>
          </a:p>
          <a:p>
            <a:pPr>
              <a:defRPr/>
            </a:pPr>
            <a:r>
              <a:rPr lang="en-GB" sz="2400" i="1" dirty="0">
                <a:latin typeface="+mj-lt"/>
              </a:rPr>
              <a:t>Staphylococcus </a:t>
            </a:r>
            <a:r>
              <a:rPr lang="en-GB" sz="2400" i="1" dirty="0" err="1">
                <a:latin typeface="+mj-lt"/>
              </a:rPr>
              <a:t>aureus</a:t>
            </a:r>
            <a:endParaRPr lang="en-GB" sz="2400" dirty="0">
              <a:latin typeface="+mj-lt"/>
            </a:endParaRPr>
          </a:p>
          <a:p>
            <a:pPr>
              <a:defRPr/>
            </a:pPr>
            <a:r>
              <a:rPr lang="en-GB" sz="2400" dirty="0">
                <a:latin typeface="+mj-lt"/>
              </a:rPr>
              <a:t>GABS (</a:t>
            </a:r>
            <a:r>
              <a:rPr lang="en-GB" sz="2400" i="1" dirty="0">
                <a:latin typeface="+mj-lt"/>
              </a:rPr>
              <a:t>Streptococcus </a:t>
            </a:r>
            <a:r>
              <a:rPr lang="en-GB" sz="2400" i="1" dirty="0" err="1">
                <a:latin typeface="+mj-lt"/>
              </a:rPr>
              <a:t>pyogenes</a:t>
            </a:r>
            <a:r>
              <a:rPr lang="en-GB" sz="2400" dirty="0">
                <a:latin typeface="+mj-lt"/>
              </a:rPr>
              <a:t>). </a:t>
            </a:r>
          </a:p>
          <a:p>
            <a:pPr>
              <a:defRPr/>
            </a:pPr>
            <a:r>
              <a:rPr lang="en-GB" sz="2400" dirty="0">
                <a:latin typeface="+mj-lt"/>
              </a:rPr>
              <a:t>Predisposing factors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pPr>
              <a:defRPr/>
            </a:pPr>
            <a:r>
              <a:rPr lang="en-GB" dirty="0" err="1">
                <a:latin typeface="+mj-lt"/>
              </a:rPr>
              <a:t>Bullous</a:t>
            </a:r>
            <a:r>
              <a:rPr lang="en-GB" dirty="0">
                <a:latin typeface="+mj-lt"/>
              </a:rPr>
              <a:t> impetigo is due to staph  </a:t>
            </a:r>
            <a:r>
              <a:rPr lang="en-GB" dirty="0" err="1">
                <a:latin typeface="+mj-lt"/>
              </a:rPr>
              <a:t>exfoliative</a:t>
            </a:r>
            <a:r>
              <a:rPr lang="en-GB" dirty="0">
                <a:latin typeface="+mj-lt"/>
              </a:rPr>
              <a:t> toxins</a:t>
            </a:r>
          </a:p>
          <a:p>
            <a:pPr>
              <a:defRPr/>
            </a:pPr>
            <a:r>
              <a:rPr lang="en-GB" dirty="0" err="1">
                <a:latin typeface="+mj-lt"/>
              </a:rPr>
              <a:t>Cxns</a:t>
            </a:r>
            <a:r>
              <a:rPr lang="en-GB" dirty="0">
                <a:latin typeface="+mj-lt"/>
              </a:rPr>
              <a:t>- SSSS, TSS, ,PSGN , RF, </a:t>
            </a:r>
            <a:r>
              <a:rPr lang="en-GB" dirty="0" err="1">
                <a:latin typeface="+mj-lt"/>
              </a:rPr>
              <a:t>Cellulitis</a:t>
            </a:r>
            <a:endParaRPr lang="en-GB" dirty="0">
              <a:latin typeface="+mj-lt"/>
            </a:endParaRPr>
          </a:p>
          <a:p>
            <a:pPr>
              <a:defRPr/>
            </a:pPr>
            <a:r>
              <a:rPr lang="en-GB" dirty="0">
                <a:latin typeface="+mj-lt"/>
              </a:rPr>
              <a:t>DX..swab </a:t>
            </a:r>
            <a:r>
              <a:rPr lang="en-GB" dirty="0" err="1">
                <a:latin typeface="+mj-lt"/>
              </a:rPr>
              <a:t>mcs</a:t>
            </a:r>
            <a:endParaRPr lang="en-GB" dirty="0">
              <a:latin typeface="+mj-lt"/>
            </a:endParaRPr>
          </a:p>
          <a:p>
            <a:pPr>
              <a:defRPr/>
            </a:pPr>
            <a:r>
              <a:rPr lang="en-GB" dirty="0">
                <a:latin typeface="+mj-lt"/>
              </a:rPr>
              <a:t>Rx.. Antiseptics, </a:t>
            </a:r>
            <a:r>
              <a:rPr lang="en-GB" dirty="0" err="1">
                <a:latin typeface="+mj-lt"/>
              </a:rPr>
              <a:t>topicals</a:t>
            </a:r>
            <a:r>
              <a:rPr lang="en-GB" dirty="0">
                <a:latin typeface="+mj-lt"/>
              </a:rPr>
              <a:t>, </a:t>
            </a:r>
            <a:r>
              <a:rPr lang="en-GB" dirty="0" err="1">
                <a:latin typeface="+mj-lt"/>
              </a:rPr>
              <a:t>systemics</a:t>
            </a:r>
            <a:endParaRPr lang="en-GB" dirty="0">
              <a:latin typeface="+mj-lt"/>
            </a:endParaRPr>
          </a:p>
          <a:p>
            <a:pPr>
              <a:defRPr/>
            </a:pPr>
            <a:r>
              <a:rPr lang="en-GB" dirty="0" err="1">
                <a:latin typeface="+mj-lt"/>
              </a:rPr>
              <a:t>Px</a:t>
            </a:r>
            <a:r>
              <a:rPr lang="en-GB" dirty="0">
                <a:latin typeface="+mj-lt"/>
              </a:rPr>
              <a:t> –Rx </a:t>
            </a:r>
            <a:r>
              <a:rPr lang="en-GB">
                <a:latin typeface="+mj-lt"/>
              </a:rPr>
              <a:t>carrier sites</a:t>
            </a:r>
            <a:endParaRPr lang="en-GB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8820150" cy="155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50825" y="1557338"/>
            <a:ext cx="936625" cy="4751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8027988" y="1484313"/>
            <a:ext cx="720725" cy="5040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187450" y="6092825"/>
            <a:ext cx="6913563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6391" name="Picture 7" descr="Picture5 copy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071563"/>
            <a:ext cx="3854450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icture6 copy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071563"/>
            <a:ext cx="3643312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09600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GB" sz="4000" kern="0" dirty="0">
              <a:solidFill>
                <a:srgbClr val="B2B2B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3246</TotalTime>
  <Words>1232</Words>
  <Application>Microsoft Office PowerPoint</Application>
  <PresentationFormat>On-screen Show (4:3)</PresentationFormat>
  <Paragraphs>331</Paragraphs>
  <Slides>74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4" baseType="lpstr">
      <vt:lpstr>ＭＳ Ｐゴシック</vt:lpstr>
      <vt:lpstr>ＭＳ Ｐゴシック</vt:lpstr>
      <vt:lpstr>Arial</vt:lpstr>
      <vt:lpstr>Baskerville</vt:lpstr>
      <vt:lpstr>Bookman Old Style</vt:lpstr>
      <vt:lpstr>Calibri</vt:lpstr>
      <vt:lpstr>Constantia</vt:lpstr>
      <vt:lpstr>Times New Roman</vt:lpstr>
      <vt:lpstr>Wingdings 2</vt:lpstr>
      <vt:lpstr>Flow</vt:lpstr>
      <vt:lpstr>Common Paediatric Dermatoses </vt:lpstr>
      <vt:lpstr>AIMS</vt:lpstr>
      <vt:lpstr>Introduction </vt:lpstr>
      <vt:lpstr>Common conditions </vt:lpstr>
      <vt:lpstr>General approach</vt:lpstr>
      <vt:lpstr>Bacterial infections</vt:lpstr>
      <vt:lpstr>Impetigo</vt:lpstr>
      <vt:lpstr>Impetigo </vt:lpstr>
      <vt:lpstr>PowerPoint Presentation</vt:lpstr>
      <vt:lpstr>PowerPoint Presentation</vt:lpstr>
      <vt:lpstr>Staphylococcal scalded skin syndrome</vt:lpstr>
      <vt:lpstr>Staphylococcus scalded skin syndrome (SSSS)</vt:lpstr>
      <vt:lpstr>Streptococcus</vt:lpstr>
      <vt:lpstr>Other bacterial infections..</vt:lpstr>
      <vt:lpstr>PowerPoint Presentation</vt:lpstr>
      <vt:lpstr>Superficial mycoses</vt:lpstr>
      <vt:lpstr>T capitis </vt:lpstr>
      <vt:lpstr>Tinea capitis</vt:lpstr>
      <vt:lpstr>kerion</vt:lpstr>
      <vt:lpstr>Tinia corporis</vt:lpstr>
      <vt:lpstr>Tinea</vt:lpstr>
      <vt:lpstr>Candida </vt:lpstr>
      <vt:lpstr>Pityriasis versicolor</vt:lpstr>
      <vt:lpstr>PowerPoint Presentation</vt:lpstr>
      <vt:lpstr>Grouped Vesicles, painful</vt:lpstr>
      <vt:lpstr>PowerPoint Presentation</vt:lpstr>
      <vt:lpstr>Eczema herpeticum </vt:lpstr>
      <vt:lpstr>Herpes Simplex</vt:lpstr>
      <vt:lpstr> </vt:lpstr>
      <vt:lpstr>HPV</vt:lpstr>
      <vt:lpstr>Nodular/popular firm eruptions</vt:lpstr>
      <vt:lpstr>Molluscum contagiosum</vt:lpstr>
      <vt:lpstr>PowerPoint Presentation</vt:lpstr>
      <vt:lpstr>Hand foot and mouth disease </vt:lpstr>
      <vt:lpstr>PowerPoint Presentation</vt:lpstr>
      <vt:lpstr>Pruritic,  vessicular rash with scaling</vt:lpstr>
      <vt:lpstr>Scabies</vt:lpstr>
      <vt:lpstr>Sarcoptes Scabies</vt:lpstr>
      <vt:lpstr>Cutaneous larva migrans</vt:lpstr>
      <vt:lpstr>PowerPoint Presentation</vt:lpstr>
      <vt:lpstr>PowerPoint Presentation</vt:lpstr>
      <vt:lpstr>ATOPIC DERMATITIS</vt:lpstr>
      <vt:lpstr>Treatment of AD</vt:lpstr>
      <vt:lpstr>Guidelines -‘stepped approach’</vt:lpstr>
      <vt:lpstr>Urticaria </vt:lpstr>
      <vt:lpstr>Urticaria1</vt:lpstr>
      <vt:lpstr>Urticaria2</vt:lpstr>
      <vt:lpstr>Treatment of urticaria</vt:lpstr>
      <vt:lpstr> What is this? How will you treat? </vt:lpstr>
      <vt:lpstr> DDx ‘Nappy Rash’</vt:lpstr>
      <vt:lpstr>Non-accidental injury1: Battered baby syndrome</vt:lpstr>
      <vt:lpstr>PowerPoint Presentation</vt:lpstr>
      <vt:lpstr>NAI2: Factitial dermatitis (artefacta) </vt:lpstr>
      <vt:lpstr>AUTOIMMUNE DISEASES</vt:lpstr>
      <vt:lpstr>Differential CTD</vt:lpstr>
      <vt:lpstr>Systemic CTD1: Systemic Lupus Erythematosus (SLE)</vt:lpstr>
      <vt:lpstr>PowerPoint Presentation</vt:lpstr>
      <vt:lpstr>CTD3: Linear scleroderma</vt:lpstr>
      <vt:lpstr>Kawasaki disease1: Oral changes and BCG scar reactivation</vt:lpstr>
      <vt:lpstr>Kawasaki2: Extremity changes</vt:lpstr>
      <vt:lpstr>Vaculitides2: PAN</vt:lpstr>
      <vt:lpstr>Vasculitides3: IgA vasculitis (HSP)</vt:lpstr>
      <vt:lpstr>Systemic JIA</vt:lpstr>
      <vt:lpstr>Congenital1:Epidermolysis Bullosa</vt:lpstr>
      <vt:lpstr>Congenital 2: Icthyosis</vt:lpstr>
      <vt:lpstr>Congenital 3: Portwine stains</vt:lpstr>
      <vt:lpstr>Malignant1: Malignant melanoma</vt:lpstr>
      <vt:lpstr>Malignant2: Squamous cell carcinoma</vt:lpstr>
      <vt:lpstr>CNS disease associated1: Tuberous sclerosis</vt:lpstr>
      <vt:lpstr>CNS disease associated 2: Neurofibromatosis</vt:lpstr>
      <vt:lpstr>CNS disease associated 3: Sturge weber</vt:lpstr>
      <vt:lpstr>Other: Bonny eruptions? Think FOP</vt:lpstr>
      <vt:lpstr>Conclusion</vt:lpstr>
      <vt:lpstr>And Finally…………….. </vt:lpstr>
    </vt:vector>
  </TitlesOfParts>
  <Company>GSTT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Paediatric Skin for the Emergency Physician</dc:title>
  <dc:creator>ewedgeworth1</dc:creator>
  <cp:lastModifiedBy>Lawrence Okong'o</cp:lastModifiedBy>
  <cp:revision>66</cp:revision>
  <dcterms:created xsi:type="dcterms:W3CDTF">2012-05-04T13:35:38Z</dcterms:created>
  <dcterms:modified xsi:type="dcterms:W3CDTF">2020-02-25T14:53:59Z</dcterms:modified>
</cp:coreProperties>
</file>