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  <p:sldId id="269" r:id="rId21"/>
    <p:sldId id="270" r:id="rId22"/>
    <p:sldId id="271" r:id="rId23"/>
    <p:sldId id="272" r:id="rId24"/>
    <p:sldId id="273" r:id="rId25"/>
    <p:sldId id="274" r:id="rId26"/>
  </p:sldIdLst>
  <p:sldSz cx="13004800" cy="97536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 Medium"/>
        <a:ea typeface="Helvetica Neue Medium"/>
        <a:cs typeface="Helvetica Neue Medium"/>
        <a:sym typeface="Helvetica Neue Medium"/>
      </a:defRPr>
    </a:lvl1pPr>
    <a:lvl2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 Medium"/>
        <a:ea typeface="Helvetica Neue Medium"/>
        <a:cs typeface="Helvetica Neue Medium"/>
        <a:sym typeface="Helvetica Neue Medium"/>
      </a:defRPr>
    </a:lvl2pPr>
    <a:lvl3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 Medium"/>
        <a:ea typeface="Helvetica Neue Medium"/>
        <a:cs typeface="Helvetica Neue Medium"/>
        <a:sym typeface="Helvetica Neue Medium"/>
      </a:defRPr>
    </a:lvl3pPr>
    <a:lvl4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 Medium"/>
        <a:ea typeface="Helvetica Neue Medium"/>
        <a:cs typeface="Helvetica Neue Medium"/>
        <a:sym typeface="Helvetica Neue Medium"/>
      </a:defRPr>
    </a:lvl4pPr>
    <a:lvl5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 Medium"/>
        <a:ea typeface="Helvetica Neue Medium"/>
        <a:cs typeface="Helvetica Neue Medium"/>
        <a:sym typeface="Helvetica Neue Medium"/>
      </a:defRPr>
    </a:lvl5pPr>
    <a:lvl6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 Medium"/>
        <a:ea typeface="Helvetica Neue Medium"/>
        <a:cs typeface="Helvetica Neue Medium"/>
        <a:sym typeface="Helvetica Neue Medium"/>
      </a:defRPr>
    </a:lvl6pPr>
    <a:lvl7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 Medium"/>
        <a:ea typeface="Helvetica Neue Medium"/>
        <a:cs typeface="Helvetica Neue Medium"/>
        <a:sym typeface="Helvetica Neue Medium"/>
      </a:defRPr>
    </a:lvl7pPr>
    <a:lvl8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 Medium"/>
        <a:ea typeface="Helvetica Neue Medium"/>
        <a:cs typeface="Helvetica Neue Medium"/>
        <a:sym typeface="Helvetica Neue Medium"/>
      </a:defRPr>
    </a:lvl8pPr>
    <a:lvl9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 Medium"/>
        <a:ea typeface="Helvetica Neue Medium"/>
        <a:cs typeface="Helvetica Neue Medium"/>
        <a:sym typeface="Helvetica Neue Medium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DEEEE"/>
          </a:solidFill>
        </a:fill>
      </a:tcStyle>
    </a:band2H>
    <a:firstCol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  <a:tblStyle styleId="{C7B018BB-80A7-4F77-B60F-C8B233D01FF8}" styleName="">
    <a:tblBg/>
    <a:wholeTbl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DFFF"/>
          </a:solidFill>
        </a:fill>
      </a:tcStyle>
    </a:wholeTbl>
    <a:band2H>
      <a:tcTxStyle b="def" i="def"/>
      <a:tcStyle>
        <a:tcBdr/>
        <a:fill>
          <a:solidFill>
            <a:srgbClr val="E6F0FF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1F0CC"/>
          </a:solidFill>
        </a:fill>
      </a:tcStyle>
    </a:wholeTbl>
    <a:band2H>
      <a:tcTxStyle b="def" i="def"/>
      <a:tcStyle>
        <a:tcBdr/>
        <a:fill>
          <a:solidFill>
            <a:srgbClr val="EAF8E7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9D1E1"/>
          </a:solidFill>
        </a:fill>
      </a:tcStyle>
    </a:wholeTbl>
    <a:band2H>
      <a:tcTxStyle b="def" i="def"/>
      <a:tcStyle>
        <a:tcBdr/>
        <a:fill>
          <a:solidFill>
            <a:srgbClr val="FCE9F0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 b="def" i="def"/>
      <a:tcStyle>
        <a:tcBdr/>
        <a:fill>
          <a:solidFill>
            <a:srgbClr val="E6E6E6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Relationship Id="rId19" Type="http://schemas.openxmlformats.org/officeDocument/2006/relationships/slide" Target="slides/slide12.xml"/><Relationship Id="rId20" Type="http://schemas.openxmlformats.org/officeDocument/2006/relationships/slide" Target="slides/slide13.xml"/><Relationship Id="rId21" Type="http://schemas.openxmlformats.org/officeDocument/2006/relationships/slide" Target="slides/slide14.xml"/><Relationship Id="rId22" Type="http://schemas.openxmlformats.org/officeDocument/2006/relationships/slide" Target="slides/slide15.xml"/><Relationship Id="rId23" Type="http://schemas.openxmlformats.org/officeDocument/2006/relationships/slide" Target="slides/slide16.xml"/><Relationship Id="rId24" Type="http://schemas.openxmlformats.org/officeDocument/2006/relationships/slide" Target="slides/slide17.xml"/><Relationship Id="rId25" Type="http://schemas.openxmlformats.org/officeDocument/2006/relationships/slide" Target="slides/slide18.xml"/><Relationship Id="rId26" Type="http://schemas.openxmlformats.org/officeDocument/2006/relationships/slide" Target="slides/slide19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17" name="Shape 117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+mj-lt"/>
        <a:ea typeface="+mj-ea"/>
        <a:cs typeface="+mj-cs"/>
        <a:sym typeface="Helvetica Neue"/>
      </a:defRPr>
    </a:lvl1pPr>
    <a:lvl2pPr indent="228600" defTabSz="457200" latinLnBrk="0">
      <a:lnSpc>
        <a:spcPct val="117999"/>
      </a:lnSpc>
      <a:defRPr sz="2200">
        <a:latin typeface="+mj-lt"/>
        <a:ea typeface="+mj-ea"/>
        <a:cs typeface="+mj-cs"/>
        <a:sym typeface="Helvetica Neue"/>
      </a:defRPr>
    </a:lvl2pPr>
    <a:lvl3pPr indent="457200" defTabSz="457200" latinLnBrk="0">
      <a:lnSpc>
        <a:spcPct val="117999"/>
      </a:lnSpc>
      <a:defRPr sz="2200">
        <a:latin typeface="+mj-lt"/>
        <a:ea typeface="+mj-ea"/>
        <a:cs typeface="+mj-cs"/>
        <a:sym typeface="Helvetica Neue"/>
      </a:defRPr>
    </a:lvl3pPr>
    <a:lvl4pPr indent="685800" defTabSz="457200" latinLnBrk="0">
      <a:lnSpc>
        <a:spcPct val="117999"/>
      </a:lnSpc>
      <a:defRPr sz="2200">
        <a:latin typeface="+mj-lt"/>
        <a:ea typeface="+mj-ea"/>
        <a:cs typeface="+mj-cs"/>
        <a:sym typeface="Helvetica Neue"/>
      </a:defRPr>
    </a:lvl4pPr>
    <a:lvl5pPr indent="914400" defTabSz="457200" latinLnBrk="0">
      <a:lnSpc>
        <a:spcPct val="117999"/>
      </a:lnSpc>
      <a:defRPr sz="2200">
        <a:latin typeface="+mj-lt"/>
        <a:ea typeface="+mj-ea"/>
        <a:cs typeface="+mj-cs"/>
        <a:sym typeface="Helvetica Neue"/>
      </a:defRPr>
    </a:lvl5pPr>
    <a:lvl6pPr indent="1143000" defTabSz="457200" latinLnBrk="0">
      <a:lnSpc>
        <a:spcPct val="117999"/>
      </a:lnSpc>
      <a:defRPr sz="2200">
        <a:latin typeface="+mj-lt"/>
        <a:ea typeface="+mj-ea"/>
        <a:cs typeface="+mj-cs"/>
        <a:sym typeface="Helvetica Neue"/>
      </a:defRPr>
    </a:lvl6pPr>
    <a:lvl7pPr indent="1371600" defTabSz="457200" latinLnBrk="0">
      <a:lnSpc>
        <a:spcPct val="117999"/>
      </a:lnSpc>
      <a:defRPr sz="2200">
        <a:latin typeface="+mj-lt"/>
        <a:ea typeface="+mj-ea"/>
        <a:cs typeface="+mj-cs"/>
        <a:sym typeface="Helvetica Neue"/>
      </a:defRPr>
    </a:lvl7pPr>
    <a:lvl8pPr indent="1600200" defTabSz="457200" latinLnBrk="0">
      <a:lnSpc>
        <a:spcPct val="117999"/>
      </a:lnSpc>
      <a:defRPr sz="2200">
        <a:latin typeface="+mj-lt"/>
        <a:ea typeface="+mj-ea"/>
        <a:cs typeface="+mj-cs"/>
        <a:sym typeface="Helvetica Neue"/>
      </a:defRPr>
    </a:lvl8pPr>
    <a:lvl9pPr indent="1828800" defTabSz="457200" latinLnBrk="0">
      <a:lnSpc>
        <a:spcPct val="117999"/>
      </a:lnSpc>
      <a:defRPr sz="2200">
        <a:latin typeface="+mj-lt"/>
        <a:ea typeface="+mj-ea"/>
        <a:cs typeface="+mj-cs"/>
        <a:sym typeface="Helvetica Neue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Text"/>
          <p:cNvSpPr txBox="1"/>
          <p:nvPr>
            <p:ph type="title"/>
          </p:nvPr>
        </p:nvSpPr>
        <p:spPr>
          <a:xfrm>
            <a:off x="1270000" y="1638300"/>
            <a:ext cx="10464800" cy="3302000"/>
          </a:xfrm>
          <a:prstGeom prst="rect">
            <a:avLst/>
          </a:prstGeom>
        </p:spPr>
        <p:txBody>
          <a:bodyPr anchor="b"/>
          <a:lstStyle/>
          <a:p>
            <a:pPr/>
            <a:r>
              <a:t>Title Text</a:t>
            </a:r>
          </a:p>
        </p:txBody>
      </p:sp>
      <p:sp>
        <p:nvSpPr>
          <p:cNvPr id="12" name="Body Level One…"/>
          <p:cNvSpPr txBox="1"/>
          <p:nvPr>
            <p:ph type="body" sz="quarter" idx="1"/>
          </p:nvPr>
        </p:nvSpPr>
        <p:spPr>
          <a:xfrm>
            <a:off x="1270000" y="50419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Helvetica Neue Thin"/>
                <a:ea typeface="Helvetica Neue Thin"/>
                <a:cs typeface="Helvetica Neue Thin"/>
                <a:sym typeface="Helvetica Neue Thin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Body Level One…"/>
          <p:cNvSpPr txBox="1"/>
          <p:nvPr>
            <p:ph type="body" sz="quarter" idx="1"/>
          </p:nvPr>
        </p:nvSpPr>
        <p:spPr>
          <a:xfrm>
            <a:off x="1270000" y="6362700"/>
            <a:ext cx="10464800" cy="461366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i="1" sz="2400"/>
            </a:lvl1pPr>
            <a:lvl2pPr marL="777875" indent="-333375" algn="ctr">
              <a:spcBef>
                <a:spcPts val="0"/>
              </a:spcBef>
              <a:defRPr i="1" sz="2400"/>
            </a:lvl2pPr>
            <a:lvl3pPr marL="1222375" indent="-333375" algn="ctr">
              <a:spcBef>
                <a:spcPts val="0"/>
              </a:spcBef>
              <a:defRPr i="1" sz="2400"/>
            </a:lvl3pPr>
            <a:lvl4pPr marL="1666875" indent="-333375" algn="ctr">
              <a:spcBef>
                <a:spcPts val="0"/>
              </a:spcBef>
              <a:defRPr i="1" sz="2400"/>
            </a:lvl4pPr>
            <a:lvl5pPr marL="2111375" indent="-333375" algn="ctr">
              <a:spcBef>
                <a:spcPts val="0"/>
              </a:spcBef>
              <a:defRPr i="1" sz="24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94" name="“Type a quote here.”"/>
          <p:cNvSpPr txBox="1"/>
          <p:nvPr>
            <p:ph type="body" sz="quarter" idx="13"/>
          </p:nvPr>
        </p:nvSpPr>
        <p:spPr>
          <a:xfrm>
            <a:off x="1270000" y="4267110"/>
            <a:ext cx="10464800" cy="609779"/>
          </a:xfrm>
          <a:prstGeom prst="rect">
            <a:avLst/>
          </a:prstGeom>
        </p:spPr>
        <p:txBody>
          <a:bodyPr/>
          <a:lstStyle/>
          <a:p>
            <a:pPr marL="0" indent="0" algn="ctr">
              <a:spcBef>
                <a:spcPts val="0"/>
              </a:spcBef>
              <a:buSzTx/>
              <a:buNone/>
              <a:defRPr sz="3400"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</a:p>
        </p:txBody>
      </p:sp>
      <p:sp>
        <p:nvSpPr>
          <p:cNvPr id="9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Image"/>
          <p:cNvSpPr/>
          <p:nvPr>
            <p:ph type="pic" idx="13"/>
          </p:nvPr>
        </p:nvSpPr>
        <p:spPr>
          <a:xfrm>
            <a:off x="-949853" y="0"/>
            <a:ext cx="14904506" cy="99441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10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Image"/>
          <p:cNvSpPr/>
          <p:nvPr>
            <p:ph type="pic" idx="13"/>
          </p:nvPr>
        </p:nvSpPr>
        <p:spPr>
          <a:xfrm>
            <a:off x="1622088" y="289098"/>
            <a:ext cx="9753604" cy="650579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21" name="Title Text"/>
          <p:cNvSpPr txBox="1"/>
          <p:nvPr>
            <p:ph type="title"/>
          </p:nvPr>
        </p:nvSpPr>
        <p:spPr>
          <a:xfrm>
            <a:off x="1270000" y="6718300"/>
            <a:ext cx="10464800" cy="1422400"/>
          </a:xfrm>
          <a:prstGeom prst="rect">
            <a:avLst/>
          </a:prstGeom>
        </p:spPr>
        <p:txBody>
          <a:bodyPr anchor="b"/>
          <a:lstStyle/>
          <a:p>
            <a:pPr/>
            <a:r>
              <a:t>Title Text</a:t>
            </a:r>
          </a:p>
        </p:txBody>
      </p:sp>
      <p:sp>
        <p:nvSpPr>
          <p:cNvPr id="22" name="Body Level One…"/>
          <p:cNvSpPr txBox="1"/>
          <p:nvPr>
            <p:ph type="body" sz="quarter" idx="1"/>
          </p:nvPr>
        </p:nvSpPr>
        <p:spPr>
          <a:xfrm>
            <a:off x="1270000" y="81534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- Cen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Text"/>
          <p:cNvSpPr txBox="1"/>
          <p:nvPr>
            <p:ph type="title"/>
          </p:nvPr>
        </p:nvSpPr>
        <p:spPr>
          <a:xfrm>
            <a:off x="1270000" y="3225800"/>
            <a:ext cx="10464800" cy="3302000"/>
          </a:xfrm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3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Image"/>
          <p:cNvSpPr/>
          <p:nvPr>
            <p:ph type="pic" idx="13"/>
          </p:nvPr>
        </p:nvSpPr>
        <p:spPr>
          <a:xfrm>
            <a:off x="2263775" y="613832"/>
            <a:ext cx="12401550" cy="8267702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39" name="Title Text"/>
          <p:cNvSpPr txBox="1"/>
          <p:nvPr>
            <p:ph type="title"/>
          </p:nvPr>
        </p:nvSpPr>
        <p:spPr>
          <a:xfrm>
            <a:off x="952500" y="635000"/>
            <a:ext cx="5334000" cy="3987800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pPr/>
            <a:r>
              <a:t>Title Text</a:t>
            </a:r>
          </a:p>
        </p:txBody>
      </p:sp>
      <p:sp>
        <p:nvSpPr>
          <p:cNvPr id="40" name="Body Level One…"/>
          <p:cNvSpPr txBox="1"/>
          <p:nvPr>
            <p:ph type="body" sz="quarter" idx="1"/>
          </p:nvPr>
        </p:nvSpPr>
        <p:spPr>
          <a:xfrm>
            <a:off x="952500" y="4724400"/>
            <a:ext cx="5334000" cy="41148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-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49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57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Image"/>
          <p:cNvSpPr/>
          <p:nvPr>
            <p:ph type="pic" idx="13"/>
          </p:nvPr>
        </p:nvSpPr>
        <p:spPr>
          <a:xfrm>
            <a:off x="4086225" y="2586565"/>
            <a:ext cx="9429750" cy="6286503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66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67" name="Body Level One…"/>
          <p:cNvSpPr txBox="1"/>
          <p:nvPr>
            <p:ph type="body" sz="half" idx="1"/>
          </p:nvPr>
        </p:nvSpPr>
        <p:spPr>
          <a:xfrm>
            <a:off x="952500" y="2590800"/>
            <a:ext cx="5334000" cy="6286500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3200"/>
              </a:spcBef>
              <a:defRPr sz="2800"/>
            </a:lvl1pPr>
            <a:lvl2pPr marL="685800" indent="-342900">
              <a:spcBef>
                <a:spcPts val="3200"/>
              </a:spcBef>
              <a:defRPr sz="2800"/>
            </a:lvl2pPr>
            <a:lvl3pPr marL="1028700" indent="-342900">
              <a:spcBef>
                <a:spcPts val="3200"/>
              </a:spcBef>
              <a:defRPr sz="2800"/>
            </a:lvl3pPr>
            <a:lvl4pPr marL="1371600" indent="-342900">
              <a:spcBef>
                <a:spcPts val="3200"/>
              </a:spcBef>
              <a:defRPr sz="2800"/>
            </a:lvl4pPr>
            <a:lvl5pPr marL="1714500" indent="-342900">
              <a:spcBef>
                <a:spcPts val="3200"/>
              </a:spcBef>
              <a:defRPr sz="28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8" name="Slide Number"/>
          <p:cNvSpPr txBox="1"/>
          <p:nvPr>
            <p:ph type="sldNum" sz="quarter" idx="2"/>
          </p:nvPr>
        </p:nvSpPr>
        <p:spPr>
          <a:xfrm>
            <a:off x="6328884" y="9296400"/>
            <a:ext cx="340259" cy="342900"/>
          </a:xfrm>
          <a:prstGeom prst="rect">
            <a:avLst/>
          </a:prstGeom>
        </p:spPr>
        <p:txBody>
          <a:bodyPr/>
          <a:lstStyle>
            <a:lvl1pPr>
              <a:defRPr>
                <a:latin typeface="Helvetica Light"/>
                <a:ea typeface="Helvetica Light"/>
                <a:cs typeface="Helvetica Light"/>
                <a:sym typeface="Helvetica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Body Level One…"/>
          <p:cNvSpPr txBox="1"/>
          <p:nvPr>
            <p:ph type="body" idx="1"/>
          </p:nvPr>
        </p:nvSpPr>
        <p:spPr>
          <a:xfrm>
            <a:off x="952500" y="1270000"/>
            <a:ext cx="11099800" cy="7213600"/>
          </a:xfrm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Image"/>
          <p:cNvSpPr/>
          <p:nvPr>
            <p:ph type="pic" sz="quarter" idx="13"/>
          </p:nvPr>
        </p:nvSpPr>
        <p:spPr>
          <a:xfrm>
            <a:off x="6680200" y="5029200"/>
            <a:ext cx="6054748" cy="4038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4" name="Image"/>
          <p:cNvSpPr/>
          <p:nvPr>
            <p:ph type="pic" sz="quarter" idx="14"/>
          </p:nvPr>
        </p:nvSpPr>
        <p:spPr>
          <a:xfrm>
            <a:off x="6502400" y="889000"/>
            <a:ext cx="5867400" cy="3911602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5" name="Image"/>
          <p:cNvSpPr/>
          <p:nvPr>
            <p:ph type="pic" idx="15"/>
          </p:nvPr>
        </p:nvSpPr>
        <p:spPr>
          <a:xfrm>
            <a:off x="-2374900" y="889000"/>
            <a:ext cx="11982450" cy="79883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/>
          <p:nvPr>
            <p:ph type="title"/>
          </p:nvPr>
        </p:nvSpPr>
        <p:spPr>
          <a:xfrm>
            <a:off x="952500" y="254000"/>
            <a:ext cx="11099800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/>
            <a:r>
              <a:t>Title Text</a:t>
            </a:r>
          </a:p>
        </p:txBody>
      </p:sp>
      <p:sp>
        <p:nvSpPr>
          <p:cNvPr id="3" name="Body Level One…"/>
          <p:cNvSpPr txBox="1"/>
          <p:nvPr>
            <p:ph type="body" idx="1"/>
          </p:nvPr>
        </p:nvSpPr>
        <p:spPr>
          <a:xfrm>
            <a:off x="952500" y="2590800"/>
            <a:ext cx="11099800" cy="6286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/>
          <p:nvPr>
            <p:ph type="sldNum" sz="quarter" idx="2"/>
          </p:nvPr>
        </p:nvSpPr>
        <p:spPr>
          <a:xfrm>
            <a:off x="6328884" y="9296400"/>
            <a:ext cx="340259" cy="324308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>
              <a:defRPr sz="1600"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  <p:transition xmlns:p14="http://schemas.microsoft.com/office/powerpoint/2010/main" spd="med" advClick="1"/>
  <p:txStyles>
    <p:title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Helvetica Neue Medium"/>
          <a:ea typeface="Helvetica Neue Medium"/>
          <a:cs typeface="Helvetica Neue Medium"/>
          <a:sym typeface="Helvetica Neue Medium"/>
        </a:defRPr>
      </a:lvl1pPr>
      <a:lvl2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Helvetica Neue Medium"/>
          <a:ea typeface="Helvetica Neue Medium"/>
          <a:cs typeface="Helvetica Neue Medium"/>
          <a:sym typeface="Helvetica Neue Medium"/>
        </a:defRPr>
      </a:lvl2pPr>
      <a:lvl3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Helvetica Neue Medium"/>
          <a:ea typeface="Helvetica Neue Medium"/>
          <a:cs typeface="Helvetica Neue Medium"/>
          <a:sym typeface="Helvetica Neue Medium"/>
        </a:defRPr>
      </a:lvl3pPr>
      <a:lvl4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Helvetica Neue Medium"/>
          <a:ea typeface="Helvetica Neue Medium"/>
          <a:cs typeface="Helvetica Neue Medium"/>
          <a:sym typeface="Helvetica Neue Medium"/>
        </a:defRPr>
      </a:lvl4pPr>
      <a:lvl5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Helvetica Neue Medium"/>
          <a:ea typeface="Helvetica Neue Medium"/>
          <a:cs typeface="Helvetica Neue Medium"/>
          <a:sym typeface="Helvetica Neue Medium"/>
        </a:defRPr>
      </a:lvl5pPr>
      <a:lvl6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Helvetica Neue Medium"/>
          <a:ea typeface="Helvetica Neue Medium"/>
          <a:cs typeface="Helvetica Neue Medium"/>
          <a:sym typeface="Helvetica Neue Medium"/>
        </a:defRPr>
      </a:lvl6pPr>
      <a:lvl7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Helvetica Neue Medium"/>
          <a:ea typeface="Helvetica Neue Medium"/>
          <a:cs typeface="Helvetica Neue Medium"/>
          <a:sym typeface="Helvetica Neue Medium"/>
        </a:defRPr>
      </a:lvl7pPr>
      <a:lvl8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Helvetica Neue Medium"/>
          <a:ea typeface="Helvetica Neue Medium"/>
          <a:cs typeface="Helvetica Neue Medium"/>
          <a:sym typeface="Helvetica Neue Medium"/>
        </a:defRPr>
      </a:lvl8pPr>
      <a:lvl9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Helvetica Neue Medium"/>
          <a:ea typeface="Helvetica Neue Medium"/>
          <a:cs typeface="Helvetica Neue Medium"/>
          <a:sym typeface="Helvetica Neue Medium"/>
        </a:defRPr>
      </a:lvl9pPr>
    </p:titleStyle>
    <p:bodyStyle>
      <a:lvl1pPr marL="444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+mj-lt"/>
          <a:ea typeface="+mj-ea"/>
          <a:cs typeface="+mj-cs"/>
          <a:sym typeface="Helvetica Neue"/>
        </a:defRPr>
      </a:lvl1pPr>
      <a:lvl2pPr marL="889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+mj-lt"/>
          <a:ea typeface="+mj-ea"/>
          <a:cs typeface="+mj-cs"/>
          <a:sym typeface="Helvetica Neue"/>
        </a:defRPr>
      </a:lvl2pPr>
      <a:lvl3pPr marL="1333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+mj-lt"/>
          <a:ea typeface="+mj-ea"/>
          <a:cs typeface="+mj-cs"/>
          <a:sym typeface="Helvetica Neue"/>
        </a:defRPr>
      </a:lvl3pPr>
      <a:lvl4pPr marL="1778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+mj-lt"/>
          <a:ea typeface="+mj-ea"/>
          <a:cs typeface="+mj-cs"/>
          <a:sym typeface="Helvetica Neue"/>
        </a:defRPr>
      </a:lvl4pPr>
      <a:lvl5pPr marL="2222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+mj-lt"/>
          <a:ea typeface="+mj-ea"/>
          <a:cs typeface="+mj-cs"/>
          <a:sym typeface="Helvetica Neue"/>
        </a:defRPr>
      </a:lvl5pPr>
      <a:lvl6pPr marL="2667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+mj-lt"/>
          <a:ea typeface="+mj-ea"/>
          <a:cs typeface="+mj-cs"/>
          <a:sym typeface="Helvetica Neue"/>
        </a:defRPr>
      </a:lvl6pPr>
      <a:lvl7pPr marL="3111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+mj-lt"/>
          <a:ea typeface="+mj-ea"/>
          <a:cs typeface="+mj-cs"/>
          <a:sym typeface="Helvetica Neue"/>
        </a:defRPr>
      </a:lvl7pPr>
      <a:lvl8pPr marL="3556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+mj-lt"/>
          <a:ea typeface="+mj-ea"/>
          <a:cs typeface="+mj-cs"/>
          <a:sym typeface="Helvetica Neue"/>
        </a:defRPr>
      </a:lvl8pPr>
      <a:lvl9pPr marL="4000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+mj-lt"/>
          <a:ea typeface="+mj-ea"/>
          <a:cs typeface="+mj-cs"/>
          <a:sym typeface="Helvetica Neue"/>
        </a:defRPr>
      </a:lvl9pPr>
    </p:bodyStyle>
    <p:other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1pPr>
      <a:lvl2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2pPr>
      <a:lvl3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3pPr>
      <a:lvl4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4pPr>
      <a:lvl5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5pPr>
      <a:lvl6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6pPr>
      <a:lvl7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7pPr>
      <a:lvl8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8pPr>
      <a:lvl9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8.xml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8.xml"/></Relationships>
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8.xml"/></Relationships>
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Congestive Cardiac Failure"/>
          <p:cNvSpPr txBox="1"/>
          <p:nvPr>
            <p:ph type="ctr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Congestive Cardiac Failure</a:t>
            </a:r>
          </a:p>
        </p:txBody>
      </p:sp>
      <p:sp>
        <p:nvSpPr>
          <p:cNvPr id="120" name="Prof. Jowi"/>
          <p:cNvSpPr txBox="1"/>
          <p:nvPr>
            <p:ph type="subTitle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Prof. Jowi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Etiology of heart failure…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defTabSz="484886">
              <a:defRPr sz="6600"/>
            </a:pPr>
            <a:r>
              <a:t>Etiology of heart failure </a:t>
            </a:r>
          </a:p>
          <a:p>
            <a:pPr defTabSz="484886">
              <a:defRPr sz="6600"/>
            </a:pPr>
            <a:r>
              <a:t>Fetal</a:t>
            </a:r>
          </a:p>
        </p:txBody>
      </p:sp>
      <p:sp>
        <p:nvSpPr>
          <p:cNvPr id="145" name="Severe anemia (hemolysis, fetal maternal transfusion)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635000" indent="-635000">
              <a:buSzPct val="100000"/>
              <a:buAutoNum type="alphaUcPeriod" startAt="1"/>
            </a:pPr>
            <a:r>
              <a:t>Severe anemia (hemolysis, fetal maternal transfusion)</a:t>
            </a:r>
          </a:p>
          <a:p>
            <a:pPr marL="635000" indent="-635000">
              <a:buSzPct val="100000"/>
              <a:buAutoNum type="alphaUcPeriod" startAt="1"/>
            </a:pPr>
            <a:r>
              <a:t>...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Heart failure in the premature neonate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84886">
              <a:defRPr sz="6600"/>
            </a:lvl1pPr>
          </a:lstStyle>
          <a:p>
            <a:pPr/>
            <a:r>
              <a:t>Heart failure in the premature neonate </a:t>
            </a:r>
          </a:p>
        </p:txBody>
      </p:sp>
      <p:sp>
        <p:nvSpPr>
          <p:cNvPr id="148" name="Fluid overload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413384" indent="-413384" defTabSz="543305">
              <a:spcBef>
                <a:spcPts val="3900"/>
              </a:spcBef>
              <a:defRPr sz="2900"/>
            </a:pPr>
            <a:r>
              <a:t>Fluid overload</a:t>
            </a:r>
          </a:p>
          <a:p>
            <a:pPr marL="413384" indent="-413384" defTabSz="543305">
              <a:spcBef>
                <a:spcPts val="3900"/>
              </a:spcBef>
              <a:defRPr sz="2900"/>
            </a:pPr>
            <a:r>
              <a:t>Patent ductus arteriosus</a:t>
            </a:r>
          </a:p>
          <a:p>
            <a:pPr marL="413384" indent="-413384" defTabSz="543305">
              <a:spcBef>
                <a:spcPts val="3900"/>
              </a:spcBef>
              <a:defRPr sz="2900"/>
            </a:pPr>
            <a:r>
              <a:t>Ventricular septal defect</a:t>
            </a:r>
          </a:p>
          <a:p>
            <a:pPr marL="413384" indent="-413384" defTabSz="543305">
              <a:spcBef>
                <a:spcPts val="3900"/>
              </a:spcBef>
              <a:defRPr sz="2900"/>
            </a:pPr>
            <a:r>
              <a:t>Cod pulmonale</a:t>
            </a:r>
          </a:p>
          <a:p>
            <a:pPr marL="413384" indent="-413384" defTabSz="543305">
              <a:spcBef>
                <a:spcPts val="3900"/>
              </a:spcBef>
              <a:defRPr sz="2900"/>
            </a:pPr>
            <a:r>
              <a:t>Hypertension </a:t>
            </a:r>
          </a:p>
          <a:p>
            <a:pPr marL="413384" indent="-413384" defTabSz="543305">
              <a:spcBef>
                <a:spcPts val="3900"/>
              </a:spcBef>
              <a:defRPr sz="2900"/>
            </a:pPr>
            <a:r>
              <a:t>Myocarditis </a:t>
            </a:r>
          </a:p>
          <a:p>
            <a:pPr marL="413384" indent="-413384" defTabSz="543305">
              <a:spcBef>
                <a:spcPts val="3900"/>
              </a:spcBef>
              <a:defRPr sz="2900"/>
            </a:pPr>
            <a:r>
              <a:t>Genetic cardiomyopathy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Hf in the full term…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defTabSz="484886">
              <a:defRPr sz="6600"/>
            </a:pPr>
            <a:r>
              <a:t>Hf in the full term</a:t>
            </a:r>
          </a:p>
          <a:p>
            <a:pPr defTabSz="484886">
              <a:defRPr sz="6600"/>
            </a:pPr>
            <a:r>
              <a:t>Neonates </a:t>
            </a:r>
          </a:p>
        </p:txBody>
      </p:sp>
      <p:sp>
        <p:nvSpPr>
          <p:cNvPr id="151" name="Asphyxia related myocardial dysfunction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382270" indent="-382270" defTabSz="502412">
              <a:spcBef>
                <a:spcPts val="3600"/>
              </a:spcBef>
              <a:defRPr sz="2700"/>
            </a:pPr>
            <a:r>
              <a:t>Asphyxia related myocardial dysfunction</a:t>
            </a:r>
          </a:p>
          <a:p>
            <a:pPr marL="382270" indent="-382270" defTabSz="502412">
              <a:spcBef>
                <a:spcPts val="3600"/>
              </a:spcBef>
              <a:defRPr sz="2700"/>
            </a:pPr>
            <a:r>
              <a:t>Metabolic - hypoglycemia , hypocalcemia</a:t>
            </a:r>
          </a:p>
          <a:p>
            <a:pPr marL="382270" indent="-382270" defTabSz="502412">
              <a:spcBef>
                <a:spcPts val="3600"/>
              </a:spcBef>
              <a:defRPr sz="2700"/>
            </a:pPr>
            <a:r>
              <a:t>Sepsis, anemia and polycythemia</a:t>
            </a:r>
          </a:p>
          <a:p>
            <a:pPr marL="382270" indent="-382270" defTabSz="502412">
              <a:spcBef>
                <a:spcPts val="3600"/>
              </a:spcBef>
              <a:defRPr sz="2700"/>
            </a:pPr>
            <a:r>
              <a:t>Myocarditis </a:t>
            </a:r>
          </a:p>
          <a:p>
            <a:pPr marL="382270" indent="-382270" defTabSz="502412">
              <a:spcBef>
                <a:spcPts val="3600"/>
              </a:spcBef>
              <a:defRPr sz="2700"/>
            </a:pPr>
            <a:r>
              <a:t>Left sided obstructive lesions (coarctation of the aorta , hypoplastic left heart syndrome, critical aortic stenosis</a:t>
            </a:r>
          </a:p>
          <a:p>
            <a:pPr marL="382270" indent="-382270" defTabSz="502412">
              <a:spcBef>
                <a:spcPts val="3600"/>
              </a:spcBef>
              <a:defRPr sz="2700"/>
            </a:pPr>
            <a:r>
              <a:t>Large mixing disease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HF in infant - toddler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HF in infant - toddler</a:t>
            </a:r>
          </a:p>
        </p:txBody>
      </p:sp>
      <p:sp>
        <p:nvSpPr>
          <p:cNvPr id="154" name="Left to right shunts (VSD, PDA, AVSD) -  occurs within 6weeks of life later when lung pressure goes down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Left to right shunts (VSD, PDA, AVSD) -  occurs within 6weeks of life later when lung pressure goes down</a:t>
            </a:r>
          </a:p>
          <a:p>
            <a:pPr/>
            <a:r>
              <a:t>Hemangioma (arteriovenous malformations), anomalous left coronary artery , genetic or metabolic cardiomyopathy....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HF in child - adolescen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572516">
              <a:defRPr sz="7800"/>
            </a:lvl1pPr>
          </a:lstStyle>
          <a:p>
            <a:pPr/>
            <a:r>
              <a:t>HF in child - adolescent</a:t>
            </a:r>
          </a:p>
        </p:txBody>
      </p:sp>
      <p:sp>
        <p:nvSpPr>
          <p:cNvPr id="157" name="Rheumatic fever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253363" indent="-253363" defTabSz="332992">
              <a:spcBef>
                <a:spcPts val="2300"/>
              </a:spcBef>
              <a:defRPr sz="1800"/>
            </a:pPr>
            <a:r>
              <a:t>Rheumatic fever </a:t>
            </a:r>
          </a:p>
          <a:p>
            <a:pPr marL="253363" indent="-253363" defTabSz="332992">
              <a:spcBef>
                <a:spcPts val="2300"/>
              </a:spcBef>
              <a:defRPr sz="1800"/>
            </a:pPr>
            <a:r>
              <a:t>Acute hypertension </a:t>
            </a:r>
          </a:p>
          <a:p>
            <a:pPr marL="253363" indent="-253363" defTabSz="332992">
              <a:spcBef>
                <a:spcPts val="2300"/>
              </a:spcBef>
              <a:defRPr sz="1800"/>
            </a:pPr>
            <a:r>
              <a:t>Myocarditis</a:t>
            </a:r>
          </a:p>
          <a:p>
            <a:pPr marL="253363" indent="-253363" defTabSz="332992">
              <a:spcBef>
                <a:spcPts val="2300"/>
              </a:spcBef>
              <a:defRPr sz="1800"/>
            </a:pPr>
            <a:r>
              <a:t>Thyrotoxisis</a:t>
            </a:r>
          </a:p>
          <a:p>
            <a:pPr marL="253363" indent="-253363" defTabSz="332992">
              <a:spcBef>
                <a:spcPts val="2300"/>
              </a:spcBef>
              <a:defRPr sz="1800"/>
            </a:pPr>
            <a:r>
              <a:t>Hemochromatosis </a:t>
            </a:r>
          </a:p>
          <a:p>
            <a:pPr marL="253363" indent="-253363" defTabSz="332992">
              <a:spcBef>
                <a:spcPts val="2300"/>
              </a:spcBef>
              <a:defRPr sz="1800"/>
            </a:pPr>
            <a:r>
              <a:t>Hemp side rosins</a:t>
            </a:r>
          </a:p>
          <a:p>
            <a:pPr marL="253363" indent="-253363" defTabSz="332992">
              <a:spcBef>
                <a:spcPts val="2300"/>
              </a:spcBef>
              <a:defRPr sz="1800"/>
            </a:pPr>
            <a:r>
              <a:t>Sickle cell endocarditis </a:t>
            </a:r>
          </a:p>
          <a:p>
            <a:pPr marL="253363" indent="-253363" defTabSz="332992">
              <a:spcBef>
                <a:spcPts val="2300"/>
              </a:spcBef>
              <a:defRPr sz="1800"/>
            </a:pPr>
            <a:r>
              <a:t>For pulmomale</a:t>
            </a:r>
          </a:p>
          <a:p>
            <a:pPr marL="253363" indent="-253363" defTabSz="332992">
              <a:spcBef>
                <a:spcPts val="2300"/>
              </a:spcBef>
              <a:defRPr sz="1800"/>
            </a:pPr>
            <a:r>
              <a:t>Cancer therapy </a:t>
            </a:r>
          </a:p>
          <a:p>
            <a:pPr marL="253363" indent="-253363" defTabSz="332992">
              <a:spcBef>
                <a:spcPts val="2300"/>
              </a:spcBef>
              <a:defRPr sz="1800"/>
            </a:pPr>
            <a:r>
              <a:t>Endocarditis </a:t>
            </a:r>
          </a:p>
          <a:p>
            <a:pPr marL="253363" indent="-253363" defTabSz="332992">
              <a:spcBef>
                <a:spcPts val="2300"/>
              </a:spcBef>
              <a:defRPr sz="1800"/>
            </a:pPr>
            <a:r>
              <a:t>Metabolic and genetic cardiomyopathy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Principles of tx - supportive care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84886">
              <a:defRPr sz="6600"/>
            </a:lvl1pPr>
          </a:lstStyle>
          <a:p>
            <a:pPr/>
            <a:r>
              <a:t>Principles of tx - supportive care</a:t>
            </a:r>
          </a:p>
        </p:txBody>
      </p:sp>
      <p:sp>
        <p:nvSpPr>
          <p:cNvPr id="160" name="Physical activities: competitive and strenuous sports activities are usually contraindicated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377825" indent="-377825" defTabSz="496569">
              <a:spcBef>
                <a:spcPts val="3500"/>
              </a:spcBef>
              <a:defRPr sz="2700"/>
            </a:pPr>
            <a:r>
              <a:t>Physical activities: competitive and strenuous sports activities are usually contraindicated </a:t>
            </a:r>
          </a:p>
          <a:p>
            <a:pPr marL="377825" indent="-377825" defTabSz="496569">
              <a:spcBef>
                <a:spcPts val="3500"/>
              </a:spcBef>
              <a:defRPr sz="2700"/>
            </a:pPr>
            <a:r>
              <a:t>Diets- in children, no salt restriction (salt is essential)</a:t>
            </a:r>
          </a:p>
          <a:p>
            <a:pPr marL="377825" indent="-377825" defTabSz="496569">
              <a:spcBef>
                <a:spcPts val="3500"/>
              </a:spcBef>
              <a:defRPr sz="2700"/>
            </a:pPr>
            <a:r>
              <a:t>Prop up patient / supplement oxygen</a:t>
            </a:r>
          </a:p>
          <a:p>
            <a:pPr marL="377825" indent="-377825" defTabSz="496569">
              <a:spcBef>
                <a:spcPts val="3500"/>
              </a:spcBef>
              <a:defRPr sz="2700"/>
            </a:pPr>
            <a:r>
              <a:t>Nutritional support- enhance caloric content feeding and nasogastric or gastronomy feeding may be necessary to maintain patient growth</a:t>
            </a:r>
          </a:p>
          <a:p>
            <a:pPr marL="377825" indent="-377825" defTabSz="496569">
              <a:spcBef>
                <a:spcPts val="3500"/>
              </a:spcBef>
              <a:defRPr sz="2700"/>
            </a:pPr>
            <a:r>
              <a:t>Anemia- iron supplements or the administration of red cell transfusion </a:t>
            </a:r>
          </a:p>
          <a:p>
            <a:pPr marL="377825" indent="-377825" defTabSz="496569">
              <a:spcBef>
                <a:spcPts val="3500"/>
              </a:spcBef>
              <a:defRPr sz="2700"/>
            </a:pPr>
            <a:r>
              <a:t>Transfuse without waiting if low HB +HF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Principles of managemen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519937">
              <a:defRPr sz="7100"/>
            </a:lvl1pPr>
          </a:lstStyle>
          <a:p>
            <a:pPr/>
            <a:r>
              <a:t>Principles of management </a:t>
            </a:r>
          </a:p>
        </p:txBody>
      </p:sp>
      <p:sp>
        <p:nvSpPr>
          <p:cNvPr id="163" name="Treat the underlying caus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Treat the underlying cause </a:t>
            </a:r>
          </a:p>
          <a:p>
            <a:pPr/>
            <a:r>
              <a:t>Treat the precipitating cause - infection, anemia</a:t>
            </a:r>
          </a:p>
          <a:p>
            <a:pPr/>
            <a:r>
              <a:t>Manage the symptom </a:t>
            </a:r>
          </a:p>
          <a:p>
            <a:pPr lvl="1"/>
            <a:r>
              <a:t>Reduce the preload </a:t>
            </a:r>
          </a:p>
          <a:p>
            <a:pPr lvl="1"/>
            <a:r>
              <a:t>Enhancing cardiac contractility </a:t>
            </a:r>
          </a:p>
          <a:p>
            <a:pPr lvl="1"/>
            <a:r>
              <a:t>Reduce the afterload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Neonatal - acute heart failure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84886">
              <a:defRPr sz="6600"/>
            </a:lvl1pPr>
          </a:lstStyle>
          <a:p>
            <a:pPr/>
            <a:r>
              <a:t> Neonatal - acute heart failure</a:t>
            </a:r>
          </a:p>
        </p:txBody>
      </p:sp>
      <p:sp>
        <p:nvSpPr>
          <p:cNvPr id="166" name="The initial management involves the usual assessment of the pxs airway , breathing , and circulation (ABCs)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395604" indent="-395604" defTabSz="519937">
              <a:spcBef>
                <a:spcPts val="3700"/>
              </a:spcBef>
              <a:defRPr sz="2800"/>
            </a:pPr>
            <a:r>
              <a:t>The initial management involves the usual assessment of the pxs airway , breathing , and circulation (ABCs)</a:t>
            </a:r>
          </a:p>
          <a:p>
            <a:pPr marL="395604" indent="-395604" defTabSz="519937">
              <a:spcBef>
                <a:spcPts val="3700"/>
              </a:spcBef>
              <a:defRPr sz="2800"/>
            </a:pPr>
            <a:r>
              <a:t>Achieving IV access</a:t>
            </a:r>
          </a:p>
          <a:p>
            <a:pPr marL="395604" indent="-395604" defTabSz="519937">
              <a:spcBef>
                <a:spcPts val="3700"/>
              </a:spcBef>
              <a:defRPr sz="2800"/>
            </a:pPr>
            <a:r>
              <a:t>Lab tests, including a blood culture and empiric antibiotic therapy</a:t>
            </a:r>
          </a:p>
          <a:p>
            <a:pPr marL="395604" indent="-395604" defTabSz="519937">
              <a:spcBef>
                <a:spcPts val="3700"/>
              </a:spcBef>
              <a:defRPr sz="2800"/>
            </a:pPr>
            <a:r>
              <a:t>Management of low cardiac output can be initiated by using a dopamine infusion of 5-10 mg/kg/min; acidosis can be corrected with the administration of fluid and /or bicarbonate </a:t>
            </a:r>
          </a:p>
          <a:p>
            <a:pPr marL="395604" indent="-395604" defTabSz="519937">
              <a:spcBef>
                <a:spcPts val="3700"/>
              </a:spcBef>
              <a:defRPr sz="2800"/>
            </a:pPr>
            <a:r>
              <a:t>(PGE1) infusion is indicated when ductal-depedent cardiac infusion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Chronic HF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 Chronic HF</a:t>
            </a:r>
          </a:p>
        </p:txBody>
      </p:sp>
      <p:sp>
        <p:nvSpPr>
          <p:cNvPr id="169" name="Furosemide (lasix) IV: 0.5-2 mg/kg/dose PO: 1-4mg/kg/day, divided twice to 4 times daily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Furosemide (lasix) IV: 0.5-2 mg/kg/dose PO: 1-4mg/kg/day, divided twice to 4 times daily </a:t>
            </a:r>
          </a:p>
          <a:p>
            <a:pPr/>
            <a:r>
              <a:t>Spirolactone (aldactone)PO:1-3mg/kg/day, divided bid or tid </a:t>
            </a:r>
          </a:p>
          <a:p>
            <a:pPr/>
            <a:r>
              <a:t>Ionotropic agents - digoxin dose 0.4-0.6mg/kg. Digitalis dose  is  half the total dose , then 1/4 total dose after 8hrs then 1/4 daily</a:t>
            </a:r>
          </a:p>
          <a:p>
            <a:pPr/>
            <a:r>
              <a:t>Rate reduction- beta blockers, carvedilol and metaprolol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After load reduction using an ACE inhibitor or ARB is indicated in the presence of left ventricular (LV) dysfunction, eg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386715" indent="-386715" defTabSz="508254">
              <a:spcBef>
                <a:spcPts val="3600"/>
              </a:spcBef>
              <a:defRPr sz="2700"/>
            </a:pPr>
            <a:r>
              <a:t>After load reduction using an ACE inhibitor or ARB is indicated in the presence of left ventricular (LV) dysfunction, eg</a:t>
            </a:r>
          </a:p>
          <a:p>
            <a:pPr lvl="1" marL="773430" indent="-386715" defTabSz="508254">
              <a:spcBef>
                <a:spcPts val="3600"/>
              </a:spcBef>
              <a:defRPr sz="2700"/>
            </a:pPr>
            <a:r>
              <a:t>Large left to right shunts</a:t>
            </a:r>
          </a:p>
          <a:p>
            <a:pPr lvl="1" marL="773430" indent="-386715" defTabSz="508254">
              <a:spcBef>
                <a:spcPts val="3600"/>
              </a:spcBef>
              <a:defRPr sz="2700"/>
            </a:pPr>
            <a:r>
              <a:t>Poor systolic function (myocarditis or dilated cardiomyopathy)</a:t>
            </a:r>
          </a:p>
          <a:p>
            <a:pPr lvl="1" marL="773430" indent="-386715" defTabSz="508254">
              <a:spcBef>
                <a:spcPts val="3600"/>
              </a:spcBef>
              <a:defRPr sz="2700"/>
            </a:pPr>
            <a:r>
              <a:t>Left sided regurgitation lesions (aortic insufficiency or mitral regurgitation</a:t>
            </a:r>
          </a:p>
          <a:p>
            <a:pPr lvl="1" marL="773430" indent="-386715" defTabSz="508254">
              <a:spcBef>
                <a:spcPts val="3600"/>
              </a:spcBef>
              <a:defRPr sz="2700"/>
            </a:pPr>
            <a:r>
              <a:t>Captopril is given PO</a:t>
            </a:r>
          </a:p>
          <a:p>
            <a:pPr marL="386715" indent="-386715" defTabSz="508254">
              <a:spcBef>
                <a:spcPts val="3600"/>
              </a:spcBef>
              <a:defRPr sz="2700"/>
            </a:pPr>
            <a:r>
              <a:t>In premature, start at 0.01mg/kg/dose, 0.1-0.4mg/kg/day divided q6-24hrs </a:t>
            </a:r>
          </a:p>
          <a:p>
            <a:pPr marL="386715" indent="-386715" defTabSz="508254">
              <a:spcBef>
                <a:spcPts val="3600"/>
              </a:spcBef>
              <a:defRPr sz="2700"/>
            </a:pPr>
            <a:r>
              <a:t>Infants 1.5-6mg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DEFINITION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DEFINITIONS</a:t>
            </a:r>
          </a:p>
        </p:txBody>
      </p:sp>
      <p:sp>
        <p:nvSpPr>
          <p:cNvPr id="123" name="congestive heart failure (CHF) occurs when the heart can no longer pump blood to meet the metabolic demands of the body at normal physiological venous pressur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congestive heart failure (CHF) occurs when the heart can no longer pump blood to meet the metabolic demands of the body at normal physiological venous pressure </a:t>
            </a:r>
          </a:p>
          <a:p>
            <a:pPr/>
            <a:r>
              <a:t>Heart failure in children is a very heterogenous syndrome with multiple possible causes and treatment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Compensatory mechanism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84886">
              <a:defRPr sz="6600"/>
            </a:lvl1pPr>
          </a:lstStyle>
          <a:p>
            <a:pPr/>
            <a:r>
              <a:t>Compensatory mechanisms</a:t>
            </a:r>
          </a:p>
        </p:txBody>
      </p:sp>
      <p:sp>
        <p:nvSpPr>
          <p:cNvPr id="126" name="Increasing HR , which is controlled by neural and humoral input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Increasing HR , which is controlled by neural and humoral input</a:t>
            </a:r>
          </a:p>
          <a:p>
            <a:pPr/>
            <a:r>
              <a:t>Increasing the contractility if the ventricles secondary to circulating catecholamines and autonomic input</a:t>
            </a:r>
          </a:p>
          <a:p>
            <a:pPr/>
            <a:r>
              <a:t>Augmenting the preload, medicated by construction of the venous capacitance vessels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Heart rates at res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Heart rates at rest </a:t>
            </a:r>
          </a:p>
        </p:txBody>
      </p:sp>
      <p:graphicFrame>
        <p:nvGraphicFramePr>
          <p:cNvPr id="129" name="Table"/>
          <p:cNvGraphicFramePr/>
          <p:nvPr/>
        </p:nvGraphicFramePr>
        <p:xfrm>
          <a:off x="952500" y="2590800"/>
          <a:ext cx="11099800" cy="6286500"/>
        </p:xfrm>
        <a:graphic xmlns:a="http://schemas.openxmlformats.org/drawingml/2006/main">
          <a:graphicData uri="http://schemas.openxmlformats.org/drawingml/2006/table">
            <a:tbl>
              <a:tblPr firstCol="0" firstRow="1" lastCol="0" lastRow="0" bandCol="0" bandRow="0" rtl="0">
                <a:tableStyleId>{4C3C2611-4C71-4FC5-86AE-919BDF0F9419}</a:tableStyleId>
              </a:tblPr>
              <a:tblGrid>
                <a:gridCol w="2774950"/>
                <a:gridCol w="2774950"/>
                <a:gridCol w="2774950"/>
                <a:gridCol w="2774950"/>
              </a:tblGrid>
              <a:tr h="785812">
                <a:tc>
                  <a:txBody>
                    <a:bodyPr/>
                    <a:lstStyle/>
                    <a:p>
                      <a:pPr defTabSz="914400">
                        <a:tabLst>
                          <a:tab pos="1181100" algn="l"/>
                        </a:tabLst>
                        <a:defRPr b="0" sz="1800"/>
                      </a:pPr>
                      <a:r>
                        <a:rPr sz="2200">
                          <a:latin typeface="Helvetica Neue Medium"/>
                          <a:ea typeface="Helvetica Neue Medium"/>
                          <a:cs typeface="Helvetica Neue Medium"/>
                          <a:sym typeface="Helvetica Neue Medium"/>
                        </a:rPr>
                        <a:t>Age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miter lim="400000"/>
                    </a:lnL>
                  </a:tcPr>
                </a:tc>
                <a:tc>
                  <a:txBody>
                    <a:bodyPr/>
                    <a:lstStyle/>
                    <a:p>
                      <a:pPr defTabSz="914400">
                        <a:tabLst>
                          <a:tab pos="1181100" algn="l"/>
                        </a:tabLst>
                        <a:defRPr b="0" sz="1800"/>
                      </a:pPr>
                      <a:r>
                        <a:rPr sz="2200">
                          <a:latin typeface="Helvetica Neue Medium"/>
                          <a:ea typeface="Helvetica Neue Medium"/>
                          <a:cs typeface="Helvetica Neue Medium"/>
                          <a:sym typeface="Helvetica Neue Medium"/>
                        </a:rPr>
                        <a:t>Lower limits of normal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tabLst>
                          <a:tab pos="1181100" algn="l"/>
                        </a:tabLst>
                        <a:defRPr b="0" sz="1800"/>
                      </a:pPr>
                      <a:r>
                        <a:rPr sz="2200">
                          <a:latin typeface="Helvetica Neue Medium"/>
                          <a:ea typeface="Helvetica Neue Medium"/>
                          <a:cs typeface="Helvetica Neue Medium"/>
                          <a:sym typeface="Helvetica Neue Medium"/>
                        </a:rPr>
                        <a:t>Average 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tabLst>
                          <a:tab pos="1181100" algn="l"/>
                        </a:tabLst>
                        <a:defRPr b="0" sz="1800"/>
                      </a:pPr>
                      <a:r>
                        <a:rPr sz="2200">
                          <a:latin typeface="Helvetica Neue Medium"/>
                          <a:ea typeface="Helvetica Neue Medium"/>
                          <a:cs typeface="Helvetica Neue Medium"/>
                          <a:sym typeface="Helvetica Neue Medium"/>
                        </a:rPr>
                        <a:t>Upper limits of normal </a:t>
                      </a:r>
                    </a:p>
                  </a:txBody>
                  <a:tcPr marL="50800" marR="50800" marT="50800" marB="50800" anchor="ctr" anchorCtr="0" horzOverflow="overflow">
                    <a:lnR w="12700">
                      <a:miter lim="400000"/>
                    </a:lnR>
                  </a:tcPr>
                </a:tc>
              </a:tr>
              <a:tr h="785812"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 Medium"/>
                        </a:rPr>
                        <a:t>Newborn 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miter lim="400000"/>
                    </a:ln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 Medium"/>
                        </a:rPr>
                        <a:t>70/min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 Medium"/>
                        </a:rPr>
                        <a:t>125/min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 Medium"/>
                        </a:rPr>
                        <a:t>190/min</a:t>
                      </a:r>
                    </a:p>
                  </a:txBody>
                  <a:tcPr marL="50800" marR="50800" marT="50800" marB="50800" anchor="ctr" anchorCtr="0" horzOverflow="overflow">
                    <a:lnR w="12700">
                      <a:miter lim="400000"/>
                    </a:lnR>
                  </a:tcPr>
                </a:tc>
              </a:tr>
              <a:tr h="785812"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 Medium"/>
                        </a:rPr>
                        <a:t>1-11mo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miter lim="400000"/>
                    </a:ln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 Medium"/>
                        </a:rPr>
                        <a:t>80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 Medium"/>
                        </a:rPr>
                        <a:t>120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 Medium"/>
                        </a:rPr>
                        <a:t>160</a:t>
                      </a:r>
                    </a:p>
                  </a:txBody>
                  <a:tcPr marL="50800" marR="50800" marT="50800" marB="50800" anchor="ctr" anchorCtr="0" horzOverflow="overflow">
                    <a:lnR w="12700">
                      <a:miter lim="400000"/>
                    </a:lnR>
                  </a:tcPr>
                </a:tc>
              </a:tr>
              <a:tr h="785812"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 Medium"/>
                        </a:rPr>
                        <a:t>2yrs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miter lim="400000"/>
                    </a:ln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 Medium"/>
                        </a:rPr>
                        <a:t>80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 Medium"/>
                        </a:rPr>
                        <a:t>110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 Medium"/>
                        </a:rPr>
                        <a:t>130</a:t>
                      </a:r>
                    </a:p>
                  </a:txBody>
                  <a:tcPr marL="50800" marR="50800" marT="50800" marB="50800" anchor="ctr" anchorCtr="0" horzOverflow="overflow">
                    <a:lnR w="12700">
                      <a:miter lim="400000"/>
                    </a:lnR>
                  </a:tcPr>
                </a:tc>
              </a:tr>
              <a:tr h="785812"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 Medium"/>
                        </a:rPr>
                        <a:t>4yrs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miter lim="400000"/>
                    </a:ln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 Medium"/>
                        </a:rPr>
                        <a:t>80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 Medium"/>
                        </a:rPr>
                        <a:t>100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 Medium"/>
                        </a:rPr>
                        <a:t>120</a:t>
                      </a:r>
                    </a:p>
                  </a:txBody>
                  <a:tcPr marL="50800" marR="50800" marT="50800" marB="50800" anchor="ctr" anchorCtr="0" horzOverflow="overflow">
                    <a:lnR w="12700">
                      <a:miter lim="400000"/>
                    </a:lnR>
                  </a:tcPr>
                </a:tc>
              </a:tr>
              <a:tr h="785812"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 Medium"/>
                        </a:rPr>
                        <a:t>6yrs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miter lim="400000"/>
                    </a:ln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 Medium"/>
                        </a:rPr>
                        <a:t>75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 Medium"/>
                        </a:rPr>
                        <a:t>100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 Medium"/>
                        </a:rPr>
                        <a:t>115</a:t>
                      </a:r>
                    </a:p>
                  </a:txBody>
                  <a:tcPr marL="50800" marR="50800" marT="50800" marB="50800" anchor="ctr" anchorCtr="0" horzOverflow="overflow">
                    <a:lnR w="12700">
                      <a:miter lim="400000"/>
                    </a:lnR>
                  </a:tcPr>
                </a:tc>
              </a:tr>
              <a:tr h="785812"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 Medium"/>
                        </a:rPr>
                        <a:t>8yrs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miter lim="400000"/>
                    </a:ln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 Medium"/>
                        </a:rPr>
                        <a:t>70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 Medium"/>
                        </a:rPr>
                        <a:t>90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 Medium"/>
                        </a:rPr>
                        <a:t>110</a:t>
                      </a:r>
                    </a:p>
                  </a:txBody>
                  <a:tcPr marL="50800" marR="50800" marT="50800" marB="50800" anchor="ctr" anchorCtr="0" horzOverflow="overflow">
                    <a:lnR w="12700">
                      <a:miter lim="400000"/>
                    </a:lnR>
                  </a:tcPr>
                </a:tc>
              </a:tr>
              <a:tr h="785812"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 Medium"/>
                        </a:rPr>
                        <a:t>10yrs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miter lim="400000"/>
                    </a:lnL>
                    <a:lnB w="1270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 Medium"/>
                        </a:rPr>
                        <a:t>70</a:t>
                      </a:r>
                    </a:p>
                  </a:txBody>
                  <a:tcPr marL="50800" marR="50800" marT="50800" marB="50800" anchor="ctr" anchorCtr="0" horzOverflow="overflow">
                    <a:lnB w="1270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 Medium"/>
                        </a:rPr>
                        <a:t>90</a:t>
                      </a:r>
                    </a:p>
                  </a:txBody>
                  <a:tcPr marL="50800" marR="50800" marT="50800" marB="50800" anchor="ctr" anchorCtr="0" horzOverflow="overflow">
                    <a:lnB w="1270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 Medium"/>
                        </a:rPr>
                        <a:t>110</a:t>
                      </a:r>
                    </a:p>
                  </a:txBody>
                  <a:tcPr marL="50800" marR="50800" marT="50800" marB="50800" anchor="ctr" anchorCtr="0" horzOverflow="overflow">
                    <a:lnR w="12700">
                      <a:miter lim="400000"/>
                    </a:lnR>
                    <a:lnB w="12700">
                      <a:miter lim="400000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 xmlns:p14="http://schemas.microsoft.com/office/powerpoint/2010/main"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Modified Ross Heart failure classification for children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84886">
              <a:defRPr sz="6600"/>
            </a:lvl1pPr>
          </a:lstStyle>
          <a:p>
            <a:pPr/>
            <a:r>
              <a:t> Modified Ross Heart failure classification for children </a:t>
            </a:r>
          </a:p>
        </p:txBody>
      </p:sp>
      <p:sp>
        <p:nvSpPr>
          <p:cNvPr id="132" name="Class I - asysmtomatic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Class I - asysmtomatic</a:t>
            </a:r>
          </a:p>
          <a:p>
            <a:pPr/>
            <a:r>
              <a:t>Class II - mild tachypnea or diaphoresis with feeding in infants , dyspnea and exertion in older children </a:t>
            </a:r>
          </a:p>
          <a:p>
            <a:pPr/>
            <a:r>
              <a:t>Class III - marked tachypnea or diaphoresis with feeding in infants , marked dyspnea on exertion . Prolonged feeding time with no growth</a:t>
            </a:r>
          </a:p>
          <a:p>
            <a:pPr/>
            <a:r>
              <a:t>Class IV - symptoms such as tachypnea , retractions , grunting or diaphoresis at rest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HF can be acute or chronic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HF can be acute or chronic </a:t>
            </a:r>
          </a:p>
          <a:p>
            <a:pPr/>
            <a:r>
              <a:t>Is a clinical diagnosis </a:t>
            </a:r>
          </a:p>
          <a:p>
            <a:pPr/>
            <a:r>
              <a:t>Right side fails</a:t>
            </a:r>
          </a:p>
          <a:p>
            <a:pPr lvl="1"/>
            <a:r>
              <a:t>Edema (pedal edema indicated gross heart failure)</a:t>
            </a:r>
          </a:p>
          <a:p>
            <a:pPr lvl="1"/>
            <a:r>
              <a:t>Raised JVP</a:t>
            </a:r>
          </a:p>
          <a:p>
            <a:pPr lvl="1"/>
            <a:r>
              <a:t>Hepatomegaly </a:t>
            </a:r>
          </a:p>
          <a:p>
            <a:pPr lvl="1"/>
            <a:r>
              <a:t>Ascites in severe cases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Left side fails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Left side fails </a:t>
            </a:r>
          </a:p>
          <a:p>
            <a:pPr lvl="1"/>
            <a:r>
              <a:t>Tachycardia </a:t>
            </a:r>
          </a:p>
          <a:p>
            <a:pPr lvl="1"/>
            <a:r>
              <a:t>Tachypnea </a:t>
            </a:r>
          </a:p>
          <a:p>
            <a:pPr lvl="1"/>
            <a:r>
              <a:t>Basal crepitations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Types of heart failure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Types of heart failure </a:t>
            </a:r>
          </a:p>
        </p:txBody>
      </p:sp>
      <p:sp>
        <p:nvSpPr>
          <p:cNvPr id="139" name="Systolic dysfunction - diminished ventricular contractility that results in an impaired ability to increase the stroke volume to meet systemic demands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Systolic dysfunction - diminished ventricular contractility that results in an impaired ability to increase the stroke volume to meet systemic demands </a:t>
            </a:r>
          </a:p>
          <a:p>
            <a:pPr/>
            <a:r>
              <a:t>Diastolic dysfunction- decreased ventricular compliance , (stiff heart) necessitating has increase in venous pressure to maintain adequate ventricular filling</a:t>
            </a:r>
          </a:p>
          <a:p>
            <a:pPr/>
            <a:r>
              <a:t>Acute HF</a:t>
            </a:r>
          </a:p>
          <a:p>
            <a:pPr/>
            <a:r>
              <a:t>Chronic HF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TYPES OF HEART FAILURE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90727">
              <a:defRPr sz="6700"/>
            </a:lvl1pPr>
          </a:lstStyle>
          <a:p>
            <a:pPr/>
            <a:r>
              <a:t>TYPES OF HEART FAILURE</a:t>
            </a:r>
          </a:p>
        </p:txBody>
      </p:sp>
      <p:sp>
        <p:nvSpPr>
          <p:cNvPr id="142" name="Low output - shock, haemorrag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Low output - shock, haemorrage</a:t>
            </a:r>
          </a:p>
          <a:p>
            <a:pPr/>
            <a:r>
              <a:t>High output - anaemia, fever, beriberi, thyrotoxicosis , A/V malformations</a:t>
            </a:r>
          </a:p>
          <a:p>
            <a:pPr/>
            <a:r>
              <a:t>Non cardiac-preload (volume overload), increase the afterload (hypertension), reduce the oxygen carrying capacity of the blood (anemia), or increase demand (sepsis). For example , renal failure can result in congestive HF due to fluid retention and anemia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"/>
        <a:ea typeface="Helvetica Neue"/>
        <a:cs typeface="Helvetica Neue"/>
      </a:majorFont>
      <a:minorFont>
        <a:latin typeface="Helvetica"/>
        <a:ea typeface="Helvetica"/>
        <a:cs typeface="Helvetica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"/>
        <a:ea typeface="Helvetica Neue"/>
        <a:cs typeface="Helvetica Neue"/>
      </a:majorFont>
      <a:minorFont>
        <a:latin typeface="Helvetica"/>
        <a:ea typeface="Helvetica"/>
        <a:cs typeface="Helvetica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