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>
        <p:scale>
          <a:sx n="125" d="100"/>
          <a:sy n="125" d="100"/>
        </p:scale>
        <p:origin x="-936" y="-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328EB-8203-43DC-AF3E-A3FE0F461B2B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C379-1308-437A-BD2E-C4D3409D4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4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4FBF6CDF-45BB-459C-B55A-3C38D34A29ED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1275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595989BE-0223-4BC5-9BB1-2C9157384F08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11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6047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5090D651-2ADC-4304-BEBC-4569DE861FDB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12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6582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B3635215-E49E-4A50-8054-A01CB45D72EC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13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7963" y="795338"/>
            <a:ext cx="6691312" cy="3763962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xfrm>
            <a:off x="984250" y="4881563"/>
            <a:ext cx="512921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37464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4C14BDF9-A6F1-43EA-A138-BF498F2EDA7C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14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91313" cy="3763962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xfrm>
            <a:off x="984250" y="4881563"/>
            <a:ext cx="512921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28" tIns="47564" rIns="95128" bIns="47564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00568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BF9D21C3-C722-46D4-8B8E-5D99109D4E85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15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23705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81A0AC46-12EA-4FED-A02C-00E1830B8041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16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91313" cy="3763962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28" tIns="47564" rIns="95128" bIns="47564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2973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67A4996A-9AB8-48B1-8407-9BD36569BB10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17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506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A9423407-9172-4146-8EFB-6D265A9ECC67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18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91313" cy="3763962"/>
          </a:xfrm>
          <a:solidFill>
            <a:srgbClr val="FFFFFF"/>
          </a:solidFill>
          <a:ln/>
        </p:spPr>
      </p:sp>
      <p:sp>
        <p:nvSpPr>
          <p:cNvPr id="88068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28" tIns="47564" rIns="95128" bIns="47564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59870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7408D45E-A5B9-4CEA-ABF2-45406C4288A0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19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91313" cy="3763962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28" tIns="47564" rIns="95128" bIns="47564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48379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9EEAFAE5-5B78-4795-8683-83C455185421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20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91313" cy="3763962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28" tIns="47564" rIns="95128" bIns="47564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1137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C3A5F070-1ADB-4DF8-8433-A8D72A3403AD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3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47202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59061651-1071-4A19-8B0D-FD1EE16F1708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21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83510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F19CF581-0782-40F3-AE16-63B33A383AF4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22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79245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2B930D12-350E-4E6E-B58E-BF692F5F10CD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23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91313" cy="3763962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28" tIns="47564" rIns="95128" bIns="47564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8111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5A441EC8-1502-43A3-ABE1-A0F81EDA04A0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24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91313" cy="3763962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28" tIns="47564" rIns="95128" bIns="47564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70492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4D9BFE74-77A0-4772-A6A7-B1D8C6D8216B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25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91313" cy="3763962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28" tIns="47564" rIns="95128" bIns="47564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98516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6F5A776B-39EB-410E-ADC8-DFEBA275AB69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26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91313" cy="3763962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28" tIns="47564" rIns="95128" bIns="47564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81441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D938C279-CC9D-4DF6-A1E2-7AAFB96DFE51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27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85367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61D599B7-A01C-4A29-A09E-92B02ADABB44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28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68404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54D8532C-594D-4D1C-88A7-4BE812952777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29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99332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3272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901F9740-C6AE-4E1F-A171-3FF9AF3F317A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4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8515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98EC021F-62C5-4383-BA85-4CB84F04F1FB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5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9846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FF7F4C74-E647-4DBE-9624-41B5E0241B4E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6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94509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F20429AB-6095-4998-B905-E1AE7A4C704D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7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6172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896BBA5A-4D35-4906-AE42-1F4B654ACF2E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8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8434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CF26B57B-47DB-4BCC-90B7-F6784907BEB1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9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7279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793750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793750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fld id="{6DB98EA4-A7FB-4222-8FA0-F3602A2A88FE}" type="slidenum">
              <a:rPr lang="sv-SE" altLang="en-US" sz="1000">
                <a:solidFill>
                  <a:srgbClr val="E0DB28"/>
                </a:solidFill>
                <a:latin typeface="Times New Roman" panose="02020603050405020304" pitchFamily="18" charset="0"/>
              </a:rPr>
              <a:pPr/>
              <a:t>10</a:t>
            </a:fld>
            <a:endParaRPr lang="sv-SE" altLang="en-US" sz="1000">
              <a:solidFill>
                <a:srgbClr val="E0DB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9550" y="795338"/>
            <a:ext cx="6689725" cy="3763962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ChangeArrowheads="1"/>
          </p:cNvSpPr>
          <p:nvPr>
            <p:ph type="body" idx="1"/>
          </p:nvPr>
        </p:nvSpPr>
        <p:spPr>
          <a:xfrm>
            <a:off x="981075" y="4881563"/>
            <a:ext cx="5135563" cy="456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1" tIns="47571" rIns="95141" bIns="47571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2069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9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853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333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8717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442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267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604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43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86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99314" cy="45257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83086" y="1600200"/>
            <a:ext cx="5399314" cy="452573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R Hanas 2009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4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1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1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7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7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1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45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DKA MANAGEMTNT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L N W MUNGAI</a:t>
            </a:r>
          </a:p>
          <a:p>
            <a:r>
              <a:rPr lang="en-GB" dirty="0" smtClean="0"/>
              <a:t>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00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Insulin therapy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13891" name="Rectangle 3"/>
          <p:cNvSpPr>
            <a:spLocks noChangeArrowheads="1"/>
          </p:cNvSpPr>
          <p:nvPr/>
        </p:nvSpPr>
        <p:spPr bwMode="auto">
          <a:xfrm>
            <a:off x="2002971" y="595993"/>
            <a:ext cx="8420100" cy="27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	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5% glucose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should be added to the IV fluid when the BG falls to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~ 17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mmol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/L (300 mg/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dL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(B).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47FF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	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If BG falls very rapidly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(&gt;5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mmol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/L/h, 90 mg/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dL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/h)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, consider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adding glucose even before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plasma glucose has decreased to 17 </a:t>
            </a:r>
            <a:r>
              <a:rPr lang="en-US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mmol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/L (E).</a:t>
            </a:r>
          </a:p>
        </p:txBody>
      </p:sp>
      <p:sp>
        <p:nvSpPr>
          <p:cNvPr id="2213892" name="Rectangle 4"/>
          <p:cNvSpPr>
            <a:spLocks noChangeArrowheads="1"/>
          </p:cNvSpPr>
          <p:nvPr/>
        </p:nvSpPr>
        <p:spPr bwMode="auto">
          <a:xfrm>
            <a:off x="2002971" y="2958193"/>
            <a:ext cx="8420100" cy="361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It may be necessary to use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10% or even 12.5% dextrose to prevent hypoglycemia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while continuing to infuse insulin to correct the metabolic acidosis.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47FF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If the patient demonstrates marked sensitivity to insulin (e.g.,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some young children 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with DKA and patients with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HHS), the dose may be decreased to 0.05 U/kg/hour,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or less, provided that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metabolic acidosis continues to resolve</a:t>
            </a:r>
            <a:r>
              <a:rPr lang="en-GB" sz="2400" u="sng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endParaRPr lang="en-US" sz="2400" u="sng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04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38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Potassium replacement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363395" name="Rectangle 3"/>
          <p:cNvSpPr>
            <a:spLocks noChangeArrowheads="1"/>
          </p:cNvSpPr>
          <p:nvPr/>
        </p:nvSpPr>
        <p:spPr bwMode="auto">
          <a:xfrm>
            <a:off x="2002971" y="650422"/>
            <a:ext cx="8420100" cy="27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	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Replacement therapy is required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regardless of the serum potassium concentration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(A).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If the patient is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hypokalemic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, start potassium replacement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at the time of initial volume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expansion and before starting insulin therapy with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20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mmol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K/L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47FF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363396" name="Rectangle 4"/>
          <p:cNvSpPr>
            <a:spLocks noChangeArrowheads="1"/>
          </p:cNvSpPr>
          <p:nvPr/>
        </p:nvSpPr>
        <p:spPr bwMode="auto">
          <a:xfrm>
            <a:off x="2002971" y="3050721"/>
            <a:ext cx="8420100" cy="285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en-US" sz="2400" dirty="0">
              <a:solidFill>
                <a:srgbClr val="47FF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Otherwise, start replacing potassium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after initial volume expansion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and concurrent with starting insulin therapy with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40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mmol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K/L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If the patient is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hyperkalemic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defer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potassium replacement therapy until urine output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is documented (E).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26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39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Potassium replacement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17987" name="Rectangle 3"/>
          <p:cNvSpPr>
            <a:spLocks noChangeArrowheads="1"/>
          </p:cNvSpPr>
          <p:nvPr/>
        </p:nvSpPr>
        <p:spPr bwMode="auto">
          <a:xfrm>
            <a:off x="2002971" y="650421"/>
            <a:ext cx="8420100" cy="24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Subsequent potassium replacement therapy should be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based on serum potassium measurements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(E).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Potassium replacement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should continue throughout IV fluid therapy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(E).</a:t>
            </a:r>
          </a:p>
        </p:txBody>
      </p:sp>
      <p:sp>
        <p:nvSpPr>
          <p:cNvPr id="2217988" name="Rectangle 4"/>
          <p:cNvSpPr>
            <a:spLocks noChangeArrowheads="1"/>
          </p:cNvSpPr>
          <p:nvPr/>
        </p:nvSpPr>
        <p:spPr bwMode="auto">
          <a:xfrm>
            <a:off x="2002971" y="2664278"/>
            <a:ext cx="8420100" cy="285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The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maximum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recommended rate of intravenous potassium replacement is usually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0.5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mmol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/kg/h.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(E).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If </a:t>
            </a:r>
            <a:r>
              <a:rPr lang="en-US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hypokalemia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persists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despite maximum rate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of potassium replacement, then the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rate of insulin infusion can be reduced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90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798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9679"/>
            <a:ext cx="7981950" cy="587829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Potassium infusion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20035" name="Rectangle 3"/>
          <p:cNvSpPr>
            <a:spLocks noChangeArrowheads="1"/>
          </p:cNvSpPr>
          <p:nvPr/>
        </p:nvSpPr>
        <p:spPr bwMode="auto">
          <a:xfrm>
            <a:off x="2159454" y="1436915"/>
            <a:ext cx="6591300" cy="464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spcBef>
                <a:spcPct val="30000"/>
              </a:spcBef>
              <a:tabLst>
                <a:tab pos="482978" algn="l"/>
                <a:tab pos="1904701" algn="ctr"/>
                <a:tab pos="3047521" algn="ctr"/>
                <a:tab pos="3999871" algn="ctr"/>
                <a:tab pos="5243369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3171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separate K-infusion may be easier to manage in the intensive care unit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marL="482978" indent="-482978" defTabSz="379580">
              <a:spcBef>
                <a:spcPct val="30000"/>
              </a:spcBef>
              <a:tabLst>
                <a:tab pos="482978" algn="l"/>
                <a:tab pos="1904701" algn="ctr"/>
                <a:tab pos="3047521" algn="ctr"/>
                <a:tab pos="3999871" algn="ctr"/>
                <a:tab pos="5243369" algn="l"/>
                <a:tab pos="7809272" algn="l"/>
              </a:tabLst>
              <a:defRPr/>
            </a:pPr>
            <a:endParaRPr lang="sv-SE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82978" indent="-482978" defTabSz="379580">
              <a:spcBef>
                <a:spcPct val="30000"/>
              </a:spcBef>
              <a:tabLst>
                <a:tab pos="482978" algn="l"/>
                <a:tab pos="1904701" algn="ctr"/>
                <a:tab pos="3047521" algn="ctr"/>
                <a:tab pos="3999871" algn="ctr"/>
                <a:tab pos="5243369" algn="l"/>
                <a:tab pos="7809272" algn="l"/>
              </a:tabLst>
              <a:defRPr/>
            </a:pPr>
            <a:r>
              <a:rPr lang="sv-SE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mmol K/lit.		mmol/kg/h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20		~0.1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40		~0.2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60		~0.3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80		~0.4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100		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0.5 (maximum!)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482978" indent="-482978" defTabSz="379580">
              <a:spcBef>
                <a:spcPct val="30000"/>
              </a:spcBef>
              <a:tabLst>
                <a:tab pos="482978" algn="l"/>
                <a:tab pos="1904701" algn="ctr"/>
                <a:tab pos="3047521" algn="ctr"/>
                <a:tab pos="3999871" algn="ctr"/>
                <a:tab pos="5243369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3171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Calculated for the fluid rate of maintenance  + 10% dehydration over 48 hours </a:t>
            </a:r>
          </a:p>
        </p:txBody>
      </p:sp>
      <p:pic>
        <p:nvPicPr>
          <p:cNvPr id="3789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15" y="2737757"/>
            <a:ext cx="1685925" cy="18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9349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9679"/>
            <a:ext cx="7981950" cy="587829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Potassium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391043" name="Rectangle 3"/>
          <p:cNvSpPr>
            <a:spLocks noChangeArrowheads="1"/>
          </p:cNvSpPr>
          <p:nvPr/>
        </p:nvSpPr>
        <p:spPr bwMode="auto">
          <a:xfrm>
            <a:off x="1800226" y="1143000"/>
            <a:ext cx="4904014" cy="1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spcBef>
                <a:spcPct val="30000"/>
              </a:spcBef>
              <a:tabLst>
                <a:tab pos="482978" algn="l"/>
                <a:tab pos="952350" algn="l"/>
                <a:tab pos="5243369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Often normal or increased at admission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But 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reality there is always a deficit!</a:t>
            </a:r>
          </a:p>
        </p:txBody>
      </p:sp>
      <p:sp>
        <p:nvSpPr>
          <p:cNvPr id="2391054" name="Rectangle 14"/>
          <p:cNvSpPr>
            <a:spLocks noChangeArrowheads="1"/>
          </p:cNvSpPr>
          <p:nvPr/>
        </p:nvSpPr>
        <p:spPr bwMode="auto">
          <a:xfrm>
            <a:off x="1800226" y="2974522"/>
            <a:ext cx="4904014" cy="30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spcBef>
                <a:spcPct val="30000"/>
              </a:spcBef>
              <a:tabLst>
                <a:tab pos="482978" algn="l"/>
                <a:tab pos="952350" algn="l"/>
                <a:tab pos="5243369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S-K </a:t>
            </a:r>
            <a:r>
              <a:rPr lang="en-US" sz="205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↓ 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during treatment due to:</a:t>
            </a:r>
          </a:p>
          <a:p>
            <a:pPr marL="482978" indent="-482978" defTabSz="379580">
              <a:spcBef>
                <a:spcPct val="30000"/>
              </a:spcBef>
              <a:tabLst>
                <a:tab pos="482978" algn="l"/>
                <a:tab pos="952350" algn="l"/>
                <a:tab pos="5243369" algn="l"/>
                <a:tab pos="7809272" algn="l"/>
              </a:tabLst>
              <a:defRPr/>
            </a:pPr>
            <a:r>
              <a:rPr lang="sv-S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①</a:t>
            </a:r>
            <a:r>
              <a:rPr lang="sv-SE" sz="317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sv-SE" sz="3171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Insulin </a:t>
            </a:r>
            <a:r>
              <a:rPr lang="en-US" sz="205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K</a:t>
            </a:r>
            <a:r>
              <a:rPr lang="sv-SE" sz="2400" baseline="300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goes ECV </a:t>
            </a:r>
            <a:r>
              <a:rPr lang="en-US" sz="205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ICV</a:t>
            </a:r>
          </a:p>
          <a:p>
            <a:pPr marL="482978" indent="-482978" defTabSz="379580">
              <a:spcBef>
                <a:spcPct val="30000"/>
              </a:spcBef>
              <a:tabLst>
                <a:tab pos="482978" algn="l"/>
                <a:tab pos="952350" algn="l"/>
                <a:tab pos="5243369" algn="l"/>
                <a:tab pos="7809272" algn="l"/>
              </a:tabLst>
              <a:defRPr/>
            </a:pPr>
            <a:r>
              <a:rPr lang="sv-S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②</a:t>
            </a:r>
            <a:r>
              <a:rPr lang="sv-SE" sz="317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Acidosis </a:t>
            </a:r>
            <a:r>
              <a:rPr lang="en-US" sz="205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marL="482978" indent="-482978" defTabSz="379580">
              <a:spcBef>
                <a:spcPct val="30000"/>
              </a:spcBef>
              <a:tabLst>
                <a:tab pos="482978" algn="l"/>
                <a:tab pos="952350" algn="l"/>
                <a:tab pos="5243369" algn="l"/>
                <a:tab pos="7809272" algn="l"/>
              </a:tabLst>
              <a:defRPr/>
            </a:pPr>
            <a:r>
              <a:rPr lang="sv-S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③</a:t>
            </a:r>
            <a:r>
              <a:rPr lang="sv-SE" sz="317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Potassium is consumed during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glycogen production</a:t>
            </a:r>
          </a:p>
          <a:p>
            <a:pPr marL="482978" indent="-482978" defTabSz="379580">
              <a:spcBef>
                <a:spcPct val="30000"/>
              </a:spcBef>
              <a:tabLst>
                <a:tab pos="482978" algn="l"/>
                <a:tab pos="952350" algn="l"/>
                <a:tab pos="5243369" algn="l"/>
                <a:tab pos="7809272" algn="l"/>
              </a:tabLst>
              <a:defRPr/>
            </a:pPr>
            <a:endParaRPr lang="sv-SE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09950" y="1053193"/>
            <a:ext cx="7610475" cy="5715000"/>
            <a:chOff x="1386" y="798"/>
            <a:chExt cx="5593" cy="4200"/>
          </a:xfrm>
        </p:grpSpPr>
        <p:sp>
          <p:nvSpPr>
            <p:cNvPr id="2391045" name="Rectangle 5"/>
            <p:cNvSpPr>
              <a:spLocks noChangeArrowheads="1"/>
            </p:cNvSpPr>
            <p:nvPr/>
          </p:nvSpPr>
          <p:spPr bwMode="auto">
            <a:xfrm>
              <a:off x="3360" y="3969"/>
              <a:ext cx="3619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0" tIns="46035" rIns="92070" bIns="46035">
              <a:spAutoFit/>
            </a:bodyPr>
            <a:lstStyle/>
            <a:p>
              <a:pPr defTabSz="379580">
                <a:lnSpc>
                  <a:spcPct val="110000"/>
                </a:lnSpc>
                <a:spcAft>
                  <a:spcPts val="504"/>
                </a:spcAft>
                <a:tabLst>
                  <a:tab pos="482978" algn="l"/>
                  <a:tab pos="5243369" algn="l"/>
                  <a:tab pos="7809272" algn="l"/>
                </a:tabLst>
                <a:defRPr/>
              </a:pPr>
              <a:r>
                <a:rPr lang="sv-SE" sz="1971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Example of 10 % potassium deficit:</a:t>
              </a:r>
              <a:br>
                <a:rPr lang="sv-SE" sz="1971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sv-SE" sz="1971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Acidosis with pH 7.0; s-K 5.2 </a:t>
              </a:r>
              <a:r>
                <a:rPr lang="en-US" sz="205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→</a:t>
              </a:r>
              <a:r>
                <a:rPr lang="sv-SE" sz="1971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3.3 </a:t>
              </a:r>
              <a:br>
                <a:rPr lang="sv-SE" sz="1971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sv-SE" sz="1971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during treatment of acidosis</a:t>
              </a:r>
            </a:p>
          </p:txBody>
        </p:sp>
        <p:sp>
          <p:nvSpPr>
            <p:cNvPr id="2391046" name="Rectangle 6"/>
            <p:cNvSpPr>
              <a:spLocks noChangeArrowheads="1"/>
            </p:cNvSpPr>
            <p:nvPr/>
          </p:nvSpPr>
          <p:spPr bwMode="auto">
            <a:xfrm>
              <a:off x="3894" y="798"/>
              <a:ext cx="27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0" tIns="46035" rIns="92070" bIns="46035">
              <a:spAutoFit/>
            </a:bodyPr>
            <a:lstStyle/>
            <a:p>
              <a:pPr defTabSz="379580">
                <a:spcAft>
                  <a:spcPts val="600"/>
                </a:spcAft>
                <a:tabLst>
                  <a:tab pos="482978" algn="l"/>
                  <a:tab pos="5243369" algn="l"/>
                  <a:tab pos="7809272" algn="l"/>
                </a:tabLst>
                <a:defRPr/>
              </a:pPr>
              <a:r>
                <a:rPr lang="sv-SE" sz="1971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s-K increases with acidosis</a:t>
              </a:r>
            </a:p>
          </p:txBody>
        </p:sp>
        <p:pic>
          <p:nvPicPr>
            <p:cNvPr id="38921" name="Picture 8" descr="C:\@TIF\DKA\SPERL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" y="1140"/>
              <a:ext cx="2489" cy="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1049" name="Line 9"/>
            <p:cNvSpPr>
              <a:spLocks noChangeShapeType="1"/>
            </p:cNvSpPr>
            <p:nvPr/>
          </p:nvSpPr>
          <p:spPr bwMode="auto">
            <a:xfrm flipV="1">
              <a:off x="5551" y="1904"/>
              <a:ext cx="0" cy="1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391050" name="Line 10"/>
            <p:cNvSpPr>
              <a:spLocks noChangeShapeType="1"/>
            </p:cNvSpPr>
            <p:nvPr/>
          </p:nvSpPr>
          <p:spPr bwMode="auto">
            <a:xfrm flipH="1">
              <a:off x="4030" y="1904"/>
              <a:ext cx="15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391051" name="Line 11"/>
            <p:cNvSpPr>
              <a:spLocks noChangeShapeType="1"/>
            </p:cNvSpPr>
            <p:nvPr/>
          </p:nvSpPr>
          <p:spPr bwMode="auto">
            <a:xfrm flipH="1">
              <a:off x="4030" y="2517"/>
              <a:ext cx="15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38925" name="Rectangle 12"/>
            <p:cNvSpPr>
              <a:spLocks noChangeArrowheads="1"/>
            </p:cNvSpPr>
            <p:nvPr/>
          </p:nvSpPr>
          <p:spPr bwMode="auto">
            <a:xfrm>
              <a:off x="5456" y="2352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0" tIns="46035" rIns="92070" bIns="46035">
              <a:spAutoFit/>
            </a:bodyPr>
            <a:lstStyle>
              <a:lvl1pPr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4413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4413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4413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4413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altLang="en-US" sz="1971">
                  <a:solidFill>
                    <a:srgbClr val="FE2424"/>
                  </a:solidFill>
                  <a:latin typeface="Arial" panose="020B0604020202020204" pitchFamily="34" charset="0"/>
                </a:rPr>
                <a:t>x</a:t>
              </a:r>
              <a:endParaRPr lang="sv-SE" altLang="en-US" sz="2400">
                <a:solidFill>
                  <a:srgbClr val="FFFF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26" name="Rectangle 13"/>
            <p:cNvSpPr>
              <a:spLocks noChangeArrowheads="1"/>
            </p:cNvSpPr>
            <p:nvPr/>
          </p:nvSpPr>
          <p:spPr bwMode="auto">
            <a:xfrm>
              <a:off x="5450" y="1733"/>
              <a:ext cx="2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0" tIns="46035" rIns="92070" bIns="46035">
              <a:spAutoFit/>
            </a:bodyPr>
            <a:lstStyle>
              <a:lvl1pPr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441325"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4413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4413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4413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4413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561975" algn="l"/>
                  <a:tab pos="6116638" algn="l"/>
                  <a:tab pos="911066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altLang="en-US" sz="1971">
                  <a:solidFill>
                    <a:srgbClr val="FE2424"/>
                  </a:solidFill>
                  <a:latin typeface="Arial" panose="020B0604020202020204" pitchFamily="34" charset="0"/>
                </a:rPr>
                <a:t>x</a:t>
              </a:r>
              <a:endParaRPr lang="sv-SE" altLang="en-US" sz="2400">
                <a:solidFill>
                  <a:srgbClr val="FFFF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1055" name="Rectangle 15"/>
            <p:cNvSpPr>
              <a:spLocks noChangeArrowheads="1"/>
            </p:cNvSpPr>
            <p:nvPr/>
          </p:nvSpPr>
          <p:spPr bwMode="auto">
            <a:xfrm>
              <a:off x="1386" y="4775"/>
              <a:ext cx="361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0" tIns="46035" rIns="92070" bIns="46035">
              <a:spAutoFit/>
            </a:bodyPr>
            <a:lstStyle/>
            <a:p>
              <a:pPr defTabSz="379580">
                <a:spcAft>
                  <a:spcPts val="504"/>
                </a:spcAft>
                <a:tabLst>
                  <a:tab pos="482978" algn="l"/>
                  <a:tab pos="5243369" algn="l"/>
                  <a:tab pos="7809272" algn="l"/>
                </a:tabLst>
                <a:defRPr/>
              </a:pPr>
              <a:r>
                <a:rPr lang="sv-SE" sz="1371" dirty="0">
                  <a:solidFill>
                    <a:srgbClr val="FFFF33"/>
                  </a:solidFill>
                  <a:latin typeface="Arial" pitchFamily="34" charset="0"/>
                </a:rPr>
                <a:t>Sperling NA. Ped Clin North Am 1984;31: 591-610.</a:t>
              </a:r>
              <a:endPara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91056" name="Line 16"/>
            <p:cNvSpPr>
              <a:spLocks noChangeShapeType="1"/>
            </p:cNvSpPr>
            <p:nvPr/>
          </p:nvSpPr>
          <p:spPr bwMode="auto">
            <a:xfrm>
              <a:off x="5550" y="2016"/>
              <a:ext cx="0" cy="396"/>
            </a:xfrm>
            <a:prstGeom prst="line">
              <a:avLst/>
            </a:prstGeom>
            <a:noFill/>
            <a:ln w="28575">
              <a:solidFill>
                <a:srgbClr val="FF0002"/>
              </a:solidFill>
              <a:round/>
              <a:headEnd/>
              <a:tailEnd type="triangle" w="med" len="med"/>
            </a:ln>
            <a:effectLst/>
          </p:spPr>
          <p:txBody>
            <a:bodyPr lIns="78921" tIns="39461" rIns="78921" bIns="39461"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</p:grpSp>
    </p:spTree>
    <p:extLst>
      <p:ext uri="{BB962C8B-B14F-4D97-AF65-F5344CB8AC3E}">
        <p14:creationId xmlns:p14="http://schemas.microsoft.com/office/powerpoint/2010/main" val="3163092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105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1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Acidosis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24131" name="Rectangle 1027"/>
          <p:cNvSpPr>
            <a:spLocks noChangeArrowheads="1"/>
          </p:cNvSpPr>
          <p:nvPr/>
        </p:nvSpPr>
        <p:spPr bwMode="auto">
          <a:xfrm>
            <a:off x="2002972" y="552450"/>
            <a:ext cx="8303079" cy="325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Bicarbonate administration is not recommended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for resuscitation unless the acidosis is profound and likely to affect adversely the action of adrenaline/epinephrine during resuscitation (A).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There may be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selected patients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who may benefit from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cautious alkali therapy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2224132" name="Rectangle 1028"/>
          <p:cNvSpPr>
            <a:spLocks noChangeArrowheads="1"/>
          </p:cNvSpPr>
          <p:nvPr/>
        </p:nvSpPr>
        <p:spPr bwMode="auto">
          <a:xfrm>
            <a:off x="2002972" y="3306536"/>
            <a:ext cx="8303079" cy="325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Severe </a:t>
            </a:r>
            <a:r>
              <a:rPr lang="en-US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acidemia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(arterial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pH &lt; 6.9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) in whom decreased cardiac contractility and peripheral vasodilatation can further impair tissue perfusion, and patients with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life-threatening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hyperkalemia</a:t>
            </a:r>
            <a:endParaRPr lang="en-GB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If bicarbonate is considered necessary, cautiously give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1-2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mmol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/kg over 60 minutes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(E). </a:t>
            </a:r>
          </a:p>
        </p:txBody>
      </p:sp>
    </p:spTree>
    <p:extLst>
      <p:ext uri="{BB962C8B-B14F-4D97-AF65-F5344CB8AC3E}">
        <p14:creationId xmlns:p14="http://schemas.microsoft.com/office/powerpoint/2010/main" val="3533336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41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5027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 mortality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395139" name="Rectangle 3"/>
          <p:cNvSpPr>
            <a:spLocks noChangeArrowheads="1"/>
          </p:cNvSpPr>
          <p:nvPr/>
        </p:nvSpPr>
        <p:spPr bwMode="auto">
          <a:xfrm>
            <a:off x="1952625" y="768804"/>
            <a:ext cx="8533039" cy="237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380940" indent="-380940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Arial" pitchFamily="34" charset="0"/>
            </a:endParaRPr>
          </a:p>
          <a:p>
            <a:pPr marL="380940" indent="-380940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In national population studies, the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mortality rate from DKA in children is 0.15% to 0.30% </a:t>
            </a:r>
            <a:b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1371" dirty="0">
                <a:solidFill>
                  <a:srgbClr val="FFFF33"/>
                </a:solidFill>
                <a:latin typeface="Arial" pitchFamily="34" charset="0"/>
              </a:rPr>
              <a:t>Curtis JR. Diabetes Care 2002;25:615-18, Edge JA. Arch Dis Child 1999;81:318-23.</a:t>
            </a:r>
            <a:endParaRPr lang="sv-SE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80940" indent="-380940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Cerebral edema accounts for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60 to 90% of all DKA deaths</a:t>
            </a:r>
            <a:b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1371" dirty="0">
                <a:solidFill>
                  <a:srgbClr val="FFFF33"/>
                </a:solidFill>
                <a:latin typeface="Arial" pitchFamily="34" charset="0"/>
              </a:rPr>
              <a:t>Glaser N. NEJM 2001;344:264-69, Lawrence SE. J Pediatr 2005;146:688-93.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56733" y="2984047"/>
            <a:ext cx="7881257" cy="3800475"/>
            <a:chOff x="465" y="2193"/>
            <a:chExt cx="5792" cy="2793"/>
          </a:xfrm>
        </p:grpSpPr>
        <p:sp>
          <p:nvSpPr>
            <p:cNvPr id="2395143" name="Rectangle 7"/>
            <p:cNvSpPr>
              <a:spLocks noChangeArrowheads="1"/>
            </p:cNvSpPr>
            <p:nvPr/>
          </p:nvSpPr>
          <p:spPr bwMode="auto">
            <a:xfrm>
              <a:off x="4165" y="2193"/>
              <a:ext cx="2092" cy="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0" tIns="46035" rIns="92070" bIns="46035">
              <a:spAutoFit/>
            </a:bodyPr>
            <a:lstStyle/>
            <a:p>
              <a:pPr marL="380940" indent="-380940" defTabSz="379580">
                <a:lnSpc>
                  <a:spcPct val="110000"/>
                </a:lnSpc>
                <a:spcBef>
                  <a:spcPct val="30000"/>
                </a:spcBef>
                <a:tabLst>
                  <a:tab pos="482978" algn="l"/>
                  <a:tab pos="952350" algn="l"/>
                  <a:tab pos="2285641" algn="l"/>
                  <a:tab pos="3618932" algn="l"/>
                  <a:tab pos="7809272" algn="l"/>
                </a:tabLst>
                <a:defRPr/>
              </a:pPr>
              <a:endParaRPr lang="sv-SE" sz="1371" dirty="0">
                <a:solidFill>
                  <a:srgbClr val="FFFF33"/>
                </a:solidFill>
                <a:latin typeface="Arial" pitchFamily="34" charset="0"/>
              </a:endParaRPr>
            </a:p>
            <a:p>
              <a:pPr marL="380940" indent="-380940" defTabSz="379580">
                <a:lnSpc>
                  <a:spcPct val="110000"/>
                </a:lnSpc>
                <a:spcBef>
                  <a:spcPct val="50000"/>
                </a:spcBef>
                <a:buClr>
                  <a:srgbClr val="FF0B0B"/>
                </a:buClr>
                <a:tabLst>
                  <a:tab pos="482978" algn="l"/>
                  <a:tab pos="952350" algn="l"/>
                  <a:tab pos="2285641" algn="l"/>
                  <a:tab pos="3618932" algn="l"/>
                  <a:tab pos="7809272" algn="l"/>
                </a:tabLst>
                <a:defRPr/>
              </a:pPr>
              <a:r>
                <a:rPr lang="en-US" sz="2057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➠</a:t>
              </a:r>
              <a:r>
                <a:rPr lang="sv-SE" sz="2400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	CE can occur before treatment has begun or, may develop as late as 24-48 hours</a:t>
              </a:r>
              <a:r>
                <a:rPr lang="sv-S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</a:t>
              </a:r>
              <a:br>
                <a:rPr lang="sv-S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endPara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41991" name="Picture 9" descr="T:\@tif\ARTIKEL\glaser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2388"/>
              <a:ext cx="3577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2" name="Text Box 10"/>
            <p:cNvSpPr txBox="1">
              <a:spLocks noChangeArrowheads="1"/>
            </p:cNvSpPr>
            <p:nvPr/>
          </p:nvSpPr>
          <p:spPr bwMode="auto">
            <a:xfrm>
              <a:off x="465" y="4753"/>
              <a:ext cx="37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104492" tIns="52246" rIns="104492" bIns="52246">
              <a:spAutoFit/>
            </a:bodyPr>
            <a:lstStyle>
              <a:lvl1pPr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12176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12176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12176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12176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sv-SE" altLang="en-US" sz="1371">
                  <a:solidFill>
                    <a:srgbClr val="FFFF33"/>
                  </a:solidFill>
                  <a:latin typeface="Helvetica" panose="020B0604020202020204" pitchFamily="34" charset="0"/>
                </a:rPr>
                <a:t>Glaser N, Barnett P et al. NEJM 2001;344:264-69.</a:t>
              </a:r>
              <a:endParaRPr lang="en-US" altLang="en-US" sz="1371">
                <a:solidFill>
                  <a:srgbClr val="FFFF33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41993" name="Text Box 11"/>
            <p:cNvSpPr txBox="1">
              <a:spLocks noChangeArrowheads="1"/>
            </p:cNvSpPr>
            <p:nvPr/>
          </p:nvSpPr>
          <p:spPr bwMode="auto">
            <a:xfrm>
              <a:off x="1230" y="2609"/>
              <a:ext cx="204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8921" tIns="39461" rIns="78921" bIns="39461">
              <a:spAutoFit/>
            </a:bodyPr>
            <a:lstStyle>
              <a:lvl1pPr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sv-SE" altLang="en-US" sz="1457">
                  <a:solidFill>
                    <a:schemeClr val="tx1"/>
                  </a:solidFill>
                  <a:latin typeface="Arial Unicode MS" panose="020B0604020202020204" pitchFamily="34" charset="-128"/>
                </a:rPr>
                <a:t>Time to neurologic deterioration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883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Cerebral edema – risk factors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26179" name="Rectangle 3"/>
          <p:cNvSpPr>
            <a:spLocks noChangeArrowheads="1"/>
          </p:cNvSpPr>
          <p:nvPr/>
        </p:nvSpPr>
        <p:spPr bwMode="auto">
          <a:xfrm>
            <a:off x="1952625" y="578305"/>
            <a:ext cx="8533039" cy="209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	Y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ounger </a:t>
            </a:r>
            <a:r>
              <a:rPr lang="sv-SE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age</a:t>
            </a: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Presentation with 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new onset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diabetes 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Longer duration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of symptoms </a:t>
            </a:r>
          </a:p>
        </p:txBody>
      </p:sp>
      <p:sp>
        <p:nvSpPr>
          <p:cNvPr id="2226180" name="Rectangle 4"/>
          <p:cNvSpPr>
            <a:spLocks noChangeArrowheads="1"/>
          </p:cNvSpPr>
          <p:nvPr/>
        </p:nvSpPr>
        <p:spPr bwMode="auto">
          <a:xfrm>
            <a:off x="1952625" y="2390775"/>
            <a:ext cx="8533039" cy="250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Greater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hypocapnia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at presentation after adjusting for degree of 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acidosis</a:t>
            </a:r>
            <a:endParaRPr lang="en-US" sz="2400" dirty="0">
              <a:solidFill>
                <a:srgbClr val="47FF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Increased serum urea nitrogen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at 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presentation</a:t>
            </a: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More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severe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acidosis</a:t>
            </a: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226181" name="Rectangle 5"/>
          <p:cNvSpPr>
            <a:spLocks noChangeArrowheads="1"/>
          </p:cNvSpPr>
          <p:nvPr/>
        </p:nvSpPr>
        <p:spPr bwMode="auto">
          <a:xfrm>
            <a:off x="1952625" y="4562476"/>
            <a:ext cx="8533039" cy="19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Bicarbonate treatment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for correction of acidosis 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An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attenuated rise in measured serum sodium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concentrations during therapy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48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6180" grpId="0" autoUpdateAnimBg="0"/>
      <p:bldP spid="222618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130630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Diagnosing cerebral edema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399235" name="Rectangle 3"/>
          <p:cNvSpPr>
            <a:spLocks noChangeArrowheads="1"/>
          </p:cNvSpPr>
          <p:nvPr/>
        </p:nvSpPr>
        <p:spPr bwMode="auto">
          <a:xfrm>
            <a:off x="2002971" y="904876"/>
            <a:ext cx="8235043" cy="41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Diagnostic criteria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Abnormal motor or verbal 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response to pain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Decorticate or decerebrate posture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Cranial nerve palsy (especially III, IV, and VI)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Abnormal neurogenic respiratory pattern (e.g., grunting, tachypnea, Cheyne-Stokes respiration, apneusis)</a:t>
            </a:r>
          </a:p>
        </p:txBody>
      </p:sp>
      <p:sp>
        <p:nvSpPr>
          <p:cNvPr id="2399236" name="Rectangle 4"/>
          <p:cNvSpPr>
            <a:spLocks noChangeArrowheads="1"/>
          </p:cNvSpPr>
          <p:nvPr/>
        </p:nvSpPr>
        <p:spPr bwMode="auto">
          <a:xfrm>
            <a:off x="2002971" y="4631872"/>
            <a:ext cx="8235043" cy="132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One diagnostic criterion for diagnsosis</a:t>
            </a:r>
            <a:b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197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(only signs that appear after the rapid fluid infusion are included)</a:t>
            </a:r>
            <a:endParaRPr lang="sv-SE" sz="1628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5464629" y="6127297"/>
            <a:ext cx="4603297" cy="3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4480" tIns="52241" rIns="104480" bIns="52241">
            <a:spAutoFit/>
          </a:bodyPr>
          <a:lstStyle>
            <a:lvl1pPr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sv-SE" altLang="en-US" sz="1371">
                <a:solidFill>
                  <a:srgbClr val="FFFF33"/>
                </a:solidFill>
                <a:latin typeface="Arial" panose="020B0604020202020204" pitchFamily="34" charset="0"/>
              </a:rPr>
              <a:t>Muir A et al. </a:t>
            </a: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Diabetes Care 2004</a:t>
            </a:r>
            <a:r>
              <a:rPr lang="sv-SE" altLang="en-US" sz="1371">
                <a:solidFill>
                  <a:srgbClr val="FFFF33"/>
                </a:solidFill>
                <a:latin typeface="Arial" panose="020B0604020202020204" pitchFamily="34" charset="0"/>
              </a:rPr>
              <a:t>;</a:t>
            </a: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27:1541–46</a:t>
            </a:r>
            <a:r>
              <a:rPr lang="sv-SE" altLang="en-US" sz="1371">
                <a:solidFill>
                  <a:srgbClr val="FFFF33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44039" name="Group 6"/>
          <p:cNvGrpSpPr>
            <a:grpSpLocks/>
          </p:cNvGrpSpPr>
          <p:nvPr/>
        </p:nvGrpSpPr>
        <p:grpSpPr bwMode="auto">
          <a:xfrm>
            <a:off x="7429501" y="1232807"/>
            <a:ext cx="2605768" cy="1714500"/>
            <a:chOff x="3813" y="1091"/>
            <a:chExt cx="2157" cy="1420"/>
          </a:xfrm>
        </p:grpSpPr>
        <p:sp>
          <p:nvSpPr>
            <p:cNvPr id="2399239" name="Freeform 7"/>
            <p:cNvSpPr>
              <a:spLocks/>
            </p:cNvSpPr>
            <p:nvPr/>
          </p:nvSpPr>
          <p:spPr bwMode="auto">
            <a:xfrm>
              <a:off x="3813" y="1091"/>
              <a:ext cx="2104" cy="809"/>
            </a:xfrm>
            <a:custGeom>
              <a:avLst/>
              <a:gdLst/>
              <a:ahLst/>
              <a:cxnLst>
                <a:cxn ang="0">
                  <a:pos x="182" y="808"/>
                </a:cxn>
                <a:cxn ang="0">
                  <a:pos x="0" y="261"/>
                </a:cxn>
                <a:cxn ang="0">
                  <a:pos x="956" y="11"/>
                </a:cxn>
                <a:cxn ang="0">
                  <a:pos x="981" y="446"/>
                </a:cxn>
                <a:cxn ang="0">
                  <a:pos x="1010" y="446"/>
                </a:cxn>
                <a:cxn ang="0">
                  <a:pos x="1052" y="0"/>
                </a:cxn>
                <a:cxn ang="0">
                  <a:pos x="2103" y="357"/>
                </a:cxn>
                <a:cxn ang="0">
                  <a:pos x="1987" y="719"/>
                </a:cxn>
                <a:cxn ang="0">
                  <a:pos x="295" y="736"/>
                </a:cxn>
                <a:cxn ang="0">
                  <a:pos x="182" y="808"/>
                </a:cxn>
              </a:cxnLst>
              <a:rect l="0" t="0" r="r" b="b"/>
              <a:pathLst>
                <a:path w="2104" h="809">
                  <a:moveTo>
                    <a:pt x="182" y="808"/>
                  </a:moveTo>
                  <a:lnTo>
                    <a:pt x="0" y="261"/>
                  </a:lnTo>
                  <a:lnTo>
                    <a:pt x="956" y="11"/>
                  </a:lnTo>
                  <a:lnTo>
                    <a:pt x="981" y="446"/>
                  </a:lnTo>
                  <a:lnTo>
                    <a:pt x="1010" y="446"/>
                  </a:lnTo>
                  <a:lnTo>
                    <a:pt x="1052" y="0"/>
                  </a:lnTo>
                  <a:lnTo>
                    <a:pt x="2103" y="357"/>
                  </a:lnTo>
                  <a:lnTo>
                    <a:pt x="1987" y="719"/>
                  </a:lnTo>
                  <a:lnTo>
                    <a:pt x="295" y="736"/>
                  </a:lnTo>
                  <a:lnTo>
                    <a:pt x="182" y="808"/>
                  </a:lnTo>
                </a:path>
              </a:pathLst>
            </a:custGeom>
            <a:solidFill>
              <a:srgbClr val="99CC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399240" name="Freeform 8"/>
            <p:cNvSpPr>
              <a:spLocks/>
            </p:cNvSpPr>
            <p:nvPr/>
          </p:nvSpPr>
          <p:spPr bwMode="auto">
            <a:xfrm>
              <a:off x="3882" y="1833"/>
              <a:ext cx="2088" cy="678"/>
            </a:xfrm>
            <a:custGeom>
              <a:avLst/>
              <a:gdLst/>
              <a:ahLst/>
              <a:cxnLst>
                <a:cxn ang="0">
                  <a:pos x="226" y="29"/>
                </a:cxn>
                <a:cxn ang="0">
                  <a:pos x="0" y="208"/>
                </a:cxn>
                <a:cxn ang="0">
                  <a:pos x="226" y="470"/>
                </a:cxn>
                <a:cxn ang="0">
                  <a:pos x="236" y="464"/>
                </a:cxn>
                <a:cxn ang="0">
                  <a:pos x="265" y="452"/>
                </a:cxn>
                <a:cxn ang="0">
                  <a:pos x="305" y="431"/>
                </a:cxn>
                <a:cxn ang="0">
                  <a:pos x="351" y="410"/>
                </a:cxn>
                <a:cxn ang="0">
                  <a:pos x="395" y="389"/>
                </a:cxn>
                <a:cxn ang="0">
                  <a:pos x="436" y="368"/>
                </a:cxn>
                <a:cxn ang="0">
                  <a:pos x="463" y="356"/>
                </a:cxn>
                <a:cxn ang="0">
                  <a:pos x="474" y="350"/>
                </a:cxn>
                <a:cxn ang="0">
                  <a:pos x="499" y="354"/>
                </a:cxn>
                <a:cxn ang="0">
                  <a:pos x="566" y="360"/>
                </a:cxn>
                <a:cxn ang="0">
                  <a:pos x="660" y="370"/>
                </a:cxn>
                <a:cxn ang="0">
                  <a:pos x="766" y="383"/>
                </a:cxn>
                <a:cxn ang="0">
                  <a:pos x="874" y="395"/>
                </a:cxn>
                <a:cxn ang="0">
                  <a:pos x="968" y="406"/>
                </a:cxn>
                <a:cxn ang="0">
                  <a:pos x="1033" y="412"/>
                </a:cxn>
                <a:cxn ang="0">
                  <a:pos x="1058" y="416"/>
                </a:cxn>
                <a:cxn ang="0">
                  <a:pos x="1064" y="427"/>
                </a:cxn>
                <a:cxn ang="0">
                  <a:pos x="1081" y="456"/>
                </a:cxn>
                <a:cxn ang="0">
                  <a:pos x="1104" y="500"/>
                </a:cxn>
                <a:cxn ang="0">
                  <a:pos x="1129" y="547"/>
                </a:cxn>
                <a:cxn ang="0">
                  <a:pos x="1156" y="595"/>
                </a:cxn>
                <a:cxn ang="0">
                  <a:pos x="1179" y="637"/>
                </a:cxn>
                <a:cxn ang="0">
                  <a:pos x="1196" y="666"/>
                </a:cxn>
                <a:cxn ang="0">
                  <a:pos x="1202" y="677"/>
                </a:cxn>
                <a:cxn ang="0">
                  <a:pos x="1219" y="672"/>
                </a:cxn>
                <a:cxn ang="0">
                  <a:pos x="1265" y="660"/>
                </a:cxn>
                <a:cxn ang="0">
                  <a:pos x="1329" y="643"/>
                </a:cxn>
                <a:cxn ang="0">
                  <a:pos x="1404" y="625"/>
                </a:cxn>
                <a:cxn ang="0">
                  <a:pos x="1479" y="604"/>
                </a:cxn>
                <a:cxn ang="0">
                  <a:pos x="1544" y="587"/>
                </a:cxn>
                <a:cxn ang="0">
                  <a:pos x="1592" y="575"/>
                </a:cxn>
                <a:cxn ang="0">
                  <a:pos x="1609" y="570"/>
                </a:cxn>
                <a:cxn ang="0">
                  <a:pos x="1609" y="562"/>
                </a:cxn>
                <a:cxn ang="0">
                  <a:pos x="1605" y="543"/>
                </a:cxn>
                <a:cxn ang="0">
                  <a:pos x="1600" y="514"/>
                </a:cxn>
                <a:cxn ang="0">
                  <a:pos x="1596" y="481"/>
                </a:cxn>
                <a:cxn ang="0">
                  <a:pos x="1592" y="450"/>
                </a:cxn>
                <a:cxn ang="0">
                  <a:pos x="1588" y="420"/>
                </a:cxn>
                <a:cxn ang="0">
                  <a:pos x="1586" y="400"/>
                </a:cxn>
                <a:cxn ang="0">
                  <a:pos x="1586" y="391"/>
                </a:cxn>
                <a:cxn ang="0">
                  <a:pos x="1605" y="391"/>
                </a:cxn>
                <a:cxn ang="0">
                  <a:pos x="1655" y="389"/>
                </a:cxn>
                <a:cxn ang="0">
                  <a:pos x="1726" y="385"/>
                </a:cxn>
                <a:cxn ang="0">
                  <a:pos x="1807" y="381"/>
                </a:cxn>
                <a:cxn ang="0">
                  <a:pos x="1888" y="377"/>
                </a:cxn>
                <a:cxn ang="0">
                  <a:pos x="1959" y="373"/>
                </a:cxn>
                <a:cxn ang="0">
                  <a:pos x="2009" y="368"/>
                </a:cxn>
                <a:cxn ang="0">
                  <a:pos x="2028" y="368"/>
                </a:cxn>
                <a:cxn ang="0">
                  <a:pos x="2032" y="352"/>
                </a:cxn>
                <a:cxn ang="0">
                  <a:pos x="2039" y="310"/>
                </a:cxn>
                <a:cxn ang="0">
                  <a:pos x="2047" y="252"/>
                </a:cxn>
                <a:cxn ang="0">
                  <a:pos x="2057" y="185"/>
                </a:cxn>
                <a:cxn ang="0">
                  <a:pos x="2070" y="116"/>
                </a:cxn>
                <a:cxn ang="0">
                  <a:pos x="2078" y="58"/>
                </a:cxn>
                <a:cxn ang="0">
                  <a:pos x="2084" y="16"/>
                </a:cxn>
                <a:cxn ang="0">
                  <a:pos x="2087" y="0"/>
                </a:cxn>
                <a:cxn ang="0">
                  <a:pos x="226" y="29"/>
                </a:cxn>
              </a:cxnLst>
              <a:rect l="0" t="0" r="r" b="b"/>
              <a:pathLst>
                <a:path w="2088" h="678">
                  <a:moveTo>
                    <a:pt x="226" y="29"/>
                  </a:moveTo>
                  <a:lnTo>
                    <a:pt x="0" y="208"/>
                  </a:lnTo>
                  <a:lnTo>
                    <a:pt x="226" y="470"/>
                  </a:lnTo>
                  <a:lnTo>
                    <a:pt x="236" y="464"/>
                  </a:lnTo>
                  <a:lnTo>
                    <a:pt x="265" y="452"/>
                  </a:lnTo>
                  <a:lnTo>
                    <a:pt x="305" y="431"/>
                  </a:lnTo>
                  <a:lnTo>
                    <a:pt x="351" y="410"/>
                  </a:lnTo>
                  <a:lnTo>
                    <a:pt x="395" y="389"/>
                  </a:lnTo>
                  <a:lnTo>
                    <a:pt x="436" y="368"/>
                  </a:lnTo>
                  <a:lnTo>
                    <a:pt x="463" y="356"/>
                  </a:lnTo>
                  <a:lnTo>
                    <a:pt x="474" y="350"/>
                  </a:lnTo>
                  <a:lnTo>
                    <a:pt x="499" y="354"/>
                  </a:lnTo>
                  <a:lnTo>
                    <a:pt x="566" y="360"/>
                  </a:lnTo>
                  <a:lnTo>
                    <a:pt x="660" y="370"/>
                  </a:lnTo>
                  <a:lnTo>
                    <a:pt x="766" y="383"/>
                  </a:lnTo>
                  <a:lnTo>
                    <a:pt x="874" y="395"/>
                  </a:lnTo>
                  <a:lnTo>
                    <a:pt x="968" y="406"/>
                  </a:lnTo>
                  <a:lnTo>
                    <a:pt x="1033" y="412"/>
                  </a:lnTo>
                  <a:lnTo>
                    <a:pt x="1058" y="416"/>
                  </a:lnTo>
                  <a:lnTo>
                    <a:pt x="1064" y="427"/>
                  </a:lnTo>
                  <a:lnTo>
                    <a:pt x="1081" y="456"/>
                  </a:lnTo>
                  <a:lnTo>
                    <a:pt x="1104" y="500"/>
                  </a:lnTo>
                  <a:lnTo>
                    <a:pt x="1129" y="547"/>
                  </a:lnTo>
                  <a:lnTo>
                    <a:pt x="1156" y="595"/>
                  </a:lnTo>
                  <a:lnTo>
                    <a:pt x="1179" y="637"/>
                  </a:lnTo>
                  <a:lnTo>
                    <a:pt x="1196" y="666"/>
                  </a:lnTo>
                  <a:lnTo>
                    <a:pt x="1202" y="677"/>
                  </a:lnTo>
                  <a:lnTo>
                    <a:pt x="1219" y="672"/>
                  </a:lnTo>
                  <a:lnTo>
                    <a:pt x="1265" y="660"/>
                  </a:lnTo>
                  <a:lnTo>
                    <a:pt x="1329" y="643"/>
                  </a:lnTo>
                  <a:lnTo>
                    <a:pt x="1404" y="625"/>
                  </a:lnTo>
                  <a:lnTo>
                    <a:pt x="1479" y="604"/>
                  </a:lnTo>
                  <a:lnTo>
                    <a:pt x="1544" y="587"/>
                  </a:lnTo>
                  <a:lnTo>
                    <a:pt x="1592" y="575"/>
                  </a:lnTo>
                  <a:lnTo>
                    <a:pt x="1609" y="570"/>
                  </a:lnTo>
                  <a:lnTo>
                    <a:pt x="1609" y="562"/>
                  </a:lnTo>
                  <a:lnTo>
                    <a:pt x="1605" y="543"/>
                  </a:lnTo>
                  <a:lnTo>
                    <a:pt x="1600" y="514"/>
                  </a:lnTo>
                  <a:lnTo>
                    <a:pt x="1596" y="481"/>
                  </a:lnTo>
                  <a:lnTo>
                    <a:pt x="1592" y="450"/>
                  </a:lnTo>
                  <a:lnTo>
                    <a:pt x="1588" y="420"/>
                  </a:lnTo>
                  <a:lnTo>
                    <a:pt x="1586" y="400"/>
                  </a:lnTo>
                  <a:lnTo>
                    <a:pt x="1586" y="391"/>
                  </a:lnTo>
                  <a:lnTo>
                    <a:pt x="1605" y="391"/>
                  </a:lnTo>
                  <a:lnTo>
                    <a:pt x="1655" y="389"/>
                  </a:lnTo>
                  <a:lnTo>
                    <a:pt x="1726" y="385"/>
                  </a:lnTo>
                  <a:lnTo>
                    <a:pt x="1807" y="381"/>
                  </a:lnTo>
                  <a:lnTo>
                    <a:pt x="1888" y="377"/>
                  </a:lnTo>
                  <a:lnTo>
                    <a:pt x="1959" y="373"/>
                  </a:lnTo>
                  <a:lnTo>
                    <a:pt x="2009" y="368"/>
                  </a:lnTo>
                  <a:lnTo>
                    <a:pt x="2028" y="368"/>
                  </a:lnTo>
                  <a:lnTo>
                    <a:pt x="2032" y="352"/>
                  </a:lnTo>
                  <a:lnTo>
                    <a:pt x="2039" y="310"/>
                  </a:lnTo>
                  <a:lnTo>
                    <a:pt x="2047" y="252"/>
                  </a:lnTo>
                  <a:lnTo>
                    <a:pt x="2057" y="185"/>
                  </a:lnTo>
                  <a:lnTo>
                    <a:pt x="2070" y="116"/>
                  </a:lnTo>
                  <a:lnTo>
                    <a:pt x="2078" y="58"/>
                  </a:lnTo>
                  <a:lnTo>
                    <a:pt x="2084" y="16"/>
                  </a:lnTo>
                  <a:lnTo>
                    <a:pt x="2087" y="0"/>
                  </a:lnTo>
                  <a:lnTo>
                    <a:pt x="226" y="29"/>
                  </a:lnTo>
                </a:path>
              </a:pathLst>
            </a:custGeom>
            <a:solidFill>
              <a:srgbClr val="CCFF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399241" name="Freeform 9"/>
            <p:cNvSpPr>
              <a:spLocks/>
            </p:cNvSpPr>
            <p:nvPr/>
          </p:nvSpPr>
          <p:spPr bwMode="auto">
            <a:xfrm>
              <a:off x="4148" y="1577"/>
              <a:ext cx="1488" cy="424"/>
            </a:xfrm>
            <a:custGeom>
              <a:avLst/>
              <a:gdLst/>
              <a:ahLst/>
              <a:cxnLst>
                <a:cxn ang="0">
                  <a:pos x="88" y="127"/>
                </a:cxn>
                <a:cxn ang="0">
                  <a:pos x="44" y="70"/>
                </a:cxn>
                <a:cxn ang="0">
                  <a:pos x="4" y="106"/>
                </a:cxn>
                <a:cxn ang="0">
                  <a:pos x="2" y="160"/>
                </a:cxn>
                <a:cxn ang="0">
                  <a:pos x="2" y="287"/>
                </a:cxn>
                <a:cxn ang="0">
                  <a:pos x="4" y="370"/>
                </a:cxn>
                <a:cxn ang="0">
                  <a:pos x="57" y="402"/>
                </a:cxn>
                <a:cxn ang="0">
                  <a:pos x="171" y="408"/>
                </a:cxn>
                <a:cxn ang="0">
                  <a:pos x="288" y="397"/>
                </a:cxn>
                <a:cxn ang="0">
                  <a:pos x="401" y="399"/>
                </a:cxn>
                <a:cxn ang="0">
                  <a:pos x="449" y="399"/>
                </a:cxn>
                <a:cxn ang="0">
                  <a:pos x="499" y="402"/>
                </a:cxn>
                <a:cxn ang="0">
                  <a:pos x="561" y="406"/>
                </a:cxn>
                <a:cxn ang="0">
                  <a:pos x="586" y="408"/>
                </a:cxn>
                <a:cxn ang="0">
                  <a:pos x="712" y="414"/>
                </a:cxn>
                <a:cxn ang="0">
                  <a:pos x="833" y="412"/>
                </a:cxn>
                <a:cxn ang="0">
                  <a:pos x="931" y="414"/>
                </a:cxn>
                <a:cxn ang="0">
                  <a:pos x="960" y="412"/>
                </a:cxn>
                <a:cxn ang="0">
                  <a:pos x="1031" y="414"/>
                </a:cxn>
                <a:cxn ang="0">
                  <a:pos x="1150" y="410"/>
                </a:cxn>
                <a:cxn ang="0">
                  <a:pos x="1262" y="414"/>
                </a:cxn>
                <a:cxn ang="0">
                  <a:pos x="1346" y="422"/>
                </a:cxn>
                <a:cxn ang="0">
                  <a:pos x="1386" y="391"/>
                </a:cxn>
                <a:cxn ang="0">
                  <a:pos x="1434" y="379"/>
                </a:cxn>
                <a:cxn ang="0">
                  <a:pos x="1484" y="370"/>
                </a:cxn>
                <a:cxn ang="0">
                  <a:pos x="1419" y="354"/>
                </a:cxn>
                <a:cxn ang="0">
                  <a:pos x="1371" y="331"/>
                </a:cxn>
                <a:cxn ang="0">
                  <a:pos x="1390" y="322"/>
                </a:cxn>
                <a:cxn ang="0">
                  <a:pos x="1429" y="314"/>
                </a:cxn>
                <a:cxn ang="0">
                  <a:pos x="1450" y="306"/>
                </a:cxn>
                <a:cxn ang="0">
                  <a:pos x="1434" y="297"/>
                </a:cxn>
                <a:cxn ang="0">
                  <a:pos x="1356" y="275"/>
                </a:cxn>
                <a:cxn ang="0">
                  <a:pos x="1386" y="252"/>
                </a:cxn>
                <a:cxn ang="0">
                  <a:pos x="1415" y="233"/>
                </a:cxn>
                <a:cxn ang="0">
                  <a:pos x="1398" y="222"/>
                </a:cxn>
                <a:cxn ang="0">
                  <a:pos x="1302" y="175"/>
                </a:cxn>
                <a:cxn ang="0">
                  <a:pos x="1208" y="93"/>
                </a:cxn>
                <a:cxn ang="0">
                  <a:pos x="1139" y="79"/>
                </a:cxn>
                <a:cxn ang="0">
                  <a:pos x="1089" y="112"/>
                </a:cxn>
                <a:cxn ang="0">
                  <a:pos x="1043" y="129"/>
                </a:cxn>
                <a:cxn ang="0">
                  <a:pos x="1012" y="177"/>
                </a:cxn>
                <a:cxn ang="0">
                  <a:pos x="1000" y="202"/>
                </a:cxn>
                <a:cxn ang="0">
                  <a:pos x="958" y="135"/>
                </a:cxn>
                <a:cxn ang="0">
                  <a:pos x="918" y="127"/>
                </a:cxn>
                <a:cxn ang="0">
                  <a:pos x="847" y="125"/>
                </a:cxn>
                <a:cxn ang="0">
                  <a:pos x="689" y="23"/>
                </a:cxn>
                <a:cxn ang="0">
                  <a:pos x="495" y="2"/>
                </a:cxn>
                <a:cxn ang="0">
                  <a:pos x="365" y="25"/>
                </a:cxn>
                <a:cxn ang="0">
                  <a:pos x="328" y="68"/>
                </a:cxn>
                <a:cxn ang="0">
                  <a:pos x="328" y="129"/>
                </a:cxn>
                <a:cxn ang="0">
                  <a:pos x="336" y="214"/>
                </a:cxn>
                <a:cxn ang="0">
                  <a:pos x="334" y="229"/>
                </a:cxn>
                <a:cxn ang="0">
                  <a:pos x="336" y="264"/>
                </a:cxn>
                <a:cxn ang="0">
                  <a:pos x="303" y="293"/>
                </a:cxn>
                <a:cxn ang="0">
                  <a:pos x="267" y="293"/>
                </a:cxn>
                <a:cxn ang="0">
                  <a:pos x="251" y="293"/>
                </a:cxn>
                <a:cxn ang="0">
                  <a:pos x="203" y="295"/>
                </a:cxn>
                <a:cxn ang="0">
                  <a:pos x="123" y="297"/>
                </a:cxn>
                <a:cxn ang="0">
                  <a:pos x="94" y="268"/>
                </a:cxn>
              </a:cxnLst>
              <a:rect l="0" t="0" r="r" b="b"/>
              <a:pathLst>
                <a:path w="1487" h="423">
                  <a:moveTo>
                    <a:pt x="90" y="191"/>
                  </a:moveTo>
                  <a:lnTo>
                    <a:pt x="94" y="181"/>
                  </a:lnTo>
                  <a:lnTo>
                    <a:pt x="94" y="168"/>
                  </a:lnTo>
                  <a:lnTo>
                    <a:pt x="94" y="154"/>
                  </a:lnTo>
                  <a:lnTo>
                    <a:pt x="92" y="141"/>
                  </a:lnTo>
                  <a:lnTo>
                    <a:pt x="88" y="127"/>
                  </a:lnTo>
                  <a:lnTo>
                    <a:pt x="82" y="114"/>
                  </a:lnTo>
                  <a:lnTo>
                    <a:pt x="75" y="102"/>
                  </a:lnTo>
                  <a:lnTo>
                    <a:pt x="69" y="91"/>
                  </a:lnTo>
                  <a:lnTo>
                    <a:pt x="61" y="83"/>
                  </a:lnTo>
                  <a:lnTo>
                    <a:pt x="52" y="75"/>
                  </a:lnTo>
                  <a:lnTo>
                    <a:pt x="44" y="70"/>
                  </a:lnTo>
                  <a:lnTo>
                    <a:pt x="36" y="68"/>
                  </a:lnTo>
                  <a:lnTo>
                    <a:pt x="27" y="70"/>
                  </a:lnTo>
                  <a:lnTo>
                    <a:pt x="19" y="77"/>
                  </a:lnTo>
                  <a:lnTo>
                    <a:pt x="13" y="85"/>
                  </a:lnTo>
                  <a:lnTo>
                    <a:pt x="6" y="100"/>
                  </a:lnTo>
                  <a:lnTo>
                    <a:pt x="4" y="106"/>
                  </a:lnTo>
                  <a:lnTo>
                    <a:pt x="2" y="114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0"/>
                  </a:lnTo>
                  <a:lnTo>
                    <a:pt x="6" y="168"/>
                  </a:lnTo>
                  <a:lnTo>
                    <a:pt x="4" y="181"/>
                  </a:lnTo>
                  <a:lnTo>
                    <a:pt x="2" y="202"/>
                  </a:lnTo>
                  <a:lnTo>
                    <a:pt x="2" y="229"/>
                  </a:lnTo>
                  <a:lnTo>
                    <a:pt x="2" y="258"/>
                  </a:lnTo>
                  <a:lnTo>
                    <a:pt x="2" y="287"/>
                  </a:lnTo>
                  <a:lnTo>
                    <a:pt x="4" y="314"/>
                  </a:lnTo>
                  <a:lnTo>
                    <a:pt x="4" y="333"/>
                  </a:lnTo>
                  <a:lnTo>
                    <a:pt x="6" y="343"/>
                  </a:lnTo>
                  <a:lnTo>
                    <a:pt x="4" y="354"/>
                  </a:lnTo>
                  <a:lnTo>
                    <a:pt x="2" y="362"/>
                  </a:lnTo>
                  <a:lnTo>
                    <a:pt x="4" y="370"/>
                  </a:lnTo>
                  <a:lnTo>
                    <a:pt x="9" y="377"/>
                  </a:lnTo>
                  <a:lnTo>
                    <a:pt x="13" y="383"/>
                  </a:lnTo>
                  <a:lnTo>
                    <a:pt x="21" y="389"/>
                  </a:lnTo>
                  <a:lnTo>
                    <a:pt x="27" y="393"/>
                  </a:lnTo>
                  <a:lnTo>
                    <a:pt x="38" y="397"/>
                  </a:lnTo>
                  <a:lnTo>
                    <a:pt x="57" y="402"/>
                  </a:lnTo>
                  <a:lnTo>
                    <a:pt x="77" y="406"/>
                  </a:lnTo>
                  <a:lnTo>
                    <a:pt x="96" y="408"/>
                  </a:lnTo>
                  <a:lnTo>
                    <a:pt x="113" y="408"/>
                  </a:lnTo>
                  <a:lnTo>
                    <a:pt x="128" y="408"/>
                  </a:lnTo>
                  <a:lnTo>
                    <a:pt x="148" y="408"/>
                  </a:lnTo>
                  <a:lnTo>
                    <a:pt x="171" y="408"/>
                  </a:lnTo>
                  <a:lnTo>
                    <a:pt x="194" y="408"/>
                  </a:lnTo>
                  <a:lnTo>
                    <a:pt x="219" y="406"/>
                  </a:lnTo>
                  <a:lnTo>
                    <a:pt x="242" y="404"/>
                  </a:lnTo>
                  <a:lnTo>
                    <a:pt x="261" y="399"/>
                  </a:lnTo>
                  <a:lnTo>
                    <a:pt x="278" y="395"/>
                  </a:lnTo>
                  <a:lnTo>
                    <a:pt x="288" y="397"/>
                  </a:lnTo>
                  <a:lnTo>
                    <a:pt x="303" y="399"/>
                  </a:lnTo>
                  <a:lnTo>
                    <a:pt x="324" y="402"/>
                  </a:lnTo>
                  <a:lnTo>
                    <a:pt x="344" y="402"/>
                  </a:lnTo>
                  <a:lnTo>
                    <a:pt x="367" y="402"/>
                  </a:lnTo>
                  <a:lnTo>
                    <a:pt x="386" y="402"/>
                  </a:lnTo>
                  <a:lnTo>
                    <a:pt x="401" y="399"/>
                  </a:lnTo>
                  <a:lnTo>
                    <a:pt x="407" y="397"/>
                  </a:lnTo>
                  <a:lnTo>
                    <a:pt x="413" y="397"/>
                  </a:lnTo>
                  <a:lnTo>
                    <a:pt x="422" y="397"/>
                  </a:lnTo>
                  <a:lnTo>
                    <a:pt x="430" y="397"/>
                  </a:lnTo>
                  <a:lnTo>
                    <a:pt x="440" y="399"/>
                  </a:lnTo>
                  <a:lnTo>
                    <a:pt x="449" y="399"/>
                  </a:lnTo>
                  <a:lnTo>
                    <a:pt x="457" y="402"/>
                  </a:lnTo>
                  <a:lnTo>
                    <a:pt x="465" y="404"/>
                  </a:lnTo>
                  <a:lnTo>
                    <a:pt x="470" y="404"/>
                  </a:lnTo>
                  <a:lnTo>
                    <a:pt x="476" y="404"/>
                  </a:lnTo>
                  <a:lnTo>
                    <a:pt x="486" y="402"/>
                  </a:lnTo>
                  <a:lnTo>
                    <a:pt x="499" y="402"/>
                  </a:lnTo>
                  <a:lnTo>
                    <a:pt x="513" y="402"/>
                  </a:lnTo>
                  <a:lnTo>
                    <a:pt x="528" y="402"/>
                  </a:lnTo>
                  <a:lnTo>
                    <a:pt x="541" y="404"/>
                  </a:lnTo>
                  <a:lnTo>
                    <a:pt x="551" y="406"/>
                  </a:lnTo>
                  <a:lnTo>
                    <a:pt x="557" y="406"/>
                  </a:lnTo>
                  <a:lnTo>
                    <a:pt x="561" y="406"/>
                  </a:lnTo>
                  <a:lnTo>
                    <a:pt x="566" y="406"/>
                  </a:lnTo>
                  <a:lnTo>
                    <a:pt x="570" y="406"/>
                  </a:lnTo>
                  <a:lnTo>
                    <a:pt x="574" y="406"/>
                  </a:lnTo>
                  <a:lnTo>
                    <a:pt x="578" y="406"/>
                  </a:lnTo>
                  <a:lnTo>
                    <a:pt x="582" y="408"/>
                  </a:lnTo>
                  <a:lnTo>
                    <a:pt x="586" y="408"/>
                  </a:lnTo>
                  <a:lnTo>
                    <a:pt x="591" y="406"/>
                  </a:lnTo>
                  <a:lnTo>
                    <a:pt x="607" y="410"/>
                  </a:lnTo>
                  <a:lnTo>
                    <a:pt x="630" y="412"/>
                  </a:lnTo>
                  <a:lnTo>
                    <a:pt x="655" y="414"/>
                  </a:lnTo>
                  <a:lnTo>
                    <a:pt x="682" y="416"/>
                  </a:lnTo>
                  <a:lnTo>
                    <a:pt x="712" y="414"/>
                  </a:lnTo>
                  <a:lnTo>
                    <a:pt x="737" y="412"/>
                  </a:lnTo>
                  <a:lnTo>
                    <a:pt x="760" y="410"/>
                  </a:lnTo>
                  <a:lnTo>
                    <a:pt x="778" y="406"/>
                  </a:lnTo>
                  <a:lnTo>
                    <a:pt x="795" y="410"/>
                  </a:lnTo>
                  <a:lnTo>
                    <a:pt x="812" y="412"/>
                  </a:lnTo>
                  <a:lnTo>
                    <a:pt x="833" y="412"/>
                  </a:lnTo>
                  <a:lnTo>
                    <a:pt x="851" y="410"/>
                  </a:lnTo>
                  <a:lnTo>
                    <a:pt x="872" y="408"/>
                  </a:lnTo>
                  <a:lnTo>
                    <a:pt x="891" y="408"/>
                  </a:lnTo>
                  <a:lnTo>
                    <a:pt x="910" y="410"/>
                  </a:lnTo>
                  <a:lnTo>
                    <a:pt x="927" y="414"/>
                  </a:lnTo>
                  <a:lnTo>
                    <a:pt x="931" y="414"/>
                  </a:lnTo>
                  <a:lnTo>
                    <a:pt x="935" y="414"/>
                  </a:lnTo>
                  <a:lnTo>
                    <a:pt x="941" y="414"/>
                  </a:lnTo>
                  <a:lnTo>
                    <a:pt x="945" y="414"/>
                  </a:lnTo>
                  <a:lnTo>
                    <a:pt x="952" y="414"/>
                  </a:lnTo>
                  <a:lnTo>
                    <a:pt x="956" y="414"/>
                  </a:lnTo>
                  <a:lnTo>
                    <a:pt x="960" y="412"/>
                  </a:lnTo>
                  <a:lnTo>
                    <a:pt x="962" y="412"/>
                  </a:lnTo>
                  <a:lnTo>
                    <a:pt x="970" y="412"/>
                  </a:lnTo>
                  <a:lnTo>
                    <a:pt x="983" y="412"/>
                  </a:lnTo>
                  <a:lnTo>
                    <a:pt x="997" y="414"/>
                  </a:lnTo>
                  <a:lnTo>
                    <a:pt x="1014" y="414"/>
                  </a:lnTo>
                  <a:lnTo>
                    <a:pt x="1031" y="414"/>
                  </a:lnTo>
                  <a:lnTo>
                    <a:pt x="1048" y="414"/>
                  </a:lnTo>
                  <a:lnTo>
                    <a:pt x="1060" y="414"/>
                  </a:lnTo>
                  <a:lnTo>
                    <a:pt x="1071" y="410"/>
                  </a:lnTo>
                  <a:lnTo>
                    <a:pt x="1096" y="412"/>
                  </a:lnTo>
                  <a:lnTo>
                    <a:pt x="1123" y="412"/>
                  </a:lnTo>
                  <a:lnTo>
                    <a:pt x="1150" y="410"/>
                  </a:lnTo>
                  <a:lnTo>
                    <a:pt x="1177" y="406"/>
                  </a:lnTo>
                  <a:lnTo>
                    <a:pt x="1202" y="404"/>
                  </a:lnTo>
                  <a:lnTo>
                    <a:pt x="1227" y="406"/>
                  </a:lnTo>
                  <a:lnTo>
                    <a:pt x="1239" y="406"/>
                  </a:lnTo>
                  <a:lnTo>
                    <a:pt x="1250" y="410"/>
                  </a:lnTo>
                  <a:lnTo>
                    <a:pt x="1262" y="414"/>
                  </a:lnTo>
                  <a:lnTo>
                    <a:pt x="1271" y="418"/>
                  </a:lnTo>
                  <a:lnTo>
                    <a:pt x="1283" y="416"/>
                  </a:lnTo>
                  <a:lnTo>
                    <a:pt x="1296" y="416"/>
                  </a:lnTo>
                  <a:lnTo>
                    <a:pt x="1313" y="418"/>
                  </a:lnTo>
                  <a:lnTo>
                    <a:pt x="1329" y="420"/>
                  </a:lnTo>
                  <a:lnTo>
                    <a:pt x="1346" y="422"/>
                  </a:lnTo>
                  <a:lnTo>
                    <a:pt x="1360" y="420"/>
                  </a:lnTo>
                  <a:lnTo>
                    <a:pt x="1367" y="418"/>
                  </a:lnTo>
                  <a:lnTo>
                    <a:pt x="1373" y="414"/>
                  </a:lnTo>
                  <a:lnTo>
                    <a:pt x="1377" y="410"/>
                  </a:lnTo>
                  <a:lnTo>
                    <a:pt x="1381" y="404"/>
                  </a:lnTo>
                  <a:lnTo>
                    <a:pt x="1386" y="391"/>
                  </a:lnTo>
                  <a:lnTo>
                    <a:pt x="1392" y="383"/>
                  </a:lnTo>
                  <a:lnTo>
                    <a:pt x="1398" y="377"/>
                  </a:lnTo>
                  <a:lnTo>
                    <a:pt x="1404" y="372"/>
                  </a:lnTo>
                  <a:lnTo>
                    <a:pt x="1413" y="372"/>
                  </a:lnTo>
                  <a:lnTo>
                    <a:pt x="1421" y="374"/>
                  </a:lnTo>
                  <a:lnTo>
                    <a:pt x="1434" y="379"/>
                  </a:lnTo>
                  <a:lnTo>
                    <a:pt x="1450" y="385"/>
                  </a:lnTo>
                  <a:lnTo>
                    <a:pt x="1465" y="385"/>
                  </a:lnTo>
                  <a:lnTo>
                    <a:pt x="1475" y="381"/>
                  </a:lnTo>
                  <a:lnTo>
                    <a:pt x="1484" y="379"/>
                  </a:lnTo>
                  <a:lnTo>
                    <a:pt x="1486" y="374"/>
                  </a:lnTo>
                  <a:lnTo>
                    <a:pt x="1484" y="370"/>
                  </a:lnTo>
                  <a:lnTo>
                    <a:pt x="1475" y="366"/>
                  </a:lnTo>
                  <a:lnTo>
                    <a:pt x="1463" y="362"/>
                  </a:lnTo>
                  <a:lnTo>
                    <a:pt x="1444" y="358"/>
                  </a:lnTo>
                  <a:lnTo>
                    <a:pt x="1438" y="358"/>
                  </a:lnTo>
                  <a:lnTo>
                    <a:pt x="1429" y="356"/>
                  </a:lnTo>
                  <a:lnTo>
                    <a:pt x="1419" y="354"/>
                  </a:lnTo>
                  <a:lnTo>
                    <a:pt x="1406" y="352"/>
                  </a:lnTo>
                  <a:lnTo>
                    <a:pt x="1396" y="349"/>
                  </a:lnTo>
                  <a:lnTo>
                    <a:pt x="1386" y="347"/>
                  </a:lnTo>
                  <a:lnTo>
                    <a:pt x="1377" y="343"/>
                  </a:lnTo>
                  <a:lnTo>
                    <a:pt x="1373" y="339"/>
                  </a:lnTo>
                  <a:lnTo>
                    <a:pt x="1371" y="331"/>
                  </a:lnTo>
                  <a:lnTo>
                    <a:pt x="1369" y="327"/>
                  </a:lnTo>
                  <a:lnTo>
                    <a:pt x="1371" y="325"/>
                  </a:lnTo>
                  <a:lnTo>
                    <a:pt x="1375" y="325"/>
                  </a:lnTo>
                  <a:lnTo>
                    <a:pt x="1379" y="325"/>
                  </a:lnTo>
                  <a:lnTo>
                    <a:pt x="1386" y="325"/>
                  </a:lnTo>
                  <a:lnTo>
                    <a:pt x="1390" y="322"/>
                  </a:lnTo>
                  <a:lnTo>
                    <a:pt x="1392" y="318"/>
                  </a:lnTo>
                  <a:lnTo>
                    <a:pt x="1400" y="318"/>
                  </a:lnTo>
                  <a:lnTo>
                    <a:pt x="1408" y="318"/>
                  </a:lnTo>
                  <a:lnTo>
                    <a:pt x="1417" y="316"/>
                  </a:lnTo>
                  <a:lnTo>
                    <a:pt x="1423" y="316"/>
                  </a:lnTo>
                  <a:lnTo>
                    <a:pt x="1429" y="314"/>
                  </a:lnTo>
                  <a:lnTo>
                    <a:pt x="1436" y="314"/>
                  </a:lnTo>
                  <a:lnTo>
                    <a:pt x="1442" y="312"/>
                  </a:lnTo>
                  <a:lnTo>
                    <a:pt x="1450" y="312"/>
                  </a:lnTo>
                  <a:lnTo>
                    <a:pt x="1450" y="308"/>
                  </a:lnTo>
                  <a:lnTo>
                    <a:pt x="1450" y="306"/>
                  </a:lnTo>
                  <a:lnTo>
                    <a:pt x="1450" y="306"/>
                  </a:lnTo>
                  <a:lnTo>
                    <a:pt x="1450" y="304"/>
                  </a:lnTo>
                  <a:lnTo>
                    <a:pt x="1452" y="304"/>
                  </a:lnTo>
                  <a:lnTo>
                    <a:pt x="1452" y="302"/>
                  </a:lnTo>
                  <a:lnTo>
                    <a:pt x="1452" y="300"/>
                  </a:lnTo>
                  <a:lnTo>
                    <a:pt x="1452" y="295"/>
                  </a:lnTo>
                  <a:lnTo>
                    <a:pt x="1434" y="297"/>
                  </a:lnTo>
                  <a:lnTo>
                    <a:pt x="1419" y="297"/>
                  </a:lnTo>
                  <a:lnTo>
                    <a:pt x="1402" y="295"/>
                  </a:lnTo>
                  <a:lnTo>
                    <a:pt x="1390" y="293"/>
                  </a:lnTo>
                  <a:lnTo>
                    <a:pt x="1377" y="291"/>
                  </a:lnTo>
                  <a:lnTo>
                    <a:pt x="1365" y="285"/>
                  </a:lnTo>
                  <a:lnTo>
                    <a:pt x="1356" y="275"/>
                  </a:lnTo>
                  <a:lnTo>
                    <a:pt x="1348" y="262"/>
                  </a:lnTo>
                  <a:lnTo>
                    <a:pt x="1350" y="260"/>
                  </a:lnTo>
                  <a:lnTo>
                    <a:pt x="1356" y="258"/>
                  </a:lnTo>
                  <a:lnTo>
                    <a:pt x="1365" y="256"/>
                  </a:lnTo>
                  <a:lnTo>
                    <a:pt x="1375" y="254"/>
                  </a:lnTo>
                  <a:lnTo>
                    <a:pt x="1386" y="252"/>
                  </a:lnTo>
                  <a:lnTo>
                    <a:pt x="1396" y="250"/>
                  </a:lnTo>
                  <a:lnTo>
                    <a:pt x="1398" y="247"/>
                  </a:lnTo>
                  <a:lnTo>
                    <a:pt x="1400" y="245"/>
                  </a:lnTo>
                  <a:lnTo>
                    <a:pt x="1402" y="243"/>
                  </a:lnTo>
                  <a:lnTo>
                    <a:pt x="1402" y="241"/>
                  </a:lnTo>
                  <a:lnTo>
                    <a:pt x="1415" y="233"/>
                  </a:lnTo>
                  <a:lnTo>
                    <a:pt x="1419" y="229"/>
                  </a:lnTo>
                  <a:lnTo>
                    <a:pt x="1419" y="227"/>
                  </a:lnTo>
                  <a:lnTo>
                    <a:pt x="1417" y="225"/>
                  </a:lnTo>
                  <a:lnTo>
                    <a:pt x="1415" y="222"/>
                  </a:lnTo>
                  <a:lnTo>
                    <a:pt x="1411" y="222"/>
                  </a:lnTo>
                  <a:lnTo>
                    <a:pt x="1398" y="222"/>
                  </a:lnTo>
                  <a:lnTo>
                    <a:pt x="1383" y="225"/>
                  </a:lnTo>
                  <a:lnTo>
                    <a:pt x="1365" y="229"/>
                  </a:lnTo>
                  <a:lnTo>
                    <a:pt x="1346" y="235"/>
                  </a:lnTo>
                  <a:lnTo>
                    <a:pt x="1331" y="216"/>
                  </a:lnTo>
                  <a:lnTo>
                    <a:pt x="1317" y="195"/>
                  </a:lnTo>
                  <a:lnTo>
                    <a:pt x="1302" y="175"/>
                  </a:lnTo>
                  <a:lnTo>
                    <a:pt x="1285" y="154"/>
                  </a:lnTo>
                  <a:lnTo>
                    <a:pt x="1267" y="133"/>
                  </a:lnTo>
                  <a:lnTo>
                    <a:pt x="1246" y="116"/>
                  </a:lnTo>
                  <a:lnTo>
                    <a:pt x="1235" y="108"/>
                  </a:lnTo>
                  <a:lnTo>
                    <a:pt x="1223" y="100"/>
                  </a:lnTo>
                  <a:lnTo>
                    <a:pt x="1208" y="93"/>
                  </a:lnTo>
                  <a:lnTo>
                    <a:pt x="1194" y="89"/>
                  </a:lnTo>
                  <a:lnTo>
                    <a:pt x="1181" y="85"/>
                  </a:lnTo>
                  <a:lnTo>
                    <a:pt x="1169" y="83"/>
                  </a:lnTo>
                  <a:lnTo>
                    <a:pt x="1158" y="81"/>
                  </a:lnTo>
                  <a:lnTo>
                    <a:pt x="1150" y="81"/>
                  </a:lnTo>
                  <a:lnTo>
                    <a:pt x="1139" y="79"/>
                  </a:lnTo>
                  <a:lnTo>
                    <a:pt x="1131" y="79"/>
                  </a:lnTo>
                  <a:lnTo>
                    <a:pt x="1118" y="79"/>
                  </a:lnTo>
                  <a:lnTo>
                    <a:pt x="1108" y="79"/>
                  </a:lnTo>
                  <a:lnTo>
                    <a:pt x="1102" y="91"/>
                  </a:lnTo>
                  <a:lnTo>
                    <a:pt x="1096" y="102"/>
                  </a:lnTo>
                  <a:lnTo>
                    <a:pt x="1089" y="112"/>
                  </a:lnTo>
                  <a:lnTo>
                    <a:pt x="1083" y="118"/>
                  </a:lnTo>
                  <a:lnTo>
                    <a:pt x="1077" y="125"/>
                  </a:lnTo>
                  <a:lnTo>
                    <a:pt x="1068" y="129"/>
                  </a:lnTo>
                  <a:lnTo>
                    <a:pt x="1060" y="131"/>
                  </a:lnTo>
                  <a:lnTo>
                    <a:pt x="1050" y="133"/>
                  </a:lnTo>
                  <a:lnTo>
                    <a:pt x="1043" y="129"/>
                  </a:lnTo>
                  <a:lnTo>
                    <a:pt x="1039" y="127"/>
                  </a:lnTo>
                  <a:lnTo>
                    <a:pt x="1035" y="129"/>
                  </a:lnTo>
                  <a:lnTo>
                    <a:pt x="1029" y="131"/>
                  </a:lnTo>
                  <a:lnTo>
                    <a:pt x="1023" y="143"/>
                  </a:lnTo>
                  <a:lnTo>
                    <a:pt x="1016" y="160"/>
                  </a:lnTo>
                  <a:lnTo>
                    <a:pt x="1012" y="177"/>
                  </a:lnTo>
                  <a:lnTo>
                    <a:pt x="1010" y="191"/>
                  </a:lnTo>
                  <a:lnTo>
                    <a:pt x="1010" y="200"/>
                  </a:lnTo>
                  <a:lnTo>
                    <a:pt x="1008" y="200"/>
                  </a:lnTo>
                  <a:lnTo>
                    <a:pt x="1006" y="202"/>
                  </a:lnTo>
                  <a:lnTo>
                    <a:pt x="1002" y="202"/>
                  </a:lnTo>
                  <a:lnTo>
                    <a:pt x="1000" y="202"/>
                  </a:lnTo>
                  <a:lnTo>
                    <a:pt x="995" y="197"/>
                  </a:lnTo>
                  <a:lnTo>
                    <a:pt x="989" y="187"/>
                  </a:lnTo>
                  <a:lnTo>
                    <a:pt x="983" y="175"/>
                  </a:lnTo>
                  <a:lnTo>
                    <a:pt x="975" y="160"/>
                  </a:lnTo>
                  <a:lnTo>
                    <a:pt x="966" y="145"/>
                  </a:lnTo>
                  <a:lnTo>
                    <a:pt x="958" y="135"/>
                  </a:lnTo>
                  <a:lnTo>
                    <a:pt x="947" y="127"/>
                  </a:lnTo>
                  <a:lnTo>
                    <a:pt x="945" y="125"/>
                  </a:lnTo>
                  <a:lnTo>
                    <a:pt x="941" y="122"/>
                  </a:lnTo>
                  <a:lnTo>
                    <a:pt x="937" y="122"/>
                  </a:lnTo>
                  <a:lnTo>
                    <a:pt x="931" y="125"/>
                  </a:lnTo>
                  <a:lnTo>
                    <a:pt x="918" y="127"/>
                  </a:lnTo>
                  <a:lnTo>
                    <a:pt x="904" y="133"/>
                  </a:lnTo>
                  <a:lnTo>
                    <a:pt x="891" y="141"/>
                  </a:lnTo>
                  <a:lnTo>
                    <a:pt x="879" y="145"/>
                  </a:lnTo>
                  <a:lnTo>
                    <a:pt x="870" y="150"/>
                  </a:lnTo>
                  <a:lnTo>
                    <a:pt x="866" y="150"/>
                  </a:lnTo>
                  <a:lnTo>
                    <a:pt x="847" y="125"/>
                  </a:lnTo>
                  <a:lnTo>
                    <a:pt x="826" y="102"/>
                  </a:lnTo>
                  <a:lnTo>
                    <a:pt x="803" y="81"/>
                  </a:lnTo>
                  <a:lnTo>
                    <a:pt x="776" y="64"/>
                  </a:lnTo>
                  <a:lnTo>
                    <a:pt x="749" y="48"/>
                  </a:lnTo>
                  <a:lnTo>
                    <a:pt x="720" y="35"/>
                  </a:lnTo>
                  <a:lnTo>
                    <a:pt x="689" y="23"/>
                  </a:lnTo>
                  <a:lnTo>
                    <a:pt x="657" y="14"/>
                  </a:lnTo>
                  <a:lnTo>
                    <a:pt x="624" y="8"/>
                  </a:lnTo>
                  <a:lnTo>
                    <a:pt x="593" y="4"/>
                  </a:lnTo>
                  <a:lnTo>
                    <a:pt x="559" y="0"/>
                  </a:lnTo>
                  <a:lnTo>
                    <a:pt x="526" y="0"/>
                  </a:lnTo>
                  <a:lnTo>
                    <a:pt x="495" y="2"/>
                  </a:lnTo>
                  <a:lnTo>
                    <a:pt x="463" y="6"/>
                  </a:lnTo>
                  <a:lnTo>
                    <a:pt x="432" y="10"/>
                  </a:lnTo>
                  <a:lnTo>
                    <a:pt x="403" y="18"/>
                  </a:lnTo>
                  <a:lnTo>
                    <a:pt x="395" y="16"/>
                  </a:lnTo>
                  <a:lnTo>
                    <a:pt x="380" y="18"/>
                  </a:lnTo>
                  <a:lnTo>
                    <a:pt x="365" y="25"/>
                  </a:lnTo>
                  <a:lnTo>
                    <a:pt x="353" y="31"/>
                  </a:lnTo>
                  <a:lnTo>
                    <a:pt x="340" y="39"/>
                  </a:lnTo>
                  <a:lnTo>
                    <a:pt x="330" y="50"/>
                  </a:lnTo>
                  <a:lnTo>
                    <a:pt x="328" y="56"/>
                  </a:lnTo>
                  <a:lnTo>
                    <a:pt x="326" y="62"/>
                  </a:lnTo>
                  <a:lnTo>
                    <a:pt x="328" y="68"/>
                  </a:lnTo>
                  <a:lnTo>
                    <a:pt x="330" y="75"/>
                  </a:lnTo>
                  <a:lnTo>
                    <a:pt x="326" y="81"/>
                  </a:lnTo>
                  <a:lnTo>
                    <a:pt x="324" y="91"/>
                  </a:lnTo>
                  <a:lnTo>
                    <a:pt x="324" y="100"/>
                  </a:lnTo>
                  <a:lnTo>
                    <a:pt x="324" y="108"/>
                  </a:lnTo>
                  <a:lnTo>
                    <a:pt x="328" y="129"/>
                  </a:lnTo>
                  <a:lnTo>
                    <a:pt x="332" y="147"/>
                  </a:lnTo>
                  <a:lnTo>
                    <a:pt x="336" y="168"/>
                  </a:lnTo>
                  <a:lnTo>
                    <a:pt x="338" y="187"/>
                  </a:lnTo>
                  <a:lnTo>
                    <a:pt x="338" y="195"/>
                  </a:lnTo>
                  <a:lnTo>
                    <a:pt x="338" y="206"/>
                  </a:lnTo>
                  <a:lnTo>
                    <a:pt x="336" y="214"/>
                  </a:lnTo>
                  <a:lnTo>
                    <a:pt x="332" y="222"/>
                  </a:lnTo>
                  <a:lnTo>
                    <a:pt x="334" y="222"/>
                  </a:lnTo>
                  <a:lnTo>
                    <a:pt x="334" y="225"/>
                  </a:lnTo>
                  <a:lnTo>
                    <a:pt x="334" y="227"/>
                  </a:lnTo>
                  <a:lnTo>
                    <a:pt x="334" y="227"/>
                  </a:lnTo>
                  <a:lnTo>
                    <a:pt x="334" y="229"/>
                  </a:lnTo>
                  <a:lnTo>
                    <a:pt x="334" y="231"/>
                  </a:lnTo>
                  <a:lnTo>
                    <a:pt x="334" y="231"/>
                  </a:lnTo>
                  <a:lnTo>
                    <a:pt x="334" y="233"/>
                  </a:lnTo>
                  <a:lnTo>
                    <a:pt x="338" y="245"/>
                  </a:lnTo>
                  <a:lnTo>
                    <a:pt x="338" y="256"/>
                  </a:lnTo>
                  <a:lnTo>
                    <a:pt x="336" y="264"/>
                  </a:lnTo>
                  <a:lnTo>
                    <a:pt x="332" y="272"/>
                  </a:lnTo>
                  <a:lnTo>
                    <a:pt x="326" y="279"/>
                  </a:lnTo>
                  <a:lnTo>
                    <a:pt x="319" y="285"/>
                  </a:lnTo>
                  <a:lnTo>
                    <a:pt x="311" y="289"/>
                  </a:lnTo>
                  <a:lnTo>
                    <a:pt x="305" y="291"/>
                  </a:lnTo>
                  <a:lnTo>
                    <a:pt x="303" y="293"/>
                  </a:lnTo>
                  <a:lnTo>
                    <a:pt x="296" y="293"/>
                  </a:lnTo>
                  <a:lnTo>
                    <a:pt x="290" y="295"/>
                  </a:lnTo>
                  <a:lnTo>
                    <a:pt x="282" y="295"/>
                  </a:lnTo>
                  <a:lnTo>
                    <a:pt x="276" y="295"/>
                  </a:lnTo>
                  <a:lnTo>
                    <a:pt x="269" y="295"/>
                  </a:lnTo>
                  <a:lnTo>
                    <a:pt x="267" y="293"/>
                  </a:lnTo>
                  <a:lnTo>
                    <a:pt x="265" y="293"/>
                  </a:lnTo>
                  <a:lnTo>
                    <a:pt x="261" y="295"/>
                  </a:lnTo>
                  <a:lnTo>
                    <a:pt x="259" y="295"/>
                  </a:lnTo>
                  <a:lnTo>
                    <a:pt x="255" y="295"/>
                  </a:lnTo>
                  <a:lnTo>
                    <a:pt x="253" y="293"/>
                  </a:lnTo>
                  <a:lnTo>
                    <a:pt x="251" y="293"/>
                  </a:lnTo>
                  <a:lnTo>
                    <a:pt x="246" y="293"/>
                  </a:lnTo>
                  <a:lnTo>
                    <a:pt x="244" y="293"/>
                  </a:lnTo>
                  <a:lnTo>
                    <a:pt x="242" y="293"/>
                  </a:lnTo>
                  <a:lnTo>
                    <a:pt x="230" y="293"/>
                  </a:lnTo>
                  <a:lnTo>
                    <a:pt x="215" y="295"/>
                  </a:lnTo>
                  <a:lnTo>
                    <a:pt x="203" y="295"/>
                  </a:lnTo>
                  <a:lnTo>
                    <a:pt x="188" y="295"/>
                  </a:lnTo>
                  <a:lnTo>
                    <a:pt x="175" y="295"/>
                  </a:lnTo>
                  <a:lnTo>
                    <a:pt x="161" y="295"/>
                  </a:lnTo>
                  <a:lnTo>
                    <a:pt x="148" y="295"/>
                  </a:lnTo>
                  <a:lnTo>
                    <a:pt x="136" y="295"/>
                  </a:lnTo>
                  <a:lnTo>
                    <a:pt x="123" y="297"/>
                  </a:lnTo>
                  <a:lnTo>
                    <a:pt x="115" y="295"/>
                  </a:lnTo>
                  <a:lnTo>
                    <a:pt x="107" y="293"/>
                  </a:lnTo>
                  <a:lnTo>
                    <a:pt x="102" y="289"/>
                  </a:lnTo>
                  <a:lnTo>
                    <a:pt x="98" y="283"/>
                  </a:lnTo>
                  <a:lnTo>
                    <a:pt x="94" y="275"/>
                  </a:lnTo>
                  <a:lnTo>
                    <a:pt x="94" y="268"/>
                  </a:lnTo>
                  <a:lnTo>
                    <a:pt x="92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4" y="206"/>
                  </a:lnTo>
                  <a:lnTo>
                    <a:pt x="90" y="19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399242" name="Freeform 10"/>
            <p:cNvSpPr>
              <a:spLocks/>
            </p:cNvSpPr>
            <p:nvPr/>
          </p:nvSpPr>
          <p:spPr bwMode="auto">
            <a:xfrm>
              <a:off x="5042" y="1689"/>
              <a:ext cx="448" cy="282"/>
            </a:xfrm>
            <a:custGeom>
              <a:avLst/>
              <a:gdLst/>
              <a:ahLst/>
              <a:cxnLst>
                <a:cxn ang="0">
                  <a:pos x="82" y="106"/>
                </a:cxn>
                <a:cxn ang="0">
                  <a:pos x="105" y="127"/>
                </a:cxn>
                <a:cxn ang="0">
                  <a:pos x="134" y="138"/>
                </a:cxn>
                <a:cxn ang="0">
                  <a:pos x="140" y="104"/>
                </a:cxn>
                <a:cxn ang="0">
                  <a:pos x="153" y="65"/>
                </a:cxn>
                <a:cxn ang="0">
                  <a:pos x="180" y="52"/>
                </a:cxn>
                <a:cxn ang="0">
                  <a:pos x="209" y="46"/>
                </a:cxn>
                <a:cxn ang="0">
                  <a:pos x="223" y="21"/>
                </a:cxn>
                <a:cxn ang="0">
                  <a:pos x="238" y="0"/>
                </a:cxn>
                <a:cxn ang="0">
                  <a:pos x="280" y="8"/>
                </a:cxn>
                <a:cxn ang="0">
                  <a:pos x="355" y="48"/>
                </a:cxn>
                <a:cxn ang="0">
                  <a:pos x="376" y="71"/>
                </a:cxn>
                <a:cxn ang="0">
                  <a:pos x="392" y="90"/>
                </a:cxn>
                <a:cxn ang="0">
                  <a:pos x="418" y="140"/>
                </a:cxn>
                <a:cxn ang="0">
                  <a:pos x="436" y="179"/>
                </a:cxn>
                <a:cxn ang="0">
                  <a:pos x="422" y="198"/>
                </a:cxn>
                <a:cxn ang="0">
                  <a:pos x="434" y="215"/>
                </a:cxn>
                <a:cxn ang="0">
                  <a:pos x="432" y="233"/>
                </a:cxn>
                <a:cxn ang="0">
                  <a:pos x="426" y="242"/>
                </a:cxn>
                <a:cxn ang="0">
                  <a:pos x="440" y="252"/>
                </a:cxn>
                <a:cxn ang="0">
                  <a:pos x="447" y="269"/>
                </a:cxn>
                <a:cxn ang="0">
                  <a:pos x="438" y="277"/>
                </a:cxn>
                <a:cxn ang="0">
                  <a:pos x="428" y="281"/>
                </a:cxn>
                <a:cxn ang="0">
                  <a:pos x="382" y="273"/>
                </a:cxn>
                <a:cxn ang="0">
                  <a:pos x="319" y="271"/>
                </a:cxn>
                <a:cxn ang="0">
                  <a:pos x="284" y="275"/>
                </a:cxn>
                <a:cxn ang="0">
                  <a:pos x="194" y="275"/>
                </a:cxn>
                <a:cxn ang="0">
                  <a:pos x="109" y="275"/>
                </a:cxn>
                <a:cxn ang="0">
                  <a:pos x="77" y="279"/>
                </a:cxn>
                <a:cxn ang="0">
                  <a:pos x="38" y="279"/>
                </a:cxn>
                <a:cxn ang="0">
                  <a:pos x="7" y="275"/>
                </a:cxn>
                <a:cxn ang="0">
                  <a:pos x="13" y="246"/>
                </a:cxn>
                <a:cxn ang="0">
                  <a:pos x="15" y="210"/>
                </a:cxn>
                <a:cxn ang="0">
                  <a:pos x="17" y="185"/>
                </a:cxn>
                <a:cxn ang="0">
                  <a:pos x="17" y="167"/>
                </a:cxn>
                <a:cxn ang="0">
                  <a:pos x="17" y="148"/>
                </a:cxn>
                <a:cxn ang="0">
                  <a:pos x="4" y="119"/>
                </a:cxn>
                <a:cxn ang="0">
                  <a:pos x="2" y="81"/>
                </a:cxn>
                <a:cxn ang="0">
                  <a:pos x="15" y="67"/>
                </a:cxn>
                <a:cxn ang="0">
                  <a:pos x="25" y="63"/>
                </a:cxn>
                <a:cxn ang="0">
                  <a:pos x="34" y="56"/>
                </a:cxn>
                <a:cxn ang="0">
                  <a:pos x="61" y="67"/>
                </a:cxn>
                <a:cxn ang="0">
                  <a:pos x="77" y="88"/>
                </a:cxn>
              </a:cxnLst>
              <a:rect l="0" t="0" r="r" b="b"/>
              <a:pathLst>
                <a:path w="448" h="282">
                  <a:moveTo>
                    <a:pt x="77" y="88"/>
                  </a:moveTo>
                  <a:lnTo>
                    <a:pt x="77" y="96"/>
                  </a:lnTo>
                  <a:lnTo>
                    <a:pt x="82" y="106"/>
                  </a:lnTo>
                  <a:lnTo>
                    <a:pt x="88" y="115"/>
                  </a:lnTo>
                  <a:lnTo>
                    <a:pt x="96" y="121"/>
                  </a:lnTo>
                  <a:lnTo>
                    <a:pt x="105" y="127"/>
                  </a:lnTo>
                  <a:lnTo>
                    <a:pt x="115" y="133"/>
                  </a:lnTo>
                  <a:lnTo>
                    <a:pt x="123" y="135"/>
                  </a:lnTo>
                  <a:lnTo>
                    <a:pt x="134" y="138"/>
                  </a:lnTo>
                  <a:lnTo>
                    <a:pt x="134" y="129"/>
                  </a:lnTo>
                  <a:lnTo>
                    <a:pt x="136" y="119"/>
                  </a:lnTo>
                  <a:lnTo>
                    <a:pt x="140" y="104"/>
                  </a:lnTo>
                  <a:lnTo>
                    <a:pt x="144" y="90"/>
                  </a:lnTo>
                  <a:lnTo>
                    <a:pt x="148" y="77"/>
                  </a:lnTo>
                  <a:lnTo>
                    <a:pt x="153" y="65"/>
                  </a:lnTo>
                  <a:lnTo>
                    <a:pt x="157" y="56"/>
                  </a:lnTo>
                  <a:lnTo>
                    <a:pt x="161" y="52"/>
                  </a:lnTo>
                  <a:lnTo>
                    <a:pt x="180" y="52"/>
                  </a:lnTo>
                  <a:lnTo>
                    <a:pt x="192" y="52"/>
                  </a:lnTo>
                  <a:lnTo>
                    <a:pt x="203" y="50"/>
                  </a:lnTo>
                  <a:lnTo>
                    <a:pt x="209" y="46"/>
                  </a:lnTo>
                  <a:lnTo>
                    <a:pt x="215" y="42"/>
                  </a:lnTo>
                  <a:lnTo>
                    <a:pt x="219" y="33"/>
                  </a:lnTo>
                  <a:lnTo>
                    <a:pt x="223" y="21"/>
                  </a:lnTo>
                  <a:lnTo>
                    <a:pt x="230" y="4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6" y="0"/>
                  </a:lnTo>
                  <a:lnTo>
                    <a:pt x="255" y="2"/>
                  </a:lnTo>
                  <a:lnTo>
                    <a:pt x="280" y="8"/>
                  </a:lnTo>
                  <a:lnTo>
                    <a:pt x="305" y="19"/>
                  </a:lnTo>
                  <a:lnTo>
                    <a:pt x="332" y="33"/>
                  </a:lnTo>
                  <a:lnTo>
                    <a:pt x="355" y="48"/>
                  </a:lnTo>
                  <a:lnTo>
                    <a:pt x="363" y="56"/>
                  </a:lnTo>
                  <a:lnTo>
                    <a:pt x="372" y="65"/>
                  </a:lnTo>
                  <a:lnTo>
                    <a:pt x="376" y="71"/>
                  </a:lnTo>
                  <a:lnTo>
                    <a:pt x="378" y="77"/>
                  </a:lnTo>
                  <a:lnTo>
                    <a:pt x="384" y="81"/>
                  </a:lnTo>
                  <a:lnTo>
                    <a:pt x="392" y="90"/>
                  </a:lnTo>
                  <a:lnTo>
                    <a:pt x="401" y="104"/>
                  </a:lnTo>
                  <a:lnTo>
                    <a:pt x="409" y="121"/>
                  </a:lnTo>
                  <a:lnTo>
                    <a:pt x="418" y="140"/>
                  </a:lnTo>
                  <a:lnTo>
                    <a:pt x="426" y="156"/>
                  </a:lnTo>
                  <a:lnTo>
                    <a:pt x="432" y="171"/>
                  </a:lnTo>
                  <a:lnTo>
                    <a:pt x="436" y="179"/>
                  </a:lnTo>
                  <a:lnTo>
                    <a:pt x="426" y="185"/>
                  </a:lnTo>
                  <a:lnTo>
                    <a:pt x="422" y="192"/>
                  </a:lnTo>
                  <a:lnTo>
                    <a:pt x="422" y="198"/>
                  </a:lnTo>
                  <a:lnTo>
                    <a:pt x="424" y="204"/>
                  </a:lnTo>
                  <a:lnTo>
                    <a:pt x="428" y="210"/>
                  </a:lnTo>
                  <a:lnTo>
                    <a:pt x="434" y="215"/>
                  </a:lnTo>
                  <a:lnTo>
                    <a:pt x="440" y="221"/>
                  </a:lnTo>
                  <a:lnTo>
                    <a:pt x="443" y="227"/>
                  </a:lnTo>
                  <a:lnTo>
                    <a:pt x="432" y="233"/>
                  </a:lnTo>
                  <a:lnTo>
                    <a:pt x="426" y="237"/>
                  </a:lnTo>
                  <a:lnTo>
                    <a:pt x="424" y="240"/>
                  </a:lnTo>
                  <a:lnTo>
                    <a:pt x="426" y="242"/>
                  </a:lnTo>
                  <a:lnTo>
                    <a:pt x="430" y="244"/>
                  </a:lnTo>
                  <a:lnTo>
                    <a:pt x="434" y="248"/>
                  </a:lnTo>
                  <a:lnTo>
                    <a:pt x="440" y="252"/>
                  </a:lnTo>
                  <a:lnTo>
                    <a:pt x="445" y="260"/>
                  </a:lnTo>
                  <a:lnTo>
                    <a:pt x="447" y="265"/>
                  </a:lnTo>
                  <a:lnTo>
                    <a:pt x="447" y="269"/>
                  </a:lnTo>
                  <a:lnTo>
                    <a:pt x="445" y="273"/>
                  </a:lnTo>
                  <a:lnTo>
                    <a:pt x="443" y="275"/>
                  </a:lnTo>
                  <a:lnTo>
                    <a:pt x="438" y="277"/>
                  </a:lnTo>
                  <a:lnTo>
                    <a:pt x="434" y="279"/>
                  </a:lnTo>
                  <a:lnTo>
                    <a:pt x="432" y="279"/>
                  </a:lnTo>
                  <a:lnTo>
                    <a:pt x="428" y="281"/>
                  </a:lnTo>
                  <a:lnTo>
                    <a:pt x="420" y="279"/>
                  </a:lnTo>
                  <a:lnTo>
                    <a:pt x="403" y="275"/>
                  </a:lnTo>
                  <a:lnTo>
                    <a:pt x="382" y="273"/>
                  </a:lnTo>
                  <a:lnTo>
                    <a:pt x="361" y="273"/>
                  </a:lnTo>
                  <a:lnTo>
                    <a:pt x="338" y="271"/>
                  </a:lnTo>
                  <a:lnTo>
                    <a:pt x="319" y="271"/>
                  </a:lnTo>
                  <a:lnTo>
                    <a:pt x="305" y="273"/>
                  </a:lnTo>
                  <a:lnTo>
                    <a:pt x="297" y="275"/>
                  </a:lnTo>
                  <a:lnTo>
                    <a:pt x="284" y="275"/>
                  </a:lnTo>
                  <a:lnTo>
                    <a:pt x="259" y="275"/>
                  </a:lnTo>
                  <a:lnTo>
                    <a:pt x="228" y="275"/>
                  </a:lnTo>
                  <a:lnTo>
                    <a:pt x="194" y="275"/>
                  </a:lnTo>
                  <a:lnTo>
                    <a:pt x="161" y="275"/>
                  </a:lnTo>
                  <a:lnTo>
                    <a:pt x="130" y="275"/>
                  </a:lnTo>
                  <a:lnTo>
                    <a:pt x="109" y="275"/>
                  </a:lnTo>
                  <a:lnTo>
                    <a:pt x="100" y="277"/>
                  </a:lnTo>
                  <a:lnTo>
                    <a:pt x="90" y="277"/>
                  </a:lnTo>
                  <a:lnTo>
                    <a:pt x="77" y="279"/>
                  </a:lnTo>
                  <a:lnTo>
                    <a:pt x="65" y="279"/>
                  </a:lnTo>
                  <a:lnTo>
                    <a:pt x="50" y="279"/>
                  </a:lnTo>
                  <a:lnTo>
                    <a:pt x="38" y="279"/>
                  </a:lnTo>
                  <a:lnTo>
                    <a:pt x="25" y="279"/>
                  </a:lnTo>
                  <a:lnTo>
                    <a:pt x="15" y="277"/>
                  </a:lnTo>
                  <a:lnTo>
                    <a:pt x="7" y="275"/>
                  </a:lnTo>
                  <a:lnTo>
                    <a:pt x="9" y="267"/>
                  </a:lnTo>
                  <a:lnTo>
                    <a:pt x="11" y="256"/>
                  </a:lnTo>
                  <a:lnTo>
                    <a:pt x="13" y="246"/>
                  </a:lnTo>
                  <a:lnTo>
                    <a:pt x="13" y="233"/>
                  </a:lnTo>
                  <a:lnTo>
                    <a:pt x="15" y="221"/>
                  </a:lnTo>
                  <a:lnTo>
                    <a:pt x="15" y="210"/>
                  </a:lnTo>
                  <a:lnTo>
                    <a:pt x="17" y="200"/>
                  </a:lnTo>
                  <a:lnTo>
                    <a:pt x="17" y="192"/>
                  </a:lnTo>
                  <a:lnTo>
                    <a:pt x="17" y="185"/>
                  </a:lnTo>
                  <a:lnTo>
                    <a:pt x="17" y="179"/>
                  </a:lnTo>
                  <a:lnTo>
                    <a:pt x="17" y="173"/>
                  </a:lnTo>
                  <a:lnTo>
                    <a:pt x="17" y="167"/>
                  </a:lnTo>
                  <a:lnTo>
                    <a:pt x="17" y="160"/>
                  </a:lnTo>
                  <a:lnTo>
                    <a:pt x="17" y="154"/>
                  </a:lnTo>
                  <a:lnTo>
                    <a:pt x="17" y="148"/>
                  </a:lnTo>
                  <a:lnTo>
                    <a:pt x="17" y="142"/>
                  </a:lnTo>
                  <a:lnTo>
                    <a:pt x="11" y="131"/>
                  </a:lnTo>
                  <a:lnTo>
                    <a:pt x="4" y="119"/>
                  </a:lnTo>
                  <a:lnTo>
                    <a:pt x="2" y="106"/>
                  </a:lnTo>
                  <a:lnTo>
                    <a:pt x="0" y="92"/>
                  </a:lnTo>
                  <a:lnTo>
                    <a:pt x="2" y="81"/>
                  </a:lnTo>
                  <a:lnTo>
                    <a:pt x="7" y="71"/>
                  </a:lnTo>
                  <a:lnTo>
                    <a:pt x="11" y="69"/>
                  </a:lnTo>
                  <a:lnTo>
                    <a:pt x="15" y="67"/>
                  </a:lnTo>
                  <a:lnTo>
                    <a:pt x="19" y="65"/>
                  </a:lnTo>
                  <a:lnTo>
                    <a:pt x="25" y="65"/>
                  </a:lnTo>
                  <a:lnTo>
                    <a:pt x="25" y="63"/>
                  </a:lnTo>
                  <a:lnTo>
                    <a:pt x="27" y="58"/>
                  </a:lnTo>
                  <a:lnTo>
                    <a:pt x="29" y="58"/>
                  </a:lnTo>
                  <a:lnTo>
                    <a:pt x="34" y="56"/>
                  </a:lnTo>
                  <a:lnTo>
                    <a:pt x="42" y="58"/>
                  </a:lnTo>
                  <a:lnTo>
                    <a:pt x="50" y="63"/>
                  </a:lnTo>
                  <a:lnTo>
                    <a:pt x="61" y="67"/>
                  </a:lnTo>
                  <a:lnTo>
                    <a:pt x="69" y="73"/>
                  </a:lnTo>
                  <a:lnTo>
                    <a:pt x="73" y="81"/>
                  </a:lnTo>
                  <a:lnTo>
                    <a:pt x="77" y="88"/>
                  </a:lnTo>
                </a:path>
              </a:pathLst>
            </a:custGeom>
            <a:solidFill>
              <a:srgbClr val="FFFF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399243" name="Freeform 11"/>
            <p:cNvSpPr>
              <a:spLocks/>
            </p:cNvSpPr>
            <p:nvPr/>
          </p:nvSpPr>
          <p:spPr bwMode="auto">
            <a:xfrm>
              <a:off x="4510" y="1611"/>
              <a:ext cx="496" cy="355"/>
            </a:xfrm>
            <a:custGeom>
              <a:avLst/>
              <a:gdLst/>
              <a:ahLst/>
              <a:cxnLst>
                <a:cxn ang="0">
                  <a:pos x="491" y="194"/>
                </a:cxn>
                <a:cxn ang="0">
                  <a:pos x="495" y="244"/>
                </a:cxn>
                <a:cxn ang="0">
                  <a:pos x="493" y="296"/>
                </a:cxn>
                <a:cxn ang="0">
                  <a:pos x="486" y="335"/>
                </a:cxn>
                <a:cxn ang="0">
                  <a:pos x="463" y="348"/>
                </a:cxn>
                <a:cxn ang="0">
                  <a:pos x="424" y="346"/>
                </a:cxn>
                <a:cxn ang="0">
                  <a:pos x="382" y="341"/>
                </a:cxn>
                <a:cxn ang="0">
                  <a:pos x="355" y="341"/>
                </a:cxn>
                <a:cxn ang="0">
                  <a:pos x="340" y="319"/>
                </a:cxn>
                <a:cxn ang="0">
                  <a:pos x="336" y="287"/>
                </a:cxn>
                <a:cxn ang="0">
                  <a:pos x="338" y="262"/>
                </a:cxn>
                <a:cxn ang="0">
                  <a:pos x="359" y="250"/>
                </a:cxn>
                <a:cxn ang="0">
                  <a:pos x="405" y="254"/>
                </a:cxn>
                <a:cxn ang="0">
                  <a:pos x="430" y="271"/>
                </a:cxn>
                <a:cxn ang="0">
                  <a:pos x="443" y="273"/>
                </a:cxn>
                <a:cxn ang="0">
                  <a:pos x="457" y="256"/>
                </a:cxn>
                <a:cxn ang="0">
                  <a:pos x="447" y="242"/>
                </a:cxn>
                <a:cxn ang="0">
                  <a:pos x="424" y="233"/>
                </a:cxn>
                <a:cxn ang="0">
                  <a:pos x="382" y="223"/>
                </a:cxn>
                <a:cxn ang="0">
                  <a:pos x="338" y="223"/>
                </a:cxn>
                <a:cxn ang="0">
                  <a:pos x="317" y="227"/>
                </a:cxn>
                <a:cxn ang="0">
                  <a:pos x="311" y="244"/>
                </a:cxn>
                <a:cxn ang="0">
                  <a:pos x="301" y="281"/>
                </a:cxn>
                <a:cxn ang="0">
                  <a:pos x="282" y="285"/>
                </a:cxn>
                <a:cxn ang="0">
                  <a:pos x="246" y="281"/>
                </a:cxn>
                <a:cxn ang="0">
                  <a:pos x="167" y="275"/>
                </a:cxn>
                <a:cxn ang="0">
                  <a:pos x="117" y="275"/>
                </a:cxn>
                <a:cxn ang="0">
                  <a:pos x="92" y="273"/>
                </a:cxn>
                <a:cxn ang="0">
                  <a:pos x="69" y="281"/>
                </a:cxn>
                <a:cxn ang="0">
                  <a:pos x="67" y="308"/>
                </a:cxn>
                <a:cxn ang="0">
                  <a:pos x="65" y="333"/>
                </a:cxn>
                <a:cxn ang="0">
                  <a:pos x="57" y="348"/>
                </a:cxn>
                <a:cxn ang="0">
                  <a:pos x="42" y="352"/>
                </a:cxn>
                <a:cxn ang="0">
                  <a:pos x="27" y="346"/>
                </a:cxn>
                <a:cxn ang="0">
                  <a:pos x="15" y="327"/>
                </a:cxn>
                <a:cxn ang="0">
                  <a:pos x="19" y="310"/>
                </a:cxn>
                <a:cxn ang="0">
                  <a:pos x="17" y="292"/>
                </a:cxn>
                <a:cxn ang="0">
                  <a:pos x="17" y="273"/>
                </a:cxn>
                <a:cxn ang="0">
                  <a:pos x="15" y="221"/>
                </a:cxn>
                <a:cxn ang="0">
                  <a:pos x="13" y="175"/>
                </a:cxn>
                <a:cxn ang="0">
                  <a:pos x="11" y="154"/>
                </a:cxn>
                <a:cxn ang="0">
                  <a:pos x="9" y="117"/>
                </a:cxn>
                <a:cxn ang="0">
                  <a:pos x="9" y="94"/>
                </a:cxn>
                <a:cxn ang="0">
                  <a:pos x="4" y="73"/>
                </a:cxn>
                <a:cxn ang="0">
                  <a:pos x="4" y="52"/>
                </a:cxn>
                <a:cxn ang="0">
                  <a:pos x="9" y="33"/>
                </a:cxn>
                <a:cxn ang="0">
                  <a:pos x="46" y="15"/>
                </a:cxn>
                <a:cxn ang="0">
                  <a:pos x="86" y="6"/>
                </a:cxn>
                <a:cxn ang="0">
                  <a:pos x="119" y="2"/>
                </a:cxn>
                <a:cxn ang="0">
                  <a:pos x="196" y="2"/>
                </a:cxn>
                <a:cxn ang="0">
                  <a:pos x="324" y="27"/>
                </a:cxn>
                <a:cxn ang="0">
                  <a:pos x="357" y="44"/>
                </a:cxn>
                <a:cxn ang="0">
                  <a:pos x="374" y="52"/>
                </a:cxn>
                <a:cxn ang="0">
                  <a:pos x="413" y="75"/>
                </a:cxn>
                <a:cxn ang="0">
                  <a:pos x="465" y="131"/>
                </a:cxn>
                <a:cxn ang="0">
                  <a:pos x="478" y="156"/>
                </a:cxn>
              </a:cxnLst>
              <a:rect l="0" t="0" r="r" b="b"/>
              <a:pathLst>
                <a:path w="496" h="353">
                  <a:moveTo>
                    <a:pt x="478" y="162"/>
                  </a:moveTo>
                  <a:lnTo>
                    <a:pt x="486" y="179"/>
                  </a:lnTo>
                  <a:lnTo>
                    <a:pt x="491" y="194"/>
                  </a:lnTo>
                  <a:lnTo>
                    <a:pt x="495" y="210"/>
                  </a:lnTo>
                  <a:lnTo>
                    <a:pt x="495" y="227"/>
                  </a:lnTo>
                  <a:lnTo>
                    <a:pt x="495" y="244"/>
                  </a:lnTo>
                  <a:lnTo>
                    <a:pt x="495" y="260"/>
                  </a:lnTo>
                  <a:lnTo>
                    <a:pt x="495" y="277"/>
                  </a:lnTo>
                  <a:lnTo>
                    <a:pt x="493" y="296"/>
                  </a:lnTo>
                  <a:lnTo>
                    <a:pt x="493" y="312"/>
                  </a:lnTo>
                  <a:lnTo>
                    <a:pt x="491" y="325"/>
                  </a:lnTo>
                  <a:lnTo>
                    <a:pt x="486" y="335"/>
                  </a:lnTo>
                  <a:lnTo>
                    <a:pt x="480" y="341"/>
                  </a:lnTo>
                  <a:lnTo>
                    <a:pt x="472" y="346"/>
                  </a:lnTo>
                  <a:lnTo>
                    <a:pt x="463" y="348"/>
                  </a:lnTo>
                  <a:lnTo>
                    <a:pt x="455" y="350"/>
                  </a:lnTo>
                  <a:lnTo>
                    <a:pt x="445" y="350"/>
                  </a:lnTo>
                  <a:lnTo>
                    <a:pt x="424" y="346"/>
                  </a:lnTo>
                  <a:lnTo>
                    <a:pt x="403" y="344"/>
                  </a:lnTo>
                  <a:lnTo>
                    <a:pt x="392" y="341"/>
                  </a:lnTo>
                  <a:lnTo>
                    <a:pt x="382" y="341"/>
                  </a:lnTo>
                  <a:lnTo>
                    <a:pt x="374" y="344"/>
                  </a:lnTo>
                  <a:lnTo>
                    <a:pt x="365" y="346"/>
                  </a:lnTo>
                  <a:lnTo>
                    <a:pt x="355" y="341"/>
                  </a:lnTo>
                  <a:lnTo>
                    <a:pt x="349" y="335"/>
                  </a:lnTo>
                  <a:lnTo>
                    <a:pt x="342" y="327"/>
                  </a:lnTo>
                  <a:lnTo>
                    <a:pt x="340" y="319"/>
                  </a:lnTo>
                  <a:lnTo>
                    <a:pt x="338" y="310"/>
                  </a:lnTo>
                  <a:lnTo>
                    <a:pt x="336" y="300"/>
                  </a:lnTo>
                  <a:lnTo>
                    <a:pt x="336" y="287"/>
                  </a:lnTo>
                  <a:lnTo>
                    <a:pt x="336" y="273"/>
                  </a:lnTo>
                  <a:lnTo>
                    <a:pt x="336" y="267"/>
                  </a:lnTo>
                  <a:lnTo>
                    <a:pt x="338" y="262"/>
                  </a:lnTo>
                  <a:lnTo>
                    <a:pt x="342" y="258"/>
                  </a:lnTo>
                  <a:lnTo>
                    <a:pt x="347" y="254"/>
                  </a:lnTo>
                  <a:lnTo>
                    <a:pt x="359" y="250"/>
                  </a:lnTo>
                  <a:lnTo>
                    <a:pt x="374" y="250"/>
                  </a:lnTo>
                  <a:lnTo>
                    <a:pt x="390" y="252"/>
                  </a:lnTo>
                  <a:lnTo>
                    <a:pt x="405" y="254"/>
                  </a:lnTo>
                  <a:lnTo>
                    <a:pt x="418" y="260"/>
                  </a:lnTo>
                  <a:lnTo>
                    <a:pt x="426" y="267"/>
                  </a:lnTo>
                  <a:lnTo>
                    <a:pt x="430" y="271"/>
                  </a:lnTo>
                  <a:lnTo>
                    <a:pt x="434" y="273"/>
                  </a:lnTo>
                  <a:lnTo>
                    <a:pt x="438" y="273"/>
                  </a:lnTo>
                  <a:lnTo>
                    <a:pt x="443" y="273"/>
                  </a:lnTo>
                  <a:lnTo>
                    <a:pt x="451" y="271"/>
                  </a:lnTo>
                  <a:lnTo>
                    <a:pt x="455" y="264"/>
                  </a:lnTo>
                  <a:lnTo>
                    <a:pt x="457" y="256"/>
                  </a:lnTo>
                  <a:lnTo>
                    <a:pt x="455" y="250"/>
                  </a:lnTo>
                  <a:lnTo>
                    <a:pt x="451" y="246"/>
                  </a:lnTo>
                  <a:lnTo>
                    <a:pt x="447" y="242"/>
                  </a:lnTo>
                  <a:lnTo>
                    <a:pt x="443" y="237"/>
                  </a:lnTo>
                  <a:lnTo>
                    <a:pt x="434" y="235"/>
                  </a:lnTo>
                  <a:lnTo>
                    <a:pt x="424" y="233"/>
                  </a:lnTo>
                  <a:lnTo>
                    <a:pt x="411" y="229"/>
                  </a:lnTo>
                  <a:lnTo>
                    <a:pt x="397" y="225"/>
                  </a:lnTo>
                  <a:lnTo>
                    <a:pt x="382" y="223"/>
                  </a:lnTo>
                  <a:lnTo>
                    <a:pt x="365" y="221"/>
                  </a:lnTo>
                  <a:lnTo>
                    <a:pt x="351" y="221"/>
                  </a:lnTo>
                  <a:lnTo>
                    <a:pt x="338" y="223"/>
                  </a:lnTo>
                  <a:lnTo>
                    <a:pt x="328" y="227"/>
                  </a:lnTo>
                  <a:lnTo>
                    <a:pt x="322" y="225"/>
                  </a:lnTo>
                  <a:lnTo>
                    <a:pt x="317" y="227"/>
                  </a:lnTo>
                  <a:lnTo>
                    <a:pt x="315" y="229"/>
                  </a:lnTo>
                  <a:lnTo>
                    <a:pt x="313" y="233"/>
                  </a:lnTo>
                  <a:lnTo>
                    <a:pt x="311" y="244"/>
                  </a:lnTo>
                  <a:lnTo>
                    <a:pt x="309" y="258"/>
                  </a:lnTo>
                  <a:lnTo>
                    <a:pt x="307" y="271"/>
                  </a:lnTo>
                  <a:lnTo>
                    <a:pt x="301" y="281"/>
                  </a:lnTo>
                  <a:lnTo>
                    <a:pt x="297" y="285"/>
                  </a:lnTo>
                  <a:lnTo>
                    <a:pt x="290" y="287"/>
                  </a:lnTo>
                  <a:lnTo>
                    <a:pt x="282" y="285"/>
                  </a:lnTo>
                  <a:lnTo>
                    <a:pt x="274" y="283"/>
                  </a:lnTo>
                  <a:lnTo>
                    <a:pt x="265" y="283"/>
                  </a:lnTo>
                  <a:lnTo>
                    <a:pt x="246" y="281"/>
                  </a:lnTo>
                  <a:lnTo>
                    <a:pt x="221" y="279"/>
                  </a:lnTo>
                  <a:lnTo>
                    <a:pt x="194" y="277"/>
                  </a:lnTo>
                  <a:lnTo>
                    <a:pt x="167" y="275"/>
                  </a:lnTo>
                  <a:lnTo>
                    <a:pt x="144" y="273"/>
                  </a:lnTo>
                  <a:lnTo>
                    <a:pt x="125" y="273"/>
                  </a:lnTo>
                  <a:lnTo>
                    <a:pt x="117" y="275"/>
                  </a:lnTo>
                  <a:lnTo>
                    <a:pt x="111" y="275"/>
                  </a:lnTo>
                  <a:lnTo>
                    <a:pt x="100" y="273"/>
                  </a:lnTo>
                  <a:lnTo>
                    <a:pt x="92" y="273"/>
                  </a:lnTo>
                  <a:lnTo>
                    <a:pt x="82" y="275"/>
                  </a:lnTo>
                  <a:lnTo>
                    <a:pt x="75" y="277"/>
                  </a:lnTo>
                  <a:lnTo>
                    <a:pt x="69" y="281"/>
                  </a:lnTo>
                  <a:lnTo>
                    <a:pt x="65" y="287"/>
                  </a:lnTo>
                  <a:lnTo>
                    <a:pt x="67" y="298"/>
                  </a:lnTo>
                  <a:lnTo>
                    <a:pt x="67" y="308"/>
                  </a:lnTo>
                  <a:lnTo>
                    <a:pt x="69" y="316"/>
                  </a:lnTo>
                  <a:lnTo>
                    <a:pt x="67" y="325"/>
                  </a:lnTo>
                  <a:lnTo>
                    <a:pt x="65" y="333"/>
                  </a:lnTo>
                  <a:lnTo>
                    <a:pt x="63" y="337"/>
                  </a:lnTo>
                  <a:lnTo>
                    <a:pt x="61" y="344"/>
                  </a:lnTo>
                  <a:lnTo>
                    <a:pt x="57" y="348"/>
                  </a:lnTo>
                  <a:lnTo>
                    <a:pt x="52" y="350"/>
                  </a:lnTo>
                  <a:lnTo>
                    <a:pt x="46" y="352"/>
                  </a:lnTo>
                  <a:lnTo>
                    <a:pt x="42" y="352"/>
                  </a:lnTo>
                  <a:lnTo>
                    <a:pt x="38" y="350"/>
                  </a:lnTo>
                  <a:lnTo>
                    <a:pt x="32" y="348"/>
                  </a:lnTo>
                  <a:lnTo>
                    <a:pt x="27" y="346"/>
                  </a:lnTo>
                  <a:lnTo>
                    <a:pt x="23" y="339"/>
                  </a:lnTo>
                  <a:lnTo>
                    <a:pt x="19" y="333"/>
                  </a:lnTo>
                  <a:lnTo>
                    <a:pt x="15" y="327"/>
                  </a:lnTo>
                  <a:lnTo>
                    <a:pt x="17" y="323"/>
                  </a:lnTo>
                  <a:lnTo>
                    <a:pt x="17" y="316"/>
                  </a:lnTo>
                  <a:lnTo>
                    <a:pt x="19" y="310"/>
                  </a:lnTo>
                  <a:lnTo>
                    <a:pt x="19" y="304"/>
                  </a:lnTo>
                  <a:lnTo>
                    <a:pt x="19" y="298"/>
                  </a:lnTo>
                  <a:lnTo>
                    <a:pt x="17" y="292"/>
                  </a:lnTo>
                  <a:lnTo>
                    <a:pt x="17" y="285"/>
                  </a:lnTo>
                  <a:lnTo>
                    <a:pt x="15" y="281"/>
                  </a:lnTo>
                  <a:lnTo>
                    <a:pt x="17" y="273"/>
                  </a:lnTo>
                  <a:lnTo>
                    <a:pt x="17" y="258"/>
                  </a:lnTo>
                  <a:lnTo>
                    <a:pt x="17" y="242"/>
                  </a:lnTo>
                  <a:lnTo>
                    <a:pt x="15" y="221"/>
                  </a:lnTo>
                  <a:lnTo>
                    <a:pt x="15" y="202"/>
                  </a:lnTo>
                  <a:lnTo>
                    <a:pt x="13" y="185"/>
                  </a:lnTo>
                  <a:lnTo>
                    <a:pt x="13" y="175"/>
                  </a:lnTo>
                  <a:lnTo>
                    <a:pt x="13" y="169"/>
                  </a:lnTo>
                  <a:lnTo>
                    <a:pt x="13" y="164"/>
                  </a:lnTo>
                  <a:lnTo>
                    <a:pt x="11" y="154"/>
                  </a:lnTo>
                  <a:lnTo>
                    <a:pt x="11" y="142"/>
                  </a:lnTo>
                  <a:lnTo>
                    <a:pt x="9" y="129"/>
                  </a:lnTo>
                  <a:lnTo>
                    <a:pt x="9" y="117"/>
                  </a:lnTo>
                  <a:lnTo>
                    <a:pt x="9" y="106"/>
                  </a:lnTo>
                  <a:lnTo>
                    <a:pt x="9" y="98"/>
                  </a:lnTo>
                  <a:lnTo>
                    <a:pt x="9" y="94"/>
                  </a:lnTo>
                  <a:lnTo>
                    <a:pt x="7" y="87"/>
                  </a:lnTo>
                  <a:lnTo>
                    <a:pt x="7" y="81"/>
                  </a:lnTo>
                  <a:lnTo>
                    <a:pt x="4" y="73"/>
                  </a:lnTo>
                  <a:lnTo>
                    <a:pt x="4" y="67"/>
                  </a:lnTo>
                  <a:lnTo>
                    <a:pt x="4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9" y="33"/>
                  </a:lnTo>
                  <a:lnTo>
                    <a:pt x="19" y="27"/>
                  </a:lnTo>
                  <a:lnTo>
                    <a:pt x="34" y="21"/>
                  </a:lnTo>
                  <a:lnTo>
                    <a:pt x="46" y="15"/>
                  </a:lnTo>
                  <a:lnTo>
                    <a:pt x="61" y="10"/>
                  </a:lnTo>
                  <a:lnTo>
                    <a:pt x="73" y="6"/>
                  </a:lnTo>
                  <a:lnTo>
                    <a:pt x="86" y="6"/>
                  </a:lnTo>
                  <a:lnTo>
                    <a:pt x="94" y="6"/>
                  </a:lnTo>
                  <a:lnTo>
                    <a:pt x="105" y="4"/>
                  </a:lnTo>
                  <a:lnTo>
                    <a:pt x="119" y="2"/>
                  </a:lnTo>
                  <a:lnTo>
                    <a:pt x="136" y="0"/>
                  </a:lnTo>
                  <a:lnTo>
                    <a:pt x="155" y="0"/>
                  </a:lnTo>
                  <a:lnTo>
                    <a:pt x="196" y="2"/>
                  </a:lnTo>
                  <a:lnTo>
                    <a:pt x="242" y="8"/>
                  </a:lnTo>
                  <a:lnTo>
                    <a:pt x="286" y="17"/>
                  </a:lnTo>
                  <a:lnTo>
                    <a:pt x="324" y="27"/>
                  </a:lnTo>
                  <a:lnTo>
                    <a:pt x="338" y="31"/>
                  </a:lnTo>
                  <a:lnTo>
                    <a:pt x="351" y="37"/>
                  </a:lnTo>
                  <a:lnTo>
                    <a:pt x="357" y="44"/>
                  </a:lnTo>
                  <a:lnTo>
                    <a:pt x="359" y="48"/>
                  </a:lnTo>
                  <a:lnTo>
                    <a:pt x="367" y="50"/>
                  </a:lnTo>
                  <a:lnTo>
                    <a:pt x="374" y="52"/>
                  </a:lnTo>
                  <a:lnTo>
                    <a:pt x="384" y="56"/>
                  </a:lnTo>
                  <a:lnTo>
                    <a:pt x="392" y="60"/>
                  </a:lnTo>
                  <a:lnTo>
                    <a:pt x="413" y="75"/>
                  </a:lnTo>
                  <a:lnTo>
                    <a:pt x="432" y="92"/>
                  </a:lnTo>
                  <a:lnTo>
                    <a:pt x="451" y="110"/>
                  </a:lnTo>
                  <a:lnTo>
                    <a:pt x="465" y="131"/>
                  </a:lnTo>
                  <a:lnTo>
                    <a:pt x="472" y="139"/>
                  </a:lnTo>
                  <a:lnTo>
                    <a:pt x="476" y="148"/>
                  </a:lnTo>
                  <a:lnTo>
                    <a:pt x="478" y="156"/>
                  </a:lnTo>
                  <a:lnTo>
                    <a:pt x="478" y="162"/>
                  </a:lnTo>
                </a:path>
              </a:pathLst>
            </a:custGeom>
            <a:solidFill>
              <a:srgbClr val="99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399244" name="Freeform 12"/>
            <p:cNvSpPr>
              <a:spLocks/>
            </p:cNvSpPr>
            <p:nvPr/>
          </p:nvSpPr>
          <p:spPr bwMode="auto">
            <a:xfrm>
              <a:off x="5299" y="1781"/>
              <a:ext cx="118" cy="128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" y="96"/>
                </a:cxn>
                <a:cxn ang="0">
                  <a:pos x="6" y="98"/>
                </a:cxn>
                <a:cxn ang="0">
                  <a:pos x="8" y="100"/>
                </a:cxn>
                <a:cxn ang="0">
                  <a:pos x="14" y="100"/>
                </a:cxn>
                <a:cxn ang="0">
                  <a:pos x="27" y="96"/>
                </a:cxn>
                <a:cxn ang="0">
                  <a:pos x="40" y="91"/>
                </a:cxn>
                <a:cxn ang="0">
                  <a:pos x="50" y="85"/>
                </a:cxn>
                <a:cxn ang="0">
                  <a:pos x="58" y="87"/>
                </a:cxn>
                <a:cxn ang="0">
                  <a:pos x="65" y="96"/>
                </a:cxn>
                <a:cxn ang="0">
                  <a:pos x="71" y="102"/>
                </a:cxn>
                <a:cxn ang="0">
                  <a:pos x="77" y="110"/>
                </a:cxn>
                <a:cxn ang="0">
                  <a:pos x="87" y="123"/>
                </a:cxn>
                <a:cxn ang="0">
                  <a:pos x="98" y="127"/>
                </a:cxn>
                <a:cxn ang="0">
                  <a:pos x="108" y="125"/>
                </a:cxn>
                <a:cxn ang="0">
                  <a:pos x="110" y="116"/>
                </a:cxn>
                <a:cxn ang="0">
                  <a:pos x="104" y="102"/>
                </a:cxn>
                <a:cxn ang="0">
                  <a:pos x="100" y="91"/>
                </a:cxn>
                <a:cxn ang="0">
                  <a:pos x="94" y="85"/>
                </a:cxn>
                <a:cxn ang="0">
                  <a:pos x="87" y="77"/>
                </a:cxn>
                <a:cxn ang="0">
                  <a:pos x="81" y="68"/>
                </a:cxn>
                <a:cxn ang="0">
                  <a:pos x="81" y="64"/>
                </a:cxn>
                <a:cxn ang="0">
                  <a:pos x="90" y="58"/>
                </a:cxn>
                <a:cxn ang="0">
                  <a:pos x="100" y="52"/>
                </a:cxn>
                <a:cxn ang="0">
                  <a:pos x="115" y="33"/>
                </a:cxn>
                <a:cxn ang="0">
                  <a:pos x="115" y="23"/>
                </a:cxn>
                <a:cxn ang="0">
                  <a:pos x="98" y="25"/>
                </a:cxn>
                <a:cxn ang="0">
                  <a:pos x="81" y="29"/>
                </a:cxn>
                <a:cxn ang="0">
                  <a:pos x="73" y="35"/>
                </a:cxn>
                <a:cxn ang="0">
                  <a:pos x="58" y="37"/>
                </a:cxn>
                <a:cxn ang="0">
                  <a:pos x="46" y="27"/>
                </a:cxn>
                <a:cxn ang="0">
                  <a:pos x="37" y="14"/>
                </a:cxn>
                <a:cxn ang="0">
                  <a:pos x="27" y="4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6" y="16"/>
                </a:cxn>
                <a:cxn ang="0">
                  <a:pos x="12" y="29"/>
                </a:cxn>
                <a:cxn ang="0">
                  <a:pos x="17" y="37"/>
                </a:cxn>
                <a:cxn ang="0">
                  <a:pos x="23" y="48"/>
                </a:cxn>
                <a:cxn ang="0">
                  <a:pos x="31" y="56"/>
                </a:cxn>
                <a:cxn ang="0">
                  <a:pos x="29" y="62"/>
                </a:cxn>
                <a:cxn ang="0">
                  <a:pos x="17" y="68"/>
                </a:cxn>
                <a:cxn ang="0">
                  <a:pos x="6" y="77"/>
                </a:cxn>
                <a:cxn ang="0">
                  <a:pos x="2" y="87"/>
                </a:cxn>
              </a:cxnLst>
              <a:rect l="0" t="0" r="r" b="b"/>
              <a:pathLst>
                <a:path w="118" h="128">
                  <a:moveTo>
                    <a:pt x="0" y="93"/>
                  </a:moveTo>
                  <a:lnTo>
                    <a:pt x="0" y="93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2"/>
                  </a:lnTo>
                  <a:lnTo>
                    <a:pt x="14" y="100"/>
                  </a:lnTo>
                  <a:lnTo>
                    <a:pt x="21" y="98"/>
                  </a:lnTo>
                  <a:lnTo>
                    <a:pt x="27" y="96"/>
                  </a:lnTo>
                  <a:lnTo>
                    <a:pt x="33" y="93"/>
                  </a:lnTo>
                  <a:lnTo>
                    <a:pt x="40" y="91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4" y="83"/>
                  </a:lnTo>
                  <a:lnTo>
                    <a:pt x="58" y="87"/>
                  </a:lnTo>
                  <a:lnTo>
                    <a:pt x="62" y="91"/>
                  </a:lnTo>
                  <a:lnTo>
                    <a:pt x="65" y="96"/>
                  </a:lnTo>
                  <a:lnTo>
                    <a:pt x="67" y="98"/>
                  </a:lnTo>
                  <a:lnTo>
                    <a:pt x="71" y="102"/>
                  </a:lnTo>
                  <a:lnTo>
                    <a:pt x="73" y="106"/>
                  </a:lnTo>
                  <a:lnTo>
                    <a:pt x="77" y="110"/>
                  </a:lnTo>
                  <a:lnTo>
                    <a:pt x="81" y="116"/>
                  </a:lnTo>
                  <a:lnTo>
                    <a:pt x="87" y="123"/>
                  </a:lnTo>
                  <a:lnTo>
                    <a:pt x="94" y="127"/>
                  </a:lnTo>
                  <a:lnTo>
                    <a:pt x="98" y="127"/>
                  </a:lnTo>
                  <a:lnTo>
                    <a:pt x="104" y="127"/>
                  </a:lnTo>
                  <a:lnTo>
                    <a:pt x="108" y="125"/>
                  </a:lnTo>
                  <a:lnTo>
                    <a:pt x="110" y="121"/>
                  </a:lnTo>
                  <a:lnTo>
                    <a:pt x="110" y="116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2" y="96"/>
                  </a:lnTo>
                  <a:lnTo>
                    <a:pt x="100" y="91"/>
                  </a:lnTo>
                  <a:lnTo>
                    <a:pt x="98" y="87"/>
                  </a:lnTo>
                  <a:lnTo>
                    <a:pt x="94" y="85"/>
                  </a:lnTo>
                  <a:lnTo>
                    <a:pt x="92" y="81"/>
                  </a:lnTo>
                  <a:lnTo>
                    <a:pt x="87" y="77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81" y="66"/>
                  </a:lnTo>
                  <a:lnTo>
                    <a:pt x="81" y="64"/>
                  </a:lnTo>
                  <a:lnTo>
                    <a:pt x="85" y="62"/>
                  </a:lnTo>
                  <a:lnTo>
                    <a:pt x="90" y="58"/>
                  </a:lnTo>
                  <a:lnTo>
                    <a:pt x="94" y="56"/>
                  </a:lnTo>
                  <a:lnTo>
                    <a:pt x="100" y="52"/>
                  </a:lnTo>
                  <a:lnTo>
                    <a:pt x="106" y="46"/>
                  </a:lnTo>
                  <a:lnTo>
                    <a:pt x="115" y="33"/>
                  </a:lnTo>
                  <a:lnTo>
                    <a:pt x="117" y="25"/>
                  </a:lnTo>
                  <a:lnTo>
                    <a:pt x="115" y="23"/>
                  </a:lnTo>
                  <a:lnTo>
                    <a:pt x="106" y="23"/>
                  </a:lnTo>
                  <a:lnTo>
                    <a:pt x="98" y="25"/>
                  </a:lnTo>
                  <a:lnTo>
                    <a:pt x="90" y="27"/>
                  </a:lnTo>
                  <a:lnTo>
                    <a:pt x="81" y="29"/>
                  </a:lnTo>
                  <a:lnTo>
                    <a:pt x="77" y="29"/>
                  </a:lnTo>
                  <a:lnTo>
                    <a:pt x="73" y="35"/>
                  </a:lnTo>
                  <a:lnTo>
                    <a:pt x="65" y="37"/>
                  </a:lnTo>
                  <a:lnTo>
                    <a:pt x="58" y="37"/>
                  </a:lnTo>
                  <a:lnTo>
                    <a:pt x="52" y="33"/>
                  </a:lnTo>
                  <a:lnTo>
                    <a:pt x="46" y="27"/>
                  </a:lnTo>
                  <a:lnTo>
                    <a:pt x="42" y="21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27" y="4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6" y="16"/>
                  </a:lnTo>
                  <a:lnTo>
                    <a:pt x="10" y="25"/>
                  </a:lnTo>
                  <a:lnTo>
                    <a:pt x="12" y="29"/>
                  </a:lnTo>
                  <a:lnTo>
                    <a:pt x="14" y="33"/>
                  </a:lnTo>
                  <a:lnTo>
                    <a:pt x="17" y="37"/>
                  </a:lnTo>
                  <a:lnTo>
                    <a:pt x="21" y="41"/>
                  </a:lnTo>
                  <a:lnTo>
                    <a:pt x="23" y="48"/>
                  </a:lnTo>
                  <a:lnTo>
                    <a:pt x="27" y="52"/>
                  </a:lnTo>
                  <a:lnTo>
                    <a:pt x="31" y="56"/>
                  </a:lnTo>
                  <a:lnTo>
                    <a:pt x="33" y="58"/>
                  </a:lnTo>
                  <a:lnTo>
                    <a:pt x="29" y="62"/>
                  </a:lnTo>
                  <a:lnTo>
                    <a:pt x="23" y="64"/>
                  </a:lnTo>
                  <a:lnTo>
                    <a:pt x="17" y="68"/>
                  </a:lnTo>
                  <a:lnTo>
                    <a:pt x="12" y="73"/>
                  </a:lnTo>
                  <a:lnTo>
                    <a:pt x="6" y="77"/>
                  </a:lnTo>
                  <a:lnTo>
                    <a:pt x="4" y="81"/>
                  </a:lnTo>
                  <a:lnTo>
                    <a:pt x="2" y="87"/>
                  </a:lnTo>
                  <a:lnTo>
                    <a:pt x="0" y="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543"/>
            </a:p>
          </p:txBody>
        </p:sp>
      </p:grpSp>
    </p:spTree>
    <p:extLst>
      <p:ext uri="{BB962C8B-B14F-4D97-AF65-F5344CB8AC3E}">
        <p14:creationId xmlns:p14="http://schemas.microsoft.com/office/powerpoint/2010/main" val="2896841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923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85977" y="149680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Diagnosing cerebral edema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401283" name="Rectangle 3"/>
          <p:cNvSpPr>
            <a:spLocks noChangeArrowheads="1"/>
          </p:cNvSpPr>
          <p:nvPr/>
        </p:nvSpPr>
        <p:spPr bwMode="auto">
          <a:xfrm>
            <a:off x="2002971" y="904875"/>
            <a:ext cx="8235043" cy="5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Major criteria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Altered mentation/fluctuating 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level of consciousness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Sustained HR deceleration (decline more than 20 bpm) not attributable to improved intravascular volume or sleep state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2400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Fall in HR to &lt;70% from maximum at admission in 11/26 patients with CE</a:t>
            </a:r>
            <a:br>
              <a:rPr lang="sv-SE" sz="2400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137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Edge J. ISPAD 2004</a:t>
            </a:r>
            <a:endParaRPr lang="sv-SE" sz="24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Age-inappropriate incontinence</a:t>
            </a:r>
          </a:p>
        </p:txBody>
      </p:sp>
      <p:sp>
        <p:nvSpPr>
          <p:cNvPr id="2401284" name="Rectangle 4"/>
          <p:cNvSpPr>
            <a:spLocks noChangeArrowheads="1"/>
          </p:cNvSpPr>
          <p:nvPr/>
        </p:nvSpPr>
        <p:spPr bwMode="auto">
          <a:xfrm>
            <a:off x="2002971" y="5470072"/>
            <a:ext cx="8235043" cy="98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 major or one major and 2 minor criteria for diagnosis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073604"/>
            <a:ext cx="2088696" cy="158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4769304" y="6540954"/>
            <a:ext cx="4603296" cy="3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4480" tIns="52241" rIns="104480" bIns="52241">
            <a:spAutoFit/>
          </a:bodyPr>
          <a:lstStyle>
            <a:lvl1pPr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sv-SE" altLang="en-US" sz="1371">
                <a:solidFill>
                  <a:srgbClr val="FFFF33"/>
                </a:solidFill>
                <a:latin typeface="Arial" panose="020B0604020202020204" pitchFamily="34" charset="0"/>
              </a:rPr>
              <a:t>Muir A et al. </a:t>
            </a: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Diabetes Care 2004</a:t>
            </a:r>
            <a:r>
              <a:rPr lang="sv-SE" altLang="en-US" sz="1371">
                <a:solidFill>
                  <a:srgbClr val="FFFF33"/>
                </a:solidFill>
                <a:latin typeface="Arial" panose="020B0604020202020204" pitchFamily="34" charset="0"/>
              </a:rPr>
              <a:t>;</a:t>
            </a: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27:1541–46</a:t>
            </a:r>
            <a:r>
              <a:rPr lang="sv-SE" altLang="en-US" sz="1371">
                <a:solidFill>
                  <a:srgbClr val="FFFF33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747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128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 and salt replacement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197507" name="Rectangle 3"/>
          <p:cNvSpPr>
            <a:spLocks noChangeArrowheads="1"/>
          </p:cNvSpPr>
          <p:nvPr/>
        </p:nvSpPr>
        <p:spPr bwMode="auto">
          <a:xfrm>
            <a:off x="2002972" y="650422"/>
            <a:ext cx="8184697" cy="420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	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 needed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volume expansion to restore peripheral circulation (resuscitation) should begin immediately with an isotonic solution (0.9% saline or balanced solution such as Ringer's lactate) (E)</a:t>
            </a:r>
            <a:endParaRPr lang="sv-SE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… 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where it is clinically indicated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the volume typically is 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10-20 mL/kg over 1-2 hours,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and may be repeated if necessary (E)</a:t>
            </a:r>
            <a:endParaRPr lang="sv-SE" sz="2400" dirty="0">
              <a:solidFill>
                <a:srgbClr val="47FF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Use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crystalloid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not colloid (C)</a:t>
            </a:r>
          </a:p>
        </p:txBody>
      </p:sp>
      <p:sp>
        <p:nvSpPr>
          <p:cNvPr id="2197508" name="Rectangle 4"/>
          <p:cNvSpPr>
            <a:spLocks noChangeArrowheads="1"/>
          </p:cNvSpPr>
          <p:nvPr/>
        </p:nvSpPr>
        <p:spPr bwMode="auto">
          <a:xfrm>
            <a:off x="2002972" y="4384221"/>
            <a:ext cx="8184697" cy="220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i="1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Subsequent 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fluid management (deficit replacement) should be with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0.9% saline or a balanced salt solution such as Ringer's lactate (or acetate)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for at least 4-6 hours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(C,E)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31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750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Diagnosing cerebral edema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403331" name="Rectangle 3"/>
          <p:cNvSpPr>
            <a:spLocks noChangeArrowheads="1"/>
          </p:cNvSpPr>
          <p:nvPr/>
        </p:nvSpPr>
        <p:spPr bwMode="auto">
          <a:xfrm>
            <a:off x="2002972" y="555172"/>
            <a:ext cx="8406493" cy="394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Minor criteria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Vomiting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Headache – </a:t>
            </a:r>
            <a:r>
              <a:rPr lang="sv-SE" sz="2400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10/44 at 2-12 hours before event </a:t>
            </a:r>
            <a:r>
              <a:rPr lang="sv-SE" sz="137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Edge J. ISPAD 2004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Lethargy or being not easily aroused from sleep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Diastolic blood pressure &gt;90 mmHg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Age &lt;5 years</a:t>
            </a:r>
          </a:p>
        </p:txBody>
      </p:sp>
      <p:sp>
        <p:nvSpPr>
          <p:cNvPr id="2403332" name="Rectangle 4"/>
          <p:cNvSpPr>
            <a:spLocks noChangeArrowheads="1"/>
          </p:cNvSpPr>
          <p:nvPr/>
        </p:nvSpPr>
        <p:spPr bwMode="auto">
          <a:xfrm>
            <a:off x="2002971" y="4079422"/>
            <a:ext cx="8235043" cy="98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 major or one major and 2 minor criteria for diagnosis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4769304" y="6576332"/>
            <a:ext cx="4603296" cy="3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4480" tIns="52241" rIns="104480" bIns="52241">
            <a:spAutoFit/>
          </a:bodyPr>
          <a:lstStyle>
            <a:lvl1pPr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sv-SE" altLang="en-US" sz="1371">
                <a:solidFill>
                  <a:srgbClr val="FFFF33"/>
                </a:solidFill>
                <a:latin typeface="Arial" panose="020B0604020202020204" pitchFamily="34" charset="0"/>
              </a:rPr>
              <a:t>Muir A et al. </a:t>
            </a: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Diabetes Care 2004</a:t>
            </a:r>
            <a:r>
              <a:rPr lang="sv-SE" altLang="en-US" sz="1371">
                <a:solidFill>
                  <a:srgbClr val="FFFF33"/>
                </a:solidFill>
                <a:latin typeface="Arial" panose="020B0604020202020204" pitchFamily="34" charset="0"/>
              </a:rPr>
              <a:t>;</a:t>
            </a: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27:1541–46</a:t>
            </a:r>
            <a:r>
              <a:rPr lang="sv-SE" altLang="en-US" sz="1371">
                <a:solidFill>
                  <a:srgbClr val="FFFF33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03334" name="Rectangle 6"/>
          <p:cNvSpPr>
            <a:spLocks noChangeArrowheads="1"/>
          </p:cNvSpPr>
          <p:nvPr/>
        </p:nvSpPr>
        <p:spPr bwMode="auto">
          <a:xfrm>
            <a:off x="2002971" y="4574722"/>
            <a:ext cx="8235043" cy="139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92% sensitivity and 96% specificity for the recognition of CE sufficiently early for intervention.</a:t>
            </a:r>
          </a:p>
        </p:txBody>
      </p:sp>
      <p:sp>
        <p:nvSpPr>
          <p:cNvPr id="2403335" name="Rectangle 7"/>
          <p:cNvSpPr>
            <a:spLocks noChangeArrowheads="1"/>
          </p:cNvSpPr>
          <p:nvPr/>
        </p:nvSpPr>
        <p:spPr bwMode="auto">
          <a:xfrm>
            <a:off x="2002971" y="5517697"/>
            <a:ext cx="8235043" cy="98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sv-SE" sz="2400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Headache or fall in HR – mannitol may prevent CE! </a:t>
            </a:r>
            <a:r>
              <a:rPr lang="sv-SE" sz="137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Edge J. </a:t>
            </a:r>
          </a:p>
        </p:txBody>
      </p:sp>
      <p:pic>
        <p:nvPicPr>
          <p:cNvPr id="460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1073604"/>
            <a:ext cx="1412421" cy="107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833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3334" grpId="0" autoUpdateAnimBg="0"/>
      <p:bldP spid="240333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Cerebral edema – treatment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34371" name="Rectangle 3"/>
          <p:cNvSpPr>
            <a:spLocks noChangeArrowheads="1"/>
          </p:cNvSpPr>
          <p:nvPr/>
        </p:nvSpPr>
        <p:spPr bwMode="auto">
          <a:xfrm>
            <a:off x="1952626" y="692604"/>
            <a:ext cx="8218714" cy="33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Initiate treatment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as soon as the condition is suspected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b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sv-SE" sz="2400" dirty="0">
                <a:solidFill>
                  <a:srgbClr val="47FF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(before calling doctor if profound symptoms!)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Give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mannitol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0.25-1 gram/kg IV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over 20 minutes and repeat if there is no initial response in 30 minutes to 2 hours (C,E)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Reduce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the rate of fluid administration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by 50%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234372" name="Rectangle 4"/>
          <p:cNvSpPr>
            <a:spLocks noChangeArrowheads="1"/>
          </p:cNvSpPr>
          <p:nvPr/>
        </p:nvSpPr>
        <p:spPr bwMode="auto">
          <a:xfrm>
            <a:off x="1952626" y="3596369"/>
            <a:ext cx="8218714" cy="272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Hypertonic saline (3%), 5-10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mL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/kg over 30 minutes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, may be an alternative to </a:t>
            </a:r>
            <a:r>
              <a:rPr lang="en-GB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mannitol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, especially if there is no initial response to 1 g/kg </a:t>
            </a:r>
            <a:r>
              <a:rPr lang="en-GB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mannitol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(C). 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</a:t>
            </a:r>
            <a:r>
              <a:rPr lang="en-GB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Mannitol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or hypertonic saline should be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available at the bedside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38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43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Cerebral edema – treatment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36419" name="Rectangle 3"/>
          <p:cNvSpPr>
            <a:spLocks noChangeArrowheads="1"/>
          </p:cNvSpPr>
          <p:nvPr/>
        </p:nvSpPr>
        <p:spPr bwMode="auto">
          <a:xfrm>
            <a:off x="1952625" y="692604"/>
            <a:ext cx="8533039" cy="31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Elevate the head of the bed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Intubation may be necessary for the patient with impending respiratory failure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, but aggressive hyperventilation (to a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pCO</a:t>
            </a:r>
            <a:r>
              <a:rPr lang="en-GB" sz="2400" baseline="-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&lt;22 mm Hg [2.9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kPa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]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) has been associated with poor outcome and is not recommended (C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236420" name="Rectangle 4"/>
          <p:cNvSpPr>
            <a:spLocks noChangeArrowheads="1"/>
          </p:cNvSpPr>
          <p:nvPr/>
        </p:nvSpPr>
        <p:spPr bwMode="auto">
          <a:xfrm>
            <a:off x="1952625" y="3484790"/>
            <a:ext cx="8533039" cy="254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GB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</a:t>
            </a:r>
            <a:r>
              <a:rPr lang="en-GB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After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treatment for cerebral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edema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has been started, a cranial CT scan should be obtained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to rule out other possible </a:t>
            </a:r>
            <a:r>
              <a:rPr lang="en-GB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intracerebral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causes of neurologic deterioration (≈10% of cases), especially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thrombosis or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hemorrhage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, which may benefit from specific therapy. 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23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642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Preventing DKA (after onset of diabetes)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409475" name="Rectangle 3"/>
          <p:cNvSpPr>
            <a:spLocks noChangeArrowheads="1"/>
          </p:cNvSpPr>
          <p:nvPr/>
        </p:nvSpPr>
        <p:spPr bwMode="auto">
          <a:xfrm>
            <a:off x="1952626" y="564697"/>
            <a:ext cx="8313964" cy="31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Arial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Insulin omission, 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either inadvertently or deliberately, is the cause in most cases (C)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The most common cause of DKA in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insulin pump users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is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failure to take extra insulin with a pen or syringe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when hyperglycemia and </a:t>
            </a:r>
            <a:r>
              <a:rPr lang="en-US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hyperketonemia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or </a:t>
            </a:r>
            <a:r>
              <a:rPr lang="en-US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ketonuria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occurs (E)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409476" name="Rectangle 4"/>
          <p:cNvSpPr>
            <a:spLocks noChangeArrowheads="1"/>
          </p:cNvSpPr>
          <p:nvPr/>
        </p:nvSpPr>
        <p:spPr bwMode="auto">
          <a:xfrm>
            <a:off x="1952625" y="3298372"/>
            <a:ext cx="8533039" cy="272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Arial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An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intercurrent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infection is seldom the cause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when the patient/family is properly educated and has access to a</a:t>
            </a:r>
            <a:r>
              <a:rPr lang="en-US" sz="2400" dirty="0">
                <a:solidFill>
                  <a:srgbClr val="47FF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24-hour telephone helpline (B).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In countries with a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high incidence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of childhood diabetes, the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frequency of DKA at onset is lower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(16% in Sweden).</a:t>
            </a:r>
          </a:p>
        </p:txBody>
      </p:sp>
    </p:spTree>
    <p:extLst>
      <p:ext uri="{BB962C8B-B14F-4D97-AF65-F5344CB8AC3E}">
        <p14:creationId xmlns:p14="http://schemas.microsoft.com/office/powerpoint/2010/main" val="1360629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947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Preventing DKA - measuring ketones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411523" name="Rectangle 3"/>
          <p:cNvSpPr>
            <a:spLocks noChangeArrowheads="1"/>
          </p:cNvSpPr>
          <p:nvPr/>
        </p:nvSpPr>
        <p:spPr bwMode="auto">
          <a:xfrm>
            <a:off x="1952625" y="564697"/>
            <a:ext cx="8533039" cy="213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Arial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Blood ß-</a:t>
            </a:r>
            <a:r>
              <a:rPr lang="en-US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hydroxybutyrate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(BOHB) concentrations may be increased to levels consistent with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DKA when a urine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ketone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test is negative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or shows only trace or small </a:t>
            </a:r>
            <a:r>
              <a:rPr lang="en-US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ketonuria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(C).</a:t>
            </a:r>
          </a:p>
        </p:txBody>
      </p:sp>
      <p:sp>
        <p:nvSpPr>
          <p:cNvPr id="2411524" name="Rectangle 4"/>
          <p:cNvSpPr>
            <a:spLocks noChangeArrowheads="1"/>
          </p:cNvSpPr>
          <p:nvPr/>
        </p:nvSpPr>
        <p:spPr bwMode="auto">
          <a:xfrm>
            <a:off x="1952626" y="2288722"/>
            <a:ext cx="8313964" cy="411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Home measurement of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BOHB decreases 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diabetes-related hospital visits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when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compared to urine </a:t>
            </a:r>
            <a:r>
              <a:rPr lang="en-US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ketone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testing (B). 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Blood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BOHB measurements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may be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especially valuable to prevent DKA in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patients who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use a pump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because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interrupted insulin delivery rapidly 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leads to ketosis.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591427" y="3869873"/>
            <a:ext cx="2611212" cy="2544536"/>
            <a:chOff x="4459" y="2844"/>
            <a:chExt cx="1919" cy="1870"/>
          </a:xfrm>
        </p:grpSpPr>
        <p:pic>
          <p:nvPicPr>
            <p:cNvPr id="50183" name="Picture 7" descr="guerci-bet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" y="2844"/>
              <a:ext cx="1845" cy="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1528" name="Rectangle 8"/>
            <p:cNvSpPr>
              <a:spLocks noChangeArrowheads="1"/>
            </p:cNvSpPr>
            <p:nvPr/>
          </p:nvSpPr>
          <p:spPr bwMode="auto">
            <a:xfrm>
              <a:off x="4650" y="2890"/>
              <a:ext cx="117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8921" tIns="39461" rIns="78921" bIns="39461" anchor="ctr"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4611" y="2869"/>
              <a:ext cx="220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561" tIns="40281" rIns="80561" bIns="40281">
              <a:spAutoFit/>
            </a:bodyPr>
            <a:lstStyle>
              <a:lvl1pPr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1,4</a:t>
              </a:r>
              <a:b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1,2</a:t>
              </a:r>
              <a:b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1,0</a:t>
              </a:r>
              <a:b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0,8</a:t>
              </a:r>
              <a:b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0,6</a:t>
              </a:r>
              <a:b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0,4</a:t>
              </a:r>
              <a:b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0,2</a:t>
              </a:r>
              <a:b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en-US" sz="77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1530" name="Rectangle 10"/>
            <p:cNvSpPr>
              <a:spLocks noChangeArrowheads="1"/>
            </p:cNvSpPr>
            <p:nvPr/>
          </p:nvSpPr>
          <p:spPr bwMode="auto">
            <a:xfrm>
              <a:off x="4551" y="2989"/>
              <a:ext cx="117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8921" tIns="39461" rIns="78921" bIns="39461" anchor="ctr"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 rot="16200000">
              <a:off x="4035" y="3298"/>
              <a:ext cx="106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561" tIns="40281" rIns="80561" bIns="40281">
              <a:spAutoFit/>
            </a:bodyPr>
            <a:lstStyle>
              <a:lvl1pPr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 algn="r">
                <a:lnSpc>
                  <a:spcPct val="180000"/>
                </a:lnSpc>
              </a:pP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Betahydroxy-buturate, mmol/l</a:t>
              </a:r>
              <a:endParaRPr lang="en-US" altLang="en-US" sz="77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5864" y="3027"/>
              <a:ext cx="4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561" tIns="40281" rIns="80561" bIns="40281">
              <a:spAutoFit/>
            </a:bodyPr>
            <a:lstStyle>
              <a:lvl1pPr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Humalog</a:t>
              </a:r>
            </a:p>
            <a:p>
              <a:pPr algn="r">
                <a:lnSpc>
                  <a:spcPct val="120000"/>
                </a:lnSpc>
              </a:pPr>
              <a:r>
                <a:rPr lang="sv-SE" altLang="en-US" sz="771">
                  <a:solidFill>
                    <a:schemeClr val="tx1"/>
                  </a:solidFill>
                  <a:latin typeface="Arial" panose="020B0604020202020204" pitchFamily="34" charset="0"/>
                </a:rPr>
                <a:t>Velosulin</a:t>
              </a:r>
              <a:endParaRPr lang="en-US" altLang="en-US" sz="77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1533" name="Rectangle 13"/>
            <p:cNvSpPr>
              <a:spLocks noChangeArrowheads="1"/>
            </p:cNvSpPr>
            <p:nvPr/>
          </p:nvSpPr>
          <p:spPr bwMode="auto">
            <a:xfrm>
              <a:off x="5824" y="3112"/>
              <a:ext cx="33" cy="3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411534" name="Oval 14"/>
            <p:cNvSpPr>
              <a:spLocks noChangeArrowheads="1"/>
            </p:cNvSpPr>
            <p:nvPr/>
          </p:nvSpPr>
          <p:spPr bwMode="auto">
            <a:xfrm>
              <a:off x="5825" y="3198"/>
              <a:ext cx="37" cy="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4752" y="4383"/>
              <a:ext cx="159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80006" tIns="40003" rIns="80006" bIns="40003">
              <a:spAutoFit/>
            </a:bodyPr>
            <a:lstStyle>
              <a:lvl1pPr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776288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776288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sv-SE" altLang="en-US" sz="1200">
                  <a:solidFill>
                    <a:srgbClr val="FFFF33"/>
                  </a:solidFill>
                  <a:latin typeface="Arial" panose="020B0604020202020204" pitchFamily="34" charset="0"/>
                </a:rPr>
                <a:t>Guerci B et al. J Clin Endo Met 1999;84:2673-78.</a:t>
              </a:r>
              <a:endParaRPr lang="sv-SE" altLang="en-US" sz="2057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8000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15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Recurrent DKA - psychological factors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413571" name="Rectangle 3"/>
          <p:cNvSpPr>
            <a:spLocks noChangeArrowheads="1"/>
          </p:cNvSpPr>
          <p:nvPr/>
        </p:nvSpPr>
        <p:spPr bwMode="auto">
          <a:xfrm>
            <a:off x="1952625" y="755197"/>
            <a:ext cx="8190139" cy="31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Arial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There usually is an important psychosocial reason for insulin omission:  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This can be an attempt to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lose weight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in an adolescent girl with an eating disorder, a means of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escaping an intolerable or abusive home situation, or clinical depression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5120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79" y="3803197"/>
            <a:ext cx="1786618" cy="22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7060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Preventing recurrent DKA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415619" name="Rectangle 3"/>
          <p:cNvSpPr>
            <a:spLocks noChangeArrowheads="1"/>
          </p:cNvSpPr>
          <p:nvPr/>
        </p:nvSpPr>
        <p:spPr bwMode="auto">
          <a:xfrm>
            <a:off x="1952626" y="564697"/>
            <a:ext cx="8209189" cy="353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Arial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A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psychiatric social worker or clinical psychologist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should be consulted to identify the psychosocial reason(s) contributing to development of DKA (E).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Insulin omission can be prevented by schemes that provide education, psychosocial evaluation and treatment combined with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adult supervision of insulin administration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(B).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12" y="4354286"/>
            <a:ext cx="2341789" cy="143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45474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More DKA at onset in low incidence countries</a:t>
            </a:r>
          </a:p>
        </p:txBody>
      </p:sp>
      <p:sp>
        <p:nvSpPr>
          <p:cNvPr id="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1940379" y="6504214"/>
            <a:ext cx="4603297" cy="3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4480" tIns="52241" rIns="104480" bIns="52241">
            <a:spAutoFit/>
          </a:bodyPr>
          <a:lstStyle>
            <a:lvl1pPr marL="342900" indent="-3429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379413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pPr lvl="2">
              <a:spcBef>
                <a:spcPct val="50000"/>
              </a:spcBef>
            </a:pP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Slide from Daneman D. </a:t>
            </a:r>
          </a:p>
        </p:txBody>
      </p:sp>
      <p:graphicFrame>
        <p:nvGraphicFramePr>
          <p:cNvPr id="2344481" name="Group 545"/>
          <p:cNvGraphicFramePr>
            <a:graphicFrameLocks noGrp="1"/>
          </p:cNvGraphicFramePr>
          <p:nvPr/>
        </p:nvGraphicFramePr>
        <p:xfrm>
          <a:off x="2427514" y="994683"/>
          <a:ext cx="7119258" cy="5329916"/>
        </p:xfrm>
        <a:graphic>
          <a:graphicData uri="http://schemas.openxmlformats.org/drawingml/2006/table">
            <a:tbl>
              <a:tblPr/>
              <a:tblGrid>
                <a:gridCol w="2373086"/>
                <a:gridCol w="2373086"/>
                <a:gridCol w="2373086"/>
              </a:tblGrid>
              <a:tr h="356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PLACE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%DKA at onset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Comments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Bangkok, Thailand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77%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1987-1996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Addis Abeba, Ethiopia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65%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1982-1988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Parma, Italy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78%*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1987-1991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EURODIAB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42% (26-67%)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2001 – 24 centres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0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Kuwait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Oman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49%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42%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1992-1995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1990-93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London, UK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41%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1992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Birmingham, UK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27%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2001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Barts-Oxford, UK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Denver, Colorado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26%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1985 &amp; 1990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1998-2001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Manchester, UK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27%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1990-96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Finland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21.6% 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1986-1989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Ontario, Canada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Sweden</a:t>
                      </a:r>
                    </a:p>
                  </a:txBody>
                  <a:tcPr marL="78377" marR="78377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18.6%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16%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1997-2002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1999-2000</a:t>
                      </a:r>
                    </a:p>
                  </a:txBody>
                  <a:tcPr marL="78377" marR="78377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53233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How can DKA at onset of diabetes be reduced?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339843" name="Rectangle 3"/>
          <p:cNvSpPr>
            <a:spLocks noChangeArrowheads="1"/>
          </p:cNvSpPr>
          <p:nvPr/>
        </p:nvSpPr>
        <p:spPr bwMode="auto">
          <a:xfrm>
            <a:off x="2002971" y="5510893"/>
            <a:ext cx="8665029" cy="104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DKA in the age 6-14 years </a:t>
            </a:r>
            <a:r>
              <a:rPr lang="en-US" sz="154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from 78% to 0% after 1992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277836" y="1175657"/>
          <a:ext cx="2739118" cy="456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7923810" imgH="13200000" progId="AcroExch.Document.7">
                  <p:embed/>
                </p:oleObj>
              </mc:Choice>
              <mc:Fallback>
                <p:oleObj name="Acrobat Document" r:id="rId4" imgW="7923810" imgH="13200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836" y="1175657"/>
                        <a:ext cx="2739118" cy="4563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5690507" y="1175657"/>
          <a:ext cx="3706586" cy="254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6" imgW="4323810" imgH="2971429" progId="AcroExch.Document.7">
                  <p:embed/>
                </p:oleObj>
              </mc:Choice>
              <mc:Fallback>
                <p:oleObj name="Acrobat Document" r:id="rId6" imgW="4323810" imgH="2971429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507" y="1175657"/>
                        <a:ext cx="3706586" cy="2547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1940379" y="6504214"/>
            <a:ext cx="4603297" cy="3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4480" tIns="52241" rIns="104480" bIns="52241">
            <a:spAutoFit/>
          </a:bodyPr>
          <a:lstStyle>
            <a:lvl1pPr marL="342900" indent="-3429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379413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1217613"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1217613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pPr lvl="2">
              <a:spcBef>
                <a:spcPct val="50000"/>
              </a:spcBef>
            </a:pPr>
            <a:r>
              <a:rPr lang="en-US" altLang="en-US" sz="1371">
                <a:solidFill>
                  <a:srgbClr val="FFFF33"/>
                </a:solidFill>
                <a:latin typeface="Arial" panose="020B0604020202020204" pitchFamily="34" charset="0"/>
              </a:rPr>
              <a:t>Vanelli M. Diabetes Care 1999: 22: 7-9.</a:t>
            </a:r>
          </a:p>
        </p:txBody>
      </p:sp>
      <p:sp>
        <p:nvSpPr>
          <p:cNvPr id="2339850" name="Rectangle 10"/>
          <p:cNvSpPr>
            <a:spLocks noChangeArrowheads="1"/>
          </p:cNvSpPr>
          <p:nvPr/>
        </p:nvSpPr>
        <p:spPr bwMode="auto">
          <a:xfrm>
            <a:off x="5649686" y="3595008"/>
            <a:ext cx="4539343" cy="18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Posters were displayed in schools, at GP offices and pediatric centers 1991-1997</a:t>
            </a:r>
          </a:p>
        </p:txBody>
      </p:sp>
    </p:spTree>
    <p:extLst>
      <p:ext uri="{BB962C8B-B14F-4D97-AF65-F5344CB8AC3E}">
        <p14:creationId xmlns:p14="http://schemas.microsoft.com/office/powerpoint/2010/main" val="298146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984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How can DKA at onset of diabetes be reduced?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441221" name="Rectangle 5"/>
          <p:cNvSpPr>
            <a:spLocks noChangeArrowheads="1"/>
          </p:cNvSpPr>
          <p:nvPr/>
        </p:nvSpPr>
        <p:spPr bwMode="auto">
          <a:xfrm>
            <a:off x="6019800" y="1303564"/>
            <a:ext cx="4248150" cy="366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ISPAD organized an international campaign together with IDF in 2008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Posters are available for translation at www.worlddiabetesday.org/dka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2062843" y="1163411"/>
          <a:ext cx="3692979" cy="505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4" imgW="6838095" imgH="9352381" progId="Paint.Picture">
                  <p:embed/>
                </p:oleObj>
              </mc:Choice>
              <mc:Fallback>
                <p:oleObj name="Bitmap Image" r:id="rId4" imgW="6838095" imgH="9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843" y="1163411"/>
                        <a:ext cx="3692979" cy="5050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1224" name="Rectangle 8"/>
          <p:cNvSpPr>
            <a:spLocks noChangeArrowheads="1"/>
          </p:cNvSpPr>
          <p:nvPr/>
        </p:nvSpPr>
        <p:spPr bwMode="auto">
          <a:xfrm>
            <a:off x="6019800" y="4422322"/>
            <a:ext cx="4248150" cy="104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Needs to be repeated!</a:t>
            </a:r>
          </a:p>
        </p:txBody>
      </p:sp>
    </p:spTree>
    <p:extLst>
      <p:ext uri="{BB962C8B-B14F-4D97-AF65-F5344CB8AC3E}">
        <p14:creationId xmlns:p14="http://schemas.microsoft.com/office/powerpoint/2010/main" val="2705462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12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 and salt replacement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01603" name="Rectangle 3"/>
          <p:cNvSpPr>
            <a:spLocks noChangeArrowheads="1"/>
          </p:cNvSpPr>
          <p:nvPr/>
        </p:nvSpPr>
        <p:spPr bwMode="auto">
          <a:xfrm>
            <a:off x="2002972" y="650422"/>
            <a:ext cx="8184697" cy="27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	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Thereafter, deficit replacement should be with a solution that has a 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tonicity equal to or greater than 0.45% saline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with added potassium 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chloride, </a:t>
            </a:r>
            <a:endParaRPr lang="sv-SE" dirty="0">
              <a:solidFill>
                <a:srgbClr val="47FF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The rate of IV fluid should be calculated to rehydrate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evenly over at least 48 hours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(C,E).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201604" name="Rectangle 4"/>
          <p:cNvSpPr>
            <a:spLocks noChangeArrowheads="1"/>
          </p:cNvSpPr>
          <p:nvPr/>
        </p:nvSpPr>
        <p:spPr bwMode="auto">
          <a:xfrm>
            <a:off x="2002972" y="3382736"/>
            <a:ext cx="8184697" cy="239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…infuse fluid each day at a rate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rarely in excess of 1.5-2 times the usual daily maintenance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(E). </a:t>
            </a:r>
            <a:endParaRPr lang="en-US" sz="2400" dirty="0">
              <a:solidFill>
                <a:srgbClr val="47FF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Urinary losses should not be added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to the calculation of replacement fluid (E).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 and salt replacement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07747" name="Rectangle 3"/>
          <p:cNvSpPr>
            <a:spLocks noChangeArrowheads="1"/>
          </p:cNvSpPr>
          <p:nvPr/>
        </p:nvSpPr>
        <p:spPr bwMode="auto">
          <a:xfrm>
            <a:off x="2002972" y="650422"/>
            <a:ext cx="8184697" cy="361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	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sodium content of the fluid may need to be increased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if serum corrected sodium is low and does not rise appropriately as the plasma glucose concentration falls (C).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sv-SE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The use of large amounts of 0.9% saline has been associated with the development of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hyperchloremic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metabolic acidosis (C).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859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30630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Estimated dehydration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199555" name="Rectangle 3"/>
          <p:cNvSpPr>
            <a:spLocks noChangeArrowheads="1"/>
          </p:cNvSpPr>
          <p:nvPr/>
        </p:nvSpPr>
        <p:spPr bwMode="auto">
          <a:xfrm>
            <a:off x="1952625" y="530679"/>
            <a:ext cx="8533039" cy="172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Not everyone has 10% dehydration! 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average 7.4% (1-22%) in 231 patients (10 mo.-20 y.,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25% new onset). 	</a:t>
            </a:r>
            <a:r>
              <a:rPr lang="sv-SE" sz="1371" dirty="0">
                <a:solidFill>
                  <a:srgbClr val="FFFF33"/>
                </a:solidFill>
                <a:latin typeface="Helvetica" pitchFamily="34" charset="0"/>
              </a:rPr>
              <a:t>Harris G et al. Arch Ped Adolesc Med 1994;148:1046-52.</a:t>
            </a: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52625" y="2305050"/>
            <a:ext cx="8543925" cy="4169229"/>
            <a:chOff x="270" y="1500"/>
            <a:chExt cx="5382" cy="2627"/>
          </a:xfrm>
        </p:grpSpPr>
        <p:pic>
          <p:nvPicPr>
            <p:cNvPr id="29703" name="Picture 5" descr="T:\@tif\ARTIKEL\koves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" y="1500"/>
              <a:ext cx="2544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3394" y="2859"/>
              <a:ext cx="172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104492" tIns="52246" rIns="104492" bIns="52246">
              <a:spAutoFit/>
            </a:bodyPr>
            <a:lstStyle>
              <a:lvl1pPr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12176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12176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12176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12176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12176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371">
                  <a:solidFill>
                    <a:srgbClr val="FFFF00"/>
                  </a:solidFill>
                  <a:latin typeface="Arial" panose="020B0604020202020204" pitchFamily="34" charset="0"/>
                </a:rPr>
                <a:t>Koves IH, Neutze J et al. Diabetes Care 2004;27:2485-7.</a:t>
              </a:r>
            </a:p>
          </p:txBody>
        </p:sp>
        <p:sp>
          <p:nvSpPr>
            <p:cNvPr id="2199559" name="Rectangle 7"/>
            <p:cNvSpPr>
              <a:spLocks noChangeArrowheads="1"/>
            </p:cNvSpPr>
            <p:nvPr/>
          </p:nvSpPr>
          <p:spPr bwMode="auto">
            <a:xfrm>
              <a:off x="270" y="2968"/>
              <a:ext cx="5382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0" tIns="46035" rIns="92070" bIns="46035">
              <a:spAutoFit/>
            </a:bodyPr>
            <a:lstStyle/>
            <a:p>
              <a:pPr marL="482978" indent="-482978" defTabSz="379580">
                <a:lnSpc>
                  <a:spcPct val="110000"/>
                </a:lnSpc>
                <a:spcBef>
                  <a:spcPct val="30000"/>
                </a:spcBef>
                <a:tabLst>
                  <a:tab pos="482978" algn="l"/>
                  <a:tab pos="952350" algn="l"/>
                  <a:tab pos="2285641" algn="l"/>
                  <a:tab pos="3618932" algn="l"/>
                  <a:tab pos="7809272" algn="l"/>
                </a:tabLst>
                <a:defRPr/>
              </a:pPr>
              <a:endParaRPr lang="sv-SE" sz="1371" dirty="0">
                <a:solidFill>
                  <a:srgbClr val="FFFF33"/>
                </a:solidFill>
                <a:latin typeface="Helvetica" pitchFamily="34" charset="0"/>
              </a:endParaRPr>
            </a:p>
            <a:p>
              <a:pPr marL="482978" indent="-482978" defTabSz="379580">
                <a:lnSpc>
                  <a:spcPct val="110000"/>
                </a:lnSpc>
                <a:spcBef>
                  <a:spcPct val="40000"/>
                </a:spcBef>
                <a:buClr>
                  <a:srgbClr val="FF0B0B"/>
                </a:buClr>
                <a:tabLst>
                  <a:tab pos="482978" algn="l"/>
                  <a:tab pos="952350" algn="l"/>
                  <a:tab pos="2285641" algn="l"/>
                  <a:tab pos="3618932" algn="l"/>
                  <a:tab pos="7809272" algn="l"/>
                </a:tabLst>
                <a:defRPr/>
              </a:pPr>
              <a:r>
                <a:rPr lang="en-US" sz="2057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➠</a:t>
              </a:r>
              <a:r>
                <a:rPr lang="sv-SE" sz="2400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	In average 8.7% dehydration</a:t>
              </a:r>
            </a:p>
            <a:p>
              <a:pPr marL="482978" indent="-482978" defTabSz="379580">
                <a:lnSpc>
                  <a:spcPct val="110000"/>
                </a:lnSpc>
                <a:spcBef>
                  <a:spcPct val="40000"/>
                </a:spcBef>
                <a:buClr>
                  <a:srgbClr val="FF0B0B"/>
                </a:buClr>
                <a:tabLst>
                  <a:tab pos="482978" algn="l"/>
                  <a:tab pos="952350" algn="l"/>
                  <a:tab pos="2285641" algn="l"/>
                  <a:tab pos="3618932" algn="l"/>
                  <a:tab pos="7809272" algn="l"/>
                </a:tabLst>
                <a:defRPr/>
              </a:pPr>
              <a:r>
                <a:rPr lang="en-US" sz="2057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➠</a:t>
              </a:r>
              <a:r>
                <a:rPr lang="sv-SE" sz="2400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	None of the usual clinical parameters were found to be good predictors of dehydration in DKA.	</a:t>
              </a:r>
            </a:p>
          </p:txBody>
        </p:sp>
      </p:grpSp>
      <p:sp>
        <p:nvSpPr>
          <p:cNvPr id="2199560" name="Oval 8"/>
          <p:cNvSpPr>
            <a:spLocks noChangeArrowheads="1"/>
          </p:cNvSpPr>
          <p:nvPr/>
        </p:nvSpPr>
        <p:spPr bwMode="auto">
          <a:xfrm rot="20087304">
            <a:off x="4280292" y="2471249"/>
            <a:ext cx="224191" cy="445934"/>
          </a:xfrm>
          <a:prstGeom prst="ellipse">
            <a:avLst/>
          </a:prstGeom>
          <a:noFill/>
          <a:ln w="28575">
            <a:solidFill>
              <a:srgbClr val="FF0002"/>
            </a:solidFill>
            <a:round/>
            <a:headEnd/>
            <a:tailEnd/>
          </a:ln>
          <a:effectLst/>
        </p:spPr>
        <p:txBody>
          <a:bodyPr wrap="none" lIns="78913" tIns="39457" rIns="78913" bIns="39457" anchor="ctr">
            <a:spAutoFit/>
          </a:bodyPr>
          <a:lstStyle/>
          <a:p>
            <a:pPr>
              <a:defRPr/>
            </a:pPr>
            <a:endParaRPr lang="en-US" sz="1543"/>
          </a:p>
        </p:txBody>
      </p:sp>
    </p:spTree>
    <p:extLst>
      <p:ext uri="{BB962C8B-B14F-4D97-AF65-F5344CB8AC3E}">
        <p14:creationId xmlns:p14="http://schemas.microsoft.com/office/powerpoint/2010/main" val="357490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95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5027" y="149680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Fluid management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03651" name="Rectangle 3"/>
          <p:cNvSpPr>
            <a:spLocks noChangeArrowheads="1"/>
          </p:cNvSpPr>
          <p:nvPr/>
        </p:nvSpPr>
        <p:spPr bwMode="auto">
          <a:xfrm>
            <a:off x="7640412" y="1227365"/>
            <a:ext cx="2484664" cy="30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	Tables are safer than calculations in the middle of the night!</a:t>
            </a: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endParaRPr lang="sv-SE" sz="3171" baseline="-250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12" y="1031422"/>
            <a:ext cx="4970689" cy="52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7667625" y="5689147"/>
            <a:ext cx="2400300" cy="7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0" tIns="46030" rIns="92060" bIns="46030">
            <a:spAutoFit/>
          </a:bodyPr>
          <a:lstStyle>
            <a:lvl1pPr defTabSz="441325">
              <a:tabLst>
                <a:tab pos="561975" algn="l"/>
                <a:tab pos="4340225" algn="l"/>
                <a:tab pos="6116638" algn="l"/>
                <a:tab pos="9110663" algn="l"/>
              </a:tabLst>
              <a:defRPr sz="2000">
                <a:solidFill>
                  <a:srgbClr val="FF2626"/>
                </a:solidFill>
                <a:latin typeface="Dixieland" pitchFamily="34" charset="2"/>
              </a:defRPr>
            </a:lvl1pPr>
            <a:lvl2pPr marL="742950" indent="-285750" defTabSz="441325">
              <a:tabLst>
                <a:tab pos="561975" algn="l"/>
                <a:tab pos="4340225" algn="l"/>
                <a:tab pos="6116638" algn="l"/>
                <a:tab pos="9110663" algn="l"/>
              </a:tabLst>
              <a:defRPr sz="2000">
                <a:solidFill>
                  <a:srgbClr val="FF2626"/>
                </a:solidFill>
                <a:latin typeface="Dixieland" pitchFamily="34" charset="2"/>
              </a:defRPr>
            </a:lvl2pPr>
            <a:lvl3pPr marL="1143000" indent="-228600" defTabSz="441325">
              <a:tabLst>
                <a:tab pos="561975" algn="l"/>
                <a:tab pos="4340225" algn="l"/>
                <a:tab pos="6116638" algn="l"/>
                <a:tab pos="9110663" algn="l"/>
              </a:tabLst>
              <a:defRPr sz="2000">
                <a:solidFill>
                  <a:srgbClr val="FF2626"/>
                </a:solidFill>
                <a:latin typeface="Dixieland" pitchFamily="34" charset="2"/>
              </a:defRPr>
            </a:lvl3pPr>
            <a:lvl4pPr marL="1600200" indent="-228600" defTabSz="441325">
              <a:tabLst>
                <a:tab pos="561975" algn="l"/>
                <a:tab pos="4340225" algn="l"/>
                <a:tab pos="6116638" algn="l"/>
                <a:tab pos="9110663" algn="l"/>
              </a:tabLst>
              <a:defRPr sz="2000">
                <a:solidFill>
                  <a:srgbClr val="FF2626"/>
                </a:solidFill>
                <a:latin typeface="Dixieland" pitchFamily="34" charset="2"/>
              </a:defRPr>
            </a:lvl4pPr>
            <a:lvl5pPr marL="2057400" indent="-228600" defTabSz="441325">
              <a:tabLst>
                <a:tab pos="561975" algn="l"/>
                <a:tab pos="4340225" algn="l"/>
                <a:tab pos="6116638" algn="l"/>
                <a:tab pos="9110663" algn="l"/>
              </a:tabLst>
              <a:defRPr sz="2000">
                <a:solidFill>
                  <a:srgbClr val="FF2626"/>
                </a:solidFill>
                <a:latin typeface="Dixieland" pitchFamily="34" charset="2"/>
              </a:defRPr>
            </a:lvl5pPr>
            <a:lvl6pPr marL="2514600" indent="-228600" defTabSz="441325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tabLst>
                <a:tab pos="561975" algn="l"/>
                <a:tab pos="4340225" algn="l"/>
                <a:tab pos="6116638" algn="l"/>
                <a:tab pos="9110663" algn="l"/>
              </a:tabLst>
              <a:defRPr sz="2000">
                <a:solidFill>
                  <a:srgbClr val="FF2626"/>
                </a:solidFill>
                <a:latin typeface="Dixieland" pitchFamily="34" charset="2"/>
              </a:defRPr>
            </a:lvl6pPr>
            <a:lvl7pPr marL="2971800" indent="-228600" defTabSz="441325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tabLst>
                <a:tab pos="561975" algn="l"/>
                <a:tab pos="4340225" algn="l"/>
                <a:tab pos="6116638" algn="l"/>
                <a:tab pos="9110663" algn="l"/>
              </a:tabLst>
              <a:defRPr sz="2000">
                <a:solidFill>
                  <a:srgbClr val="FF2626"/>
                </a:solidFill>
                <a:latin typeface="Dixieland" pitchFamily="34" charset="2"/>
              </a:defRPr>
            </a:lvl7pPr>
            <a:lvl8pPr marL="3429000" indent="-228600" defTabSz="441325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tabLst>
                <a:tab pos="561975" algn="l"/>
                <a:tab pos="4340225" algn="l"/>
                <a:tab pos="6116638" algn="l"/>
                <a:tab pos="9110663" algn="l"/>
              </a:tabLst>
              <a:defRPr sz="2000">
                <a:solidFill>
                  <a:srgbClr val="FF2626"/>
                </a:solidFill>
                <a:latin typeface="Dixieland" pitchFamily="34" charset="2"/>
              </a:defRPr>
            </a:lvl8pPr>
            <a:lvl9pPr marL="3886200" indent="-228600" defTabSz="441325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tabLst>
                <a:tab pos="561975" algn="l"/>
                <a:tab pos="4340225" algn="l"/>
                <a:tab pos="6116638" algn="l"/>
                <a:tab pos="9110663" algn="l"/>
              </a:tabLst>
              <a:defRPr sz="2000">
                <a:solidFill>
                  <a:srgbClr val="FF2626"/>
                </a:solidFill>
                <a:latin typeface="Dixieland" pitchFamily="34" charset="2"/>
              </a:defRPr>
            </a:lvl9pPr>
          </a:lstStyle>
          <a:p>
            <a:pPr>
              <a:spcAft>
                <a:spcPts val="504"/>
              </a:spcAft>
            </a:pPr>
            <a:r>
              <a:rPr lang="sv-SE" altLang="en-US" sz="1371">
                <a:solidFill>
                  <a:srgbClr val="FFFF33"/>
                </a:solidFill>
                <a:latin typeface="Helvetica" panose="020B0604020202020204" pitchFamily="34" charset="0"/>
              </a:rPr>
              <a:t>Darrow DC, Ped Clin North Am 1959 &amp; Talbot FB, Am J Dis Child 1938</a:t>
            </a:r>
          </a:p>
        </p:txBody>
      </p:sp>
    </p:spTree>
    <p:extLst>
      <p:ext uri="{BB962C8B-B14F-4D97-AF65-F5344CB8AC3E}">
        <p14:creationId xmlns:p14="http://schemas.microsoft.com/office/powerpoint/2010/main" val="270920242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5027" y="149680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Fluid management – 10% dehydration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96193" y="1002847"/>
          <a:ext cx="4846864" cy="536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6001110" imgH="6648845" progId="Excel.Sheet.8">
                  <p:embed/>
                </p:oleObj>
              </mc:Choice>
              <mc:Fallback>
                <p:oleObj name="Worksheet" r:id="rId4" imgW="6001110" imgH="664884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193" y="1002847"/>
                        <a:ext cx="4846864" cy="536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FD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  <a:ext uri="{53640926-AAD7-44D8-BBD7-CCE9431645EC}">
                          <a14:shadowObscured xmlns:a14="http://schemas.microsoft.com/office/drawing/2010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5706" name="Rectangle 10"/>
          <p:cNvSpPr>
            <a:spLocks noChangeArrowheads="1"/>
          </p:cNvSpPr>
          <p:nvPr/>
        </p:nvSpPr>
        <p:spPr bwMode="auto">
          <a:xfrm>
            <a:off x="7354661" y="936172"/>
            <a:ext cx="2808514" cy="430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sv-SE" sz="1371" dirty="0">
                <a:solidFill>
                  <a:srgbClr val="FFFF33"/>
                </a:solidFill>
                <a:latin typeface="Helvetica" pitchFamily="34" charset="0"/>
              </a:rPr>
              <a:t>	</a:t>
            </a:r>
            <a:r>
              <a:rPr lang="sv-SE" sz="2400" dirty="0">
                <a:solidFill>
                  <a:schemeClr val="bg1"/>
                </a:solidFill>
                <a:latin typeface="Arial" pitchFamily="34" charset="0"/>
              </a:rPr>
              <a:t>ISPAD 2000: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	6 ml/kg/h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3 - 9 kg</a:t>
            </a: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	5 ml/kh/g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10 -19 kg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</a:b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361893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	4 ml/kg/h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</a:b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20 – kg</a:t>
            </a:r>
            <a:b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</a:b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16829" y="1598840"/>
            <a:ext cx="6146347" cy="5301343"/>
            <a:chOff x="1832" y="1167"/>
            <a:chExt cx="4517" cy="3896"/>
          </a:xfrm>
        </p:grpSpPr>
        <p:sp>
          <p:nvSpPr>
            <p:cNvPr id="1031" name="Text Box 6"/>
            <p:cNvSpPr txBox="1">
              <a:spLocks noChangeArrowheads="1"/>
            </p:cNvSpPr>
            <p:nvPr/>
          </p:nvSpPr>
          <p:spPr bwMode="auto">
            <a:xfrm>
              <a:off x="2440" y="3383"/>
              <a:ext cx="270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7" rIns="91435" bIns="45717">
              <a:spAutoFit/>
            </a:bodyPr>
            <a:lstStyle>
              <a:lvl1pPr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887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887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887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887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134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140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144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150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154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166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176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184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194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200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208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216</a:t>
              </a:r>
              <a:b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</a:b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224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endParaRPr lang="en-GB" altLang="en-US" sz="857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5703" name="Line 7"/>
            <p:cNvSpPr>
              <a:spLocks noChangeShapeType="1"/>
            </p:cNvSpPr>
            <p:nvPr/>
          </p:nvSpPr>
          <p:spPr bwMode="auto">
            <a:xfrm>
              <a:off x="2352" y="3442"/>
              <a:ext cx="123" cy="1270"/>
            </a:xfrm>
            <a:prstGeom prst="line">
              <a:avLst/>
            </a:prstGeom>
            <a:noFill/>
            <a:ln w="12700">
              <a:solidFill>
                <a:srgbClr val="FF000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205704" name="Line 8"/>
            <p:cNvSpPr>
              <a:spLocks noChangeShapeType="1"/>
            </p:cNvSpPr>
            <p:nvPr/>
          </p:nvSpPr>
          <p:spPr bwMode="auto">
            <a:xfrm flipH="1">
              <a:off x="2346" y="3445"/>
              <a:ext cx="123" cy="1253"/>
            </a:xfrm>
            <a:prstGeom prst="line">
              <a:avLst/>
            </a:prstGeom>
            <a:noFill/>
            <a:ln w="12700">
              <a:solidFill>
                <a:srgbClr val="FF000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1034" name="Text Box 9"/>
            <p:cNvSpPr txBox="1">
              <a:spLocks noChangeArrowheads="1"/>
            </p:cNvSpPr>
            <p:nvPr/>
          </p:nvSpPr>
          <p:spPr bwMode="auto">
            <a:xfrm>
              <a:off x="1832" y="1167"/>
              <a:ext cx="103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7" rIns="91435" bIns="45717">
              <a:spAutoFit/>
            </a:bodyPr>
            <a:lstStyle>
              <a:lvl1pPr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887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887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887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887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887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sv-SE" altLang="en-US" sz="857">
                  <a:solidFill>
                    <a:srgbClr val="FF0B0B"/>
                  </a:solidFill>
                  <a:latin typeface="Arial" panose="020B0604020202020204" pitchFamily="34" charset="0"/>
                </a:rPr>
                <a:t>Max 1.5-2 x maintenance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endParaRPr lang="en-GB" altLang="en-US" sz="857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5707" name="Rectangle 11"/>
            <p:cNvSpPr>
              <a:spLocks noChangeArrowheads="1"/>
            </p:cNvSpPr>
            <p:nvPr/>
          </p:nvSpPr>
          <p:spPr bwMode="auto">
            <a:xfrm>
              <a:off x="4285" y="3581"/>
              <a:ext cx="2064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0" tIns="46035" rIns="92070" bIns="46035">
              <a:spAutoFit/>
            </a:bodyPr>
            <a:lstStyle/>
            <a:p>
              <a:pPr marL="482978" indent="-482978" defTabSz="379580">
                <a:lnSpc>
                  <a:spcPct val="110000"/>
                </a:lnSpc>
                <a:spcBef>
                  <a:spcPct val="30000"/>
                </a:spcBef>
                <a:tabLst>
                  <a:tab pos="482978" algn="l"/>
                  <a:tab pos="952350" algn="l"/>
                  <a:tab pos="2285641" algn="l"/>
                  <a:tab pos="3618932" algn="l"/>
                  <a:tab pos="7809272" algn="l"/>
                </a:tabLst>
                <a:defRPr/>
              </a:pPr>
              <a:r>
                <a:rPr lang="sv-SE" sz="2400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	</a:t>
              </a:r>
              <a:r>
                <a:rPr lang="sv-S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2009:</a:t>
              </a:r>
            </a:p>
            <a:p>
              <a:pPr marL="482978" indent="-482978" defTabSz="379580">
                <a:lnSpc>
                  <a:spcPct val="110000"/>
                </a:lnSpc>
                <a:spcBef>
                  <a:spcPct val="50000"/>
                </a:spcBef>
                <a:buClr>
                  <a:srgbClr val="FF0B0B"/>
                </a:buClr>
                <a:tabLst>
                  <a:tab pos="482978" algn="l"/>
                  <a:tab pos="952350" algn="l"/>
                  <a:tab pos="2285641" algn="l"/>
                  <a:tab pos="3618932" algn="l"/>
                  <a:tab pos="7809272" algn="l"/>
                </a:tabLst>
                <a:defRPr/>
              </a:pPr>
              <a:r>
                <a:rPr lang="en-US" sz="2057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➠</a:t>
              </a:r>
              <a:r>
                <a:rPr lang="sv-SE" sz="2400" dirty="0">
                  <a:solidFill>
                    <a:srgbClr val="FF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	Max. 1.5-2 x maintenance</a:t>
              </a:r>
              <a:endParaRPr lang="sv-SE" sz="1371" dirty="0">
                <a:solidFill>
                  <a:srgbClr val="FFFF33"/>
                </a:solidFill>
                <a:latin typeface="Helvetica" pitchFamily="34" charset="0"/>
              </a:endParaRPr>
            </a:p>
            <a:p>
              <a:pPr marL="482978" indent="-482978" defTabSz="379580">
                <a:lnSpc>
                  <a:spcPct val="110000"/>
                </a:lnSpc>
                <a:spcBef>
                  <a:spcPct val="50000"/>
                </a:spcBef>
                <a:buClr>
                  <a:srgbClr val="FF0B0B"/>
                </a:buClr>
                <a:tabLst>
                  <a:tab pos="482978" algn="l"/>
                  <a:tab pos="952350" algn="l"/>
                  <a:tab pos="2285641" algn="l"/>
                  <a:tab pos="3618932" algn="l"/>
                  <a:tab pos="7809272" algn="l"/>
                </a:tabLst>
                <a:defRPr/>
              </a:pPr>
              <a:endParaRPr lang="sv-SE" sz="3171" baseline="-250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507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85977" y="149680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Fluids before insulin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11843" name="Rectangle 3"/>
          <p:cNvSpPr>
            <a:spLocks noChangeArrowheads="1"/>
          </p:cNvSpPr>
          <p:nvPr/>
        </p:nvSpPr>
        <p:spPr bwMode="auto">
          <a:xfrm>
            <a:off x="7244443" y="3793672"/>
            <a:ext cx="2390775" cy="5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defTabSz="379580">
              <a:spcAft>
                <a:spcPts val="504"/>
              </a:spcAft>
              <a:tabLst>
                <a:tab pos="476175" algn="l"/>
                <a:tab pos="3720969" algn="l"/>
                <a:tab pos="5243369" algn="l"/>
                <a:tab pos="7809272" algn="l"/>
              </a:tabLst>
              <a:defRPr/>
            </a:pPr>
            <a:r>
              <a:rPr lang="sv-SE" sz="1371" dirty="0">
                <a:solidFill>
                  <a:srgbClr val="FFFF33"/>
                </a:solidFill>
                <a:latin typeface="Helvetica" pitchFamily="34" charset="0"/>
              </a:rPr>
              <a:t>Luzi L et. al Diabetes 1988;37:1470-77.</a:t>
            </a:r>
            <a:endParaRPr lang="sv-SE" dirty="0">
              <a:solidFill>
                <a:srgbClr val="E0DB2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2317297" y="1085850"/>
            <a:ext cx="4554310" cy="3280683"/>
            <a:chOff x="2664" y="1432"/>
            <a:chExt cx="2869" cy="2067"/>
          </a:xfrm>
        </p:grpSpPr>
        <p:pic>
          <p:nvPicPr>
            <p:cNvPr id="31751" name="Picture 5" descr="C:\@TIF\DKA\FLUID2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" y="1584"/>
              <a:ext cx="2811" cy="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1846" name="Rectangle 6"/>
            <p:cNvSpPr>
              <a:spLocks noChangeArrowheads="1"/>
            </p:cNvSpPr>
            <p:nvPr/>
          </p:nvSpPr>
          <p:spPr bwMode="auto">
            <a:xfrm>
              <a:off x="2888" y="1867"/>
              <a:ext cx="116" cy="20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2211847" name="Rectangle 7"/>
            <p:cNvSpPr>
              <a:spLocks noChangeArrowheads="1"/>
            </p:cNvSpPr>
            <p:nvPr/>
          </p:nvSpPr>
          <p:spPr bwMode="auto">
            <a:xfrm>
              <a:off x="2664" y="1432"/>
              <a:ext cx="529" cy="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0" tIns="46035" rIns="92070" bIns="46035">
              <a:spAutoFit/>
            </a:bodyPr>
            <a:lstStyle/>
            <a:p>
              <a:pPr algn="r" defTabSz="379580">
                <a:lnSpc>
                  <a:spcPct val="275000"/>
                </a:lnSpc>
                <a:spcBef>
                  <a:spcPct val="50000"/>
                </a:spcBef>
                <a:tabLst>
                  <a:tab pos="673447" algn="l"/>
                  <a:tab pos="1435328" algn="l"/>
                  <a:tab pos="2095171" algn="l"/>
                  <a:tab pos="2857051" algn="l"/>
                  <a:tab pos="3530499" algn="l"/>
                  <a:tab pos="5243369" algn="l"/>
                  <a:tab pos="7809272" algn="l"/>
                </a:tabLst>
                <a:defRPr/>
              </a:pPr>
              <a:r>
                <a:rPr lang="sv-SE" sz="1200" dirty="0">
                  <a:latin typeface="Arial" pitchFamily="34" charset="0"/>
                </a:rPr>
                <a:t>Mmol/l</a:t>
              </a:r>
            </a:p>
            <a:p>
              <a:pPr algn="r" defTabSz="379580">
                <a:lnSpc>
                  <a:spcPct val="275000"/>
                </a:lnSpc>
                <a:spcBef>
                  <a:spcPct val="50000"/>
                </a:spcBef>
                <a:tabLst>
                  <a:tab pos="673447" algn="l"/>
                  <a:tab pos="1435328" algn="l"/>
                  <a:tab pos="2095171" algn="l"/>
                  <a:tab pos="2857051" algn="l"/>
                  <a:tab pos="3530499" algn="l"/>
                  <a:tab pos="5243369" algn="l"/>
                  <a:tab pos="7809272" algn="l"/>
                </a:tabLst>
                <a:defRPr/>
              </a:pPr>
              <a:r>
                <a:rPr lang="sv-SE" sz="1200" dirty="0">
                  <a:latin typeface="Arial" pitchFamily="34" charset="0"/>
                </a:rPr>
                <a:t>33</a:t>
              </a:r>
            </a:p>
            <a:p>
              <a:pPr algn="r" defTabSz="379580">
                <a:lnSpc>
                  <a:spcPct val="275000"/>
                </a:lnSpc>
                <a:spcBef>
                  <a:spcPct val="50000"/>
                </a:spcBef>
                <a:tabLst>
                  <a:tab pos="673447" algn="l"/>
                  <a:tab pos="1435328" algn="l"/>
                  <a:tab pos="2095171" algn="l"/>
                  <a:tab pos="2857051" algn="l"/>
                  <a:tab pos="3530499" algn="l"/>
                  <a:tab pos="5243369" algn="l"/>
                  <a:tab pos="7809272" algn="l"/>
                </a:tabLst>
                <a:defRPr/>
              </a:pPr>
              <a:r>
                <a:rPr lang="sv-SE" sz="1200" dirty="0">
                  <a:latin typeface="Arial" pitchFamily="34" charset="0"/>
                </a:rPr>
                <a:t>22</a:t>
              </a:r>
            </a:p>
            <a:p>
              <a:pPr algn="r" defTabSz="379580">
                <a:lnSpc>
                  <a:spcPct val="275000"/>
                </a:lnSpc>
                <a:spcBef>
                  <a:spcPct val="50000"/>
                </a:spcBef>
                <a:tabLst>
                  <a:tab pos="673447" algn="l"/>
                  <a:tab pos="1435328" algn="l"/>
                  <a:tab pos="2095171" algn="l"/>
                  <a:tab pos="2857051" algn="l"/>
                  <a:tab pos="3530499" algn="l"/>
                  <a:tab pos="5243369" algn="l"/>
                  <a:tab pos="7809272" algn="l"/>
                </a:tabLst>
                <a:defRPr/>
              </a:pPr>
              <a:r>
                <a:rPr lang="sv-SE" sz="1200" dirty="0">
                  <a:latin typeface="Arial" pitchFamily="34" charset="0"/>
                </a:rPr>
                <a:t>11</a:t>
              </a:r>
              <a:endParaRPr lang="sv-SE" dirty="0">
                <a:solidFill>
                  <a:srgbClr val="E0DB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211848" name="Rectangle 8"/>
          <p:cNvSpPr>
            <a:spLocks noChangeArrowheads="1"/>
          </p:cNvSpPr>
          <p:nvPr/>
        </p:nvSpPr>
        <p:spPr bwMode="auto">
          <a:xfrm>
            <a:off x="1952626" y="4188279"/>
            <a:ext cx="8218714" cy="213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0" rIns="92060" bIns="46030">
            <a:spAutoFit/>
          </a:bodyPr>
          <a:lstStyle/>
          <a:p>
            <a:pPr marL="482978" indent="-482978" defTabSz="379580">
              <a:lnSpc>
                <a:spcPct val="110000"/>
              </a:lnSpc>
              <a:spcBef>
                <a:spcPct val="30000"/>
              </a:spcBef>
              <a:tabLst>
                <a:tab pos="482978" algn="l"/>
                <a:tab pos="952350" algn="l"/>
                <a:tab pos="2285641" algn="l"/>
                <a:tab pos="4761752" algn="l"/>
                <a:tab pos="7809272" algn="l"/>
              </a:tabLst>
              <a:defRPr/>
            </a:pPr>
            <a:endParaRPr lang="sv-SE" sz="1371" dirty="0">
              <a:solidFill>
                <a:srgbClr val="FFFF33"/>
              </a:solidFill>
              <a:latin typeface="Helvetica" pitchFamily="34" charset="0"/>
            </a:endParaRPr>
          </a:p>
          <a:p>
            <a:pPr marL="482978" indent="-482978" defTabSz="379580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482978" algn="l"/>
                <a:tab pos="952350" algn="l"/>
                <a:tab pos="2285641" algn="l"/>
                <a:tab pos="4761752" algn="l"/>
                <a:tab pos="7809272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If insulin was administered in the first hour the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OR for cerebral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oedema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was 4.7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(95% CI: 1.5–13.9, p&lt;0.007) after adjustment for age, sex, new/known diabetes and baseline acidosis. 	</a:t>
            </a:r>
            <a:r>
              <a:rPr lang="en-US" sz="1371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Edge J. </a:t>
            </a:r>
            <a:r>
              <a:rPr lang="en-US" sz="1371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Diabetologia</a:t>
            </a:r>
            <a:r>
              <a:rPr lang="en-US" sz="1371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2006;49:2002-09.</a:t>
            </a:r>
          </a:p>
        </p:txBody>
      </p:sp>
    </p:spTree>
    <p:extLst>
      <p:ext uri="{BB962C8B-B14F-4D97-AF65-F5344CB8AC3E}">
        <p14:creationId xmlns:p14="http://schemas.microsoft.com/office/powerpoint/2010/main" val="4024838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6450" y="140154"/>
            <a:ext cx="7981950" cy="451757"/>
          </a:xfrm>
          <a:ln w="12700">
            <a:miter lim="800000"/>
            <a:headEnd type="none" w="sm" len="sm"/>
            <a:tailEnd type="none" w="sm" len="sm"/>
          </a:ln>
        </p:spPr>
        <p:txBody>
          <a:bodyPr vert="horz" wrap="square" lIns="79997" tIns="39999" rIns="79997" bIns="39999" numCol="1" rtlCol="0" anchor="t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sv-SE" sz="24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Insulin therapy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3040">
              <a:defRPr/>
            </a:pPr>
            <a:r>
              <a:rPr lang="sv-SE" dirty="0">
                <a:latin typeface="Arial" pitchFamily="34" charset="0"/>
              </a:rPr>
              <a:t>R Hanas 2009 </a:t>
            </a:r>
          </a:p>
        </p:txBody>
      </p:sp>
      <p:sp>
        <p:nvSpPr>
          <p:cNvPr id="2209795" name="Rectangle 3"/>
          <p:cNvSpPr>
            <a:spLocks noChangeArrowheads="1"/>
          </p:cNvSpPr>
          <p:nvPr/>
        </p:nvSpPr>
        <p:spPr bwMode="auto">
          <a:xfrm>
            <a:off x="2002972" y="540204"/>
            <a:ext cx="8184697" cy="298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Start insulin infusion after the patient has received initial volume expansion; i.e., approximately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1-2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hours after starting fluid replacement therapy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(C). </a:t>
            </a:r>
            <a:endParaRPr lang="en-US" sz="2400" dirty="0">
              <a:solidFill>
                <a:srgbClr val="47FF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0.1 U/kg/h.</a:t>
            </a: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Route of administration IV (A).</a:t>
            </a:r>
          </a:p>
        </p:txBody>
      </p:sp>
      <p:sp>
        <p:nvSpPr>
          <p:cNvPr id="2209796" name="Rectangle 4"/>
          <p:cNvSpPr>
            <a:spLocks noChangeArrowheads="1"/>
          </p:cNvSpPr>
          <p:nvPr/>
        </p:nvSpPr>
        <p:spPr bwMode="auto">
          <a:xfrm>
            <a:off x="2002972" y="3022147"/>
            <a:ext cx="8184697" cy="220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An IV bolus (0.1 U/kg)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is unnecessary,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may increase the risk of cerebral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edema, and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should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not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be used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at the start of therapy (C)</a:t>
            </a:r>
            <a:r>
              <a:rPr lang="sv-SE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94173" y="1864179"/>
            <a:ext cx="2489644" cy="4088480"/>
            <a:chOff x="3317" y="776"/>
            <a:chExt cx="2198" cy="3611"/>
          </a:xfrm>
        </p:grpSpPr>
        <p:pic>
          <p:nvPicPr>
            <p:cNvPr id="32776" name="Picture 15" descr="C:\@TIF\DKA\DAHLQ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76"/>
              <a:ext cx="2099" cy="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Rectangle 16"/>
            <p:cNvSpPr>
              <a:spLocks noChangeArrowheads="1"/>
            </p:cNvSpPr>
            <p:nvPr/>
          </p:nvSpPr>
          <p:spPr bwMode="auto">
            <a:xfrm>
              <a:off x="3531" y="3375"/>
              <a:ext cx="1861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921" tIns="39461" rIns="78921" bIns="39461">
              <a:spAutoFit/>
            </a:bodyPr>
            <a:lstStyle>
              <a:lvl1pPr defTabSz="377825">
                <a:tabLst>
                  <a:tab pos="481013" algn="l"/>
                  <a:tab pos="5243513" algn="l"/>
                  <a:tab pos="780891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377825">
                <a:tabLst>
                  <a:tab pos="481013" algn="l"/>
                  <a:tab pos="5243513" algn="l"/>
                  <a:tab pos="780891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377825">
                <a:tabLst>
                  <a:tab pos="481013" algn="l"/>
                  <a:tab pos="5243513" algn="l"/>
                  <a:tab pos="780891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377825">
                <a:tabLst>
                  <a:tab pos="481013" algn="l"/>
                  <a:tab pos="5243513" algn="l"/>
                  <a:tab pos="780891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377825">
                <a:tabLst>
                  <a:tab pos="481013" algn="l"/>
                  <a:tab pos="5243513" algn="l"/>
                  <a:tab pos="780891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3778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481013" algn="l"/>
                  <a:tab pos="5243513" algn="l"/>
                  <a:tab pos="780891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3778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481013" algn="l"/>
                  <a:tab pos="5243513" algn="l"/>
                  <a:tab pos="780891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3778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481013" algn="l"/>
                  <a:tab pos="5243513" algn="l"/>
                  <a:tab pos="780891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377825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tabLst>
                  <a:tab pos="481013" algn="l"/>
                  <a:tab pos="5243513" algn="l"/>
                  <a:tab pos="7808913" algn="l"/>
                </a:tabLs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spcAft>
                  <a:spcPts val="514"/>
                </a:spcAft>
              </a:pPr>
              <a:r>
                <a:rPr lang="sv-SE" altLang="en-US" sz="1457">
                  <a:solidFill>
                    <a:srgbClr val="FFFF33"/>
                  </a:solidFill>
                  <a:latin typeface="Arial" panose="020B0604020202020204" pitchFamily="34" charset="0"/>
                </a:rPr>
                <a:t>0.25 U/kg as bolus, </a:t>
              </a:r>
              <a:br>
                <a:rPr lang="sv-SE" altLang="en-US" sz="1457">
                  <a:solidFill>
                    <a:srgbClr val="FFFF33"/>
                  </a:solidFill>
                  <a:latin typeface="Arial" panose="020B0604020202020204" pitchFamily="34" charset="0"/>
                </a:rPr>
              </a:br>
              <a:r>
                <a:rPr lang="sv-SE" altLang="en-US" sz="1457">
                  <a:solidFill>
                    <a:srgbClr val="FFFF33"/>
                  </a:solidFill>
                  <a:latin typeface="Arial" panose="020B0604020202020204" pitchFamily="34" charset="0"/>
                </a:rPr>
                <a:t>then 0.1 U/kg/h</a:t>
              </a:r>
            </a:p>
            <a:p>
              <a:pPr>
                <a:spcAft>
                  <a:spcPts val="429"/>
                </a:spcAft>
              </a:pPr>
              <a:r>
                <a:rPr lang="sv-SE" altLang="en-US" sz="1200">
                  <a:solidFill>
                    <a:srgbClr val="FFFF33"/>
                  </a:solidFill>
                  <a:latin typeface="Arial" panose="020B0604020202020204" pitchFamily="34" charset="0"/>
                </a:rPr>
                <a:t>Dahlquist G et al. </a:t>
              </a:r>
              <a:br>
                <a:rPr lang="sv-SE" altLang="en-US" sz="1200">
                  <a:solidFill>
                    <a:srgbClr val="FFFF33"/>
                  </a:solidFill>
                  <a:latin typeface="Arial" panose="020B0604020202020204" pitchFamily="34" charset="0"/>
                </a:rPr>
              </a:br>
              <a:r>
                <a:rPr lang="sv-SE" altLang="en-US" sz="1200">
                  <a:solidFill>
                    <a:srgbClr val="FFFF33"/>
                  </a:solidFill>
                  <a:latin typeface="Arial" panose="020B0604020202020204" pitchFamily="34" charset="0"/>
                </a:rPr>
                <a:t>Lakartidningen 1981;78:3489-92.</a:t>
              </a:r>
              <a:endParaRPr lang="sv-SE" altLang="en-US" sz="1457">
                <a:solidFill>
                  <a:srgbClr val="FFFF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9809" name="Rectangle 17"/>
            <p:cNvSpPr>
              <a:spLocks noChangeArrowheads="1"/>
            </p:cNvSpPr>
            <p:nvPr/>
          </p:nvSpPr>
          <p:spPr bwMode="auto">
            <a:xfrm>
              <a:off x="4278" y="1627"/>
              <a:ext cx="467" cy="29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32779" name="Text Box 18"/>
            <p:cNvSpPr txBox="1">
              <a:spLocks noChangeArrowheads="1"/>
            </p:cNvSpPr>
            <p:nvPr/>
          </p:nvSpPr>
          <p:spPr bwMode="auto">
            <a:xfrm>
              <a:off x="4232" y="1611"/>
              <a:ext cx="45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sv-SE" altLang="en-US" sz="1029">
                  <a:solidFill>
                    <a:srgbClr val="000000"/>
                  </a:solidFill>
                  <a:latin typeface="Arial" panose="020B0604020202020204" pitchFamily="34" charset="0"/>
                </a:rPr>
                <a:t>Mean</a:t>
              </a:r>
              <a:endParaRPr lang="en-US" altLang="en-US" sz="1029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9811" name="Rectangle 19"/>
            <p:cNvSpPr>
              <a:spLocks noChangeArrowheads="1"/>
            </p:cNvSpPr>
            <p:nvPr/>
          </p:nvSpPr>
          <p:spPr bwMode="auto">
            <a:xfrm>
              <a:off x="5088" y="2970"/>
              <a:ext cx="276" cy="29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543"/>
            </a:p>
          </p:txBody>
        </p:sp>
        <p:sp>
          <p:nvSpPr>
            <p:cNvPr id="32781" name="Text Box 20"/>
            <p:cNvSpPr txBox="1">
              <a:spLocks noChangeArrowheads="1"/>
            </p:cNvSpPr>
            <p:nvPr/>
          </p:nvSpPr>
          <p:spPr bwMode="auto">
            <a:xfrm>
              <a:off x="5042" y="2979"/>
              <a:ext cx="47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1pPr>
              <a:lvl2pPr marL="742950" indent="-28575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2pPr>
              <a:lvl3pPr marL="1143000" indent="-22860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3pPr>
              <a:lvl4pPr marL="1600200" indent="-22860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4pPr>
              <a:lvl5pPr marL="2057400" indent="-228600" defTabSz="760413">
                <a:defRPr sz="2000">
                  <a:solidFill>
                    <a:srgbClr val="FF2626"/>
                  </a:solidFill>
                  <a:latin typeface="Dixieland" pitchFamily="34" charset="2"/>
                </a:defRPr>
              </a:lvl5pPr>
              <a:lvl6pPr marL="25146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6pPr>
              <a:lvl7pPr marL="29718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7pPr>
              <a:lvl8pPr marL="34290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8pPr>
              <a:lvl9pPr marL="3886200" indent="-228600" defTabSz="7604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2626"/>
                  </a:solidFill>
                  <a:latin typeface="Dixieland" pitchFamily="34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sv-SE" altLang="en-US" sz="1029">
                  <a:solidFill>
                    <a:srgbClr val="000000"/>
                  </a:solidFill>
                  <a:latin typeface="Arial" panose="020B0604020202020204" pitchFamily="34" charset="0"/>
                </a:rPr>
                <a:t>Hours</a:t>
              </a:r>
              <a:endParaRPr lang="en-US" altLang="en-US" sz="1029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09813" name="Rectangle 21"/>
          <p:cNvSpPr>
            <a:spLocks noChangeArrowheads="1"/>
          </p:cNvSpPr>
          <p:nvPr/>
        </p:nvSpPr>
        <p:spPr bwMode="auto">
          <a:xfrm>
            <a:off x="2002972" y="4739368"/>
            <a:ext cx="8184697" cy="180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3" tIns="40276" rIns="80553" bIns="40276">
            <a:spAutoFit/>
          </a:bodyPr>
          <a:lstStyle/>
          <a:p>
            <a:pPr marL="327881" indent="-327881" defTabSz="340126">
              <a:tabLst>
                <a:tab pos="1666614" algn="l"/>
                <a:tab pos="3044800" algn="l"/>
              </a:tabLst>
              <a:defRPr/>
            </a:pPr>
            <a:endParaRPr lang="sv-SE" sz="205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7881" indent="-327881" defTabSz="340126">
              <a:lnSpc>
                <a:spcPct val="110000"/>
              </a:lnSpc>
              <a:spcBef>
                <a:spcPct val="50000"/>
              </a:spcBef>
              <a:buClr>
                <a:srgbClr val="FF0B0B"/>
              </a:buClr>
              <a:tabLst>
                <a:tab pos="1666614" algn="l"/>
                <a:tab pos="3044800" algn="l"/>
              </a:tabLst>
              <a:defRPr/>
            </a:pPr>
            <a:r>
              <a:rPr lang="en-US" sz="205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➠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	0.1 U/kg/h at least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until resolution of 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DKA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(pH &gt;7.30, bicarbonate &gt;15 </a:t>
            </a:r>
            <a:b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en-US" sz="2400" dirty="0" err="1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mmol</a:t>
            </a:r>
            <a:r>
              <a:rPr lang="en-US" sz="2400" dirty="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/L and/or closure of the anion gap).  </a:t>
            </a:r>
            <a:endParaRPr lang="sv-SE" sz="2400" dirty="0">
              <a:solidFill>
                <a:srgbClr val="FF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72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9796" grpId="0" autoUpdateAnimBg="0"/>
      <p:bldP spid="220981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</TotalTime>
  <Words>551</Words>
  <Application>Microsoft Office PowerPoint</Application>
  <PresentationFormat>Widescreen</PresentationFormat>
  <Paragraphs>314</Paragraphs>
  <Slides>29</Slides>
  <Notes>28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 Unicode MS</vt:lpstr>
      <vt:lpstr>Arial</vt:lpstr>
      <vt:lpstr>Calibri</vt:lpstr>
      <vt:lpstr>Century Gothic</vt:lpstr>
      <vt:lpstr>Comic Sans MS</vt:lpstr>
      <vt:lpstr>Helvetica</vt:lpstr>
      <vt:lpstr>Times New Roman</vt:lpstr>
      <vt:lpstr>Wingdings 3</vt:lpstr>
      <vt:lpstr>Ion</vt:lpstr>
      <vt:lpstr>Microsoft Office Excel Worksheet</vt:lpstr>
      <vt:lpstr>Adobe Acrobat Document</vt:lpstr>
      <vt:lpstr>PBrush</vt:lpstr>
      <vt:lpstr>DKA MANAGEMTNT</vt:lpstr>
      <vt:lpstr>Water and salt replacement</vt:lpstr>
      <vt:lpstr>Water and salt replacement</vt:lpstr>
      <vt:lpstr>Water and salt replacement</vt:lpstr>
      <vt:lpstr>Estimated dehydration</vt:lpstr>
      <vt:lpstr>Fluid management</vt:lpstr>
      <vt:lpstr>Fluid management – 10% dehydration</vt:lpstr>
      <vt:lpstr>Fluids before insulin</vt:lpstr>
      <vt:lpstr>Insulin therapy</vt:lpstr>
      <vt:lpstr>Insulin therapy</vt:lpstr>
      <vt:lpstr>Potassium replacement</vt:lpstr>
      <vt:lpstr>Potassium replacement</vt:lpstr>
      <vt:lpstr>Potassium infusion</vt:lpstr>
      <vt:lpstr>Potassium</vt:lpstr>
      <vt:lpstr>Acidosis</vt:lpstr>
      <vt:lpstr>CE mortality</vt:lpstr>
      <vt:lpstr>Cerebral edema – risk factors</vt:lpstr>
      <vt:lpstr>Diagnosing cerebral edema</vt:lpstr>
      <vt:lpstr>Diagnosing cerebral edema</vt:lpstr>
      <vt:lpstr>Diagnosing cerebral edema</vt:lpstr>
      <vt:lpstr>Cerebral edema – treatment</vt:lpstr>
      <vt:lpstr>Cerebral edema – treatment</vt:lpstr>
      <vt:lpstr>Preventing DKA (after onset of diabetes)</vt:lpstr>
      <vt:lpstr>Preventing DKA - measuring ketones</vt:lpstr>
      <vt:lpstr>Recurrent DKA - psychological factors</vt:lpstr>
      <vt:lpstr>Preventing recurrent DKA</vt:lpstr>
      <vt:lpstr>More DKA at onset in low incidence countries</vt:lpstr>
      <vt:lpstr>How can DKA at onset of diabetes be reduced?</vt:lpstr>
      <vt:lpstr>How can DKA at onset of diabetes be reduced?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DKA MANAGEMTNT</dc:title>
  <dc:creator>Windows User</dc:creator>
  <cp:lastModifiedBy>Windows User</cp:lastModifiedBy>
  <cp:revision>1</cp:revision>
  <dcterms:created xsi:type="dcterms:W3CDTF">2016-10-20T21:30:30Z</dcterms:created>
  <dcterms:modified xsi:type="dcterms:W3CDTF">2016-10-20T21:33:24Z</dcterms:modified>
</cp:coreProperties>
</file>