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sldIdLst>
    <p:sldId id="256" r:id="rId2"/>
    <p:sldId id="415" r:id="rId3"/>
    <p:sldId id="422" r:id="rId4"/>
    <p:sldId id="423" r:id="rId5"/>
    <p:sldId id="424" r:id="rId6"/>
    <p:sldId id="425" r:id="rId7"/>
    <p:sldId id="352" r:id="rId8"/>
    <p:sldId id="353" r:id="rId9"/>
    <p:sldId id="404" r:id="rId10"/>
    <p:sldId id="354" r:id="rId11"/>
    <p:sldId id="355" r:id="rId12"/>
    <p:sldId id="356" r:id="rId13"/>
    <p:sldId id="357" r:id="rId14"/>
    <p:sldId id="358" r:id="rId15"/>
    <p:sldId id="359" r:id="rId16"/>
    <p:sldId id="405" r:id="rId17"/>
    <p:sldId id="360" r:id="rId18"/>
    <p:sldId id="387" r:id="rId19"/>
    <p:sldId id="361" r:id="rId20"/>
    <p:sldId id="362" r:id="rId21"/>
    <p:sldId id="363" r:id="rId22"/>
    <p:sldId id="365" r:id="rId23"/>
    <p:sldId id="366" r:id="rId24"/>
    <p:sldId id="367" r:id="rId25"/>
    <p:sldId id="368" r:id="rId26"/>
    <p:sldId id="384" r:id="rId27"/>
    <p:sldId id="385" r:id="rId28"/>
    <p:sldId id="391" r:id="rId29"/>
    <p:sldId id="392" r:id="rId30"/>
    <p:sldId id="369" r:id="rId31"/>
    <p:sldId id="371" r:id="rId32"/>
    <p:sldId id="402" r:id="rId33"/>
    <p:sldId id="398" r:id="rId34"/>
    <p:sldId id="399" r:id="rId35"/>
    <p:sldId id="396" r:id="rId36"/>
    <p:sldId id="409" r:id="rId37"/>
    <p:sldId id="408" r:id="rId38"/>
    <p:sldId id="373" r:id="rId39"/>
    <p:sldId id="400" r:id="rId40"/>
    <p:sldId id="410" r:id="rId41"/>
    <p:sldId id="386" r:id="rId42"/>
    <p:sldId id="374" r:id="rId43"/>
    <p:sldId id="375" r:id="rId44"/>
    <p:sldId id="412" r:id="rId45"/>
    <p:sldId id="413" r:id="rId46"/>
    <p:sldId id="379" r:id="rId47"/>
    <p:sldId id="322" r:id="rId48"/>
    <p:sldId id="380" r:id="rId49"/>
    <p:sldId id="381" r:id="rId50"/>
    <p:sldId id="276" r:id="rId51"/>
    <p:sldId id="414" r:id="rId52"/>
    <p:sldId id="342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406" r:id="rId61"/>
    <p:sldId id="393" r:id="rId62"/>
    <p:sldId id="39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Irimu" initials="GI" lastIdx="1" clrIdx="0">
    <p:extLst>
      <p:ext uri="{19B8F6BF-5375-455C-9EA6-DF929625EA0E}">
        <p15:presenceInfo xmlns:p15="http://schemas.microsoft.com/office/powerpoint/2012/main" userId="S-1-5-21-3144304562-2484681640-3544455489-13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293" autoAdjust="0"/>
  </p:normalViewPr>
  <p:slideViewPr>
    <p:cSldViewPr>
      <p:cViewPr varScale="1">
        <p:scale>
          <a:sx n="62" d="100"/>
          <a:sy n="62" d="100"/>
        </p:scale>
        <p:origin x="1978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Rates of exclusive</a:t>
            </a:r>
            <a:r>
              <a:rPr lang="en-US" sz="2400" baseline="0" dirty="0"/>
              <a:t> </a:t>
            </a:r>
            <a:r>
              <a:rPr lang="en-US" sz="2400" dirty="0"/>
              <a:t>breast-feeding in Kenya KDHS</a:t>
            </a:r>
            <a:r>
              <a:rPr lang="en-US" sz="2400" baseline="0" dirty="0"/>
              <a:t> 2014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Exclusive BF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at birth </c:v>
                </c:pt>
                <c:pt idx="1">
                  <c:v>0-1mo</c:v>
                </c:pt>
                <c:pt idx="2">
                  <c:v>2-3mo</c:v>
                </c:pt>
                <c:pt idx="3">
                  <c:v>4-5mo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97</c:v>
                </c:pt>
                <c:pt idx="1">
                  <c:v>84</c:v>
                </c:pt>
                <c:pt idx="2">
                  <c:v>63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3-45E2-9557-AD193A47CE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exclusive BF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at birth </c:v>
                </c:pt>
                <c:pt idx="1">
                  <c:v>0-1mo</c:v>
                </c:pt>
                <c:pt idx="2">
                  <c:v>2-3mo</c:v>
                </c:pt>
                <c:pt idx="3">
                  <c:v>4-5mo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16</c:v>
                </c:pt>
                <c:pt idx="2">
                  <c:v>37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3-45E2-9557-AD193A47CE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at birth </c:v>
                </c:pt>
                <c:pt idx="1">
                  <c:v>0-1mo</c:v>
                </c:pt>
                <c:pt idx="2">
                  <c:v>2-3mo</c:v>
                </c:pt>
                <c:pt idx="3">
                  <c:v>4-5mo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1AD3-45E2-9557-AD193A47C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566240"/>
        <c:axId val="360563888"/>
      </c:barChart>
      <c:catAx>
        <c:axId val="36056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563888"/>
        <c:crosses val="autoZero"/>
        <c:auto val="1"/>
        <c:lblAlgn val="ctr"/>
        <c:lblOffset val="100"/>
        <c:noMultiLvlLbl val="0"/>
      </c:catAx>
      <c:valAx>
        <c:axId val="36056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56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481E5-FB28-43EE-A422-929AADD2FF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F2A686-9306-4356-877E-7767B28045E3}">
      <dgm:prSet phldrT="[Text]"/>
      <dgm:spPr/>
      <dgm:t>
        <a:bodyPr/>
        <a:lstStyle/>
        <a:p>
          <a:r>
            <a:rPr lang="en-US" dirty="0"/>
            <a:t>Reduces risk of death </a:t>
          </a:r>
        </a:p>
      </dgm:t>
    </dgm:pt>
    <dgm:pt modelId="{7BBD30A1-3438-45A0-BD80-6EE87F8F37F4}" type="parTrans" cxnId="{18074C59-4D38-466B-984E-5DEE861AF12A}">
      <dgm:prSet/>
      <dgm:spPr/>
      <dgm:t>
        <a:bodyPr/>
        <a:lstStyle/>
        <a:p>
          <a:endParaRPr lang="en-US"/>
        </a:p>
      </dgm:t>
    </dgm:pt>
    <dgm:pt modelId="{2295AB45-E177-419C-AF65-8ED1673C52AF}" type="sibTrans" cxnId="{18074C59-4D38-466B-984E-5DEE861AF12A}">
      <dgm:prSet/>
      <dgm:spPr/>
      <dgm:t>
        <a:bodyPr/>
        <a:lstStyle/>
        <a:p>
          <a:endParaRPr lang="en-US"/>
        </a:p>
      </dgm:t>
    </dgm:pt>
    <dgm:pt modelId="{DE2DF320-0BB2-4474-B4E0-D659986F5BCA}">
      <dgm:prSet phldrT="[Text]"/>
      <dgm:spPr/>
      <dgm:t>
        <a:bodyPr/>
        <a:lstStyle/>
        <a:p>
          <a:r>
            <a:rPr lang="en-US" dirty="0"/>
            <a:t>Reduces risk of acute illness</a:t>
          </a:r>
        </a:p>
      </dgm:t>
    </dgm:pt>
    <dgm:pt modelId="{3E7EF95E-1C65-4686-A398-2EE3D9528CAA}" type="parTrans" cxnId="{DE54FF29-0570-4E7D-ADAB-939A45854863}">
      <dgm:prSet/>
      <dgm:spPr/>
      <dgm:t>
        <a:bodyPr/>
        <a:lstStyle/>
        <a:p>
          <a:endParaRPr lang="en-US"/>
        </a:p>
      </dgm:t>
    </dgm:pt>
    <dgm:pt modelId="{EAE92128-2767-4BAF-9ABA-CD7D6485F77A}" type="sibTrans" cxnId="{DE54FF29-0570-4E7D-ADAB-939A45854863}">
      <dgm:prSet/>
      <dgm:spPr/>
      <dgm:t>
        <a:bodyPr/>
        <a:lstStyle/>
        <a:p>
          <a:endParaRPr lang="en-US"/>
        </a:p>
      </dgm:t>
    </dgm:pt>
    <dgm:pt modelId="{E2424FA5-DCB7-4DC8-BC02-8C2F9D8E6BA4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Reduces risk of chronic illnesses 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CEE34B4-FA06-49DB-BDF9-5CD8B0F7C09D}" type="parTrans" cxnId="{1FD08199-D9E9-4010-BCA1-F52C170027C8}">
      <dgm:prSet/>
      <dgm:spPr/>
      <dgm:t>
        <a:bodyPr/>
        <a:lstStyle/>
        <a:p>
          <a:endParaRPr lang="en-US"/>
        </a:p>
      </dgm:t>
    </dgm:pt>
    <dgm:pt modelId="{37B524A4-7F3B-4B48-A26C-E88B93E5C3B0}" type="sibTrans" cxnId="{1FD08199-D9E9-4010-BCA1-F52C170027C8}">
      <dgm:prSet/>
      <dgm:spPr/>
      <dgm:t>
        <a:bodyPr/>
        <a:lstStyle/>
        <a:p>
          <a:endParaRPr lang="en-US"/>
        </a:p>
      </dgm:t>
    </dgm:pt>
    <dgm:pt modelId="{013A9512-8E37-453D-A2EC-0E0CE9D59B3E}">
      <dgm:prSet phldrT="[Text]"/>
      <dgm:spPr/>
      <dgm:t>
        <a:bodyPr/>
        <a:lstStyle/>
        <a:p>
          <a:r>
            <a:rPr lang="en-US" dirty="0"/>
            <a:t>Reduces risk of mother developing chronic illnesses </a:t>
          </a:r>
        </a:p>
      </dgm:t>
    </dgm:pt>
    <dgm:pt modelId="{FC106B65-DD3D-4500-B29E-245BFEF37F8E}" type="parTrans" cxnId="{541C1D46-F8AC-45AA-9B19-C6230252E31C}">
      <dgm:prSet/>
      <dgm:spPr/>
      <dgm:t>
        <a:bodyPr/>
        <a:lstStyle/>
        <a:p>
          <a:endParaRPr lang="en-US"/>
        </a:p>
      </dgm:t>
    </dgm:pt>
    <dgm:pt modelId="{9A841CDE-D89A-47DD-B3CC-6011D5CF5C1A}" type="sibTrans" cxnId="{541C1D46-F8AC-45AA-9B19-C6230252E31C}">
      <dgm:prSet/>
      <dgm:spPr/>
      <dgm:t>
        <a:bodyPr/>
        <a:lstStyle/>
        <a:p>
          <a:endParaRPr lang="en-US"/>
        </a:p>
      </dgm:t>
    </dgm:pt>
    <dgm:pt modelId="{95F2A6D8-2BD9-40CE-95D3-1E73621DF270}" type="pres">
      <dgm:prSet presAssocID="{BE0481E5-FB28-43EE-A422-929AADD2FF83}" presName="diagram" presStyleCnt="0">
        <dgm:presLayoutVars>
          <dgm:dir/>
          <dgm:resizeHandles val="exact"/>
        </dgm:presLayoutVars>
      </dgm:prSet>
      <dgm:spPr/>
    </dgm:pt>
    <dgm:pt modelId="{C9A12D1B-5330-455A-A435-F524C23BFFDB}" type="pres">
      <dgm:prSet presAssocID="{BDF2A686-9306-4356-877E-7767B28045E3}" presName="node" presStyleLbl="node1" presStyleIdx="0" presStyleCnt="4" custScaleX="86289">
        <dgm:presLayoutVars>
          <dgm:bulletEnabled val="1"/>
        </dgm:presLayoutVars>
      </dgm:prSet>
      <dgm:spPr/>
    </dgm:pt>
    <dgm:pt modelId="{3528AF87-1314-4FC3-B540-FFD6D32C2E24}" type="pres">
      <dgm:prSet presAssocID="{2295AB45-E177-419C-AF65-8ED1673C52AF}" presName="sibTrans" presStyleCnt="0"/>
      <dgm:spPr/>
    </dgm:pt>
    <dgm:pt modelId="{D5842ED0-7607-4E92-8C9A-B1F545B680A1}" type="pres">
      <dgm:prSet presAssocID="{DE2DF320-0BB2-4474-B4E0-D659986F5BCA}" presName="node" presStyleLbl="node1" presStyleIdx="1" presStyleCnt="4" custScaleX="80853">
        <dgm:presLayoutVars>
          <dgm:bulletEnabled val="1"/>
        </dgm:presLayoutVars>
      </dgm:prSet>
      <dgm:spPr/>
    </dgm:pt>
    <dgm:pt modelId="{8DE6795B-A81E-4291-B439-E18D3510EF97}" type="pres">
      <dgm:prSet presAssocID="{EAE92128-2767-4BAF-9ABA-CD7D6485F77A}" presName="sibTrans" presStyleCnt="0"/>
      <dgm:spPr/>
    </dgm:pt>
    <dgm:pt modelId="{4FE57563-6254-48BC-9746-A5F2CC41C9D1}" type="pres">
      <dgm:prSet presAssocID="{E2424FA5-DCB7-4DC8-BC02-8C2F9D8E6BA4}" presName="node" presStyleLbl="node1" presStyleIdx="2" presStyleCnt="4" custScaleX="84706" custScaleY="85395" custLinFactNeighborX="-1414" custLinFactNeighborY="72">
        <dgm:presLayoutVars>
          <dgm:bulletEnabled val="1"/>
        </dgm:presLayoutVars>
      </dgm:prSet>
      <dgm:spPr/>
    </dgm:pt>
    <dgm:pt modelId="{FA0FC1D0-EF09-4F1F-BEEA-E5D595DF0BF7}" type="pres">
      <dgm:prSet presAssocID="{37B524A4-7F3B-4B48-A26C-E88B93E5C3B0}" presName="sibTrans" presStyleCnt="0"/>
      <dgm:spPr/>
    </dgm:pt>
    <dgm:pt modelId="{339ECEB9-EBE4-45E2-9B7E-15DA31C95FD9}" type="pres">
      <dgm:prSet presAssocID="{013A9512-8E37-453D-A2EC-0E0CE9D59B3E}" presName="node" presStyleLbl="node1" presStyleIdx="3" presStyleCnt="4" custScaleX="76442" custScaleY="85703">
        <dgm:presLayoutVars>
          <dgm:bulletEnabled val="1"/>
        </dgm:presLayoutVars>
      </dgm:prSet>
      <dgm:spPr/>
    </dgm:pt>
  </dgm:ptLst>
  <dgm:cxnLst>
    <dgm:cxn modelId="{90A9551B-AC33-420E-9394-F88F8AA9B643}" type="presOf" srcId="{E2424FA5-DCB7-4DC8-BC02-8C2F9D8E6BA4}" destId="{4FE57563-6254-48BC-9746-A5F2CC41C9D1}" srcOrd="0" destOrd="0" presId="urn:microsoft.com/office/officeart/2005/8/layout/default"/>
    <dgm:cxn modelId="{DE54FF29-0570-4E7D-ADAB-939A45854863}" srcId="{BE0481E5-FB28-43EE-A422-929AADD2FF83}" destId="{DE2DF320-0BB2-4474-B4E0-D659986F5BCA}" srcOrd="1" destOrd="0" parTransId="{3E7EF95E-1C65-4686-A398-2EE3D9528CAA}" sibTransId="{EAE92128-2767-4BAF-9ABA-CD7D6485F77A}"/>
    <dgm:cxn modelId="{83AF5D30-04F9-419D-B54F-47E49E249EEB}" type="presOf" srcId="{013A9512-8E37-453D-A2EC-0E0CE9D59B3E}" destId="{339ECEB9-EBE4-45E2-9B7E-15DA31C95FD9}" srcOrd="0" destOrd="0" presId="urn:microsoft.com/office/officeart/2005/8/layout/default"/>
    <dgm:cxn modelId="{AC45E537-3F96-4952-B808-F4802475DE0B}" type="presOf" srcId="{BE0481E5-FB28-43EE-A422-929AADD2FF83}" destId="{95F2A6D8-2BD9-40CE-95D3-1E73621DF270}" srcOrd="0" destOrd="0" presId="urn:microsoft.com/office/officeart/2005/8/layout/default"/>
    <dgm:cxn modelId="{59AB9C39-9166-40EE-AAFA-CDFC36B4193E}" type="presOf" srcId="{DE2DF320-0BB2-4474-B4E0-D659986F5BCA}" destId="{D5842ED0-7607-4E92-8C9A-B1F545B680A1}" srcOrd="0" destOrd="0" presId="urn:microsoft.com/office/officeart/2005/8/layout/default"/>
    <dgm:cxn modelId="{541C1D46-F8AC-45AA-9B19-C6230252E31C}" srcId="{BE0481E5-FB28-43EE-A422-929AADD2FF83}" destId="{013A9512-8E37-453D-A2EC-0E0CE9D59B3E}" srcOrd="3" destOrd="0" parTransId="{FC106B65-DD3D-4500-B29E-245BFEF37F8E}" sibTransId="{9A841CDE-D89A-47DD-B3CC-6011D5CF5C1A}"/>
    <dgm:cxn modelId="{18074C59-4D38-466B-984E-5DEE861AF12A}" srcId="{BE0481E5-FB28-43EE-A422-929AADD2FF83}" destId="{BDF2A686-9306-4356-877E-7767B28045E3}" srcOrd="0" destOrd="0" parTransId="{7BBD30A1-3438-45A0-BD80-6EE87F8F37F4}" sibTransId="{2295AB45-E177-419C-AF65-8ED1673C52AF}"/>
    <dgm:cxn modelId="{8C2DFC80-F252-419E-B6D3-F43240BCD1F7}" type="presOf" srcId="{BDF2A686-9306-4356-877E-7767B28045E3}" destId="{C9A12D1B-5330-455A-A435-F524C23BFFDB}" srcOrd="0" destOrd="0" presId="urn:microsoft.com/office/officeart/2005/8/layout/default"/>
    <dgm:cxn modelId="{1FD08199-D9E9-4010-BCA1-F52C170027C8}" srcId="{BE0481E5-FB28-43EE-A422-929AADD2FF83}" destId="{E2424FA5-DCB7-4DC8-BC02-8C2F9D8E6BA4}" srcOrd="2" destOrd="0" parTransId="{ACEE34B4-FA06-49DB-BDF9-5CD8B0F7C09D}" sibTransId="{37B524A4-7F3B-4B48-A26C-E88B93E5C3B0}"/>
    <dgm:cxn modelId="{AC8D80DB-562A-4962-BD51-4865CB60A8A2}" type="presParOf" srcId="{95F2A6D8-2BD9-40CE-95D3-1E73621DF270}" destId="{C9A12D1B-5330-455A-A435-F524C23BFFDB}" srcOrd="0" destOrd="0" presId="urn:microsoft.com/office/officeart/2005/8/layout/default"/>
    <dgm:cxn modelId="{A8F9487E-E984-47BE-9408-09805A0E37F5}" type="presParOf" srcId="{95F2A6D8-2BD9-40CE-95D3-1E73621DF270}" destId="{3528AF87-1314-4FC3-B540-FFD6D32C2E24}" srcOrd="1" destOrd="0" presId="urn:microsoft.com/office/officeart/2005/8/layout/default"/>
    <dgm:cxn modelId="{EC0CBD01-0676-41D3-8992-EA94F78264EF}" type="presParOf" srcId="{95F2A6D8-2BD9-40CE-95D3-1E73621DF270}" destId="{D5842ED0-7607-4E92-8C9A-B1F545B680A1}" srcOrd="2" destOrd="0" presId="urn:microsoft.com/office/officeart/2005/8/layout/default"/>
    <dgm:cxn modelId="{DC9905E0-BA3F-44BF-AEB4-CF497A161F33}" type="presParOf" srcId="{95F2A6D8-2BD9-40CE-95D3-1E73621DF270}" destId="{8DE6795B-A81E-4291-B439-E18D3510EF97}" srcOrd="3" destOrd="0" presId="urn:microsoft.com/office/officeart/2005/8/layout/default"/>
    <dgm:cxn modelId="{0C45EA05-F295-4E52-952C-511A2134DF47}" type="presParOf" srcId="{95F2A6D8-2BD9-40CE-95D3-1E73621DF270}" destId="{4FE57563-6254-48BC-9746-A5F2CC41C9D1}" srcOrd="4" destOrd="0" presId="urn:microsoft.com/office/officeart/2005/8/layout/default"/>
    <dgm:cxn modelId="{B5A48492-0D22-41A6-B87B-AD07512C352E}" type="presParOf" srcId="{95F2A6D8-2BD9-40CE-95D3-1E73621DF270}" destId="{FA0FC1D0-EF09-4F1F-BEEA-E5D595DF0BF7}" srcOrd="5" destOrd="0" presId="urn:microsoft.com/office/officeart/2005/8/layout/default"/>
    <dgm:cxn modelId="{D968E090-6ECC-4C90-823B-CDB0A7675FDA}" type="presParOf" srcId="{95F2A6D8-2BD9-40CE-95D3-1E73621DF270}" destId="{339ECEB9-EBE4-45E2-9B7E-15DA31C95FD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79069-22CF-48BE-B73D-9E6C2BA03FF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9C52141C-C0DD-442D-818E-DA11571141CA}">
      <dgm:prSet phldrT="[Text]"/>
      <dgm:spPr/>
      <dgm:t>
        <a:bodyPr/>
        <a:lstStyle/>
        <a:p>
          <a:r>
            <a:rPr lang="en-US" dirty="0"/>
            <a:t>Better performance in school (33%)</a:t>
          </a:r>
        </a:p>
      </dgm:t>
    </dgm:pt>
    <dgm:pt modelId="{D28363EE-BFE3-4F8E-98D5-8E4CF87F947B}" type="parTrans" cxnId="{7B306BAA-34DE-489E-AEF9-17E4145C66CF}">
      <dgm:prSet/>
      <dgm:spPr/>
      <dgm:t>
        <a:bodyPr/>
        <a:lstStyle/>
        <a:p>
          <a:endParaRPr lang="en-US"/>
        </a:p>
      </dgm:t>
    </dgm:pt>
    <dgm:pt modelId="{A7481092-7D64-4A7F-B0AE-4DBD330F4EB9}" type="sibTrans" cxnId="{7B306BAA-34DE-489E-AEF9-17E4145C66CF}">
      <dgm:prSet/>
      <dgm:spPr/>
      <dgm:t>
        <a:bodyPr/>
        <a:lstStyle/>
        <a:p>
          <a:endParaRPr lang="en-US"/>
        </a:p>
      </dgm:t>
    </dgm:pt>
    <dgm:pt modelId="{BD8EE02C-87A1-476F-9079-60EF6ED620E3}">
      <dgm:prSet phldrT="[Text]"/>
      <dgm:spPr/>
      <dgm:t>
        <a:bodyPr/>
        <a:lstStyle/>
        <a:p>
          <a:r>
            <a:rPr lang="en-US" dirty="0"/>
            <a:t>Higher wages </a:t>
          </a:r>
        </a:p>
        <a:p>
          <a:r>
            <a:rPr lang="en-US" dirty="0"/>
            <a:t>(5 – 50% )</a:t>
          </a:r>
        </a:p>
      </dgm:t>
    </dgm:pt>
    <dgm:pt modelId="{0F45A64F-3C05-4B2C-9CAF-AF0B36A2D90E}" type="parTrans" cxnId="{D342EF2F-1D50-4791-9173-21F72C01C30D}">
      <dgm:prSet/>
      <dgm:spPr/>
      <dgm:t>
        <a:bodyPr/>
        <a:lstStyle/>
        <a:p>
          <a:endParaRPr lang="en-US"/>
        </a:p>
      </dgm:t>
    </dgm:pt>
    <dgm:pt modelId="{4F2E1908-2E9C-4A83-8D3B-D5DA1410F217}" type="sibTrans" cxnId="{D342EF2F-1D50-4791-9173-21F72C01C30D}">
      <dgm:prSet/>
      <dgm:spPr/>
      <dgm:t>
        <a:bodyPr/>
        <a:lstStyle/>
        <a:p>
          <a:endParaRPr lang="en-US"/>
        </a:p>
      </dgm:t>
    </dgm:pt>
    <dgm:pt modelId="{BDEAAF9A-08F5-4167-A4CC-F917BB90A900}">
      <dgm:prSet phldrT="[Text]"/>
      <dgm:spPr/>
      <dgm:t>
        <a:bodyPr/>
        <a:lstStyle/>
        <a:p>
          <a:r>
            <a:rPr lang="en-US" dirty="0"/>
            <a:t>Likely to survive</a:t>
          </a:r>
        </a:p>
      </dgm:t>
    </dgm:pt>
    <dgm:pt modelId="{BF38CAF4-BC5C-4713-9B79-D3461F7A0BA6}" type="sibTrans" cxnId="{568F6D1D-00C0-4200-B7FA-D34049E1998D}">
      <dgm:prSet/>
      <dgm:spPr/>
      <dgm:t>
        <a:bodyPr/>
        <a:lstStyle/>
        <a:p>
          <a:endParaRPr lang="en-US"/>
        </a:p>
      </dgm:t>
    </dgm:pt>
    <dgm:pt modelId="{2835CEA1-9739-4B0C-9F00-BC6D44733869}" type="parTrans" cxnId="{568F6D1D-00C0-4200-B7FA-D34049E1998D}">
      <dgm:prSet/>
      <dgm:spPr/>
      <dgm:t>
        <a:bodyPr/>
        <a:lstStyle/>
        <a:p>
          <a:endParaRPr lang="en-US"/>
        </a:p>
      </dgm:t>
    </dgm:pt>
    <dgm:pt modelId="{A597D0FD-5FED-4FAB-8930-EBDA246451FD}" type="pres">
      <dgm:prSet presAssocID="{0E579069-22CF-48BE-B73D-9E6C2BA03FF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E6E2738-FC69-4C89-961B-964B6A1D0D32}" type="pres">
      <dgm:prSet presAssocID="{BD8EE02C-87A1-476F-9079-60EF6ED620E3}" presName="Accent3" presStyleCnt="0"/>
      <dgm:spPr/>
    </dgm:pt>
    <dgm:pt modelId="{5E314678-42F4-493D-8F6E-12C5A33F4E13}" type="pres">
      <dgm:prSet presAssocID="{BD8EE02C-87A1-476F-9079-60EF6ED620E3}" presName="Accent" presStyleLbl="node1" presStyleIdx="0" presStyleCnt="3"/>
      <dgm:spPr/>
    </dgm:pt>
    <dgm:pt modelId="{38E6326E-3A68-48C9-9219-F1D164A6CD8E}" type="pres">
      <dgm:prSet presAssocID="{BD8EE02C-87A1-476F-9079-60EF6ED620E3}" presName="ParentBackground3" presStyleCnt="0"/>
      <dgm:spPr/>
    </dgm:pt>
    <dgm:pt modelId="{44B93E86-2551-4897-A61C-895D4B31F17A}" type="pres">
      <dgm:prSet presAssocID="{BD8EE02C-87A1-476F-9079-60EF6ED620E3}" presName="ParentBackground" presStyleLbl="fgAcc1" presStyleIdx="0" presStyleCnt="3"/>
      <dgm:spPr/>
    </dgm:pt>
    <dgm:pt modelId="{CE66A645-55D1-427F-8849-BB8E451687A2}" type="pres">
      <dgm:prSet presAssocID="{BD8EE02C-87A1-476F-9079-60EF6ED620E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FE9E6BD-5BAC-4E06-A890-8D42A308D8D1}" type="pres">
      <dgm:prSet presAssocID="{9C52141C-C0DD-442D-818E-DA11571141CA}" presName="Accent2" presStyleCnt="0"/>
      <dgm:spPr/>
    </dgm:pt>
    <dgm:pt modelId="{BAE86ADA-65F5-49BC-884C-7A3DBB4A5A77}" type="pres">
      <dgm:prSet presAssocID="{9C52141C-C0DD-442D-818E-DA11571141CA}" presName="Accent" presStyleLbl="node1" presStyleIdx="1" presStyleCnt="3"/>
      <dgm:spPr/>
    </dgm:pt>
    <dgm:pt modelId="{512C6E59-9E23-4D7B-B542-AF8EB0F979EC}" type="pres">
      <dgm:prSet presAssocID="{9C52141C-C0DD-442D-818E-DA11571141CA}" presName="ParentBackground2" presStyleCnt="0"/>
      <dgm:spPr/>
    </dgm:pt>
    <dgm:pt modelId="{7861FB6F-B7AF-47D9-9DA3-0D98D41AAF1E}" type="pres">
      <dgm:prSet presAssocID="{9C52141C-C0DD-442D-818E-DA11571141CA}" presName="ParentBackground" presStyleLbl="fgAcc1" presStyleIdx="1" presStyleCnt="3"/>
      <dgm:spPr/>
    </dgm:pt>
    <dgm:pt modelId="{49F9EBA4-9AE7-4BF4-912F-9EA7872D6E0E}" type="pres">
      <dgm:prSet presAssocID="{9C52141C-C0DD-442D-818E-DA11571141C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DC83699-1A5F-4E04-B19C-166C934EA1E5}" type="pres">
      <dgm:prSet presAssocID="{BDEAAF9A-08F5-4167-A4CC-F917BB90A900}" presName="Accent1" presStyleCnt="0"/>
      <dgm:spPr/>
    </dgm:pt>
    <dgm:pt modelId="{8E69BA97-5B8E-4058-880E-E68E6BF8A822}" type="pres">
      <dgm:prSet presAssocID="{BDEAAF9A-08F5-4167-A4CC-F917BB90A900}" presName="Accent" presStyleLbl="node1" presStyleIdx="2" presStyleCnt="3"/>
      <dgm:spPr/>
    </dgm:pt>
    <dgm:pt modelId="{54F3D0CA-7A44-4216-B7DF-60387E1DF1AC}" type="pres">
      <dgm:prSet presAssocID="{BDEAAF9A-08F5-4167-A4CC-F917BB90A900}" presName="ParentBackground1" presStyleCnt="0"/>
      <dgm:spPr/>
    </dgm:pt>
    <dgm:pt modelId="{85DB5B45-EE32-484D-BAFE-4D10F2335D39}" type="pres">
      <dgm:prSet presAssocID="{BDEAAF9A-08F5-4167-A4CC-F917BB90A900}" presName="ParentBackground" presStyleLbl="fgAcc1" presStyleIdx="2" presStyleCnt="3"/>
      <dgm:spPr/>
    </dgm:pt>
    <dgm:pt modelId="{9C5E3655-A7B4-4CF7-9777-03579073B47E}" type="pres">
      <dgm:prSet presAssocID="{BDEAAF9A-08F5-4167-A4CC-F917BB90A9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EEC540B-1AEE-47DA-BC1D-7EDE8589F50D}" type="presOf" srcId="{BD8EE02C-87A1-476F-9079-60EF6ED620E3}" destId="{44B93E86-2551-4897-A61C-895D4B31F17A}" srcOrd="0" destOrd="0" presId="urn:microsoft.com/office/officeart/2011/layout/CircleProcess"/>
    <dgm:cxn modelId="{568F6D1D-00C0-4200-B7FA-D34049E1998D}" srcId="{0E579069-22CF-48BE-B73D-9E6C2BA03FF6}" destId="{BDEAAF9A-08F5-4167-A4CC-F917BB90A900}" srcOrd="0" destOrd="0" parTransId="{2835CEA1-9739-4B0C-9F00-BC6D44733869}" sibTransId="{BF38CAF4-BC5C-4713-9B79-D3461F7A0BA6}"/>
    <dgm:cxn modelId="{62D0FF25-E88F-433D-8EB5-A0529D539CE1}" type="presOf" srcId="{BD8EE02C-87A1-476F-9079-60EF6ED620E3}" destId="{CE66A645-55D1-427F-8849-BB8E451687A2}" srcOrd="1" destOrd="0" presId="urn:microsoft.com/office/officeart/2011/layout/CircleProcess"/>
    <dgm:cxn modelId="{D342EF2F-1D50-4791-9173-21F72C01C30D}" srcId="{0E579069-22CF-48BE-B73D-9E6C2BA03FF6}" destId="{BD8EE02C-87A1-476F-9079-60EF6ED620E3}" srcOrd="2" destOrd="0" parTransId="{0F45A64F-3C05-4B2C-9CAF-AF0B36A2D90E}" sibTransId="{4F2E1908-2E9C-4A83-8D3B-D5DA1410F217}"/>
    <dgm:cxn modelId="{B13D9C36-1502-4C15-98B7-BC1C11527F88}" type="presOf" srcId="{BDEAAF9A-08F5-4167-A4CC-F917BB90A900}" destId="{85DB5B45-EE32-484D-BAFE-4D10F2335D39}" srcOrd="0" destOrd="0" presId="urn:microsoft.com/office/officeart/2011/layout/CircleProcess"/>
    <dgm:cxn modelId="{8F1CC78A-66E7-4EAD-8007-F98B6DC6C8C5}" type="presOf" srcId="{9C52141C-C0DD-442D-818E-DA11571141CA}" destId="{7861FB6F-B7AF-47D9-9DA3-0D98D41AAF1E}" srcOrd="0" destOrd="0" presId="urn:microsoft.com/office/officeart/2011/layout/CircleProcess"/>
    <dgm:cxn modelId="{BBB07C8E-BDD0-445E-9100-77D917F05677}" type="presOf" srcId="{0E579069-22CF-48BE-B73D-9E6C2BA03FF6}" destId="{A597D0FD-5FED-4FAB-8930-EBDA246451FD}" srcOrd="0" destOrd="0" presId="urn:microsoft.com/office/officeart/2011/layout/CircleProcess"/>
    <dgm:cxn modelId="{1C78B88E-B937-4A2E-AB93-592C0234294D}" type="presOf" srcId="{BDEAAF9A-08F5-4167-A4CC-F917BB90A900}" destId="{9C5E3655-A7B4-4CF7-9777-03579073B47E}" srcOrd="1" destOrd="0" presId="urn:microsoft.com/office/officeart/2011/layout/CircleProcess"/>
    <dgm:cxn modelId="{7B306BAA-34DE-489E-AEF9-17E4145C66CF}" srcId="{0E579069-22CF-48BE-B73D-9E6C2BA03FF6}" destId="{9C52141C-C0DD-442D-818E-DA11571141CA}" srcOrd="1" destOrd="0" parTransId="{D28363EE-BFE3-4F8E-98D5-8E4CF87F947B}" sibTransId="{A7481092-7D64-4A7F-B0AE-4DBD330F4EB9}"/>
    <dgm:cxn modelId="{29701DBA-995C-4239-B4BD-BFDB1A3F1C1C}" type="presOf" srcId="{9C52141C-C0DD-442D-818E-DA11571141CA}" destId="{49F9EBA4-9AE7-4BF4-912F-9EA7872D6E0E}" srcOrd="1" destOrd="0" presId="urn:microsoft.com/office/officeart/2011/layout/CircleProcess"/>
    <dgm:cxn modelId="{9A16C82B-73DA-49D7-8CB3-C04B0BC25A75}" type="presParOf" srcId="{A597D0FD-5FED-4FAB-8930-EBDA246451FD}" destId="{EE6E2738-FC69-4C89-961B-964B6A1D0D32}" srcOrd="0" destOrd="0" presId="urn:microsoft.com/office/officeart/2011/layout/CircleProcess"/>
    <dgm:cxn modelId="{8E9319BD-37CB-4776-BF88-8A471814C9BF}" type="presParOf" srcId="{EE6E2738-FC69-4C89-961B-964B6A1D0D32}" destId="{5E314678-42F4-493D-8F6E-12C5A33F4E13}" srcOrd="0" destOrd="0" presId="urn:microsoft.com/office/officeart/2011/layout/CircleProcess"/>
    <dgm:cxn modelId="{B2A4C3DB-D032-4546-8B96-404DF8719B5D}" type="presParOf" srcId="{A597D0FD-5FED-4FAB-8930-EBDA246451FD}" destId="{38E6326E-3A68-48C9-9219-F1D164A6CD8E}" srcOrd="1" destOrd="0" presId="urn:microsoft.com/office/officeart/2011/layout/CircleProcess"/>
    <dgm:cxn modelId="{9033CA9F-61F9-485F-A05B-CCCBECE8CAB4}" type="presParOf" srcId="{38E6326E-3A68-48C9-9219-F1D164A6CD8E}" destId="{44B93E86-2551-4897-A61C-895D4B31F17A}" srcOrd="0" destOrd="0" presId="urn:microsoft.com/office/officeart/2011/layout/CircleProcess"/>
    <dgm:cxn modelId="{6F044BF4-0D1F-4A61-8104-D423C2130FCC}" type="presParOf" srcId="{A597D0FD-5FED-4FAB-8930-EBDA246451FD}" destId="{CE66A645-55D1-427F-8849-BB8E451687A2}" srcOrd="2" destOrd="0" presId="urn:microsoft.com/office/officeart/2011/layout/CircleProcess"/>
    <dgm:cxn modelId="{E7E409B5-6BD1-4169-BDBD-D7DE4DD04A78}" type="presParOf" srcId="{A597D0FD-5FED-4FAB-8930-EBDA246451FD}" destId="{FFE9E6BD-5BAC-4E06-A890-8D42A308D8D1}" srcOrd="3" destOrd="0" presId="urn:microsoft.com/office/officeart/2011/layout/CircleProcess"/>
    <dgm:cxn modelId="{58BB3EAE-D06A-433E-AE41-68B2C81CC5B0}" type="presParOf" srcId="{FFE9E6BD-5BAC-4E06-A890-8D42A308D8D1}" destId="{BAE86ADA-65F5-49BC-884C-7A3DBB4A5A77}" srcOrd="0" destOrd="0" presId="urn:microsoft.com/office/officeart/2011/layout/CircleProcess"/>
    <dgm:cxn modelId="{E0F41AB4-9BBB-4E60-9F00-8CA9AA75291D}" type="presParOf" srcId="{A597D0FD-5FED-4FAB-8930-EBDA246451FD}" destId="{512C6E59-9E23-4D7B-B542-AF8EB0F979EC}" srcOrd="4" destOrd="0" presId="urn:microsoft.com/office/officeart/2011/layout/CircleProcess"/>
    <dgm:cxn modelId="{662030A8-50BF-4209-AA2D-FE3B5FA86CBB}" type="presParOf" srcId="{512C6E59-9E23-4D7B-B542-AF8EB0F979EC}" destId="{7861FB6F-B7AF-47D9-9DA3-0D98D41AAF1E}" srcOrd="0" destOrd="0" presId="urn:microsoft.com/office/officeart/2011/layout/CircleProcess"/>
    <dgm:cxn modelId="{BF07E0CF-9956-4A39-A149-F800E1D85D01}" type="presParOf" srcId="{A597D0FD-5FED-4FAB-8930-EBDA246451FD}" destId="{49F9EBA4-9AE7-4BF4-912F-9EA7872D6E0E}" srcOrd="5" destOrd="0" presId="urn:microsoft.com/office/officeart/2011/layout/CircleProcess"/>
    <dgm:cxn modelId="{98772D35-B8BE-4287-A271-224EBF76B706}" type="presParOf" srcId="{A597D0FD-5FED-4FAB-8930-EBDA246451FD}" destId="{0DC83699-1A5F-4E04-B19C-166C934EA1E5}" srcOrd="6" destOrd="0" presId="urn:microsoft.com/office/officeart/2011/layout/CircleProcess"/>
    <dgm:cxn modelId="{B5B93537-F447-4E5D-AA3F-2D9B7143B27F}" type="presParOf" srcId="{0DC83699-1A5F-4E04-B19C-166C934EA1E5}" destId="{8E69BA97-5B8E-4058-880E-E68E6BF8A822}" srcOrd="0" destOrd="0" presId="urn:microsoft.com/office/officeart/2011/layout/CircleProcess"/>
    <dgm:cxn modelId="{FE3D36B4-D537-49DF-8551-3EC9E9B00255}" type="presParOf" srcId="{A597D0FD-5FED-4FAB-8930-EBDA246451FD}" destId="{54F3D0CA-7A44-4216-B7DF-60387E1DF1AC}" srcOrd="7" destOrd="0" presId="urn:microsoft.com/office/officeart/2011/layout/CircleProcess"/>
    <dgm:cxn modelId="{3492CC7A-AEB7-4CD7-8608-30A666883FD3}" type="presParOf" srcId="{54F3D0CA-7A44-4216-B7DF-60387E1DF1AC}" destId="{85DB5B45-EE32-484D-BAFE-4D10F2335D39}" srcOrd="0" destOrd="0" presId="urn:microsoft.com/office/officeart/2011/layout/CircleProcess"/>
    <dgm:cxn modelId="{17F2365C-9CE7-46DE-9820-01803427790B}" type="presParOf" srcId="{A597D0FD-5FED-4FAB-8930-EBDA246451FD}" destId="{9C5E3655-A7B4-4CF7-9777-03579073B47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2C4EDE-7EF5-4E90-BA3F-4A3F89E043B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B45135-5639-4AF2-8616-6E2C55F1F76F}">
      <dgm:prSet phldrT="[Text]"/>
      <dgm:spPr/>
      <dgm:t>
        <a:bodyPr/>
        <a:lstStyle/>
        <a:p>
          <a:r>
            <a:rPr lang="en-US" dirty="0"/>
            <a:t>4%</a:t>
          </a:r>
        </a:p>
      </dgm:t>
    </dgm:pt>
    <dgm:pt modelId="{5BFC1A82-887B-4362-9D4B-8CC7F7020DB2}" type="parTrans" cxnId="{300AF704-8769-4798-94CE-38A81560A9B6}">
      <dgm:prSet/>
      <dgm:spPr/>
      <dgm:t>
        <a:bodyPr/>
        <a:lstStyle/>
        <a:p>
          <a:endParaRPr lang="en-US"/>
        </a:p>
      </dgm:t>
    </dgm:pt>
    <dgm:pt modelId="{C4266671-0935-4874-946F-483AD2EFB719}" type="sibTrans" cxnId="{300AF704-8769-4798-94CE-38A81560A9B6}">
      <dgm:prSet/>
      <dgm:spPr/>
      <dgm:t>
        <a:bodyPr/>
        <a:lstStyle/>
        <a:p>
          <a:endParaRPr lang="en-US"/>
        </a:p>
      </dgm:t>
    </dgm:pt>
    <dgm:pt modelId="{B08627E9-0268-487C-AC80-F3E26ACB8EFC}">
      <dgm:prSet phldrT="[Text]" custT="1"/>
      <dgm:spPr/>
      <dgm:t>
        <a:bodyPr/>
        <a:lstStyle/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dirty="0"/>
            <a:t>Overall transmission of HIV</a:t>
          </a:r>
        </a:p>
      </dgm:t>
    </dgm:pt>
    <dgm:pt modelId="{0ECBE238-8DB5-4430-B6D0-D403134CF421}" type="parTrans" cxnId="{A6105460-DABF-47D9-B62D-6B88616E3DC8}">
      <dgm:prSet/>
      <dgm:spPr/>
      <dgm:t>
        <a:bodyPr/>
        <a:lstStyle/>
        <a:p>
          <a:endParaRPr lang="en-US"/>
        </a:p>
      </dgm:t>
    </dgm:pt>
    <dgm:pt modelId="{53B1D294-36C0-45E2-B2CB-EC8A13D2E317}" type="sibTrans" cxnId="{A6105460-DABF-47D9-B62D-6B88616E3DC8}">
      <dgm:prSet/>
      <dgm:spPr/>
      <dgm:t>
        <a:bodyPr/>
        <a:lstStyle/>
        <a:p>
          <a:endParaRPr lang="en-US"/>
        </a:p>
      </dgm:t>
    </dgm:pt>
    <dgm:pt modelId="{2512EEB5-8C4B-4829-9A22-9BD49F2D07A3}">
      <dgm:prSet phldrT="[Text]"/>
      <dgm:spPr/>
      <dgm:t>
        <a:bodyPr/>
        <a:lstStyle/>
        <a:p>
          <a:r>
            <a:rPr lang="en-US" dirty="0"/>
            <a:t>3.5%</a:t>
          </a:r>
        </a:p>
      </dgm:t>
    </dgm:pt>
    <dgm:pt modelId="{C5C11C5D-6855-40F5-B57B-AAEBBA79D948}" type="parTrans" cxnId="{3106DF1E-FA2B-488C-B4B6-A069C65C3EC9}">
      <dgm:prSet/>
      <dgm:spPr/>
      <dgm:t>
        <a:bodyPr/>
        <a:lstStyle/>
        <a:p>
          <a:endParaRPr lang="en-US"/>
        </a:p>
      </dgm:t>
    </dgm:pt>
    <dgm:pt modelId="{E5BC9F33-F12C-4E6E-9589-16BCAF466098}" type="sibTrans" cxnId="{3106DF1E-FA2B-488C-B4B6-A069C65C3EC9}">
      <dgm:prSet/>
      <dgm:spPr/>
      <dgm:t>
        <a:bodyPr/>
        <a:lstStyle/>
        <a:p>
          <a:endParaRPr lang="en-US"/>
        </a:p>
      </dgm:t>
    </dgm:pt>
    <dgm:pt modelId="{A9AE3B96-594C-45B3-88E3-9063A7B8BA26}">
      <dgm:prSet phldrT="[Text]"/>
      <dgm:spPr/>
      <dgm:t>
        <a:bodyPr/>
        <a:lstStyle/>
        <a:p>
          <a:r>
            <a:rPr lang="en-US" dirty="0"/>
            <a:t>Breastfeeding duration for 6months </a:t>
          </a:r>
        </a:p>
      </dgm:t>
    </dgm:pt>
    <dgm:pt modelId="{3CA48170-D4BA-4C18-9B71-C6C1C3FBE9A0}" type="parTrans" cxnId="{5990A759-4489-4152-A0F3-2AA971CE045C}">
      <dgm:prSet/>
      <dgm:spPr/>
      <dgm:t>
        <a:bodyPr/>
        <a:lstStyle/>
        <a:p>
          <a:endParaRPr lang="en-US"/>
        </a:p>
      </dgm:t>
    </dgm:pt>
    <dgm:pt modelId="{8DF8B901-0931-4EC1-AD1D-628FB2D7C3E0}" type="sibTrans" cxnId="{5990A759-4489-4152-A0F3-2AA971CE045C}">
      <dgm:prSet/>
      <dgm:spPr/>
      <dgm:t>
        <a:bodyPr/>
        <a:lstStyle/>
        <a:p>
          <a:endParaRPr lang="en-US"/>
        </a:p>
      </dgm:t>
    </dgm:pt>
    <dgm:pt modelId="{E3DE78E9-7D5C-49DC-9713-C4D0AD1464BE}">
      <dgm:prSet phldrT="[Text]"/>
      <dgm:spPr/>
      <dgm:t>
        <a:bodyPr/>
        <a:lstStyle/>
        <a:p>
          <a:r>
            <a:rPr lang="en-US" dirty="0"/>
            <a:t>0.5-1.9%</a:t>
          </a:r>
        </a:p>
      </dgm:t>
    </dgm:pt>
    <dgm:pt modelId="{E0C0F887-0B94-4A60-894D-BD973A14E6D0}" type="parTrans" cxnId="{5B60F7CB-B60F-4386-B53B-D0C5D50AD48F}">
      <dgm:prSet/>
      <dgm:spPr/>
      <dgm:t>
        <a:bodyPr/>
        <a:lstStyle/>
        <a:p>
          <a:endParaRPr lang="en-US"/>
        </a:p>
      </dgm:t>
    </dgm:pt>
    <dgm:pt modelId="{BCBBD4B1-D701-401E-9757-D30156E92DB4}" type="sibTrans" cxnId="{5B60F7CB-B60F-4386-B53B-D0C5D50AD48F}">
      <dgm:prSet/>
      <dgm:spPr/>
      <dgm:t>
        <a:bodyPr/>
        <a:lstStyle/>
        <a:p>
          <a:endParaRPr lang="en-US"/>
        </a:p>
      </dgm:t>
    </dgm:pt>
    <dgm:pt modelId="{4765F04E-57A4-4952-9700-19990C10AEFB}">
      <dgm:prSet phldrT="[Text]"/>
      <dgm:spPr/>
      <dgm:t>
        <a:bodyPr/>
        <a:lstStyle/>
        <a:p>
          <a:r>
            <a:rPr lang="en-US" dirty="0"/>
            <a:t>ARVs started by 15weeks gestation </a:t>
          </a:r>
        </a:p>
      </dgm:t>
    </dgm:pt>
    <dgm:pt modelId="{EBCDD12A-8F3D-4FB8-A542-BCD26CDB1B5F}" type="parTrans" cxnId="{5E6DCCDF-1940-4431-AF2E-E1ABEACDDDB3}">
      <dgm:prSet/>
      <dgm:spPr/>
      <dgm:t>
        <a:bodyPr/>
        <a:lstStyle/>
        <a:p>
          <a:endParaRPr lang="en-US"/>
        </a:p>
      </dgm:t>
    </dgm:pt>
    <dgm:pt modelId="{BFC203D1-DB0C-4DA6-BE27-C5A97AFFA5BE}" type="sibTrans" cxnId="{5E6DCCDF-1940-4431-AF2E-E1ABEACDDDB3}">
      <dgm:prSet/>
      <dgm:spPr/>
      <dgm:t>
        <a:bodyPr/>
        <a:lstStyle/>
        <a:p>
          <a:endParaRPr lang="en-US"/>
        </a:p>
      </dgm:t>
    </dgm:pt>
    <dgm:pt modelId="{BA1BC03F-8C45-4F70-BC18-0DF46F38C5E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/>
            <a:t>Breastfeeding duration for 12months</a:t>
          </a:r>
        </a:p>
      </dgm:t>
    </dgm:pt>
    <dgm:pt modelId="{B50A1FA4-38E6-4FBF-B160-E2BD22613794}" type="parTrans" cxnId="{26F4D815-16B7-4F43-804F-0C9BCBE82520}">
      <dgm:prSet/>
      <dgm:spPr/>
      <dgm:t>
        <a:bodyPr/>
        <a:lstStyle/>
        <a:p>
          <a:endParaRPr lang="en-US"/>
        </a:p>
      </dgm:t>
    </dgm:pt>
    <dgm:pt modelId="{AFC7E047-B780-4EF3-802D-34408BBE7B1E}" type="sibTrans" cxnId="{26F4D815-16B7-4F43-804F-0C9BCBE82520}">
      <dgm:prSet/>
      <dgm:spPr/>
      <dgm:t>
        <a:bodyPr/>
        <a:lstStyle/>
        <a:p>
          <a:endParaRPr lang="en-US"/>
        </a:p>
      </dgm:t>
    </dgm:pt>
    <dgm:pt modelId="{5198BF8B-7150-4C07-9067-30DAAB0EE3D9}">
      <dgm:prSet phldrT="[Text]"/>
      <dgm:spPr/>
      <dgm:t>
        <a:bodyPr/>
        <a:lstStyle/>
        <a:p>
          <a:r>
            <a:rPr lang="en-US" dirty="0"/>
            <a:t>Transmission of HIV</a:t>
          </a:r>
        </a:p>
      </dgm:t>
    </dgm:pt>
    <dgm:pt modelId="{30D29C2F-65F1-4921-BA1B-D3C019BB3BAA}" type="parTrans" cxnId="{4F820540-BFC5-40FC-A29B-94714E7D04EF}">
      <dgm:prSet/>
      <dgm:spPr/>
      <dgm:t>
        <a:bodyPr/>
        <a:lstStyle/>
        <a:p>
          <a:endParaRPr lang="en-US"/>
        </a:p>
      </dgm:t>
    </dgm:pt>
    <dgm:pt modelId="{EF8E0334-836F-41AB-8A1F-DF2BB1CEBA03}" type="sibTrans" cxnId="{4F820540-BFC5-40FC-A29B-94714E7D04EF}">
      <dgm:prSet/>
      <dgm:spPr/>
      <dgm:t>
        <a:bodyPr/>
        <a:lstStyle/>
        <a:p>
          <a:endParaRPr lang="en-US"/>
        </a:p>
      </dgm:t>
    </dgm:pt>
    <dgm:pt modelId="{620AE349-77B7-4EDF-95C2-39CE34679A83}" type="pres">
      <dgm:prSet presAssocID="{512C4EDE-7EF5-4E90-BA3F-4A3F89E043B5}" presName="linearFlow" presStyleCnt="0">
        <dgm:presLayoutVars>
          <dgm:dir/>
          <dgm:animLvl val="lvl"/>
          <dgm:resizeHandles val="exact"/>
        </dgm:presLayoutVars>
      </dgm:prSet>
      <dgm:spPr/>
    </dgm:pt>
    <dgm:pt modelId="{6DC150A3-24A9-4DFB-A2CD-57D24E7CD933}" type="pres">
      <dgm:prSet presAssocID="{6BB45135-5639-4AF2-8616-6E2C55F1F76F}" presName="composite" presStyleCnt="0"/>
      <dgm:spPr/>
    </dgm:pt>
    <dgm:pt modelId="{08E4862A-20BC-4AEC-80AB-43076E71C783}" type="pres">
      <dgm:prSet presAssocID="{6BB45135-5639-4AF2-8616-6E2C55F1F76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F6FEE41-81E2-4DB5-92D6-5C6C4121550A}" type="pres">
      <dgm:prSet presAssocID="{6BB45135-5639-4AF2-8616-6E2C55F1F76F}" presName="descendantText" presStyleLbl="alignAcc1" presStyleIdx="0" presStyleCnt="3">
        <dgm:presLayoutVars>
          <dgm:bulletEnabled val="1"/>
        </dgm:presLayoutVars>
      </dgm:prSet>
      <dgm:spPr/>
    </dgm:pt>
    <dgm:pt modelId="{A223D8E8-60F1-4461-AD59-A68D210AEE8B}" type="pres">
      <dgm:prSet presAssocID="{C4266671-0935-4874-946F-483AD2EFB719}" presName="sp" presStyleCnt="0"/>
      <dgm:spPr/>
    </dgm:pt>
    <dgm:pt modelId="{F3BA9776-A5DF-4B75-B957-35C69B4415A2}" type="pres">
      <dgm:prSet presAssocID="{2512EEB5-8C4B-4829-9A22-9BD49F2D07A3}" presName="composite" presStyleCnt="0"/>
      <dgm:spPr/>
    </dgm:pt>
    <dgm:pt modelId="{553DBD29-C249-4525-8E53-75AF68F2A87A}" type="pres">
      <dgm:prSet presAssocID="{2512EEB5-8C4B-4829-9A22-9BD49F2D07A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C0039B1-7184-44BE-AFF0-AC62FA2B75BB}" type="pres">
      <dgm:prSet presAssocID="{2512EEB5-8C4B-4829-9A22-9BD49F2D07A3}" presName="descendantText" presStyleLbl="alignAcc1" presStyleIdx="1" presStyleCnt="3">
        <dgm:presLayoutVars>
          <dgm:bulletEnabled val="1"/>
        </dgm:presLayoutVars>
      </dgm:prSet>
      <dgm:spPr/>
    </dgm:pt>
    <dgm:pt modelId="{02A61EA6-FCDB-479D-8883-A6DE43DA3595}" type="pres">
      <dgm:prSet presAssocID="{E5BC9F33-F12C-4E6E-9589-16BCAF466098}" presName="sp" presStyleCnt="0"/>
      <dgm:spPr/>
    </dgm:pt>
    <dgm:pt modelId="{70A8CADA-6FC7-49DE-9B4D-A2C6327955CB}" type="pres">
      <dgm:prSet presAssocID="{E3DE78E9-7D5C-49DC-9713-C4D0AD1464BE}" presName="composite" presStyleCnt="0"/>
      <dgm:spPr/>
    </dgm:pt>
    <dgm:pt modelId="{EDBFD9C4-9FA9-4296-81A6-60DC2912AB2F}" type="pres">
      <dgm:prSet presAssocID="{E3DE78E9-7D5C-49DC-9713-C4D0AD1464BE}" presName="parentText" presStyleLbl="alignNode1" presStyleIdx="2" presStyleCnt="3" custLinFactNeighborX="1224" custLinFactNeighborY="0">
        <dgm:presLayoutVars>
          <dgm:chMax val="1"/>
          <dgm:bulletEnabled val="1"/>
        </dgm:presLayoutVars>
      </dgm:prSet>
      <dgm:spPr/>
    </dgm:pt>
    <dgm:pt modelId="{2510AFD4-8B01-4ED6-8F7E-DD0CDAECB29C}" type="pres">
      <dgm:prSet presAssocID="{E3DE78E9-7D5C-49DC-9713-C4D0AD1464BE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300AF704-8769-4798-94CE-38A81560A9B6}" srcId="{512C4EDE-7EF5-4E90-BA3F-4A3F89E043B5}" destId="{6BB45135-5639-4AF2-8616-6E2C55F1F76F}" srcOrd="0" destOrd="0" parTransId="{5BFC1A82-887B-4362-9D4B-8CC7F7020DB2}" sibTransId="{C4266671-0935-4874-946F-483AD2EFB719}"/>
    <dgm:cxn modelId="{2D73EC13-D15B-451B-9ED0-F2E5499F332E}" type="presOf" srcId="{BA1BC03F-8C45-4F70-BC18-0DF46F38C5E1}" destId="{7F6FEE41-81E2-4DB5-92D6-5C6C4121550A}" srcOrd="0" destOrd="1" presId="urn:microsoft.com/office/officeart/2005/8/layout/chevron2"/>
    <dgm:cxn modelId="{26F4D815-16B7-4F43-804F-0C9BCBE82520}" srcId="{B08627E9-0268-487C-AC80-F3E26ACB8EFC}" destId="{BA1BC03F-8C45-4F70-BC18-0DF46F38C5E1}" srcOrd="0" destOrd="0" parTransId="{B50A1FA4-38E6-4FBF-B160-E2BD22613794}" sibTransId="{AFC7E047-B780-4EF3-802D-34408BBE7B1E}"/>
    <dgm:cxn modelId="{3106DF1E-FA2B-488C-B4B6-A069C65C3EC9}" srcId="{512C4EDE-7EF5-4E90-BA3F-4A3F89E043B5}" destId="{2512EEB5-8C4B-4829-9A22-9BD49F2D07A3}" srcOrd="1" destOrd="0" parTransId="{C5C11C5D-6855-40F5-B57B-AAEBBA79D948}" sibTransId="{E5BC9F33-F12C-4E6E-9589-16BCAF466098}"/>
    <dgm:cxn modelId="{92A11430-BABB-43C4-8753-4DF387E2D047}" type="presOf" srcId="{B08627E9-0268-487C-AC80-F3E26ACB8EFC}" destId="{7F6FEE41-81E2-4DB5-92D6-5C6C4121550A}" srcOrd="0" destOrd="0" presId="urn:microsoft.com/office/officeart/2005/8/layout/chevron2"/>
    <dgm:cxn modelId="{4F820540-BFC5-40FC-A29B-94714E7D04EF}" srcId="{2512EEB5-8C4B-4829-9A22-9BD49F2D07A3}" destId="{5198BF8B-7150-4C07-9067-30DAAB0EE3D9}" srcOrd="0" destOrd="0" parTransId="{30D29C2F-65F1-4921-BA1B-D3C019BB3BAA}" sibTransId="{EF8E0334-836F-41AB-8A1F-DF2BB1CEBA03}"/>
    <dgm:cxn modelId="{A6105460-DABF-47D9-B62D-6B88616E3DC8}" srcId="{6BB45135-5639-4AF2-8616-6E2C55F1F76F}" destId="{B08627E9-0268-487C-AC80-F3E26ACB8EFC}" srcOrd="0" destOrd="0" parTransId="{0ECBE238-8DB5-4430-B6D0-D403134CF421}" sibTransId="{53B1D294-36C0-45E2-B2CB-EC8A13D2E317}"/>
    <dgm:cxn modelId="{3D101F64-21EF-4BB6-899B-95127E461B1F}" type="presOf" srcId="{2512EEB5-8C4B-4829-9A22-9BD49F2D07A3}" destId="{553DBD29-C249-4525-8E53-75AF68F2A87A}" srcOrd="0" destOrd="0" presId="urn:microsoft.com/office/officeart/2005/8/layout/chevron2"/>
    <dgm:cxn modelId="{8D68F673-0ACD-4CAB-BEE7-041C41294A68}" type="presOf" srcId="{5198BF8B-7150-4C07-9067-30DAAB0EE3D9}" destId="{6C0039B1-7184-44BE-AFF0-AC62FA2B75BB}" srcOrd="0" destOrd="0" presId="urn:microsoft.com/office/officeart/2005/8/layout/chevron2"/>
    <dgm:cxn modelId="{91A22D76-65C9-4C3F-9689-296FB10A8158}" type="presOf" srcId="{6BB45135-5639-4AF2-8616-6E2C55F1F76F}" destId="{08E4862A-20BC-4AEC-80AB-43076E71C783}" srcOrd="0" destOrd="0" presId="urn:microsoft.com/office/officeart/2005/8/layout/chevron2"/>
    <dgm:cxn modelId="{5990A759-4489-4152-A0F3-2AA971CE045C}" srcId="{2512EEB5-8C4B-4829-9A22-9BD49F2D07A3}" destId="{A9AE3B96-594C-45B3-88E3-9063A7B8BA26}" srcOrd="1" destOrd="0" parTransId="{3CA48170-D4BA-4C18-9B71-C6C1C3FBE9A0}" sibTransId="{8DF8B901-0931-4EC1-AD1D-628FB2D7C3E0}"/>
    <dgm:cxn modelId="{076C8B94-AB58-4F13-AFB2-87AA3F16C698}" type="presOf" srcId="{E3DE78E9-7D5C-49DC-9713-C4D0AD1464BE}" destId="{EDBFD9C4-9FA9-4296-81A6-60DC2912AB2F}" srcOrd="0" destOrd="0" presId="urn:microsoft.com/office/officeart/2005/8/layout/chevron2"/>
    <dgm:cxn modelId="{141AFDA9-9037-4129-94EC-2B3A3F4756BA}" type="presOf" srcId="{A9AE3B96-594C-45B3-88E3-9063A7B8BA26}" destId="{6C0039B1-7184-44BE-AFF0-AC62FA2B75BB}" srcOrd="0" destOrd="1" presId="urn:microsoft.com/office/officeart/2005/8/layout/chevron2"/>
    <dgm:cxn modelId="{255686B6-7E87-40BC-8BE6-070A330AB79C}" type="presOf" srcId="{512C4EDE-7EF5-4E90-BA3F-4A3F89E043B5}" destId="{620AE349-77B7-4EDF-95C2-39CE34679A83}" srcOrd="0" destOrd="0" presId="urn:microsoft.com/office/officeart/2005/8/layout/chevron2"/>
    <dgm:cxn modelId="{33FBE3C6-39E6-4E57-9C7C-62269FF121EB}" type="presOf" srcId="{4765F04E-57A4-4952-9700-19990C10AEFB}" destId="{2510AFD4-8B01-4ED6-8F7E-DD0CDAECB29C}" srcOrd="0" destOrd="0" presId="urn:microsoft.com/office/officeart/2005/8/layout/chevron2"/>
    <dgm:cxn modelId="{5B60F7CB-B60F-4386-B53B-D0C5D50AD48F}" srcId="{512C4EDE-7EF5-4E90-BA3F-4A3F89E043B5}" destId="{E3DE78E9-7D5C-49DC-9713-C4D0AD1464BE}" srcOrd="2" destOrd="0" parTransId="{E0C0F887-0B94-4A60-894D-BD973A14E6D0}" sibTransId="{BCBBD4B1-D701-401E-9757-D30156E92DB4}"/>
    <dgm:cxn modelId="{5E6DCCDF-1940-4431-AF2E-E1ABEACDDDB3}" srcId="{E3DE78E9-7D5C-49DC-9713-C4D0AD1464BE}" destId="{4765F04E-57A4-4952-9700-19990C10AEFB}" srcOrd="0" destOrd="0" parTransId="{EBCDD12A-8F3D-4FB8-A542-BCD26CDB1B5F}" sibTransId="{BFC203D1-DB0C-4DA6-BE27-C5A97AFFA5BE}"/>
    <dgm:cxn modelId="{79E74BD7-A285-4CFB-A4BC-B27F34DBDD7C}" type="presParOf" srcId="{620AE349-77B7-4EDF-95C2-39CE34679A83}" destId="{6DC150A3-24A9-4DFB-A2CD-57D24E7CD933}" srcOrd="0" destOrd="0" presId="urn:microsoft.com/office/officeart/2005/8/layout/chevron2"/>
    <dgm:cxn modelId="{1DBABE03-6A71-42F2-8399-871F209CA06D}" type="presParOf" srcId="{6DC150A3-24A9-4DFB-A2CD-57D24E7CD933}" destId="{08E4862A-20BC-4AEC-80AB-43076E71C783}" srcOrd="0" destOrd="0" presId="urn:microsoft.com/office/officeart/2005/8/layout/chevron2"/>
    <dgm:cxn modelId="{DDFCE6BD-841C-47A6-B49A-3E7D4A3289D1}" type="presParOf" srcId="{6DC150A3-24A9-4DFB-A2CD-57D24E7CD933}" destId="{7F6FEE41-81E2-4DB5-92D6-5C6C4121550A}" srcOrd="1" destOrd="0" presId="urn:microsoft.com/office/officeart/2005/8/layout/chevron2"/>
    <dgm:cxn modelId="{BECBCE45-5F56-4129-B48A-4CEC7177EFCF}" type="presParOf" srcId="{620AE349-77B7-4EDF-95C2-39CE34679A83}" destId="{A223D8E8-60F1-4461-AD59-A68D210AEE8B}" srcOrd="1" destOrd="0" presId="urn:microsoft.com/office/officeart/2005/8/layout/chevron2"/>
    <dgm:cxn modelId="{41439F8A-D2EA-4384-9814-AFDCB758DEED}" type="presParOf" srcId="{620AE349-77B7-4EDF-95C2-39CE34679A83}" destId="{F3BA9776-A5DF-4B75-B957-35C69B4415A2}" srcOrd="2" destOrd="0" presId="urn:microsoft.com/office/officeart/2005/8/layout/chevron2"/>
    <dgm:cxn modelId="{78939C80-993C-4BC7-A19B-F29740B35231}" type="presParOf" srcId="{F3BA9776-A5DF-4B75-B957-35C69B4415A2}" destId="{553DBD29-C249-4525-8E53-75AF68F2A87A}" srcOrd="0" destOrd="0" presId="urn:microsoft.com/office/officeart/2005/8/layout/chevron2"/>
    <dgm:cxn modelId="{CFA7F356-4DCD-4B02-8494-47C18366211A}" type="presParOf" srcId="{F3BA9776-A5DF-4B75-B957-35C69B4415A2}" destId="{6C0039B1-7184-44BE-AFF0-AC62FA2B75BB}" srcOrd="1" destOrd="0" presId="urn:microsoft.com/office/officeart/2005/8/layout/chevron2"/>
    <dgm:cxn modelId="{DE1E51F8-8A7F-4AEE-9025-D6674603DCF8}" type="presParOf" srcId="{620AE349-77B7-4EDF-95C2-39CE34679A83}" destId="{02A61EA6-FCDB-479D-8883-A6DE43DA3595}" srcOrd="3" destOrd="0" presId="urn:microsoft.com/office/officeart/2005/8/layout/chevron2"/>
    <dgm:cxn modelId="{2443BC67-B787-4CBF-8B6B-9979C2FB930B}" type="presParOf" srcId="{620AE349-77B7-4EDF-95C2-39CE34679A83}" destId="{70A8CADA-6FC7-49DE-9B4D-A2C6327955CB}" srcOrd="4" destOrd="0" presId="urn:microsoft.com/office/officeart/2005/8/layout/chevron2"/>
    <dgm:cxn modelId="{B16D804F-1BEC-40C5-900E-2452F50B3715}" type="presParOf" srcId="{70A8CADA-6FC7-49DE-9B4D-A2C6327955CB}" destId="{EDBFD9C4-9FA9-4296-81A6-60DC2912AB2F}" srcOrd="0" destOrd="0" presId="urn:microsoft.com/office/officeart/2005/8/layout/chevron2"/>
    <dgm:cxn modelId="{4BE694A6-F612-4777-8623-38C7A7E0F567}" type="presParOf" srcId="{70A8CADA-6FC7-49DE-9B4D-A2C6327955CB}" destId="{2510AFD4-8B01-4ED6-8F7E-DD0CDAECB2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12D1B-5330-455A-A435-F524C23BFFDB}">
      <dsp:nvSpPr>
        <dsp:cNvPr id="0" name=""/>
        <dsp:cNvSpPr/>
      </dsp:nvSpPr>
      <dsp:spPr>
        <a:xfrm>
          <a:off x="387493" y="4292"/>
          <a:ext cx="4069975" cy="2830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Reduces risk of death </a:t>
          </a:r>
        </a:p>
      </dsp:txBody>
      <dsp:txXfrm>
        <a:off x="387493" y="4292"/>
        <a:ext cx="4069975" cy="2830007"/>
      </dsp:txXfrm>
    </dsp:sp>
    <dsp:sp modelId="{D5842ED0-7607-4E92-8C9A-B1F545B680A1}">
      <dsp:nvSpPr>
        <dsp:cNvPr id="0" name=""/>
        <dsp:cNvSpPr/>
      </dsp:nvSpPr>
      <dsp:spPr>
        <a:xfrm>
          <a:off x="4929137" y="4292"/>
          <a:ext cx="3813577" cy="2830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Reduces risk of acute illness</a:t>
          </a:r>
        </a:p>
      </dsp:txBody>
      <dsp:txXfrm>
        <a:off x="4929137" y="4292"/>
        <a:ext cx="3813577" cy="2830007"/>
      </dsp:txXfrm>
    </dsp:sp>
    <dsp:sp modelId="{4FE57563-6254-48BC-9746-A5F2CC41C9D1}">
      <dsp:nvSpPr>
        <dsp:cNvPr id="0" name=""/>
        <dsp:cNvSpPr/>
      </dsp:nvSpPr>
      <dsp:spPr>
        <a:xfrm>
          <a:off x="462158" y="3312363"/>
          <a:ext cx="3995310" cy="2416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800" kern="1200" dirty="0"/>
            <a:t>Reduces risk of chronic illnesses 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462158" y="3312363"/>
        <a:ext cx="3995310" cy="2416685"/>
      </dsp:txXfrm>
    </dsp:sp>
    <dsp:sp modelId="{339ECEB9-EBE4-45E2-9B7E-15DA31C95FD9}">
      <dsp:nvSpPr>
        <dsp:cNvPr id="0" name=""/>
        <dsp:cNvSpPr/>
      </dsp:nvSpPr>
      <dsp:spPr>
        <a:xfrm>
          <a:off x="4995831" y="3305968"/>
          <a:ext cx="3605524" cy="2425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Reduces risk of mother developing chronic illnesses </a:t>
          </a:r>
        </a:p>
      </dsp:txBody>
      <dsp:txXfrm>
        <a:off x="4995831" y="3305968"/>
        <a:ext cx="3605524" cy="242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14678-42F4-493D-8F6E-12C5A33F4E13}">
      <dsp:nvSpPr>
        <dsp:cNvPr id="0" name=""/>
        <dsp:cNvSpPr/>
      </dsp:nvSpPr>
      <dsp:spPr>
        <a:xfrm>
          <a:off x="5695500" y="1020730"/>
          <a:ext cx="2484477" cy="2484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93E86-2551-4897-A61C-895D4B31F17A}">
      <dsp:nvSpPr>
        <dsp:cNvPr id="0" name=""/>
        <dsp:cNvSpPr/>
      </dsp:nvSpPr>
      <dsp:spPr>
        <a:xfrm>
          <a:off x="5777992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Higher wages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(5 – 50% )</a:t>
          </a:r>
        </a:p>
      </dsp:txBody>
      <dsp:txXfrm>
        <a:off x="6109579" y="1434959"/>
        <a:ext cx="1656318" cy="1656479"/>
      </dsp:txXfrm>
    </dsp:sp>
    <dsp:sp modelId="{BAE86ADA-65F5-49BC-884C-7A3DBB4A5A77}">
      <dsp:nvSpPr>
        <dsp:cNvPr id="0" name=""/>
        <dsp:cNvSpPr/>
      </dsp:nvSpPr>
      <dsp:spPr>
        <a:xfrm rot="2700000">
          <a:off x="3130713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1FB6F-B7AF-47D9-9DA3-0D98D41AAF1E}">
      <dsp:nvSpPr>
        <dsp:cNvPr id="0" name=""/>
        <dsp:cNvSpPr/>
      </dsp:nvSpPr>
      <dsp:spPr>
        <a:xfrm>
          <a:off x="3210213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Better performance in school (33%)</a:t>
          </a:r>
        </a:p>
      </dsp:txBody>
      <dsp:txXfrm>
        <a:off x="3541801" y="1434959"/>
        <a:ext cx="1656318" cy="1656479"/>
      </dsp:txXfrm>
    </dsp:sp>
    <dsp:sp modelId="{8E69BA97-5B8E-4058-880E-E68E6BF8A822}">
      <dsp:nvSpPr>
        <dsp:cNvPr id="0" name=""/>
        <dsp:cNvSpPr/>
      </dsp:nvSpPr>
      <dsp:spPr>
        <a:xfrm rot="2700000">
          <a:off x="562934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B5B45-EE32-484D-BAFE-4D10F2335D39}">
      <dsp:nvSpPr>
        <dsp:cNvPr id="0" name=""/>
        <dsp:cNvSpPr/>
      </dsp:nvSpPr>
      <dsp:spPr>
        <a:xfrm>
          <a:off x="642435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Likely to survive</a:t>
          </a:r>
        </a:p>
      </dsp:txBody>
      <dsp:txXfrm>
        <a:off x="974022" y="1434959"/>
        <a:ext cx="1656318" cy="1656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4862A-20BC-4AEC-80AB-43076E71C783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4%</a:t>
          </a:r>
        </a:p>
      </dsp:txBody>
      <dsp:txXfrm rot="-5400000">
        <a:off x="0" y="522165"/>
        <a:ext cx="1038004" cy="444858"/>
      </dsp:txXfrm>
    </dsp:sp>
    <dsp:sp modelId="{7F6FEE41-81E2-4DB5-92D6-5C6C4121550A}">
      <dsp:nvSpPr>
        <dsp:cNvPr id="0" name=""/>
        <dsp:cNvSpPr/>
      </dsp:nvSpPr>
      <dsp:spPr>
        <a:xfrm rot="5400000">
          <a:off x="3469283" y="-2428116"/>
          <a:ext cx="963860" cy="5826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Overall transmission of HIV</a:t>
          </a:r>
        </a:p>
        <a:p>
          <a:pPr marL="0" marR="0" lvl="2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/>
            <a:t>Breastfeeding duration for 12months</a:t>
          </a:r>
        </a:p>
      </dsp:txBody>
      <dsp:txXfrm rot="-5400000">
        <a:off x="1038004" y="50215"/>
        <a:ext cx="5779367" cy="869756"/>
      </dsp:txXfrm>
    </dsp:sp>
    <dsp:sp modelId="{553DBD29-C249-4525-8E53-75AF68F2A87A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3.5%</a:t>
          </a:r>
        </a:p>
      </dsp:txBody>
      <dsp:txXfrm rot="-5400000">
        <a:off x="0" y="1809570"/>
        <a:ext cx="1038004" cy="444858"/>
      </dsp:txXfrm>
    </dsp:sp>
    <dsp:sp modelId="{6C0039B1-7184-44BE-AFF0-AC62FA2B75BB}">
      <dsp:nvSpPr>
        <dsp:cNvPr id="0" name=""/>
        <dsp:cNvSpPr/>
      </dsp:nvSpPr>
      <dsp:spPr>
        <a:xfrm rot="5400000">
          <a:off x="3469283" y="-1140710"/>
          <a:ext cx="963860" cy="5826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Transmission of HIV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Breastfeeding duration for 6months </a:t>
          </a:r>
        </a:p>
      </dsp:txBody>
      <dsp:txXfrm rot="-5400000">
        <a:off x="1038004" y="1337621"/>
        <a:ext cx="5779367" cy="869756"/>
      </dsp:txXfrm>
    </dsp:sp>
    <dsp:sp modelId="{EDBFD9C4-9FA9-4296-81A6-60DC2912AB2F}">
      <dsp:nvSpPr>
        <dsp:cNvPr id="0" name=""/>
        <dsp:cNvSpPr/>
      </dsp:nvSpPr>
      <dsp:spPr>
        <a:xfrm rot="5400000">
          <a:off x="-209724" y="2800403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0.5-1.9%</a:t>
          </a:r>
        </a:p>
      </dsp:txBody>
      <dsp:txXfrm rot="-5400000">
        <a:off x="12705" y="3096976"/>
        <a:ext cx="1038004" cy="444858"/>
      </dsp:txXfrm>
    </dsp:sp>
    <dsp:sp modelId="{2510AFD4-8B01-4ED6-8F7E-DD0CDAECB29C}">
      <dsp:nvSpPr>
        <dsp:cNvPr id="0" name=""/>
        <dsp:cNvSpPr/>
      </dsp:nvSpPr>
      <dsp:spPr>
        <a:xfrm rot="5400000">
          <a:off x="3469283" y="146694"/>
          <a:ext cx="963860" cy="5826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ARVs started by 15weeks gestation </a:t>
          </a:r>
        </a:p>
      </dsp:txBody>
      <dsp:txXfrm rot="-5400000">
        <a:off x="1038004" y="2625025"/>
        <a:ext cx="5779367" cy="86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9CF41-E3A5-4674-A612-61855AEFA7F2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16F8C-063A-47BE-8792-E956480B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16F8C-063A-47BE-8792-E956480B3E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39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Cradle-hold (</a:t>
            </a:r>
            <a:r>
              <a:rPr lang="en-US" dirty="0" err="1"/>
              <a:t>Madona</a:t>
            </a:r>
            <a:r>
              <a:rPr lang="en-US" dirty="0"/>
              <a:t>) Mother’s same-sided arm supports the infant at the breast on which the infant is nursing.</a:t>
            </a:r>
          </a:p>
          <a:p>
            <a:r>
              <a:rPr lang="en-US" dirty="0"/>
              <a:t>The infant’s head is cradled near the mother’s elbow while the arm supports the infant along the back ,facing the mother , chest-to-chest</a:t>
            </a:r>
          </a:p>
          <a:p>
            <a:endParaRPr lang="en-US" dirty="0"/>
          </a:p>
          <a:p>
            <a:r>
              <a:rPr lang="en-US" dirty="0"/>
              <a:t>Football - The infant’s feet and body are tucked under her arm and the infants head is held in her hand facing the breast.</a:t>
            </a:r>
          </a:p>
          <a:p>
            <a:r>
              <a:rPr lang="en-US" dirty="0"/>
              <a:t>It can be difficult in this position to determine whether the infant’s mouth is open wide enough and whether lower lip is flanged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16F8C-063A-47BE-8792-E956480B3E8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51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This hold uses the opposite arm to support the infant with the back of the head(below the occiput) and neck held in the mother’s hand.</a:t>
            </a:r>
          </a:p>
          <a:p>
            <a:r>
              <a:rPr lang="en-US" sz="1200" dirty="0"/>
              <a:t>The hand closest to the breast supports and positions the  breast as needed</a:t>
            </a:r>
          </a:p>
          <a:p>
            <a:r>
              <a:rPr lang="en-US" sz="1200" dirty="0"/>
              <a:t>Ideal for early breastfeeding</a:t>
            </a:r>
          </a:p>
          <a:p>
            <a:r>
              <a:rPr lang="en-US" sz="1200" dirty="0"/>
              <a:t>Excellent support and the ability to present the breast in a </a:t>
            </a:r>
            <a:r>
              <a:rPr lang="en-US" sz="1200" dirty="0" err="1"/>
              <a:t>moulded</a:t>
            </a:r>
            <a:r>
              <a:rPr lang="en-US" sz="1200" dirty="0"/>
              <a:t> fashion with a free hand.</a:t>
            </a:r>
          </a:p>
          <a:p>
            <a:r>
              <a:rPr lang="en-US" sz="1200" dirty="0"/>
              <a:t>Easier to assess a wide gap of the mouth and appropriate lip flange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16F8C-063A-47BE-8792-E956480B3E8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6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mother lies on her side facing the infant who is also lying on his or her side</a:t>
            </a:r>
          </a:p>
          <a:p>
            <a:r>
              <a:rPr lang="en-US" dirty="0"/>
              <a:t>Infant faces the mother with the mouth at the level of the nipple</a:t>
            </a:r>
          </a:p>
          <a:p>
            <a:r>
              <a:rPr lang="en-US" dirty="0"/>
              <a:t>Caution-infant should not be surrounded by loose clothing or bedding and careful precautions should be made if the mother is drowsy to prevent entrapment or suffocation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16F8C-063A-47BE-8792-E956480B3E8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9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457F-5648-4F33-B267-6D9F0B5DEF8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4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457F-5648-4F33-B267-6D9F0B5DEF8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96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30000" dirty="0" err="1"/>
              <a:t>o</a:t>
            </a:r>
            <a:r>
              <a:rPr lang="en-GB" dirty="0" err="1"/>
              <a:t>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16F8C-063A-47BE-8792-E956480B3E8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8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16F8C-063A-47BE-8792-E956480B3E8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</a:rPr>
              <a:t>High level of polyunsaturated fats that (docosahexaenoic acid –</a:t>
            </a:r>
            <a:r>
              <a:rPr lang="en-GB" sz="1200" dirty="0" err="1">
                <a:effectLst/>
              </a:rPr>
              <a:t>DHA</a:t>
            </a:r>
            <a:r>
              <a:rPr lang="en-GB" sz="1200" dirty="0">
                <a:effectLst/>
              </a:rPr>
              <a:t> &amp; arachidonic acid-ARA) are not found in other milks. - . (some of these may be added in some formulas but they don’t confer any advantage over breast, and may not be as effective as those in breast milk)</a:t>
            </a:r>
          </a:p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not be adequate if the mother is does not eat foods with Vitamin A.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should expose babies to sunlight, not through the glass window, nor covered under an umbrella, dress baby lightly with upper and lower limbs exposed but a hood to cover the fontanel. 30minutes exposure best at 10am. Lack of sunlight exposure causes rickets, this is a very common problem in Kenya, yet God has given us sunlight throughout the year. By 4 weeks baby should be having planned sessions of basking- just like food.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16F8C-063A-47BE-8792-E956480B3E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8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Minerals and vitamins : reserves of the 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newborn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related to maternal diet. 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Iron foetal supply is adequate and exceeds that of mom.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level of vitamin A in colostrum X3 that of mature milk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in cow’s milk is 3.6 times that of human milk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Phosphorous – x6 that human milk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Calcium /phosphorous ratio is lower in cow’s milk (1:4) than in human milk (2:2)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16F8C-063A-47BE-8792-E956480B3E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2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exclusive breastfeeding has the single largest potential impact on child mortality of any preventive intervention strategy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16F8C-063A-47BE-8792-E956480B3E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1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16F8C-063A-47BE-8792-E956480B3E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457F-5648-4F33-B267-6D9F0B5DEF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87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three major structures of the breast are skin, subcutaneous tissue, and corpus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mammae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16F8C-063A-47BE-8792-E956480B3E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40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16F8C-063A-47BE-8792-E956480B3E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33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Breast prepared for full lactation from 16 weeks gestation without any active intervention from the mother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16F8C-063A-47BE-8792-E956480B3E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7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7AA9-E7FE-488C-8D4A-BD81147DB0F2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11/22/2018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52F5-7529-4BF5-BB6D-04631857DA4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3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854D-D7E8-442E-A1FE-FD135EC351B5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11/22/2018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52F5-7529-4BF5-BB6D-04631857DA4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1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80B5-F0A5-41B5-9412-10428A462E32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11/22/2018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52F5-7529-4BF5-BB6D-04631857DA4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9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524-EE2E-4723-A00B-17C9E005B86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11/22/2018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52F5-7529-4BF5-BB6D-04631857DA4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7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D252-FACF-40AA-9729-3CFEB9D051CA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11/22/2018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52F5-7529-4BF5-BB6D-04631857DA4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6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AF86-31AA-460B-A0D5-E5399A113D72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11/22/2018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52F5-7529-4BF5-BB6D-04631857DA4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0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BB11-8C27-4BDB-99BE-1B1EE89BEE4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11/22/2018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52F5-7529-4BF5-BB6D-04631857DA4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7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3217-B3CA-4113-BCE3-5F7AF6DA0E3E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11/22/2018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52F5-7529-4BF5-BB6D-04631857DA4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2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5D27-D182-4D58-B7E4-A97360A13DA7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11/22/2018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52F5-7529-4BF5-BB6D-04631857DA4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8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ADB8-9A0F-4797-BF24-7D7D8C33BA1F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11/22/2018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52F5-7529-4BF5-BB6D-04631857DA4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3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B101-7C83-421E-A129-39F407088379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11/22/2018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52F5-7529-4BF5-BB6D-04631857DA4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9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57EB-400B-45E5-AB17-99664B9CD3DF}" type="datetime1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Breastfeeding  May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D12CB-0DD3-4F22-A34A-026B2E8B3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2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healthmedia.org/videos/breastfeeding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BREASTFEEDING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10600" cy="2341562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By </a:t>
            </a:r>
          </a:p>
          <a:p>
            <a:r>
              <a:rPr lang="en-US" sz="4000" dirty="0"/>
              <a:t>Prof Grace Irimu, PhD, </a:t>
            </a:r>
            <a:r>
              <a:rPr lang="en-US" sz="4000" dirty="0" err="1"/>
              <a:t>Mmed</a:t>
            </a:r>
            <a:r>
              <a:rPr lang="en-US" sz="4000" dirty="0"/>
              <a:t> (</a:t>
            </a:r>
            <a:r>
              <a:rPr lang="en-US" sz="4000" dirty="0" err="1"/>
              <a:t>Paed</a:t>
            </a:r>
            <a:r>
              <a:rPr lang="en-US" sz="4000" dirty="0"/>
              <a:t>)</a:t>
            </a:r>
          </a:p>
          <a:p>
            <a:r>
              <a:rPr lang="en-US" sz="4000" dirty="0"/>
              <a:t>Paediatric Nephrologist and Public Health Specialist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F470FFB-463B-4845-958F-CEE48618D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76226"/>
            <a:ext cx="2551487" cy="169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8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38" y="39960"/>
            <a:ext cx="8383562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Benefits of initiating breastfeeding within 1 hour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7459" y="953567"/>
            <a:ext cx="3868340" cy="823912"/>
          </a:xfrm>
        </p:spPr>
        <p:txBody>
          <a:bodyPr>
            <a:normAutofit/>
          </a:bodyPr>
          <a:lstStyle/>
          <a:p>
            <a:r>
              <a:rPr lang="en-US" sz="3200" dirty="0"/>
              <a:t>Benefits to baby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422421" y="1063549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/>
              <a:t>Benefits to Mum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257800" y="1628047"/>
            <a:ext cx="3875549" cy="4130105"/>
          </a:xfrm>
        </p:spPr>
        <p:txBody>
          <a:bodyPr>
            <a:normAutofit/>
          </a:bodyPr>
          <a:lstStyle/>
          <a:p>
            <a:r>
              <a:rPr lang="en-GB" sz="2800" dirty="0"/>
              <a:t>Maternal-infant bonding. </a:t>
            </a:r>
            <a:endParaRPr lang="en-US" sz="2800" dirty="0"/>
          </a:p>
          <a:p>
            <a:r>
              <a:rPr lang="en-GB" sz="2800" dirty="0"/>
              <a:t>Prevents mothers deaths by preventing excessive bleeding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Breastfeeding  May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568" y="1612385"/>
            <a:ext cx="476851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first breast milk contains colostrum, which is highly nutritious and has antibodies that protect the </a:t>
            </a:r>
            <a:r>
              <a:rPr lang="en-GB" sz="2800" dirty="0" err="1"/>
              <a:t>newborn</a:t>
            </a:r>
            <a:r>
              <a:rPr lang="en-GB" sz="2800" dirty="0"/>
              <a:t> from diseases.</a:t>
            </a:r>
          </a:p>
          <a:p>
            <a:endParaRPr lang="en-US" sz="2800" dirty="0"/>
          </a:p>
          <a:p>
            <a:r>
              <a:rPr lang="en-US" sz="2800" dirty="0"/>
              <a:t>22% reduction of neonatal deaths if breastfeeding </a:t>
            </a:r>
          </a:p>
          <a:p>
            <a:r>
              <a:rPr lang="en-US" sz="2800" dirty="0"/>
              <a:t>initiated in the first 1 hour </a:t>
            </a:r>
          </a:p>
          <a:p>
            <a:r>
              <a:rPr lang="en-US" sz="2800" dirty="0"/>
              <a:t>16% reduction if breastfeeding initiated on the first day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4EEE7-814E-4EB5-85B1-796B96BFD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850" t="7109" r="11561" b="25664"/>
          <a:stretch/>
        </p:blipFill>
        <p:spPr>
          <a:xfrm>
            <a:off x="4381407" y="4148567"/>
            <a:ext cx="4596825" cy="24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3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en-US" dirty="0"/>
              <a:t>Benefits of appropriate breastfeeding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620688"/>
          <a:ext cx="9130208" cy="573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279987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Breastfeeding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3034680" cy="2276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536" y="1819913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Increased hospitalization in bottle fed babies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228" y="3711750"/>
            <a:ext cx="3384748" cy="227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3/4 reduction in admissions due to diarrhea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048" y="3729125"/>
            <a:ext cx="3392016" cy="2266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Reduces admissions due to pneumonia by 50%</a:t>
            </a:r>
          </a:p>
        </p:txBody>
      </p:sp>
    </p:spTree>
    <p:extLst>
      <p:ext uri="{BB962C8B-B14F-4D97-AF65-F5344CB8AC3E}">
        <p14:creationId xmlns:p14="http://schemas.microsoft.com/office/powerpoint/2010/main" val="367120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Breastfeeding (2)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3034680" cy="2276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536" y="1819913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Increased hospitalization in bottle fed babies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228" y="3711750"/>
            <a:ext cx="3384748" cy="227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3/4 reduction in admissions due to diarrhea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048" y="3729125"/>
            <a:ext cx="3392016" cy="2266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Reduces admissions due to pneumonia by 50%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7544" y="1230334"/>
            <a:ext cx="8064896" cy="5006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                               </a:t>
            </a:r>
          </a:p>
        </p:txBody>
      </p:sp>
      <p:pic>
        <p:nvPicPr>
          <p:cNvPr id="13" name="Picture 2" descr="http://danielcameronmd.com/wp-content/uploads/2015/03/verysickpeople-infographi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23366" r="68375" b="21698"/>
          <a:stretch/>
        </p:blipFill>
        <p:spPr bwMode="auto">
          <a:xfrm>
            <a:off x="1331640" y="2412266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11960" y="2249632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Reduction in sudden infant deaths in high income countries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0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breastfeeding (3)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Prevents illnesses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Ear infection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Asthma</a:t>
            </a:r>
          </a:p>
          <a:p>
            <a:pPr marL="457200" lvl="1" indent="0"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700" dirty="0"/>
              <a:t>Chronic illness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  <p:pic>
        <p:nvPicPr>
          <p:cNvPr id="6" name="Picture 4" descr="Image result for infographics-obesity in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0" y="4468289"/>
            <a:ext cx="2664296" cy="17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gardendrug.com/wp-content/uploads/2012/08/childhood-obesity-and-asthma-garden-drug-and-medical-300x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41" y="1169525"/>
            <a:ext cx="1579925" cy="12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nitypoint.org/homecare/filesimages/Articles/Infographic/diabetes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94" y="4508912"/>
            <a:ext cx="2880320" cy="180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scc-charity.org/wp-content/uploads/2014/04/Leukemia-in-Children-by-Interntional-Society-for-Children-with-Cancer-thumb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r="19804" b="78927"/>
          <a:stretch/>
        </p:blipFill>
        <p:spPr bwMode="auto">
          <a:xfrm>
            <a:off x="6395997" y="4886721"/>
            <a:ext cx="241546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9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Improves brain development </a:t>
            </a:r>
          </a:p>
        </p:txBody>
      </p:sp>
      <p:pic>
        <p:nvPicPr>
          <p:cNvPr id="1026" name="Picture 2" descr="http://png.clipart.me/thumbs/c93/baby-vector-13-4939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2517"/>
            <a:ext cx="1426448" cy="24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our infographics on the 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39106"/>
            <a:ext cx="3246100" cy="21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epts.washington.edu/cibr/wp-content/uploads/2012/08/N-HumanCerebellar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9" t="24959" r="27425" b="14942"/>
          <a:stretch/>
        </p:blipFill>
        <p:spPr bwMode="auto">
          <a:xfrm>
            <a:off x="6491836" y="1339106"/>
            <a:ext cx="2023514" cy="21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912EC-5751-4A7B-A77F-97A0C42B794B}"/>
              </a:ext>
            </a:extLst>
          </p:cNvPr>
          <p:cNvSpPr txBox="1"/>
          <p:nvPr/>
        </p:nvSpPr>
        <p:spPr>
          <a:xfrm>
            <a:off x="457200" y="3784940"/>
            <a:ext cx="8305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Baby needs MOTHERS MILK for normal brain growth. </a:t>
            </a:r>
          </a:p>
          <a:p>
            <a:r>
              <a:rPr lang="en-GB" sz="2400" b="1" dirty="0"/>
              <a:t>Breastfed babies have h</a:t>
            </a:r>
            <a:r>
              <a:rPr lang="en-US" sz="2400" b="1" dirty="0" err="1"/>
              <a:t>igher</a:t>
            </a:r>
            <a:r>
              <a:rPr lang="en-US" sz="2400" b="1" dirty="0"/>
              <a:t> performance of IQ at 6.5 years (3.5 points higher). Higher effect in </a:t>
            </a:r>
            <a:r>
              <a:rPr lang="en-US" sz="2400" b="1" dirty="0" err="1"/>
              <a:t>LBW</a:t>
            </a:r>
            <a:r>
              <a:rPr lang="en-US" sz="2400" b="1" dirty="0"/>
              <a:t> (5.18 point higher)</a:t>
            </a:r>
          </a:p>
          <a:p>
            <a:endParaRPr lang="en-US" sz="2400" b="1" dirty="0"/>
          </a:p>
          <a:p>
            <a:r>
              <a:rPr lang="en-GB" sz="2400" i="1" dirty="0"/>
              <a:t>Feeding preterm babies on breastmilk –first 28 days - have been associated with higher academic achievements, better working memory, better muscle functions, being better in mathematics by age 7 years. The higher the BM the higher the effect </a:t>
            </a:r>
          </a:p>
          <a:p>
            <a:endParaRPr lang="en-US" sz="2400" b="1" dirty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426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85ED-BFB4-4982-88A5-6A0285B2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Development of brain and breastmilk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DDA08-8DCB-42B0-AC66-3CE9208C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7908"/>
            <a:ext cx="8496300" cy="5293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Breastfeeding is beneficial  to brain development </a:t>
            </a:r>
          </a:p>
          <a:p>
            <a:pPr lvl="1"/>
            <a:r>
              <a:rPr lang="en-GB" sz="3200" dirty="0"/>
              <a:t>Breastmilk has specific factors not found in other milk – may be added to some formulas – no added benefit over breastmilk</a:t>
            </a:r>
          </a:p>
          <a:p>
            <a:pPr lvl="1"/>
            <a:r>
              <a:rPr lang="en-GB" sz="3200" dirty="0"/>
              <a:t>Mothers who provide breast milk show greater sensitivity to the babies associated with better brain development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AC373-CB87-4827-845D-912EC493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www.medinfo.co.ke                                   Facebook : medinfo africa </a:t>
            </a:r>
          </a:p>
        </p:txBody>
      </p:sp>
    </p:spTree>
    <p:extLst>
      <p:ext uri="{BB962C8B-B14F-4D97-AF65-F5344CB8AC3E}">
        <p14:creationId xmlns:p14="http://schemas.microsoft.com/office/powerpoint/2010/main" val="2024733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achieving the SDGs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515719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Africa and Asia loosing 10-11% of the GDPs due to under nutrition </a:t>
            </a:r>
          </a:p>
        </p:txBody>
      </p:sp>
    </p:spTree>
    <p:extLst>
      <p:ext uri="{BB962C8B-B14F-4D97-AF65-F5344CB8AC3E}">
        <p14:creationId xmlns:p14="http://schemas.microsoft.com/office/powerpoint/2010/main" val="159568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191"/>
            <a:ext cx="7886700" cy="1325563"/>
          </a:xfrm>
        </p:spPr>
        <p:txBody>
          <a:bodyPr/>
          <a:lstStyle/>
          <a:p>
            <a:r>
              <a:rPr lang="en-US" dirty="0"/>
              <a:t>Saving cost associated with improved breastfeeding from societal perspective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447800"/>
          <a:ext cx="81343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008">
                <a:tc>
                  <a:txBody>
                    <a:bodyPr/>
                    <a:lstStyle/>
                    <a:p>
                      <a:r>
                        <a:rPr lang="en-US" sz="1800" dirty="0"/>
                        <a:t>Perspective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Saving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7592">
                <a:tc>
                  <a:txBody>
                    <a:bodyPr/>
                    <a:lstStyle/>
                    <a:p>
                      <a:r>
                        <a:rPr lang="en-US" sz="1800" dirty="0"/>
                        <a:t>Infant and parent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FEEDS</a:t>
                      </a:r>
                      <a:r>
                        <a:rPr lang="en-US" sz="1800" baseline="0" dirty="0"/>
                        <a:t> (</a:t>
                      </a:r>
                      <a:r>
                        <a:rPr lang="en-US" sz="1800" dirty="0"/>
                        <a:t>Formula, commercial complementary feeds,)</a:t>
                      </a:r>
                    </a:p>
                    <a:p>
                      <a:r>
                        <a:rPr lang="en-US" sz="1800" dirty="0"/>
                        <a:t>MEDICAL COST ( physician</a:t>
                      </a:r>
                      <a:r>
                        <a:rPr lang="en-US" sz="1800" baseline="0" dirty="0"/>
                        <a:t> cost, prescription cost, over the counter medication)</a:t>
                      </a:r>
                      <a:r>
                        <a:rPr lang="en-US" sz="1800" dirty="0"/>
                        <a:t> </a:t>
                      </a:r>
                    </a:p>
                    <a:p>
                      <a:r>
                        <a:rPr lang="en-US" sz="1800" dirty="0"/>
                        <a:t>FAMILY</a:t>
                      </a:r>
                      <a:r>
                        <a:rPr lang="en-US" sz="1800" baseline="0" dirty="0"/>
                        <a:t> COST – ( care of sick child- seeking care &amp; care at home or hospital, lost wages, family disruption )</a:t>
                      </a:r>
                    </a:p>
                    <a:p>
                      <a:r>
                        <a:rPr lang="en-US" sz="1800" baseline="0" dirty="0"/>
                        <a:t>LONG TERM SEQUELE – ( decreased quality of life, reduced IQ)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r>
                        <a:rPr lang="en-US" sz="1800" dirty="0"/>
                        <a:t>Employer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Less employee absenteeism </a:t>
                      </a:r>
                    </a:p>
                    <a:p>
                      <a:r>
                        <a:rPr lang="en-US" sz="1800" dirty="0"/>
                        <a:t>Less</a:t>
                      </a:r>
                      <a:r>
                        <a:rPr lang="en-US" sz="1800" baseline="0" dirty="0"/>
                        <a:t> lost productivity </a:t>
                      </a:r>
                    </a:p>
                    <a:p>
                      <a:r>
                        <a:rPr lang="en-US" sz="1800" baseline="0" dirty="0"/>
                        <a:t>Lower insurance premium </a:t>
                      </a:r>
                    </a:p>
                    <a:p>
                      <a:r>
                        <a:rPr lang="en-US" sz="1800" baseline="0" dirty="0"/>
                        <a:t>Less employee turnover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r>
                        <a:rPr lang="en-US" sz="1800" dirty="0"/>
                        <a:t>State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Purchase of formula </a:t>
                      </a:r>
                    </a:p>
                    <a:p>
                      <a:r>
                        <a:rPr lang="en-US" sz="1800" dirty="0"/>
                        <a:t>Medical cost </a:t>
                      </a:r>
                    </a:p>
                    <a:p>
                      <a:r>
                        <a:rPr lang="en-US" sz="1800" dirty="0"/>
                        <a:t>Worker productivity </a:t>
                      </a:r>
                    </a:p>
                    <a:p>
                      <a:r>
                        <a:rPr lang="en-US" sz="1800" dirty="0"/>
                        <a:t>Global</a:t>
                      </a:r>
                      <a:r>
                        <a:rPr lang="en-US" sz="1800" baseline="0" dirty="0"/>
                        <a:t> competition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219775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the mom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  <p:pic>
        <p:nvPicPr>
          <p:cNvPr id="8194" name="Picture 2" descr="http://a.abcnews.com/images/Health/abc_news_goes_pink_infographic_hero_v16x9_16x9_99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b="18227"/>
          <a:stretch/>
        </p:blipFill>
        <p:spPr bwMode="auto">
          <a:xfrm>
            <a:off x="827584" y="1600201"/>
            <a:ext cx="3233686" cy="15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1755973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Breastfeeding can reduce this by 20,000 per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196" y="3717032"/>
            <a:ext cx="8105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dirty="0"/>
              <a:t>. </a:t>
            </a:r>
            <a:r>
              <a:rPr lang="en-US" sz="3200" dirty="0"/>
              <a:t>Cancer of the ovaries</a:t>
            </a:r>
          </a:p>
          <a:p>
            <a:endParaRPr lang="en-US" sz="3200" dirty="0"/>
          </a:p>
          <a:p>
            <a:r>
              <a:rPr lang="en-US" sz="3200" dirty="0"/>
              <a:t>3. Excessive bleeding during child birth</a:t>
            </a:r>
          </a:p>
          <a:p>
            <a:endParaRPr lang="en-US" sz="3200" dirty="0"/>
          </a:p>
          <a:p>
            <a:r>
              <a:rPr lang="en-GB" sz="3200" dirty="0"/>
              <a:t>4. Can help you lose pregnancy weight.</a:t>
            </a:r>
            <a:r>
              <a:rPr lang="en-US" sz="3200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79433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73474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032ED-F6D7-4AB0-B611-2E618548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32221"/>
            <a:ext cx="7886700" cy="854546"/>
          </a:xfrm>
        </p:spPr>
        <p:txBody>
          <a:bodyPr/>
          <a:lstStyle/>
          <a:p>
            <a:r>
              <a:rPr lang="en-GB" b="1" dirty="0"/>
              <a:t>Learning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A6339-7975-423A-A0BF-E0843715F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At the end of the session the learner should be able to 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Define best breastfeeding practices and infants cues for breastfeeding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Discuss the advantages of breastfeeding  - infant, mother, society, employer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Describe anatomy of the breast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Describe the physiology of breastfeeding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Demonstrate the correct breastfeeding technique </a:t>
            </a:r>
          </a:p>
          <a:p>
            <a:pPr marL="1543050" lvl="3" indent="-514350">
              <a:buFont typeface="+mj-lt"/>
              <a:buAutoNum type="romanLcPeriod"/>
            </a:pPr>
            <a:r>
              <a:rPr lang="en-GB" sz="2400" dirty="0"/>
              <a:t>Mothers position </a:t>
            </a:r>
          </a:p>
          <a:p>
            <a:pPr marL="1543050" lvl="3" indent="-514350">
              <a:buFont typeface="+mj-lt"/>
              <a:buAutoNum type="romanLcPeriod"/>
            </a:pPr>
            <a:r>
              <a:rPr lang="en-GB" sz="2400" dirty="0"/>
              <a:t>Baby's position </a:t>
            </a:r>
          </a:p>
          <a:p>
            <a:pPr marL="1485900" lvl="3" indent="-457200">
              <a:buFont typeface="+mj-lt"/>
              <a:buAutoNum type="romanLcPeriod"/>
            </a:pPr>
            <a:r>
              <a:rPr lang="en-GB" sz="2400" dirty="0"/>
              <a:t>Holding the breast</a:t>
            </a:r>
          </a:p>
          <a:p>
            <a:pPr marL="1485900" lvl="3" indent="-457200">
              <a:buFont typeface="+mj-lt"/>
              <a:buAutoNum type="romanLcPeriod"/>
            </a:pPr>
            <a:r>
              <a:rPr lang="en-GB" sz="2400" dirty="0"/>
              <a:t>Latching on to the breast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Demonstrate technique of breastmilk expression by hand, explain storage of the breast milk and demonstrate cup feeding.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F80B2-9A55-4E01-A9FF-704B96AD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2511273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0" y="7093"/>
            <a:ext cx="8686800" cy="1835993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3600" b="1" dirty="0"/>
              <a:t>Helping the modern mothers achieve breastfeeding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308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Health Bill - 2016</a:t>
            </a:r>
          </a:p>
          <a:p>
            <a:pPr marL="0" indent="0">
              <a:buNone/>
            </a:pPr>
            <a:r>
              <a:rPr lang="en-US" sz="2800" dirty="0"/>
              <a:t>Comprehensive </a:t>
            </a:r>
            <a:r>
              <a:rPr lang="en-US" sz="2800" b="1" dirty="0"/>
              <a:t>lactation Programme for corporates      </a:t>
            </a:r>
            <a:r>
              <a:rPr lang="en-US" sz="2800" dirty="0"/>
              <a:t>Includes: </a:t>
            </a:r>
          </a:p>
          <a:p>
            <a:pPr lvl="1"/>
            <a:r>
              <a:rPr lang="en-US" sz="2800" dirty="0"/>
              <a:t>Privacy  for milk expression </a:t>
            </a:r>
          </a:p>
          <a:p>
            <a:pPr lvl="1"/>
            <a:r>
              <a:rPr lang="en-US" sz="2800" dirty="0"/>
              <a:t>Flexible working hours/breaks </a:t>
            </a:r>
          </a:p>
          <a:p>
            <a:pPr lvl="1"/>
            <a:r>
              <a:rPr lang="en-US" sz="2800" dirty="0"/>
              <a:t>Education </a:t>
            </a:r>
          </a:p>
          <a:p>
            <a:pPr lvl="1"/>
            <a:r>
              <a:rPr lang="en-US" sz="2800" dirty="0"/>
              <a:t>Support </a:t>
            </a:r>
          </a:p>
          <a:p>
            <a:pPr lvl="1"/>
            <a:endParaRPr lang="en-US" sz="2800" dirty="0"/>
          </a:p>
          <a:p>
            <a:pPr lvl="0"/>
            <a:r>
              <a:rPr lang="en-US" sz="2800" dirty="0"/>
              <a:t>??Insurance policies to include breastfeeding support. 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210360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5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Benefits of lactation Programme for corporates (1)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21916" y="1122432"/>
          <a:ext cx="8229600" cy="51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780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Reduces medical cost and health insurance claim for the employees and their infants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8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Reduces turn</a:t>
                      </a:r>
                      <a:r>
                        <a:rPr lang="en-US" sz="3200" baseline="0" dirty="0"/>
                        <a:t> over </a:t>
                      </a:r>
                    </a:p>
                    <a:p>
                      <a:r>
                        <a:rPr lang="en-US" sz="3200" dirty="0"/>
                        <a:t>Return to work after child birth- 90%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25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lvl="0"/>
                      <a:r>
                        <a:rPr lang="en-US" sz="3200" dirty="0"/>
                        <a:t>Reduces number of 1day absences.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  <p:sp>
        <p:nvSpPr>
          <p:cNvPr id="6" name="Oval 5"/>
          <p:cNvSpPr/>
          <p:nvPr/>
        </p:nvSpPr>
        <p:spPr>
          <a:xfrm>
            <a:off x="899592" y="2060848"/>
            <a:ext cx="86409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X3</a:t>
            </a:r>
          </a:p>
        </p:txBody>
      </p:sp>
      <p:sp>
        <p:nvSpPr>
          <p:cNvPr id="7" name="Oval 6"/>
          <p:cNvSpPr/>
          <p:nvPr/>
        </p:nvSpPr>
        <p:spPr>
          <a:xfrm>
            <a:off x="539552" y="3526904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X90%</a:t>
            </a:r>
          </a:p>
        </p:txBody>
      </p:sp>
      <p:sp>
        <p:nvSpPr>
          <p:cNvPr id="8" name="Oval 7"/>
          <p:cNvSpPr/>
          <p:nvPr/>
        </p:nvSpPr>
        <p:spPr>
          <a:xfrm>
            <a:off x="683568" y="4992960"/>
            <a:ext cx="158417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X50%</a:t>
            </a:r>
          </a:p>
        </p:txBody>
      </p:sp>
    </p:spTree>
    <p:extLst>
      <p:ext uri="{BB962C8B-B14F-4D97-AF65-F5344CB8AC3E}">
        <p14:creationId xmlns:p14="http://schemas.microsoft.com/office/powerpoint/2010/main" val="534323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problem? 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452884" y="119675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2417528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successful breastfeeding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prepared </a:t>
            </a:r>
          </a:p>
          <a:p>
            <a:pPr lvl="1"/>
            <a:r>
              <a:rPr lang="en-US" dirty="0"/>
              <a:t>When </a:t>
            </a:r>
          </a:p>
          <a:p>
            <a:pPr lvl="1"/>
            <a:r>
              <a:rPr lang="en-US" dirty="0"/>
              <a:t>What  (moms’ feeds, baby’s feeds)</a:t>
            </a:r>
          </a:p>
          <a:p>
            <a:pPr lvl="1"/>
            <a:r>
              <a:rPr lang="en-US" dirty="0"/>
              <a:t>How (Technique)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100076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problems – be proactive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283968" y="1417638"/>
            <a:ext cx="4038600" cy="4525963"/>
          </a:xfrm>
        </p:spPr>
        <p:txBody>
          <a:bodyPr/>
          <a:lstStyle/>
          <a:p>
            <a:r>
              <a:rPr lang="en-US" sz="3200" dirty="0"/>
              <a:t>I don’t have sufficient breast milk</a:t>
            </a:r>
          </a:p>
          <a:p>
            <a:r>
              <a:rPr lang="en-US" sz="3200" dirty="0"/>
              <a:t>I have breast pain </a:t>
            </a:r>
          </a:p>
          <a:p>
            <a:r>
              <a:rPr lang="en-US" sz="3200" dirty="0"/>
              <a:t>I gained a lot of weight during after delivery </a:t>
            </a:r>
          </a:p>
          <a:p>
            <a:r>
              <a:rPr lang="en-US" sz="3200" dirty="0"/>
              <a:t>Baby is crying a lot- not getting enough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  <p:pic>
        <p:nvPicPr>
          <p:cNvPr id="11" name="Picture 2" descr="C:\Users\DR.SOMBA\Desktop\pediatrics\bf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16926" t="27949" r="16138" b="10101"/>
          <a:stretch/>
        </p:blipFill>
        <p:spPr bwMode="auto">
          <a:xfrm>
            <a:off x="755576" y="2420888"/>
            <a:ext cx="3162765" cy="2100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17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08" y="25897"/>
            <a:ext cx="7886700" cy="888503"/>
          </a:xfrm>
        </p:spPr>
        <p:txBody>
          <a:bodyPr/>
          <a:lstStyle/>
          <a:p>
            <a:r>
              <a:rPr lang="en-US" dirty="0"/>
              <a:t>			</a:t>
            </a:r>
            <a:r>
              <a:rPr lang="en-US" b="1" dirty="0"/>
              <a:t>The Breast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4191000" cy="459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2" y="1089854"/>
            <a:ext cx="4233085" cy="452589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91807" y="1103106"/>
            <a:ext cx="38862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1103106"/>
            <a:ext cx="441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Nipple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contains 15-25 ducts, opening of each of the </a:t>
            </a:r>
            <a:r>
              <a:rPr lang="en-US" sz="2400" dirty="0" err="1"/>
              <a:t>tubuloalveolar</a:t>
            </a:r>
            <a:r>
              <a:rPr lang="en-US" sz="2400" dirty="0"/>
              <a:t>  glands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Richly innervated with sensory nerve endings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Smooth muscle </a:t>
            </a:r>
            <a:r>
              <a:rPr lang="en-US" sz="2400" dirty="0" err="1"/>
              <a:t>fibre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Sebaceous and sweat glands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Highly elastic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Tail of Spence </a:t>
            </a:r>
            <a:r>
              <a:rPr lang="en-US" sz="2400" dirty="0"/>
              <a:t>– mammary glandular that projects to the axilla – connect to a normal ductal system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2487927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35533"/>
          </a:xfrm>
        </p:spPr>
        <p:txBody>
          <a:bodyPr>
            <a:normAutofit/>
          </a:bodyPr>
          <a:lstStyle/>
          <a:p>
            <a:r>
              <a:rPr lang="en-US" dirty="0"/>
              <a:t>Breast anatomy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091" b="3979"/>
          <a:stretch/>
        </p:blipFill>
        <p:spPr>
          <a:xfrm>
            <a:off x="95413" y="946151"/>
            <a:ext cx="7431659" cy="541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609600"/>
            <a:ext cx="2209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Areolar </a:t>
            </a:r>
            <a:r>
              <a:rPr lang="en-US" sz="2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Montgomery glands – secrete a lubricant for the nipple an the areolar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Highly elastic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Glandular tissue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Size of breast does not predict milk production </a:t>
            </a:r>
          </a:p>
        </p:txBody>
      </p:sp>
    </p:spTree>
    <p:extLst>
      <p:ext uri="{BB962C8B-B14F-4D97-AF65-F5344CB8AC3E}">
        <p14:creationId xmlns:p14="http://schemas.microsoft.com/office/powerpoint/2010/main" val="2540961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5976"/>
            <a:ext cx="7886700" cy="1325563"/>
          </a:xfrm>
        </p:spPr>
        <p:txBody>
          <a:bodyPr/>
          <a:lstStyle/>
          <a:p>
            <a:r>
              <a:rPr lang="en-US" dirty="0"/>
              <a:t>Breast milk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27028"/>
            <a:ext cx="7886700" cy="5954772"/>
          </a:xfrm>
        </p:spPr>
        <p:txBody>
          <a:bodyPr>
            <a:noAutofit/>
          </a:bodyPr>
          <a:lstStyle/>
          <a:p>
            <a:r>
              <a:rPr lang="en-US" sz="2000" b="1" dirty="0"/>
              <a:t>stage I </a:t>
            </a:r>
            <a:r>
              <a:rPr lang="en-US" sz="2000" dirty="0"/>
              <a:t>: From 16 weeks – mother can express colostrum . Milk production inhibited by high level of progesterone and estrogen</a:t>
            </a:r>
          </a:p>
          <a:p>
            <a:r>
              <a:rPr lang="en-US" sz="2000" b="1" dirty="0"/>
              <a:t>Stage II: </a:t>
            </a:r>
            <a:r>
              <a:rPr lang="en-US" sz="2000" dirty="0"/>
              <a:t>Production of copious milk at delivery  - - due to drop in progesterone levels – level drop in the first 4 days postpartum. – by 5</a:t>
            </a:r>
            <a:r>
              <a:rPr lang="en-US" sz="2000" baseline="30000" dirty="0"/>
              <a:t>th</a:t>
            </a:r>
            <a:r>
              <a:rPr lang="en-US" sz="2000" dirty="0"/>
              <a:t> day the mammary epithelium is transformed to produce volumes of milk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onset of stage II also marks increase </a:t>
            </a:r>
          </a:p>
          <a:p>
            <a:pPr marL="0" indent="0">
              <a:buNone/>
            </a:pPr>
            <a:r>
              <a:rPr lang="en-US" sz="2000" dirty="0"/>
              <a:t>in lactose and citrate concentration in </a:t>
            </a:r>
          </a:p>
          <a:p>
            <a:pPr marL="0" indent="0">
              <a:buNone/>
            </a:pPr>
            <a:r>
              <a:rPr lang="en-US" sz="2000" dirty="0"/>
              <a:t>breastmilk.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High levels of prolactin first 3-4 day </a:t>
            </a:r>
          </a:p>
          <a:p>
            <a:pPr marL="0" indent="0">
              <a:buNone/>
            </a:pPr>
            <a:r>
              <a:rPr lang="en-US" sz="2000" dirty="0"/>
              <a:t> &amp; milk production not dependent</a:t>
            </a:r>
          </a:p>
          <a:p>
            <a:pPr marL="0" indent="0">
              <a:buNone/>
            </a:pPr>
            <a:r>
              <a:rPr lang="en-US" sz="2000" dirty="0"/>
              <a:t>   on suckling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Next 10days composition of </a:t>
            </a:r>
          </a:p>
          <a:p>
            <a:pPr marL="0" indent="0">
              <a:buNone/>
            </a:pPr>
            <a:r>
              <a:rPr lang="en-US" sz="2000" dirty="0"/>
              <a:t>milk changes to mature milk .</a:t>
            </a:r>
          </a:p>
          <a:p>
            <a:pPr marL="0" indent="0">
              <a:buNone/>
            </a:pPr>
            <a:r>
              <a:rPr lang="en-US" sz="2000" b="1" dirty="0"/>
              <a:t>Stage III</a:t>
            </a:r>
            <a:r>
              <a:rPr lang="en-US" sz="2000" dirty="0"/>
              <a:t>: mature breastmilk </a:t>
            </a:r>
          </a:p>
          <a:p>
            <a:pPr marL="3429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276600"/>
            <a:ext cx="3714750" cy="29307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1613714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1075" y="3374154"/>
            <a:ext cx="4200525" cy="3380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6" y="136614"/>
            <a:ext cx="4499489" cy="3530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200" y="5449083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Oxytocin stimulated also auditory, visual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381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Physiology of breastfeeding </a:t>
            </a:r>
          </a:p>
        </p:txBody>
      </p:sp>
    </p:spTree>
    <p:extLst>
      <p:ext uri="{BB962C8B-B14F-4D97-AF65-F5344CB8AC3E}">
        <p14:creationId xmlns:p14="http://schemas.microsoft.com/office/powerpoint/2010/main" val="2140262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22237"/>
            <a:ext cx="7886700" cy="1325563"/>
          </a:xfrm>
        </p:spPr>
        <p:txBody>
          <a:bodyPr/>
          <a:lstStyle/>
          <a:p>
            <a:r>
              <a:rPr lang="en-GB" b="1" dirty="0"/>
              <a:t>Essentials of Effective lactation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47800"/>
            <a:ext cx="7886700" cy="4351338"/>
          </a:xfrm>
        </p:spPr>
        <p:txBody>
          <a:bodyPr>
            <a:normAutofit/>
          </a:bodyPr>
          <a:lstStyle/>
          <a:p>
            <a:r>
              <a:rPr lang="en-GB" sz="3200" dirty="0"/>
              <a:t>Suckling </a:t>
            </a:r>
          </a:p>
          <a:p>
            <a:endParaRPr lang="en-GB" sz="3200" dirty="0"/>
          </a:p>
          <a:p>
            <a:r>
              <a:rPr lang="en-GB" sz="3200" dirty="0"/>
              <a:t>Emptying of the breast  (accumulation of milk in the breast inhibits milk production) </a:t>
            </a:r>
          </a:p>
          <a:p>
            <a:endParaRPr lang="en-GB" sz="3200" dirty="0"/>
          </a:p>
          <a:p>
            <a:r>
              <a:rPr lang="en-GB" sz="3200" dirty="0"/>
              <a:t>Adequate precursors of nutrients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0600" y="4689476"/>
            <a:ext cx="6858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Maternal nutrition, age, body composition and parity are secondary factors </a:t>
            </a:r>
          </a:p>
        </p:txBody>
      </p:sp>
    </p:spTree>
    <p:extLst>
      <p:ext uri="{BB962C8B-B14F-4D97-AF65-F5344CB8AC3E}">
        <p14:creationId xmlns:p14="http://schemas.microsoft.com/office/powerpoint/2010/main" val="171252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1463-9128-456D-AFD5-8428FD4F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contents on breast milk. (colostrum &amp; mature milk)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D6E8C-C078-4150-B86C-319CDBAB8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Breastmilk contains nutrients and substances that help : </a:t>
            </a:r>
          </a:p>
          <a:p>
            <a:pPr lvl="1"/>
            <a:r>
              <a:rPr lang="en-GB" sz="3200" b="1" dirty="0"/>
              <a:t>digestion </a:t>
            </a:r>
            <a:r>
              <a:rPr lang="en-GB" sz="3200" dirty="0"/>
              <a:t>and absorption of nutrients, </a:t>
            </a:r>
          </a:p>
          <a:p>
            <a:pPr lvl="1"/>
            <a:r>
              <a:rPr lang="en-GB" sz="3200" dirty="0"/>
              <a:t>substances that enhance </a:t>
            </a:r>
            <a:r>
              <a:rPr lang="en-GB" sz="3200" b="1" dirty="0"/>
              <a:t>immunity</a:t>
            </a:r>
            <a:r>
              <a:rPr lang="en-GB" sz="3200" dirty="0"/>
              <a:t> for the immature immune system, </a:t>
            </a:r>
          </a:p>
          <a:p>
            <a:pPr lvl="1"/>
            <a:r>
              <a:rPr lang="en-GB" sz="3200" dirty="0"/>
              <a:t>substances that help in development of the </a:t>
            </a:r>
            <a:r>
              <a:rPr lang="en-GB" sz="3200" b="1" dirty="0"/>
              <a:t>brain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A0418-724A-49BD-9F21-C7B6AF779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shade val="50000"/>
                  </a:prstClr>
                </a:solidFill>
              </a:rPr>
              <a:t>Breastfeeding for County Health Workers Nov 2018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98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Correct breastfeeding technique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Mothers position </a:t>
            </a:r>
          </a:p>
          <a:p>
            <a:endParaRPr lang="en-US" sz="3200" dirty="0"/>
          </a:p>
          <a:p>
            <a:r>
              <a:rPr lang="en-US" sz="3200" dirty="0"/>
              <a:t>Baby position </a:t>
            </a:r>
          </a:p>
          <a:p>
            <a:endParaRPr lang="en-US" sz="3200" dirty="0"/>
          </a:p>
          <a:p>
            <a:r>
              <a:rPr lang="en-US" sz="3200" dirty="0"/>
              <a:t>Holding the breast</a:t>
            </a:r>
          </a:p>
          <a:p>
            <a:endParaRPr lang="en-US" sz="3200" dirty="0"/>
          </a:p>
          <a:p>
            <a:r>
              <a:rPr lang="en-US" sz="3200" dirty="0"/>
              <a:t>Attaching the breast into baby’s mouth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843831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905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Baby correct position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3885" y="380296"/>
            <a:ext cx="3681515" cy="339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609600" y="3982207"/>
            <a:ext cx="662940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2000" dirty="0"/>
          </a:p>
          <a:p>
            <a:pPr marL="1200150" lvl="2" indent="-285750"/>
            <a:r>
              <a:rPr lang="en-GB" sz="2800" dirty="0"/>
              <a:t>baby’s nose at the level of the breast   </a:t>
            </a:r>
            <a:endParaRPr lang="en-US" sz="2800" dirty="0"/>
          </a:p>
          <a:p>
            <a:pPr marL="1200150" lvl="2" indent="-285750"/>
            <a:r>
              <a:rPr lang="en-GB" sz="2800" dirty="0"/>
              <a:t>baby close to the mother </a:t>
            </a:r>
            <a:endParaRPr lang="en-US" sz="2800" dirty="0"/>
          </a:p>
          <a:p>
            <a:pPr marL="1200150" lvl="2" indent="-285750"/>
            <a:r>
              <a:rPr lang="en-GB" sz="2800" dirty="0"/>
              <a:t>head and the trunk in a straight line </a:t>
            </a:r>
          </a:p>
          <a:p>
            <a:pPr marL="1200150" lvl="2" indent="-285750"/>
            <a:r>
              <a:rPr lang="en-GB" sz="2800" dirty="0"/>
              <a:t>mom support child’s whole body</a:t>
            </a:r>
            <a:endParaRPr lang="en-US" sz="2800" dirty="0"/>
          </a:p>
          <a:p>
            <a:pPr marL="285750" indent="-285750"/>
            <a:endParaRPr lang="en-US" sz="1600" dirty="0"/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996231"/>
            <a:ext cx="4419600" cy="277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050" y="3770691"/>
            <a:ext cx="2895600" cy="285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325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Madonna (cradle position)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14129"/>
            <a:ext cx="4038600" cy="309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805781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3688858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Cross-cradle or modified clutch hold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527" y="1466013"/>
            <a:ext cx="6022801" cy="513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2497491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Football or clutch hold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45312"/>
            <a:ext cx="6192688" cy="534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3772513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Side-lying position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838481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2849273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Demonstrating correct position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www.medinfo.co.ke                                   Facebook : medinfo africa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6B240-D577-40F5-9D4A-2304D64DA5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EB0BAB-80B3-4119-9C07-BDB1290261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218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correct position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www.medinfo.co.ke                                   Facebook : medinfo africa 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285" y="1379538"/>
            <a:ext cx="3681515" cy="339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71406" y="4940900"/>
            <a:ext cx="51845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baby’s nose at the level of the breast   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baby close to the mother 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head and the trunk in a straight line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mom support child’s whole body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E5A390-A4DA-4EB2-A516-1BE1F4B09A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42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0225" y="1737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30224" y="5093806"/>
            <a:ext cx="5794375" cy="1459393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5100" dirty="0"/>
              <a:t>Holding the breast </a:t>
            </a:r>
          </a:p>
          <a:p>
            <a:r>
              <a:rPr lang="en-US" sz="5100" dirty="0"/>
              <a:t>Opening the mouth</a:t>
            </a:r>
          </a:p>
          <a:p>
            <a:r>
              <a:rPr lang="en-US" sz="5100" dirty="0"/>
              <a:t>Introducing the breast into the infant mouth  </a:t>
            </a:r>
          </a:p>
          <a:p>
            <a:endParaRPr lang="en-US" sz="5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0225" y="854383"/>
            <a:ext cx="4208613" cy="420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3334E-F23F-4932-A560-DB1AEFBEED22}"/>
              </a:ext>
            </a:extLst>
          </p:cNvPr>
          <p:cNvSpPr/>
          <p:nvPr/>
        </p:nvSpPr>
        <p:spPr>
          <a:xfrm>
            <a:off x="2286000" y="250567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Importance of fatty acids in the perinatal period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994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DR.SOMBA\Desktop\pediatrics\bf12.PNG"/>
          <p:cNvPicPr>
            <a:picLocks noChangeAspect="1" noChangeArrowheads="1"/>
          </p:cNvPicPr>
          <p:nvPr/>
        </p:nvPicPr>
        <p:blipFill rotWithShape="1">
          <a:blip r:embed="rId2" cstate="print"/>
          <a:srcRect l="6068" b="13890"/>
          <a:stretch/>
        </p:blipFill>
        <p:spPr bwMode="auto">
          <a:xfrm>
            <a:off x="228600" y="3042586"/>
            <a:ext cx="4718248" cy="3779319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pic>
        <p:nvPicPr>
          <p:cNvPr id="4" name="Picture 2" descr="C:\Users\DR.SOMBA\Desktop\pediatrics\bf13.PNG">
            <a:extLst>
              <a:ext uri="{FF2B5EF4-FFF2-40B4-BE49-F238E27FC236}">
                <a16:creationId xmlns:a16="http://schemas.microsoft.com/office/drawing/2014/main" id="{BE567193-0DD3-4515-8203-65F471F17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6174" b="18159"/>
          <a:stretch/>
        </p:blipFill>
        <p:spPr bwMode="auto">
          <a:xfrm>
            <a:off x="4923697" y="-22473"/>
            <a:ext cx="4220303" cy="32766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72A452-8230-45A4-921D-D96450DA2E9D}"/>
              </a:ext>
            </a:extLst>
          </p:cNvPr>
          <p:cNvSpPr txBox="1"/>
          <p:nvPr/>
        </p:nvSpPr>
        <p:spPr>
          <a:xfrm>
            <a:off x="228599" y="0"/>
            <a:ext cx="46950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Attaching breast into the infant’s mouth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C- grip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Stimulating baby to open mouth wide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Introducing breast into the mouth  </a:t>
            </a:r>
          </a:p>
        </p:txBody>
      </p:sp>
    </p:spTree>
    <p:extLst>
      <p:ext uri="{BB962C8B-B14F-4D97-AF65-F5344CB8AC3E}">
        <p14:creationId xmlns:p14="http://schemas.microsoft.com/office/powerpoint/2010/main" val="371374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B406-94B7-40C7-BBAE-242D5433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/>
          <a:lstStyle/>
          <a:p>
            <a:r>
              <a:rPr lang="en-GB" b="1" dirty="0"/>
              <a:t>Colostrum (up to 2-3days)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0A4A-145A-4F9B-99DE-197AE9893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74835"/>
            <a:ext cx="8610600" cy="53815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sz="2600" dirty="0"/>
              <a:t>Usually 50ml on 1</a:t>
            </a:r>
            <a:r>
              <a:rPr lang="en-GB" sz="2600" baseline="30000" dirty="0"/>
              <a:t>st</a:t>
            </a:r>
            <a:r>
              <a:rPr lang="en-GB" sz="2600" dirty="0"/>
              <a:t> day – but it is enough for the baby </a:t>
            </a:r>
          </a:p>
          <a:p>
            <a:pPr lvl="0"/>
            <a:r>
              <a:rPr lang="en-GB" sz="2600" dirty="0"/>
              <a:t>Colostrum (up to 5 days): </a:t>
            </a:r>
            <a:r>
              <a:rPr lang="en-GB" sz="2600" b="1" dirty="0"/>
              <a:t>LIQUID GOLD</a:t>
            </a:r>
            <a:r>
              <a:rPr lang="en-GB" sz="2600" dirty="0"/>
              <a:t>, thick, yellow in colour but may be colourless. Not unusual for mother to say ‘I have no milk’. It has a lot of white blood cells and antibodies for fighting infections (FIRST IMMUNIZATION)</a:t>
            </a:r>
          </a:p>
          <a:p>
            <a:pPr lvl="0"/>
            <a:r>
              <a:rPr lang="en-GB" sz="2600" dirty="0"/>
              <a:t>It stimulates early bowel movement –</a:t>
            </a:r>
            <a:r>
              <a:rPr lang="en-GB" sz="2600" b="1" dirty="0"/>
              <a:t>reduces risk of severe jaundice</a:t>
            </a:r>
            <a:endParaRPr lang="en-GB" sz="2600" dirty="0"/>
          </a:p>
          <a:p>
            <a:pPr lvl="0"/>
            <a:r>
              <a:rPr lang="en-GB" sz="2600" dirty="0"/>
              <a:t>It </a:t>
            </a:r>
            <a:r>
              <a:rPr lang="en-GB" sz="2600" b="1" i="1" dirty="0"/>
              <a:t>promotes growth of a protective bacteria</a:t>
            </a:r>
            <a:r>
              <a:rPr lang="en-GB" sz="2600" dirty="0"/>
              <a:t> in the gut, that protects against invasion of harmful bacteria. </a:t>
            </a:r>
          </a:p>
          <a:p>
            <a:pPr lvl="0"/>
            <a:r>
              <a:rPr lang="en-GB" sz="2600" dirty="0"/>
              <a:t>Reduces growth of harmful bacteria in the GI ( lactoferrin &amp;lysosome)</a:t>
            </a:r>
          </a:p>
          <a:p>
            <a:pPr lvl="0"/>
            <a:r>
              <a:rPr lang="en-GB" sz="2600" b="1" i="1" dirty="0"/>
              <a:t>Rich in antibodies</a:t>
            </a:r>
            <a:r>
              <a:rPr lang="en-GB" sz="2600" dirty="0"/>
              <a:t> and may provide protection against bacteria in the birth canal and those associated with other human contact </a:t>
            </a:r>
          </a:p>
          <a:p>
            <a:pPr lvl="0"/>
            <a:r>
              <a:rPr lang="en-GB" sz="2600" dirty="0"/>
              <a:t>It is JUST RIGHT for the baby high protein, low fat and sugar thus easily digestible. Very rich in vitamins X 3-10 of that in mature milk.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7B8DC-72AA-41E5-B201-A270AFE0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shade val="50000"/>
                  </a:prstClr>
                </a:solidFill>
              </a:rPr>
              <a:t>Breastfeeding for County Health Workers Nov 2018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7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0225" y="1737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Attaching baby’s mouth to the breast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73237" y="6144343"/>
            <a:ext cx="4040188" cy="978123"/>
          </a:xfrm>
        </p:spPr>
        <p:txBody>
          <a:bodyPr/>
          <a:lstStyle/>
          <a:p>
            <a:r>
              <a:rPr lang="en-US" dirty="0"/>
              <a:t>Opening the mouth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0225" y="854383"/>
            <a:ext cx="4208613" cy="420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0"/>
          <p:cNvSpPr txBox="1">
            <a:spLocks/>
          </p:cNvSpPr>
          <p:nvPr/>
        </p:nvSpPr>
        <p:spPr>
          <a:xfrm>
            <a:off x="5299559" y="3924911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Holding the breast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www.medinfo.co.ke                                   Facebook : </a:t>
            </a:r>
            <a:r>
              <a:rPr lang="en-US" dirty="0" err="1"/>
              <a:t>medinfo</a:t>
            </a:r>
            <a:r>
              <a:rPr lang="en-US" dirty="0"/>
              <a:t> </a:t>
            </a:r>
            <a:r>
              <a:rPr lang="en-US" dirty="0" err="1"/>
              <a:t>africa</a:t>
            </a:r>
            <a:r>
              <a:rPr lang="en-US" dirty="0"/>
              <a:t> </a:t>
            </a:r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9558" y="4653136"/>
            <a:ext cx="3016857" cy="149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H="1">
            <a:off x="7339446" y="4975752"/>
            <a:ext cx="1139986" cy="46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0F96B2-4568-44C4-95F3-C120433D83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1284" y="1190044"/>
            <a:ext cx="3868737" cy="168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8" y="365126"/>
            <a:ext cx="6448848" cy="550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7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  <p:pic>
        <p:nvPicPr>
          <p:cNvPr id="60418" name="Picture 2" descr="b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7623" r="13776" b="13304"/>
          <a:stretch>
            <a:fillRect/>
          </a:stretch>
        </p:blipFill>
        <p:spPr bwMode="auto">
          <a:xfrm>
            <a:off x="4541846" y="3559473"/>
            <a:ext cx="3882766" cy="26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7" name="Picture 2" descr="bf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27950" r="16138" b="10101"/>
          <a:stretch>
            <a:fillRect/>
          </a:stretch>
        </p:blipFill>
        <p:spPr bwMode="auto">
          <a:xfrm>
            <a:off x="4571999" y="274638"/>
            <a:ext cx="3879725" cy="25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274638"/>
            <a:ext cx="8915400" cy="64468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65126"/>
            <a:ext cx="426719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/>
              <a:t>Signs of good attachment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chin touching breast,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mouth open,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more areola above nipple,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lower lip turned out,</a:t>
            </a:r>
          </a:p>
          <a:p>
            <a:pPr lvl="0"/>
            <a:r>
              <a:rPr lang="en-GB" sz="2800" b="1" dirty="0"/>
              <a:t>Effective suckling.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baby takes slow deep suckles sometimes pausing and you may be able to see or hear baby swallowing.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Suckling is comfortable and pain free for mom.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8577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4638"/>
            <a:ext cx="3984374" cy="3350220"/>
          </a:xfrm>
          <a:prstGeom prst="rect">
            <a:avLst/>
          </a:prstGeom>
          <a:noFill/>
        </p:spPr>
      </p:pic>
      <p:pic>
        <p:nvPicPr>
          <p:cNvPr id="6" name="Picture 2" descr="C:\Users\DR.SOMBA\Desktop\pediatrics\bf14.PNG"/>
          <p:cNvPicPr>
            <a:picLocks noChangeAspect="1" noChangeArrowheads="1"/>
          </p:cNvPicPr>
          <p:nvPr/>
        </p:nvPicPr>
        <p:blipFill rotWithShape="1">
          <a:blip r:embed="rId3" cstate="print"/>
          <a:srcRect l="4000" t="1700" r="2000" b="30050"/>
          <a:stretch/>
        </p:blipFill>
        <p:spPr bwMode="auto">
          <a:xfrm>
            <a:off x="314761" y="3693819"/>
            <a:ext cx="4114800" cy="284534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940152" y="6356597"/>
            <a:ext cx="2895600" cy="365125"/>
          </a:xfrm>
        </p:spPr>
        <p:txBody>
          <a:bodyPr/>
          <a:lstStyle/>
          <a:p>
            <a:r>
              <a:rPr lang="en-US"/>
              <a:t>Breastfeeding  May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414908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Correct attachment ? </a:t>
            </a:r>
          </a:p>
        </p:txBody>
      </p:sp>
      <p:pic>
        <p:nvPicPr>
          <p:cNvPr id="9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1574" y="274638"/>
            <a:ext cx="4481012" cy="3414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65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www.medinfo.co.ke                                   Facebook : medinfo africa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940" y="563142"/>
            <a:ext cx="393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Expressing breastmilk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19" y="563142"/>
            <a:ext cx="327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 feeding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212" y="6417905"/>
            <a:ext cx="251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Takes 15minutes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A3BB6-BA49-41E1-8541-324971C49A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E029BB6-91BC-40C7-B1B4-586F2DDF13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63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97A031-9DBB-4EB1-AE54-53681A69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91001"/>
            <a:ext cx="7886700" cy="301118"/>
          </a:xfrm>
        </p:spPr>
        <p:txBody>
          <a:bodyPr>
            <a:normAutofit fontScale="90000"/>
          </a:bodyPr>
          <a:lstStyle/>
          <a:p>
            <a:r>
              <a:rPr lang="en-GB" dirty="0"/>
              <a:t>Since ice 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15775D-7CBD-4077-A4D0-7A6669915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377319"/>
            <a:ext cx="8134350" cy="4114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E5AC2-8089-4878-BE39-C704C808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53E01-F52F-4AC4-BA40-46C4A3858FD3}"/>
              </a:ext>
            </a:extLst>
          </p:cNvPr>
          <p:cNvSpPr txBox="1"/>
          <p:nvPr/>
        </p:nvSpPr>
        <p:spPr>
          <a:xfrm>
            <a:off x="304800" y="5904774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 : ABM Clinical Protocol #8: Human Milk Storage Information for Home Use</a:t>
            </a:r>
          </a:p>
          <a:p>
            <a:r>
              <a:rPr lang="en-GB" dirty="0"/>
              <a:t>for Full-Term Infants, Revised 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EEA398-7426-4B2C-B0A9-EA8127D55B46}"/>
              </a:ext>
            </a:extLst>
          </p:cNvPr>
          <p:cNvSpPr txBox="1"/>
          <p:nvPr/>
        </p:nvSpPr>
        <p:spPr>
          <a:xfrm>
            <a:off x="457200" y="4724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Cooler Box – </a:t>
            </a:r>
            <a:r>
              <a:rPr lang="en-GB"/>
              <a:t>at 15</a:t>
            </a:r>
            <a:r>
              <a:rPr lang="en-GB" baseline="30000"/>
              <a:t>o</a:t>
            </a:r>
            <a:r>
              <a:rPr lang="en-GB"/>
              <a:t>C </a:t>
            </a:r>
            <a:r>
              <a:rPr lang="en-GB" dirty="0"/>
              <a:t>for 24hours </a:t>
            </a:r>
          </a:p>
        </p:txBody>
      </p:sp>
    </p:spTree>
    <p:extLst>
      <p:ext uri="{BB962C8B-B14F-4D97-AF65-F5344CB8AC3E}">
        <p14:creationId xmlns:p14="http://schemas.microsoft.com/office/powerpoint/2010/main" val="3745424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Getting sufficient breastmilk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351338"/>
          </a:xfrm>
        </p:spPr>
        <p:txBody>
          <a:bodyPr/>
          <a:lstStyle/>
          <a:p>
            <a:r>
              <a:rPr lang="en-US" sz="2800" dirty="0"/>
              <a:t>Correct breastfeeding technique</a:t>
            </a:r>
          </a:p>
          <a:p>
            <a:r>
              <a:rPr lang="en-US" sz="2800" dirty="0"/>
              <a:t>Relaxed mom </a:t>
            </a:r>
          </a:p>
          <a:p>
            <a:r>
              <a:rPr lang="en-US" sz="2800" dirty="0"/>
              <a:t>Frequent draining of the breastmilk </a:t>
            </a:r>
          </a:p>
          <a:p>
            <a:pPr lvl="1"/>
            <a:r>
              <a:rPr lang="en-US" sz="2800" dirty="0"/>
              <a:t>Breastfeeding </a:t>
            </a:r>
          </a:p>
          <a:p>
            <a:pPr lvl="1"/>
            <a:r>
              <a:rPr lang="en-US" sz="2800" dirty="0"/>
              <a:t>If not possible – express breastmilk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  <p:sp>
        <p:nvSpPr>
          <p:cNvPr id="8" name="Oval 7"/>
          <p:cNvSpPr/>
          <p:nvPr/>
        </p:nvSpPr>
        <p:spPr>
          <a:xfrm>
            <a:off x="457200" y="4388619"/>
            <a:ext cx="4680520" cy="1689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by drinking or eating excess fully </a:t>
            </a:r>
          </a:p>
          <a:p>
            <a:pPr algn="ctr"/>
            <a:endParaRPr lang="en-US" dirty="0"/>
          </a:p>
        </p:txBody>
      </p:sp>
      <p:sp>
        <p:nvSpPr>
          <p:cNvPr id="9" name="Multiply 8"/>
          <p:cNvSpPr/>
          <p:nvPr/>
        </p:nvSpPr>
        <p:spPr>
          <a:xfrm>
            <a:off x="1987624" y="4225032"/>
            <a:ext cx="1619672" cy="201622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8144" y="4260229"/>
            <a:ext cx="2985244" cy="2096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Help in weight reduction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Cues for feeding in baby watching: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/>
              <a:t>Baby Cue</a:t>
            </a:r>
          </a:p>
          <a:p>
            <a:r>
              <a:rPr lang="en-US" sz="2400" dirty="0"/>
              <a:t>Wiggling, moving arms or legs</a:t>
            </a:r>
          </a:p>
          <a:p>
            <a:endParaRPr lang="en-US" sz="2400" dirty="0"/>
          </a:p>
          <a:p>
            <a:r>
              <a:rPr lang="en-US" sz="2400" dirty="0"/>
              <a:t>Rooting, fingers to mouth</a:t>
            </a:r>
          </a:p>
          <a:p>
            <a:endParaRPr lang="en-US" sz="2400" dirty="0"/>
          </a:p>
          <a:p>
            <a:r>
              <a:rPr lang="en-US" sz="2400" dirty="0"/>
              <a:t>Fussing, squeaky noises</a:t>
            </a:r>
          </a:p>
          <a:p>
            <a:endParaRPr lang="en-US" sz="2400" dirty="0"/>
          </a:p>
          <a:p>
            <a:r>
              <a:rPr lang="en-US" sz="2400" dirty="0"/>
              <a:t>Restless, crying intermittently</a:t>
            </a:r>
          </a:p>
          <a:p>
            <a:endParaRPr lang="en-US" sz="2400" dirty="0"/>
          </a:p>
          <a:p>
            <a:r>
              <a:rPr lang="en-US" sz="2400" dirty="0"/>
              <a:t>Full cry, aversive screaming pitch, color turns 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/>
              <a:t>Stage of Readiness  to Feed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Early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Early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Mid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Mid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Late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40730792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Breastfeeding for HIV mothers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763490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Mother to make informed decision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Start on the ARVs early ( before 3 months gestation)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Fully supported for ARV adherence (mothers lifelong treatment and baby prophylaxis).</a:t>
            </a:r>
            <a:r>
              <a:rPr lang="en-US" sz="2800" dirty="0"/>
              <a:t> 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Baby prophylaxis to be continued for one week after stopping breastfeeding. 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Transmission of HIV increases if mom stops ARVs abruptly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751624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Breastfeeding for HIV mothers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524000" y="1397000"/>
          <a:ext cx="6864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18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6F25-A840-484A-8C83-DAF82B31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3074"/>
          </a:xfrm>
        </p:spPr>
        <p:txBody>
          <a:bodyPr>
            <a:noAutofit/>
          </a:bodyPr>
          <a:lstStyle/>
          <a:p>
            <a:r>
              <a:rPr lang="en-GB" sz="4000" b="1" dirty="0"/>
              <a:t>Composition of breastmilk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99AC935-BE17-4D9C-A83D-D72CC98C8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799434"/>
              </p:ext>
            </p:extLst>
          </p:nvPr>
        </p:nvGraphicFramePr>
        <p:xfrm>
          <a:off x="381000" y="899932"/>
          <a:ext cx="8534400" cy="5248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989">
                  <a:extLst>
                    <a:ext uri="{9D8B030D-6E8A-4147-A177-3AD203B41FA5}">
                      <a16:colId xmlns:a16="http://schemas.microsoft.com/office/drawing/2014/main" val="126810207"/>
                    </a:ext>
                  </a:extLst>
                </a:gridCol>
                <a:gridCol w="6959411">
                  <a:extLst>
                    <a:ext uri="{9D8B030D-6E8A-4147-A177-3AD203B41FA5}">
                      <a16:colId xmlns:a16="http://schemas.microsoft.com/office/drawing/2014/main" val="249194133"/>
                    </a:ext>
                  </a:extLst>
                </a:gridCol>
              </a:tblGrid>
              <a:tr h="1081268">
                <a:tc>
                  <a:txBody>
                    <a:bodyPr/>
                    <a:lstStyle/>
                    <a:p>
                      <a:pPr>
                        <a:spcAft>
                          <a:spcPts val="275"/>
                        </a:spcAft>
                      </a:pPr>
                      <a:r>
                        <a:rPr lang="en-GB" sz="1800" dirty="0">
                          <a:effectLst/>
                        </a:rPr>
                        <a:t>Fats (3.5g/l)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275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800" dirty="0">
                          <a:effectLst/>
                        </a:rPr>
                        <a:t>High level fats that have a positive effect in the cognitive and behavioural development, they are vital for brain development, retinal stimulation and neurotransmission -are not found in other milks. Fat increases as the feed time prolongs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extLst>
                  <a:ext uri="{0D108BD9-81ED-4DB2-BD59-A6C34878D82A}">
                    <a16:rowId xmlns:a16="http://schemas.microsoft.com/office/drawing/2014/main" val="2594002890"/>
                  </a:ext>
                </a:extLst>
              </a:tr>
              <a:tr h="39707">
                <a:tc>
                  <a:txBody>
                    <a:bodyPr/>
                    <a:lstStyle/>
                    <a:p>
                      <a:pPr>
                        <a:spcAft>
                          <a:spcPts val="275"/>
                        </a:spcAft>
                      </a:pPr>
                      <a:r>
                        <a:rPr lang="en-GB" sz="1800" dirty="0">
                          <a:effectLst/>
                        </a:rPr>
                        <a:t>Carbohydrate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275"/>
                        </a:spcAft>
                      </a:pPr>
                      <a:r>
                        <a:rPr lang="en-GB" sz="1800" dirty="0">
                          <a:effectLst/>
                        </a:rPr>
                        <a:t>For energy and some – protect against infection</a:t>
                      </a:r>
                    </a:p>
                    <a:p>
                      <a:pPr>
                        <a:spcAft>
                          <a:spcPts val="275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extLst>
                  <a:ext uri="{0D108BD9-81ED-4DB2-BD59-A6C34878D82A}">
                    <a16:rowId xmlns:a16="http://schemas.microsoft.com/office/drawing/2014/main" val="1522881397"/>
                  </a:ext>
                </a:extLst>
              </a:tr>
              <a:tr h="981122">
                <a:tc>
                  <a:txBody>
                    <a:bodyPr/>
                    <a:lstStyle/>
                    <a:p>
                      <a:pPr>
                        <a:spcAft>
                          <a:spcPts val="275"/>
                        </a:spcAft>
                      </a:pPr>
                      <a:r>
                        <a:rPr lang="en-GB" sz="1800" dirty="0">
                          <a:effectLst/>
                        </a:rPr>
                        <a:t>Proteins 0.9g/l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275"/>
                        </a:spcAft>
                      </a:pPr>
                      <a:r>
                        <a:rPr lang="en-GB" sz="1800" dirty="0">
                          <a:effectLst/>
                        </a:rPr>
                        <a:t>BM contains more of whey protein than casein – well digested. </a:t>
                      </a:r>
                    </a:p>
                    <a:p>
                      <a:pPr>
                        <a:spcAft>
                          <a:spcPts val="275"/>
                        </a:spcAft>
                      </a:pPr>
                      <a:r>
                        <a:rPr lang="en-GB" sz="1800" dirty="0">
                          <a:effectLst/>
                        </a:rPr>
                        <a:t>Cow milk contains </a:t>
                      </a:r>
                      <a:r>
                        <a:rPr lang="en-GB" sz="1800" u="sng" dirty="0">
                          <a:effectLst/>
                        </a:rPr>
                        <a:t>beta lactoglobulin, </a:t>
                      </a:r>
                      <a:r>
                        <a:rPr lang="en-GB" sz="1800" dirty="0">
                          <a:effectLst/>
                        </a:rPr>
                        <a:t>this is absent in human milk, and which infants become intolerant.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extLst>
                  <a:ext uri="{0D108BD9-81ED-4DB2-BD59-A6C34878D82A}">
                    <a16:rowId xmlns:a16="http://schemas.microsoft.com/office/drawing/2014/main" val="2510724352"/>
                  </a:ext>
                </a:extLst>
              </a:tr>
              <a:tr h="733378">
                <a:tc>
                  <a:txBody>
                    <a:bodyPr/>
                    <a:lstStyle/>
                    <a:p>
                      <a:pPr>
                        <a:spcAft>
                          <a:spcPts val="275"/>
                        </a:spcAft>
                      </a:pPr>
                      <a:r>
                        <a:rPr lang="en-GB" sz="1800">
                          <a:effectLst/>
                        </a:rPr>
                        <a:t>Vitamins 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275"/>
                        </a:spcAft>
                      </a:pPr>
                      <a:r>
                        <a:rPr lang="en-GB" sz="1800" dirty="0">
                          <a:effectLst/>
                        </a:rPr>
                        <a:t>With exception of vitamin D breast milk has enough, unless the mother is deficient </a:t>
                      </a:r>
                      <a:r>
                        <a:rPr lang="en-GB" sz="1800" dirty="0" err="1">
                          <a:effectLst/>
                        </a:rPr>
                        <a:t>eg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Vit</a:t>
                      </a:r>
                      <a:r>
                        <a:rPr lang="en-GB" sz="1800" dirty="0">
                          <a:effectLst/>
                        </a:rPr>
                        <a:t> A deficiency is common </a:t>
                      </a:r>
                    </a:p>
                    <a:p>
                      <a:pPr>
                        <a:spcAft>
                          <a:spcPts val="275"/>
                        </a:spcAft>
                      </a:pPr>
                      <a:r>
                        <a:rPr lang="en-GB" sz="1800" dirty="0">
                          <a:effectLst/>
                        </a:rPr>
                        <a:t>Iron and zinc are low quantity but bio-availability and absorption is high. </a:t>
                      </a:r>
                    </a:p>
                    <a:p>
                      <a:pPr>
                        <a:spcAft>
                          <a:spcPts val="275"/>
                        </a:spcAft>
                      </a:pPr>
                      <a:r>
                        <a:rPr lang="en-GB" sz="1800" dirty="0">
                          <a:effectLst/>
                        </a:rPr>
                        <a:t>Provided maternal iron status are adequate baby is born with adequate levels except pre-terms </a:t>
                      </a:r>
                    </a:p>
                  </a:txBody>
                  <a:tcPr marL="57338" marR="57338" marT="0" marB="0"/>
                </a:tc>
                <a:extLst>
                  <a:ext uri="{0D108BD9-81ED-4DB2-BD59-A6C34878D82A}">
                    <a16:rowId xmlns:a16="http://schemas.microsoft.com/office/drawing/2014/main" val="562349297"/>
                  </a:ext>
                </a:extLst>
              </a:tr>
              <a:tr h="611608">
                <a:tc>
                  <a:txBody>
                    <a:bodyPr/>
                    <a:lstStyle/>
                    <a:p>
                      <a:pPr>
                        <a:spcAft>
                          <a:spcPts val="275"/>
                        </a:spcAft>
                      </a:pPr>
                      <a:r>
                        <a:rPr lang="en-GB" sz="1800" dirty="0">
                          <a:effectLst/>
                        </a:rPr>
                        <a:t>Anti-infective properties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275"/>
                        </a:spcAft>
                      </a:pPr>
                      <a:r>
                        <a:rPr lang="en-GB" sz="1800" dirty="0">
                          <a:effectLst/>
                        </a:rPr>
                        <a:t>Contains substances that kill germs and also prevent the attachment of these germs to the gut wall. </a:t>
                      </a:r>
                    </a:p>
                    <a:p>
                      <a:pPr>
                        <a:spcAft>
                          <a:spcPts val="275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Confers immunity against common infections that the mother has been exposed to previously </a:t>
                      </a:r>
                    </a:p>
                  </a:txBody>
                  <a:tcPr marL="57338" marR="57338" marT="0" marB="0"/>
                </a:tc>
                <a:extLst>
                  <a:ext uri="{0D108BD9-81ED-4DB2-BD59-A6C34878D82A}">
                    <a16:rowId xmlns:a16="http://schemas.microsoft.com/office/drawing/2014/main" val="129958299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38620-762D-4ECD-A05D-30B4D22A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shade val="50000"/>
                  </a:prstClr>
                </a:solidFill>
              </a:rPr>
              <a:t>Breastfeeding for County Health Workers Nov 2018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386E3-A957-4F0C-81A6-A555FA858C11}"/>
              </a:ext>
            </a:extLst>
          </p:cNvPr>
          <p:cNvSpPr txBox="1"/>
          <p:nvPr/>
        </p:nvSpPr>
        <p:spPr>
          <a:xfrm>
            <a:off x="381000" y="6248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Breast milk is  – 87% water </a:t>
            </a:r>
          </a:p>
        </p:txBody>
      </p:sp>
    </p:spTree>
    <p:extLst>
      <p:ext uri="{BB962C8B-B14F-4D97-AF65-F5344CB8AC3E}">
        <p14:creationId xmlns:p14="http://schemas.microsoft.com/office/powerpoint/2010/main" val="682586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5800"/>
          </a:xfrm>
        </p:spPr>
        <p:txBody>
          <a:bodyPr>
            <a:normAutofit/>
          </a:bodyPr>
          <a:lstStyle/>
          <a:p>
            <a:r>
              <a:rPr lang="en-US" b="1" dirty="0"/>
              <a:t>10 steps of successful breastfeeding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191500" cy="6248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Facilities policies : </a:t>
            </a:r>
            <a:r>
              <a:rPr lang="en-GB" dirty="0"/>
              <a:t>The International Code of Marketing of Breastmilk Substitutes and relevant World Health Assembly resolutions </a:t>
            </a:r>
            <a:r>
              <a:rPr lang="en-GB" i="1" dirty="0"/>
              <a:t>(1a,b,c)</a:t>
            </a:r>
            <a:endParaRPr lang="en-US" i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Staff competency </a:t>
            </a:r>
            <a:r>
              <a:rPr lang="en-US" dirty="0"/>
              <a:t>- Train all health care staff in skills necessary to  support breastfeeding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Antenatal information </a:t>
            </a:r>
            <a:r>
              <a:rPr lang="en-US" dirty="0"/>
              <a:t>: Inform all pregnant women about the benefits and management of breastfeeding.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Immediate post natal care </a:t>
            </a:r>
            <a:r>
              <a:rPr lang="en-US" dirty="0"/>
              <a:t>- Help mothers to have immediate (or within 5 minutes after birth)  and uninterrupted (for at least 60mintues) skin-to-skin contact and initiate breastfeeding as soon as possible after birth.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Support with breastfeeding </a:t>
            </a:r>
            <a:r>
              <a:rPr lang="en-US" dirty="0"/>
              <a:t>– support mothers to initiate breastfeeding  and manage common breastfeeding difficulties 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Supplementation</a:t>
            </a:r>
            <a:r>
              <a:rPr lang="en-US" dirty="0"/>
              <a:t> : Do not give newborn infants food or drink other than breastmilk unless medically indicated.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Rooming in</a:t>
            </a:r>
            <a:r>
              <a:rPr lang="en-US" dirty="0"/>
              <a:t>: Enable mothers and infants to remain together and to practice rooming-in 24hours a day.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Responsive feeding </a:t>
            </a:r>
            <a:r>
              <a:rPr lang="en-US" dirty="0"/>
              <a:t>– support mothers to recognize and respond to their infants cues for feeding.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Feeding bottles, teat and pacifiers</a:t>
            </a:r>
            <a:r>
              <a:rPr lang="en-US" dirty="0"/>
              <a:t>. Give guidance and counselling to enable family members make a informed decision on  artificial teats or pacifiers(also called dummies or soothers) UNTIL successful breastfeeding is established. 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Care at discharge </a:t>
            </a:r>
            <a:r>
              <a:rPr lang="en-US" dirty="0"/>
              <a:t>: coordinate discharge so that parents and their infants have timely access to on-going support and care.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3051515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4AF3-395F-42B7-92F9-B063BEE4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98EBAC-5C87-4A5A-B75C-452D6470D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65126"/>
            <a:ext cx="8841259" cy="63970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266DD-E479-463E-A43F-DE9A9D2C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3161377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DR.SOMBA\Desktop\pediatrics\b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35"/>
            <a:ext cx="9144000" cy="682986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36478378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DR.SOMBA\Desktop\pediatrics\b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24455965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14933" y="0"/>
          <a:ext cx="9129067" cy="6883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Image" r:id="rId3" imgW="9701587" imgH="6844444" progId="">
                  <p:embed/>
                </p:oleObj>
              </mc:Choice>
              <mc:Fallback>
                <p:oleObj name="Image" r:id="rId3" imgW="9701587" imgH="68444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3" y="0"/>
                        <a:ext cx="9129067" cy="6883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7956203" y="115189"/>
            <a:ext cx="1079198" cy="361402"/>
          </a:xfrm>
          <a:noFill/>
          <a:ln/>
        </p:spPr>
        <p:txBody>
          <a:bodyPr/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4/3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208738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58"/>
            <a:ext cx="9144000" cy="6891117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8028150" y="115189"/>
            <a:ext cx="1079199" cy="361402"/>
          </a:xfrm>
          <a:noFill/>
          <a:ln/>
        </p:spPr>
        <p:txBody>
          <a:bodyPr/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4/2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3315086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7956203" y="115189"/>
            <a:ext cx="1079198" cy="361402"/>
          </a:xfrm>
          <a:noFill/>
          <a:ln/>
        </p:spPr>
        <p:txBody>
          <a:bodyPr/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4/4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21098314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7956203" y="115189"/>
            <a:ext cx="1079198" cy="361402"/>
          </a:xfrm>
          <a:noFill/>
          <a:ln/>
        </p:spPr>
        <p:txBody>
          <a:bodyPr/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4/5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21348356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>
          <a:xfrm>
            <a:off x="7956203" y="115189"/>
            <a:ext cx="1079198" cy="361402"/>
          </a:xfrm>
          <a:noFill/>
          <a:ln/>
        </p:spPr>
        <p:txBody>
          <a:bodyPr/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4/6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19500906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7956203" y="115189"/>
            <a:ext cx="1079198" cy="361402"/>
          </a:xfrm>
          <a:noFill/>
          <a:ln/>
        </p:spPr>
        <p:txBody>
          <a:bodyPr/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4/7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150292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5315-4347-4896-841C-A37EAC73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7"/>
            <a:ext cx="8134350" cy="77787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Composition of milk from human, cow, got and sheep milk and the growth rate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9B9DFE9-5138-4EB7-B330-1F7FBB29A03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990600"/>
          <a:ext cx="8458202" cy="4267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077">
                  <a:extLst>
                    <a:ext uri="{9D8B030D-6E8A-4147-A177-3AD203B41FA5}">
                      <a16:colId xmlns:a16="http://schemas.microsoft.com/office/drawing/2014/main" val="3363346331"/>
                    </a:ext>
                  </a:extLst>
                </a:gridCol>
                <a:gridCol w="1487762">
                  <a:extLst>
                    <a:ext uri="{9D8B030D-6E8A-4147-A177-3AD203B41FA5}">
                      <a16:colId xmlns:a16="http://schemas.microsoft.com/office/drawing/2014/main" val="112695323"/>
                    </a:ext>
                  </a:extLst>
                </a:gridCol>
                <a:gridCol w="1016561">
                  <a:extLst>
                    <a:ext uri="{9D8B030D-6E8A-4147-A177-3AD203B41FA5}">
                      <a16:colId xmlns:a16="http://schemas.microsoft.com/office/drawing/2014/main" val="30201780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610471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2931708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69387089"/>
                    </a:ext>
                  </a:extLst>
                </a:gridCol>
                <a:gridCol w="1143002">
                  <a:extLst>
                    <a:ext uri="{9D8B030D-6E8A-4147-A177-3AD203B41FA5}">
                      <a16:colId xmlns:a16="http://schemas.microsoft.com/office/drawing/2014/main" val="1024146937"/>
                    </a:ext>
                  </a:extLst>
                </a:gridCol>
              </a:tblGrid>
              <a:tr h="9264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Species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Days required to double birth weight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                              Content of milk (%)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    mg/100ml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55566"/>
                  </a:ext>
                </a:extLst>
              </a:tr>
              <a:tr h="14317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Fat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Protein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Lactose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Minerals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Sodium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3205055"/>
                  </a:ext>
                </a:extLst>
              </a:tr>
              <a:tr h="477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Human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180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3.8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7.0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416875"/>
                  </a:ext>
                </a:extLst>
              </a:tr>
              <a:tr h="477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Cow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3.7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3.4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4.8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700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066927"/>
                  </a:ext>
                </a:extLst>
              </a:tr>
              <a:tr h="477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Goat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4.5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2.9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4.1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845683"/>
                  </a:ext>
                </a:extLst>
              </a:tr>
              <a:tr h="477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Sheep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7.4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5.5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4.8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36522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62761-21FA-4547-8752-3C5F7972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shade val="50000"/>
                  </a:prstClr>
                </a:solidFill>
              </a:rPr>
              <a:t>Breastfeeding for County Health Workers Nov 2018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19788-89FB-4E86-9CE7-97B8D21ACC75}"/>
              </a:ext>
            </a:extLst>
          </p:cNvPr>
          <p:cNvSpPr txBox="1"/>
          <p:nvPr/>
        </p:nvSpPr>
        <p:spPr>
          <a:xfrm>
            <a:off x="381000" y="5562600"/>
            <a:ext cx="838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breast milk is easily digested and baby need to feed often. Cow’s milk takes 4-5hrs to be digested.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0923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4EB3-0006-4A00-A81D-C6A33A4D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D08D8-5897-437A-85D5-A1ED8259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https://globalhealthmedia.org/videos/breastfeeding/</a:t>
            </a:r>
            <a:r>
              <a:rPr lang="en-GB" dirty="0"/>
              <a:t> (MUST WATCH)</a:t>
            </a:r>
          </a:p>
          <a:p>
            <a:r>
              <a:rPr lang="en-GB" b="1" dirty="0"/>
              <a:t>The Nursing Mother's Companion, 7th Edition – illustrates breastfeeding techniques. </a:t>
            </a:r>
          </a:p>
          <a:p>
            <a:r>
              <a:rPr lang="en-GB" b="1" dirty="0"/>
              <a:t>Infant and young child feeding guidelines: 2010</a:t>
            </a:r>
          </a:p>
          <a:p>
            <a:r>
              <a:rPr lang="en-GB" dirty="0"/>
              <a:t>Protecting, promoting and supporting Breastfeeding in facilities providing maternity and new-born services: the revised BABY-FRIENDLY HOSPITAL INITIATIVE (2018) - </a:t>
            </a:r>
            <a:r>
              <a:rPr lang="en-GB" b="1" dirty="0"/>
              <a:t>The role of facilities providing maternity and new-born services (page 18-28)</a:t>
            </a:r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4C1DA-C536-436F-974A-6105EFFF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31454892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32B3-666E-49F9-BE0E-83DC77CD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932DB-64E2-479F-B7B9-F9D4A77FA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05CBA-14CA-4E40-9B60-582E013A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A303DE-4B12-4775-89CF-B9B33B110647}"/>
              </a:ext>
            </a:extLst>
          </p:cNvPr>
          <p:cNvSpPr/>
          <p:nvPr/>
        </p:nvSpPr>
        <p:spPr>
          <a:xfrm>
            <a:off x="2955082" y="2967335"/>
            <a:ext cx="3233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3377009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037A-44CE-4F78-A72C-71A5595C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838200"/>
          </a:xfrm>
        </p:spPr>
        <p:txBody>
          <a:bodyPr/>
          <a:lstStyle/>
          <a:p>
            <a:r>
              <a:rPr lang="en-GB" b="1" dirty="0"/>
              <a:t>Summary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FE6CD-C6D2-46FA-A8CB-039886D21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419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800" dirty="0"/>
              <a:t>Breastfeeding is a learned process.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Support the mother by  teaching her correct breastfeeding technique including :</a:t>
            </a:r>
          </a:p>
          <a:p>
            <a:pPr marL="1543050" lvl="3" indent="-514350">
              <a:buFont typeface="+mj-lt"/>
              <a:buAutoNum type="romanLcPeriod"/>
            </a:pPr>
            <a:r>
              <a:rPr lang="en-GB" sz="2800" dirty="0"/>
              <a:t>Mothers position </a:t>
            </a:r>
          </a:p>
          <a:p>
            <a:pPr marL="1543050" lvl="3" indent="-514350">
              <a:buFont typeface="+mj-lt"/>
              <a:buAutoNum type="romanLcPeriod"/>
            </a:pPr>
            <a:r>
              <a:rPr lang="en-GB" sz="2800" dirty="0"/>
              <a:t>Baby's position </a:t>
            </a:r>
          </a:p>
          <a:p>
            <a:pPr marL="1485900" lvl="3" indent="-457200">
              <a:buFont typeface="+mj-lt"/>
              <a:buAutoNum type="romanLcPeriod"/>
            </a:pPr>
            <a:r>
              <a:rPr lang="en-GB" sz="2800" dirty="0"/>
              <a:t>Holding the breast</a:t>
            </a:r>
          </a:p>
          <a:p>
            <a:pPr marL="1485900" lvl="3" indent="-457200">
              <a:buFont typeface="+mj-lt"/>
              <a:buAutoNum type="romanLcPeriod"/>
            </a:pPr>
            <a:r>
              <a:rPr lang="en-GB" sz="2800" dirty="0"/>
              <a:t>Latching on to the breast </a:t>
            </a:r>
          </a:p>
          <a:p>
            <a:pPr marL="1485900" lvl="3" indent="-457200">
              <a:buFont typeface="+mj-lt"/>
              <a:buAutoNum type="romanLcPeriod"/>
            </a:pPr>
            <a:r>
              <a:rPr lang="en-GB" sz="2800" dirty="0"/>
              <a:t>Technique of breastmilk expression by hand, explain storage of the breast milk</a:t>
            </a:r>
          </a:p>
          <a:p>
            <a:pPr marL="1485900" lvl="3" indent="-457200">
              <a:buFont typeface="+mj-lt"/>
              <a:buAutoNum type="romanLcPeriod"/>
            </a:pPr>
            <a:r>
              <a:rPr lang="en-GB" sz="2800" dirty="0"/>
              <a:t>Cup feeding.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79058-BA49-4CD8-8592-59C2804C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306542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Appropriate breastfeeding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Initiating breastfeeding immediately ( or within the first 5 minutes)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Exclusive breastfeeding until 6 months age 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Continued breastfeeding to at least up-to 2 years of age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Breastfeeding on demand, day and night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5334000"/>
            <a:ext cx="805815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Suboptimal breastfeeding practices contribute to 11.6% of mortality in the under 5’s globally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4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8058150" cy="159702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What are the advantages of 	breastfeeding?</a:t>
            </a:r>
            <a:br>
              <a:rPr lang="en-US" sz="4400" b="1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4908551"/>
          </a:xfrm>
        </p:spPr>
        <p:txBody>
          <a:bodyPr>
            <a:normAutofit/>
          </a:bodyPr>
          <a:lstStyle/>
          <a:p>
            <a:pPr lvl="2"/>
            <a:r>
              <a:rPr lang="en-US" sz="3400" b="1" dirty="0"/>
              <a:t>To the infant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3250" b="1" dirty="0"/>
              <a:t>Nutritional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3250" b="1" dirty="0"/>
              <a:t>Immunological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3250" b="1" dirty="0"/>
              <a:t>Cognitive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3250" b="1" dirty="0"/>
              <a:t>Protects against NCD later in life  </a:t>
            </a:r>
          </a:p>
          <a:p>
            <a:pPr marL="685800" lvl="2" indent="0">
              <a:buNone/>
            </a:pPr>
            <a:r>
              <a:rPr lang="en-GB" sz="2200" dirty="0"/>
              <a:t>(exclusive breastfeeding has the single largest potential impact on child mortality of any preventive intervention strategy) </a:t>
            </a:r>
            <a:endParaRPr lang="en-US" sz="2200" b="1" dirty="0"/>
          </a:p>
          <a:p>
            <a:pPr lvl="2"/>
            <a:r>
              <a:rPr lang="en-US" sz="3400" b="1" dirty="0"/>
              <a:t>To the mother </a:t>
            </a:r>
          </a:p>
          <a:p>
            <a:pPr marL="685800" lvl="2" indent="0">
              <a:buNone/>
            </a:pPr>
            <a:endParaRPr lang="en-US" sz="3400" b="1" dirty="0"/>
          </a:p>
          <a:p>
            <a:pPr lvl="2"/>
            <a:r>
              <a:rPr lang="en-US" sz="3400" b="1" dirty="0"/>
              <a:t>To the family and nation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Breastfeeding  May 2017</a:t>
            </a:r>
          </a:p>
        </p:txBody>
      </p:sp>
    </p:spTree>
    <p:extLst>
      <p:ext uri="{BB962C8B-B14F-4D97-AF65-F5344CB8AC3E}">
        <p14:creationId xmlns:p14="http://schemas.microsoft.com/office/powerpoint/2010/main" val="380239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700"/>
            <a:ext cx="7886700" cy="1325563"/>
          </a:xfrm>
        </p:spPr>
        <p:txBody>
          <a:bodyPr/>
          <a:lstStyle/>
          <a:p>
            <a:r>
              <a:rPr lang="en-GB" dirty="0"/>
              <a:t>Why early initial breastfeeding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11356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Early initiation of breastfeeding is encouraged for a number of reasons. </a:t>
            </a:r>
          </a:p>
          <a:p>
            <a:pPr lvl="1"/>
            <a:r>
              <a:rPr lang="en-GB" dirty="0"/>
              <a:t>early suckling stimulates breast milk production and facilitates the release of oxytocin, which helps the contraction of the uterus and reduces postpartum blood loss. </a:t>
            </a:r>
          </a:p>
          <a:p>
            <a:pPr lvl="1"/>
            <a:r>
              <a:rPr lang="en-GB" dirty="0"/>
              <a:t>Early initiation of breastfeeding also fosters bonding between mother and child.</a:t>
            </a:r>
          </a:p>
          <a:p>
            <a:r>
              <a:rPr lang="en-GB" dirty="0"/>
              <a:t>But only 56% of newborns in Kenya are breastfed within 1 hour of birth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0ACC3-46E3-4487-A3BC-91838FA79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3" t="-94861" r="-10653" b="119928"/>
          <a:stretch/>
        </p:blipFill>
        <p:spPr>
          <a:xfrm>
            <a:off x="2184974" y="3988594"/>
            <a:ext cx="4774051" cy="274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365F0-C6B9-4C1C-BBAD-BB214CE8D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262"/>
          <a:stretch/>
        </p:blipFill>
        <p:spPr>
          <a:xfrm>
            <a:off x="2107035" y="3803649"/>
            <a:ext cx="4774051" cy="25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42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3049</Words>
  <Application>Microsoft Office PowerPoint</Application>
  <PresentationFormat>On-screen Show (4:3)</PresentationFormat>
  <Paragraphs>516</Paragraphs>
  <Slides>62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Image</vt:lpstr>
      <vt:lpstr>BREASTFEEDING</vt:lpstr>
      <vt:lpstr>Learning outcomes </vt:lpstr>
      <vt:lpstr>The contents on breast milk. (colostrum &amp; mature milk) </vt:lpstr>
      <vt:lpstr>Colostrum (up to 2-3days)</vt:lpstr>
      <vt:lpstr>Composition of breastmilk </vt:lpstr>
      <vt:lpstr>Composition of milk from human, cow, got and sheep milk and the growth rate </vt:lpstr>
      <vt:lpstr>Appropriate breastfeeding</vt:lpstr>
      <vt:lpstr>What are the advantages of  breastfeeding? </vt:lpstr>
      <vt:lpstr>Why early initial breastfeeding </vt:lpstr>
      <vt:lpstr>Benefits of initiating breastfeeding within 1 hour </vt:lpstr>
      <vt:lpstr>Benefits of appropriate breastfeeding</vt:lpstr>
      <vt:lpstr>Benefits of Breastfeeding (1)</vt:lpstr>
      <vt:lpstr>Benefits of Breastfeeding (2)</vt:lpstr>
      <vt:lpstr>Benefits of breastfeeding (3) </vt:lpstr>
      <vt:lpstr>Improves brain development </vt:lpstr>
      <vt:lpstr>Development of brain and breastmilk </vt:lpstr>
      <vt:lpstr>Towards achieving the SDGs</vt:lpstr>
      <vt:lpstr>Saving cost associated with improved breastfeeding from societal perspective </vt:lpstr>
      <vt:lpstr>Benefits to the mom </vt:lpstr>
      <vt:lpstr> Helping the modern mothers achieve breastfeeding goals</vt:lpstr>
      <vt:lpstr> Benefits of lactation Programme for corporates (1)  </vt:lpstr>
      <vt:lpstr>Is there a problem? </vt:lpstr>
      <vt:lpstr>Towards successful breastfeeding </vt:lpstr>
      <vt:lpstr>Common problems – be proactive </vt:lpstr>
      <vt:lpstr>   The Breast </vt:lpstr>
      <vt:lpstr>Breast anatomy </vt:lpstr>
      <vt:lpstr>Breast milk </vt:lpstr>
      <vt:lpstr>PowerPoint Presentation</vt:lpstr>
      <vt:lpstr>Essentials of Effective lactation </vt:lpstr>
      <vt:lpstr>Correct breastfeeding technique </vt:lpstr>
      <vt:lpstr>Baby correct position </vt:lpstr>
      <vt:lpstr>Madonna (cradle position)</vt:lpstr>
      <vt:lpstr>Cross-cradle or modified clutch hold</vt:lpstr>
      <vt:lpstr>Football or clutch hold</vt:lpstr>
      <vt:lpstr>Side-lying position</vt:lpstr>
      <vt:lpstr>Demonstrating correct position </vt:lpstr>
      <vt:lpstr>Baby correct position </vt:lpstr>
      <vt:lpstr>PowerPoint Presentation</vt:lpstr>
      <vt:lpstr>PowerPoint Presentation</vt:lpstr>
      <vt:lpstr>Attaching baby’s mouth to the breast </vt:lpstr>
      <vt:lpstr>PowerPoint Presentation</vt:lpstr>
      <vt:lpstr>PowerPoint Presentation</vt:lpstr>
      <vt:lpstr>PowerPoint Presentation</vt:lpstr>
      <vt:lpstr>PowerPoint Presentation</vt:lpstr>
      <vt:lpstr>Since ice o</vt:lpstr>
      <vt:lpstr>Getting sufficient breastmilk </vt:lpstr>
      <vt:lpstr>Cues for feeding in baby watching:</vt:lpstr>
      <vt:lpstr>Breastfeeding for HIV mothers </vt:lpstr>
      <vt:lpstr>Breastfeeding for HIV mothers </vt:lpstr>
      <vt:lpstr>10 steps of successful breastfeeding</vt:lpstr>
      <vt:lpstr>PowerPoint Presentation</vt:lpstr>
      <vt:lpstr>PowerPoint Presentation</vt:lpstr>
      <vt:lpstr>PowerPoint Presentation</vt:lpstr>
      <vt:lpstr>4/3</vt:lpstr>
      <vt:lpstr>4/2</vt:lpstr>
      <vt:lpstr>4/4</vt:lpstr>
      <vt:lpstr>4/5</vt:lpstr>
      <vt:lpstr>4/6</vt:lpstr>
      <vt:lpstr>4/7</vt:lpstr>
      <vt:lpstr>References </vt:lpstr>
      <vt:lpstr>PowerPoint Presentation</vt:lpstr>
      <vt:lpstr>Summary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BREASTFEEDING</dc:title>
  <dc:creator>ismail - [2010]</dc:creator>
  <cp:lastModifiedBy>Grace Irimu</cp:lastModifiedBy>
  <cp:revision>98</cp:revision>
  <dcterms:created xsi:type="dcterms:W3CDTF">2015-04-12T15:56:00Z</dcterms:created>
  <dcterms:modified xsi:type="dcterms:W3CDTF">2018-11-22T20:04:34Z</dcterms:modified>
</cp:coreProperties>
</file>