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2" r:id="rId4"/>
    <p:sldId id="261" r:id="rId5"/>
    <p:sldId id="263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812" autoAdjust="0"/>
  </p:normalViewPr>
  <p:slideViewPr>
    <p:cSldViewPr>
      <p:cViewPr>
        <p:scale>
          <a:sx n="100" d="100"/>
          <a:sy n="100" d="100"/>
        </p:scale>
        <p:origin x="-1888" y="-6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B7B05-68CB-45AD-B2DC-2B39060159C9}" type="datetimeFigureOut">
              <a:rPr lang="en-US" smtClean="0"/>
              <a:pPr/>
              <a:t>7/5/17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8A16C-F9A9-4B5C-8F4D-ACBB1A0FDD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Glycogen storage diseases (GSD)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Lysosomal storage diseases (Gaucher, Niemann-Pick)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Galactosemia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Peroxisomal disorders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Tyrosinemia type 1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Bile acid disorders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Congenital disorders of glycosylation (CDGs, also referred to as carbohydrate deficient glycoprotein syndromes)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Acid lipase deficiency (Wolman disease/cholesterol ester storage disorder)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78A16C-F9A9-4B5C-8F4D-ACBB1A0FDD5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B101-1A80-4307-A31E-E253D0E6516F}" type="datetimeFigureOut">
              <a:rPr lang="en-US" smtClean="0"/>
              <a:pPr/>
              <a:t>7/5/17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F034-8CCE-4A42-AC87-B4201D37D6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B101-1A80-4307-A31E-E253D0E6516F}" type="datetimeFigureOut">
              <a:rPr lang="en-US" smtClean="0"/>
              <a:pPr/>
              <a:t>7/5/17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F034-8CCE-4A42-AC87-B4201D37D6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B101-1A80-4307-A31E-E253D0E6516F}" type="datetimeFigureOut">
              <a:rPr lang="en-US" smtClean="0"/>
              <a:pPr/>
              <a:t>7/5/17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F034-8CCE-4A42-AC87-B4201D37D6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B101-1A80-4307-A31E-E253D0E6516F}" type="datetimeFigureOut">
              <a:rPr lang="en-US" smtClean="0"/>
              <a:pPr/>
              <a:t>7/5/17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F034-8CCE-4A42-AC87-B4201D37D6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B101-1A80-4307-A31E-E253D0E6516F}" type="datetimeFigureOut">
              <a:rPr lang="en-US" smtClean="0"/>
              <a:pPr/>
              <a:t>7/5/17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F034-8CCE-4A42-AC87-B4201D37D6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B101-1A80-4307-A31E-E253D0E6516F}" type="datetimeFigureOut">
              <a:rPr lang="en-US" smtClean="0"/>
              <a:pPr/>
              <a:t>7/5/17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F034-8CCE-4A42-AC87-B4201D37D6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B101-1A80-4307-A31E-E253D0E6516F}" type="datetimeFigureOut">
              <a:rPr lang="en-US" smtClean="0"/>
              <a:pPr/>
              <a:t>7/5/17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F034-8CCE-4A42-AC87-B4201D37D6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B101-1A80-4307-A31E-E253D0E6516F}" type="datetimeFigureOut">
              <a:rPr lang="en-US" smtClean="0"/>
              <a:pPr/>
              <a:t>7/5/17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F034-8CCE-4A42-AC87-B4201D37D6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B101-1A80-4307-A31E-E253D0E6516F}" type="datetimeFigureOut">
              <a:rPr lang="en-US" smtClean="0"/>
              <a:pPr/>
              <a:t>7/5/17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F034-8CCE-4A42-AC87-B4201D37D6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B101-1A80-4307-A31E-E253D0E6516F}" type="datetimeFigureOut">
              <a:rPr lang="en-US" smtClean="0"/>
              <a:pPr/>
              <a:t>7/5/17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F034-8CCE-4A42-AC87-B4201D37D6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B101-1A80-4307-A31E-E253D0E6516F}" type="datetimeFigureOut">
              <a:rPr lang="en-US" smtClean="0"/>
              <a:pPr/>
              <a:t>7/5/17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DF034-8CCE-4A42-AC87-B4201D37D6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7B101-1A80-4307-A31E-E253D0E6516F}" type="datetimeFigureOut">
              <a:rPr lang="en-US" smtClean="0"/>
              <a:pPr/>
              <a:t>7/5/17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DF034-8CCE-4A42-AC87-B4201D37D6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Hepatosplenomegaly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52400"/>
          <a:ext cx="9144000" cy="632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527050"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US" sz="2000" b="1" dirty="0" smtClean="0">
                          <a:solidFill>
                            <a:srgbClr val="666666"/>
                          </a:solidFill>
                          <a:latin typeface="+mn-lt"/>
                        </a:rPr>
                        <a:t>CAUSES</a:t>
                      </a:r>
                      <a:r>
                        <a:rPr lang="en-US" sz="2000" b="1" baseline="0" dirty="0" smtClean="0">
                          <a:solidFill>
                            <a:srgbClr val="666666"/>
                          </a:solidFill>
                          <a:latin typeface="+mn-lt"/>
                        </a:rPr>
                        <a:t> OF HEPATOMEGALY IN</a:t>
                      </a:r>
                      <a:r>
                        <a:rPr lang="en-US" sz="2000" b="1" dirty="0" smtClean="0">
                          <a:solidFill>
                            <a:srgbClr val="666666"/>
                          </a:solidFill>
                          <a:latin typeface="+mn-lt"/>
                        </a:rPr>
                        <a:t> NEONATES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70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dirty="0">
                          <a:solidFill>
                            <a:srgbClr val="666666"/>
                          </a:solidFill>
                          <a:latin typeface="+mn-lt"/>
                        </a:rPr>
                        <a:t>COMMON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dirty="0">
                          <a:solidFill>
                            <a:srgbClr val="666666"/>
                          </a:solidFill>
                          <a:latin typeface="+mn-lt"/>
                        </a:rPr>
                        <a:t>UNCOMMON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ctr"/>
                </a:tc>
              </a:tr>
              <a:tr h="5270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solidFill>
                            <a:srgbClr val="666666"/>
                          </a:solidFill>
                          <a:latin typeface="+mn-lt"/>
                        </a:rPr>
                        <a:t>Biliary tract obstruction</a:t>
                      </a:r>
                    </a:p>
                  </a:txBody>
                  <a:tcPr marL="76200" marR="76200" marT="47625" marB="47625" anchor="b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solidFill>
                            <a:srgbClr val="666666"/>
                          </a:solidFill>
                          <a:latin typeface="+mn-lt"/>
                        </a:rPr>
                        <a:t>Hepatoblastoma/hemangiomatosis</a:t>
                      </a:r>
                    </a:p>
                  </a:txBody>
                  <a:tcPr marL="76200" marR="76200" marT="47625" marB="47625" anchor="b"/>
                </a:tc>
              </a:tr>
              <a:tr h="5270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solidFill>
                            <a:srgbClr val="666666"/>
                          </a:solidFill>
                          <a:latin typeface="+mn-lt"/>
                        </a:rPr>
                        <a:t>Congestive heart failure</a:t>
                      </a:r>
                    </a:p>
                  </a:txBody>
                  <a:tcPr marL="76200" marR="76200" marT="47625" marB="47625" anchor="b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solidFill>
                            <a:srgbClr val="666666"/>
                          </a:solidFill>
                          <a:latin typeface="+mn-lt"/>
                        </a:rPr>
                        <a:t>Hemophagocytic syndrome/histiocytosis</a:t>
                      </a:r>
                    </a:p>
                  </a:txBody>
                  <a:tcPr marL="76200" marR="76200" marT="47625" marB="47625" anchor="b"/>
                </a:tc>
              </a:tr>
              <a:tr h="5270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solidFill>
                            <a:srgbClr val="666666"/>
                          </a:solidFill>
                          <a:latin typeface="+mn-lt"/>
                        </a:rPr>
                        <a:t>Maternal diabetes</a:t>
                      </a:r>
                    </a:p>
                  </a:txBody>
                  <a:tcPr marL="76200" marR="76200" marT="47625" marB="47625" anchor="b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solidFill>
                            <a:srgbClr val="666666"/>
                          </a:solidFill>
                          <a:latin typeface="+mn-lt"/>
                        </a:rPr>
                        <a:t>Isoimmunization</a:t>
                      </a:r>
                    </a:p>
                  </a:txBody>
                  <a:tcPr marL="76200" marR="76200" marT="47625" marB="47625" anchor="b"/>
                </a:tc>
              </a:tr>
              <a:tr h="5270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solidFill>
                            <a:srgbClr val="666666"/>
                          </a:solidFill>
                          <a:latin typeface="+mn-lt"/>
                        </a:rPr>
                        <a:t>Malnutrition</a:t>
                      </a:r>
                    </a:p>
                  </a:txBody>
                  <a:tcPr marL="76200" marR="76200" marT="47625" marB="47625" anchor="b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solidFill>
                            <a:srgbClr val="666666"/>
                          </a:solidFill>
                          <a:latin typeface="+mn-lt"/>
                        </a:rPr>
                        <a:t>Neuroblastoma</a:t>
                      </a:r>
                    </a:p>
                  </a:txBody>
                  <a:tcPr marL="76200" marR="76200" marT="47625" marB="47625" anchor="b"/>
                </a:tc>
              </a:tr>
              <a:tr h="5270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solidFill>
                            <a:srgbClr val="666666"/>
                          </a:solidFill>
                          <a:latin typeface="+mn-lt"/>
                        </a:rPr>
                        <a:t>Metabolic disorders</a:t>
                      </a:r>
                    </a:p>
                  </a:txBody>
                  <a:tcPr marL="76200" marR="76200" marT="47625" marB="47625" anchor="b"/>
                </a:tc>
                <a:tc>
                  <a:txBody>
                    <a:bodyPr/>
                    <a:lstStyle/>
                    <a:p>
                      <a:pPr algn="l" fontAlgn="base"/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b"/>
                </a:tc>
              </a:tr>
              <a:tr h="5270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solidFill>
                            <a:srgbClr val="666666"/>
                          </a:solidFill>
                          <a:latin typeface="+mn-lt"/>
                        </a:rPr>
                        <a:t>Parenteral nutrition</a:t>
                      </a:r>
                    </a:p>
                  </a:txBody>
                  <a:tcPr marL="76200" marR="76200" marT="47625" marB="47625" anchor="b"/>
                </a:tc>
                <a:tc>
                  <a:txBody>
                    <a:bodyPr/>
                    <a:lstStyle/>
                    <a:p>
                      <a:pPr algn="l" fontAlgn="base"/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b"/>
                </a:tc>
              </a:tr>
              <a:tr h="5270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solidFill>
                            <a:srgbClr val="666666"/>
                          </a:solidFill>
                          <a:latin typeface="+mn-lt"/>
                        </a:rPr>
                        <a:t>Pseudohepatomegaly</a:t>
                      </a:r>
                    </a:p>
                  </a:txBody>
                  <a:tcPr marL="76200" marR="76200" marT="47625" marB="47625" anchor="b"/>
                </a:tc>
                <a:tc>
                  <a:txBody>
                    <a:bodyPr/>
                    <a:lstStyle/>
                    <a:p>
                      <a:pPr algn="l" fontAlgn="base"/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b"/>
                </a:tc>
              </a:tr>
              <a:tr h="5270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solidFill>
                            <a:srgbClr val="666666"/>
                          </a:solidFill>
                          <a:latin typeface="+mn-lt"/>
                        </a:rPr>
                        <a:t>Sepsis</a:t>
                      </a:r>
                    </a:p>
                  </a:txBody>
                  <a:tcPr marL="76200" marR="76200" marT="47625" marB="47625" anchor="b"/>
                </a:tc>
                <a:tc>
                  <a:txBody>
                    <a:bodyPr/>
                    <a:lstStyle/>
                    <a:p>
                      <a:pPr algn="l" fontAlgn="base"/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b"/>
                </a:tc>
              </a:tr>
              <a:tr h="5270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solidFill>
                            <a:srgbClr val="666666"/>
                          </a:solidFill>
                          <a:latin typeface="+mn-lt"/>
                        </a:rPr>
                        <a:t>Storage diseases</a:t>
                      </a:r>
                    </a:p>
                  </a:txBody>
                  <a:tcPr marL="76200" marR="76200" marT="47625" marB="47625" anchor="b"/>
                </a:tc>
                <a:tc>
                  <a:txBody>
                    <a:bodyPr/>
                    <a:lstStyle/>
                    <a:p>
                      <a:pPr algn="l" fontAlgn="base"/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b"/>
                </a:tc>
              </a:tr>
              <a:tr h="52705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>
                          <a:solidFill>
                            <a:srgbClr val="666666"/>
                          </a:solidFill>
                          <a:latin typeface="+mn-lt"/>
                        </a:rPr>
                        <a:t>Viral hepatitis/TORCH infections</a:t>
                      </a:r>
                    </a:p>
                  </a:txBody>
                  <a:tcPr marL="76200" marR="76200" marT="47625" marB="47625" anchor="b"/>
                </a:tc>
                <a:tc>
                  <a:txBody>
                    <a:bodyPr/>
                    <a:lstStyle/>
                    <a:p>
                      <a:pPr algn="l" fontAlgn="base"/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40080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Wolf AD, Lavine JE. Hepatomegaly in Neonates and Children. 2017;21(9).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705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823484"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US" sz="2000" b="1" dirty="0" smtClean="0">
                          <a:solidFill>
                            <a:srgbClr val="666666"/>
                          </a:solidFill>
                          <a:latin typeface="+mn-lt"/>
                        </a:rPr>
                        <a:t>CAUSES</a:t>
                      </a:r>
                      <a:r>
                        <a:rPr lang="en-US" sz="2000" b="1" baseline="0" dirty="0" smtClean="0">
                          <a:solidFill>
                            <a:srgbClr val="666666"/>
                          </a:solidFill>
                          <a:latin typeface="+mn-lt"/>
                        </a:rPr>
                        <a:t> OF HEPATOSPLENOMEGALY IN</a:t>
                      </a:r>
                      <a:r>
                        <a:rPr lang="en-US" sz="2000" b="1" dirty="0" smtClean="0">
                          <a:solidFill>
                            <a:srgbClr val="666666"/>
                          </a:solidFill>
                          <a:latin typeface="+mn-lt"/>
                        </a:rPr>
                        <a:t> NEONATES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41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dirty="0" smtClean="0">
                          <a:solidFill>
                            <a:srgbClr val="666666"/>
                          </a:solidFill>
                          <a:latin typeface="+mn-lt"/>
                        </a:rPr>
                        <a:t>CAUSES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dirty="0" smtClean="0">
                          <a:solidFill>
                            <a:srgbClr val="666666"/>
                          </a:solidFill>
                          <a:latin typeface="+mn-lt"/>
                        </a:rPr>
                        <a:t>EXAMPLES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ctr"/>
                </a:tc>
              </a:tr>
              <a:tr h="5405705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 smtClean="0">
                          <a:solidFill>
                            <a:srgbClr val="666666"/>
                          </a:solidFill>
                          <a:latin typeface="+mn-lt"/>
                        </a:rPr>
                        <a:t>METABOLIC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b"/>
                </a:tc>
                <a:tc>
                  <a:txBody>
                    <a:bodyPr/>
                    <a:lstStyle/>
                    <a:p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Glycogen storage diseases (GSD)</a:t>
                      </a:r>
                    </a:p>
                    <a:p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Lysosomal storage diseases (Gaucher, Niemann-Pick)</a:t>
                      </a:r>
                    </a:p>
                    <a:p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Galactosemia</a:t>
                      </a:r>
                    </a:p>
                    <a:p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Peroxisomal disorders</a:t>
                      </a:r>
                    </a:p>
                    <a:p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Tyrosinemia type 1</a:t>
                      </a:r>
                    </a:p>
                    <a:p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Bile acid disorders</a:t>
                      </a:r>
                    </a:p>
                    <a:p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Congenital disorders of glycosylation (CDGs, also referred to as carbohydrate deficient glycoprotein syndromes)</a:t>
                      </a:r>
                    </a:p>
                    <a:p>
                      <a:r>
                        <a:rPr lang="en-US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Acid lipase deficiency (Wolman disease/cholesterol ester storage disorder)</a:t>
                      </a:r>
                    </a:p>
                    <a:p>
                      <a:pPr algn="l" fontAlgn="base"/>
                      <a:r>
                        <a:rPr lang="en-US" sz="2000" dirty="0" smtClean="0"/>
                        <a:t>Alpha-1 antitrypsin deficiency </a:t>
                      </a:r>
                    </a:p>
                    <a:p>
                      <a:pPr algn="l" fontAlgn="base"/>
                      <a:r>
                        <a:rPr lang="en-US" sz="2000" dirty="0" smtClean="0"/>
                        <a:t>Cystic fibrosis </a:t>
                      </a:r>
                    </a:p>
                  </a:txBody>
                  <a:tcPr marL="76200" marR="76200" marT="47625" marB="47625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77842"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US" sz="2000" b="1" dirty="0" smtClean="0">
                          <a:solidFill>
                            <a:srgbClr val="666666"/>
                          </a:solidFill>
                          <a:latin typeface="+mn-lt"/>
                        </a:rPr>
                        <a:t>CAUSES</a:t>
                      </a:r>
                      <a:r>
                        <a:rPr lang="en-US" sz="2000" b="1" baseline="0" dirty="0" smtClean="0">
                          <a:solidFill>
                            <a:srgbClr val="666666"/>
                          </a:solidFill>
                          <a:latin typeface="+mn-lt"/>
                        </a:rPr>
                        <a:t> OF HEPATOSPLENOMEGALY AND HYPERBILIRUBINEMIA IN</a:t>
                      </a:r>
                      <a:r>
                        <a:rPr lang="en-US" sz="2000" b="1" dirty="0" smtClean="0">
                          <a:solidFill>
                            <a:srgbClr val="666666"/>
                          </a:solidFill>
                          <a:latin typeface="+mn-lt"/>
                        </a:rPr>
                        <a:t> INFANTS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7842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dirty="0" smtClean="0">
                          <a:solidFill>
                            <a:srgbClr val="666666"/>
                          </a:solidFill>
                          <a:latin typeface="+mn-lt"/>
                        </a:rPr>
                        <a:t>CAUSES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dirty="0" smtClean="0">
                          <a:solidFill>
                            <a:srgbClr val="666666"/>
                          </a:solidFill>
                          <a:latin typeface="+mn-lt"/>
                        </a:rPr>
                        <a:t>EXAMPLES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ctr"/>
                </a:tc>
              </a:tr>
              <a:tr h="229819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 smtClean="0">
                          <a:solidFill>
                            <a:srgbClr val="666666"/>
                          </a:solidFill>
                          <a:latin typeface="+mn-lt"/>
                        </a:rPr>
                        <a:t>CONGENITAL INFECTION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b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 smtClean="0"/>
                        <a:t>Cytomegalovirus </a:t>
                      </a:r>
                    </a:p>
                    <a:p>
                      <a:pPr algn="l" fontAlgn="base"/>
                      <a:r>
                        <a:rPr lang="en-US" sz="2000" dirty="0" smtClean="0"/>
                        <a:t>Toxoplasmosis </a:t>
                      </a:r>
                    </a:p>
                    <a:p>
                      <a:pPr algn="l" fontAlgn="base"/>
                      <a:r>
                        <a:rPr lang="en-US" sz="2000" dirty="0" smtClean="0"/>
                        <a:t>Rubella </a:t>
                      </a:r>
                    </a:p>
                    <a:p>
                      <a:pPr algn="l" fontAlgn="base"/>
                      <a:r>
                        <a:rPr lang="en-US" sz="2000" dirty="0" smtClean="0"/>
                        <a:t>Herpes simplex virus </a:t>
                      </a:r>
                    </a:p>
                    <a:p>
                      <a:pPr algn="l" fontAlgn="base"/>
                      <a:r>
                        <a:rPr lang="en-US" sz="2000" dirty="0" smtClean="0"/>
                        <a:t>Syphilis </a:t>
                      </a:r>
                    </a:p>
                    <a:p>
                      <a:pPr algn="l" fontAlgn="base"/>
                      <a:r>
                        <a:rPr lang="en-US" sz="2000" dirty="0" smtClean="0"/>
                        <a:t>HIV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b"/>
                </a:tc>
              </a:tr>
              <a:tr h="167000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 smtClean="0">
                          <a:solidFill>
                            <a:srgbClr val="666666"/>
                          </a:solidFill>
                          <a:latin typeface="+mn-lt"/>
                        </a:rPr>
                        <a:t>ACQUIRED INFECTION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b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 smtClean="0"/>
                        <a:t>Protozoal: malaria, kalazar, amoebic</a:t>
                      </a:r>
                    </a:p>
                    <a:p>
                      <a:pPr algn="l" fontAlgn="base"/>
                      <a:r>
                        <a:rPr lang="en-US" sz="2000" dirty="0" smtClean="0"/>
                        <a:t>Bacterial: sepsis; tuberculosis, brucellosis </a:t>
                      </a:r>
                    </a:p>
                    <a:p>
                      <a:pPr algn="l" fontAlgn="base"/>
                      <a:r>
                        <a:rPr lang="en-US" sz="2000" dirty="0" smtClean="0"/>
                        <a:t>Helminths: hydatid, visceral larva migrans</a:t>
                      </a:r>
                    </a:p>
                    <a:p>
                      <a:pPr algn="l" fontAlgn="base"/>
                      <a:r>
                        <a:rPr lang="en-US" sz="2000" dirty="0" smtClean="0"/>
                        <a:t>Fungal: histoplasmosis</a:t>
                      </a:r>
                    </a:p>
                  </a:txBody>
                  <a:tcPr marL="76200" marR="76200" marT="47625" marB="47625" anchor="b"/>
                </a:tc>
              </a:tr>
              <a:tr h="193412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 smtClean="0">
                          <a:solidFill>
                            <a:srgbClr val="666666"/>
                          </a:solidFill>
                          <a:latin typeface="+mn-lt"/>
                        </a:rPr>
                        <a:t>MALIGNANCIES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b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Leukemia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Histiocytic syndromes(haemophagocytic</a:t>
                      </a:r>
                      <a:r>
                        <a:rPr lang="en-US" sz="2000" baseline="0" dirty="0" smtClean="0"/>
                        <a:t> lymphohistiocytosis)</a:t>
                      </a:r>
                      <a:endParaRPr lang="en-US" sz="2000" dirty="0" smtClean="0"/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Myeloproliferative syndromes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Lymphomas</a:t>
                      </a:r>
                    </a:p>
                  </a:txBody>
                  <a:tcPr marL="76200" marR="76200" marT="47625" marB="47625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-1"/>
          <a:ext cx="9144000" cy="6858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755996">
                <a:tc gridSpan="2">
                  <a:txBody>
                    <a:bodyPr/>
                    <a:lstStyle/>
                    <a:p>
                      <a:pPr algn="l" fontAlgn="base"/>
                      <a:r>
                        <a:rPr lang="en-US" sz="2000" b="1" dirty="0" smtClean="0">
                          <a:solidFill>
                            <a:srgbClr val="666666"/>
                          </a:solidFill>
                          <a:latin typeface="+mn-lt"/>
                        </a:rPr>
                        <a:t>CAUSES</a:t>
                      </a:r>
                      <a:r>
                        <a:rPr lang="en-US" sz="2000" b="1" baseline="0" dirty="0" smtClean="0">
                          <a:solidFill>
                            <a:srgbClr val="666666"/>
                          </a:solidFill>
                          <a:latin typeface="+mn-lt"/>
                        </a:rPr>
                        <a:t> OF HEPATOSPLENOMEGALY IN</a:t>
                      </a:r>
                      <a:r>
                        <a:rPr lang="en-US" sz="2000" b="1" dirty="0" smtClean="0">
                          <a:solidFill>
                            <a:srgbClr val="666666"/>
                          </a:solidFill>
                          <a:latin typeface="+mn-lt"/>
                        </a:rPr>
                        <a:t> NEONATES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599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dirty="0" smtClean="0">
                          <a:solidFill>
                            <a:srgbClr val="666666"/>
                          </a:solidFill>
                          <a:latin typeface="+mn-lt"/>
                        </a:rPr>
                        <a:t>CAUSES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b="1" dirty="0" smtClean="0">
                          <a:solidFill>
                            <a:srgbClr val="666666"/>
                          </a:solidFill>
                          <a:latin typeface="+mn-lt"/>
                        </a:rPr>
                        <a:t>EXAMPLES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ctr"/>
                </a:tc>
              </a:tr>
              <a:tr h="1999136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 smtClean="0">
                          <a:solidFill>
                            <a:srgbClr val="666666"/>
                          </a:solidFill>
                          <a:latin typeface="+mn-lt"/>
                        </a:rPr>
                        <a:t>IMMUNOLOGICAL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b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Chronic granulomatous disease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Hereditary neutrophilia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Ommen syndrome.</a:t>
                      </a:r>
                    </a:p>
                  </a:txBody>
                  <a:tcPr marL="76200" marR="76200" marT="47625" marB="47625" anchor="b"/>
                </a:tc>
              </a:tr>
              <a:tr h="79211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 smtClean="0">
                          <a:solidFill>
                            <a:srgbClr val="666666"/>
                          </a:solidFill>
                          <a:latin typeface="+mn-lt"/>
                        </a:rPr>
                        <a:t>DEVELOPMENTAL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b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Congenital hepatic fibrosis</a:t>
                      </a:r>
                    </a:p>
                  </a:txBody>
                  <a:tcPr marL="76200" marR="76200" marT="47625" marB="47625" anchor="b"/>
                </a:tc>
              </a:tr>
              <a:tr h="1395623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 smtClean="0">
                          <a:solidFill>
                            <a:srgbClr val="666666"/>
                          </a:solidFill>
                          <a:latin typeface="+mn-lt"/>
                        </a:rPr>
                        <a:t>HAEMOPOIETIC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b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Haemolytic disease of newborn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Thalassaemia</a:t>
                      </a:r>
                    </a:p>
                  </a:txBody>
                  <a:tcPr marL="76200" marR="76200" marT="47625" marB="47625" anchor="b"/>
                </a:tc>
              </a:tr>
              <a:tr h="115914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2000" dirty="0" smtClean="0">
                          <a:solidFill>
                            <a:srgbClr val="666666"/>
                          </a:solidFill>
                          <a:latin typeface="+mn-lt"/>
                        </a:rPr>
                        <a:t>CONGESTIVE</a:t>
                      </a:r>
                      <a:endParaRPr lang="en-US" sz="2000" dirty="0">
                        <a:solidFill>
                          <a:srgbClr val="666666"/>
                        </a:solidFill>
                        <a:latin typeface="+mn-lt"/>
                      </a:endParaRPr>
                    </a:p>
                  </a:txBody>
                  <a:tcPr marL="76200" marR="76200" marT="47625" marB="47625" anchor="b"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Hepatic vein obstruction</a:t>
                      </a:r>
                    </a:p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Constrictive pericarditis </a:t>
                      </a:r>
                      <a:endParaRPr lang="en-US" sz="2000" b="1" dirty="0" smtClean="0"/>
                    </a:p>
                  </a:txBody>
                  <a:tcPr marL="76200" marR="76200" marT="47625" marB="47625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race\Desktop\hepatosplenomegaly algorithm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533400"/>
            <a:ext cx="8763000" cy="58674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600" y="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Diagnostic algorithm </a:t>
            </a:r>
            <a:r>
              <a:rPr lang="en-US" dirty="0" smtClean="0"/>
              <a:t>for  hepatomegaly in neonates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64008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Wolf AD, Lavine JE. Hepatomegaly in Neonates and Children. 2017;21(9).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Uptodate</a:t>
            </a:r>
          </a:p>
          <a:p>
            <a:r>
              <a:rPr lang="en-US" dirty="0" smtClean="0"/>
              <a:t>Medscape Reference</a:t>
            </a:r>
          </a:p>
          <a:p>
            <a:r>
              <a:rPr lang="en-US" dirty="0" smtClean="0"/>
              <a:t>Wolf </a:t>
            </a:r>
            <a:r>
              <a:rPr lang="en-US" dirty="0"/>
              <a:t>AD, Lavine JE. Hepatomegaly in Neonates and Children. 2017;21(9). </a:t>
            </a:r>
            <a:endParaRPr lang="en-US" dirty="0" smtClean="0"/>
          </a:p>
          <a:p>
            <a:r>
              <a:rPr lang="en-US" dirty="0"/>
              <a:t>Brumbaugh D, Mack C. Conjugated Hyperbilirubinemia in Children. 2017;33(7).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307</Words>
  <Application>Microsoft Macintosh PowerPoint</Application>
  <PresentationFormat>On-screen Show (4:3)</PresentationFormat>
  <Paragraphs>84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Hepatosplenomegaly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Hepatosplenomegaly </dc:title>
  <dc:creator>Grace</dc:creator>
  <cp:lastModifiedBy>Ahmed Laving</cp:lastModifiedBy>
  <cp:revision>4</cp:revision>
  <dcterms:created xsi:type="dcterms:W3CDTF">2017-07-04T15:31:10Z</dcterms:created>
  <dcterms:modified xsi:type="dcterms:W3CDTF">2017-07-05T19:03:09Z</dcterms:modified>
</cp:coreProperties>
</file>