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474" r:id="rId3"/>
    <p:sldId id="481" r:id="rId4"/>
    <p:sldId id="483" r:id="rId5"/>
    <p:sldId id="485" r:id="rId6"/>
    <p:sldId id="261" r:id="rId7"/>
    <p:sldId id="486" r:id="rId8"/>
    <p:sldId id="475" r:id="rId9"/>
    <p:sldId id="306" r:id="rId10"/>
    <p:sldId id="471" r:id="rId11"/>
    <p:sldId id="476" r:id="rId12"/>
    <p:sldId id="477" r:id="rId13"/>
    <p:sldId id="473" r:id="rId14"/>
    <p:sldId id="469" r:id="rId15"/>
    <p:sldId id="479" r:id="rId16"/>
    <p:sldId id="478" r:id="rId17"/>
    <p:sldId id="466" r:id="rId18"/>
    <p:sldId id="461" r:id="rId19"/>
    <p:sldId id="465" r:id="rId20"/>
    <p:sldId id="308" r:id="rId21"/>
    <p:sldId id="463" r:id="rId22"/>
    <p:sldId id="468" r:id="rId23"/>
    <p:sldId id="480" r:id="rId24"/>
    <p:sldId id="487" r:id="rId25"/>
    <p:sldId id="335" r:id="rId26"/>
    <p:sldId id="363" r:id="rId27"/>
    <p:sldId id="337" r:id="rId28"/>
    <p:sldId id="355" r:id="rId29"/>
    <p:sldId id="338" r:id="rId30"/>
    <p:sldId id="364" r:id="rId31"/>
    <p:sldId id="357" r:id="rId32"/>
    <p:sldId id="368" r:id="rId33"/>
    <p:sldId id="356" r:id="rId34"/>
    <p:sldId id="4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F72A53-EE1F-42A3-BE21-A69904600761}">
          <p14:sldIdLst>
            <p14:sldId id="257"/>
            <p14:sldId id="474"/>
            <p14:sldId id="481"/>
            <p14:sldId id="483"/>
            <p14:sldId id="485"/>
            <p14:sldId id="261"/>
            <p14:sldId id="486"/>
            <p14:sldId id="475"/>
            <p14:sldId id="306"/>
            <p14:sldId id="471"/>
            <p14:sldId id="476"/>
            <p14:sldId id="477"/>
            <p14:sldId id="473"/>
            <p14:sldId id="469"/>
            <p14:sldId id="479"/>
            <p14:sldId id="478"/>
            <p14:sldId id="466"/>
            <p14:sldId id="461"/>
            <p14:sldId id="465"/>
            <p14:sldId id="308"/>
            <p14:sldId id="463"/>
            <p14:sldId id="468"/>
            <p14:sldId id="480"/>
            <p14:sldId id="487"/>
            <p14:sldId id="335"/>
            <p14:sldId id="363"/>
            <p14:sldId id="337"/>
            <p14:sldId id="355"/>
            <p14:sldId id="338"/>
            <p14:sldId id="364"/>
            <p14:sldId id="357"/>
            <p14:sldId id="368"/>
            <p14:sldId id="356"/>
            <p14:sldId id="4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7CCD3-2757-48B9-ADF8-CA40232DF1B6}" type="datetimeFigureOut">
              <a:rPr lang="en-ZA" smtClean="0"/>
              <a:t>2020/01/28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0E5B7-C3BC-4198-90D3-AFEA7D432809}" type="slidenum">
              <a:rPr lang="en-ZA" smtClean="0"/>
              <a:t>‹#›</a:t>
            </a:fld>
            <a:endParaRPr lang="en-ZA"/>
          </a:p>
        </p:txBody>
      </p:sp>
    </p:spTree>
    <p:extLst>
      <p:ext uri="{BB962C8B-B14F-4D97-AF65-F5344CB8AC3E}">
        <p14:creationId xmlns:p14="http://schemas.microsoft.com/office/powerpoint/2010/main" val="231901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Ventilation/perfusion_scan#cite_note-2" TargetMode="External"/><Relationship Id="rId13" Type="http://schemas.openxmlformats.org/officeDocument/2006/relationships/hyperlink" Target="https://en.wikipedia.org/wiki/Pneumonia" TargetMode="External"/><Relationship Id="rId3" Type="http://schemas.openxmlformats.org/officeDocument/2006/relationships/hyperlink" Target="https://en.wikipedia.org/wiki/Thrombus" TargetMode="External"/><Relationship Id="rId7" Type="http://schemas.openxmlformats.org/officeDocument/2006/relationships/hyperlink" Target="https://en.wikipedia.org/wiki/Radiocontrast" TargetMode="External"/><Relationship Id="rId12" Type="http://schemas.openxmlformats.org/officeDocument/2006/relationships/hyperlink" Target="https://en.wikipedia.org/wiki/Chronic_obstructive_pulmonary_diseas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Computed_tomography" TargetMode="External"/><Relationship Id="rId11" Type="http://schemas.openxmlformats.org/officeDocument/2006/relationships/hyperlink" Target="https://en.wikipedia.org/wiki/Ventilation/perfusion_scan#cite_note-KeyMakris2009-4" TargetMode="External"/><Relationship Id="rId5" Type="http://schemas.openxmlformats.org/officeDocument/2006/relationships/hyperlink" Target="https://en.wikipedia.org/wiki/Pulmonary_embolism" TargetMode="External"/><Relationship Id="rId15" Type="http://schemas.openxmlformats.org/officeDocument/2006/relationships/hyperlink" Target="https://en.wikipedia.org/wiki/Ventilation/perfusion_scan#cite_note-5" TargetMode="External"/><Relationship Id="rId10" Type="http://schemas.openxmlformats.org/officeDocument/2006/relationships/hyperlink" Target="https://en.wikipedia.org/wiki/Renal_failure" TargetMode="External"/><Relationship Id="rId4" Type="http://schemas.openxmlformats.org/officeDocument/2006/relationships/hyperlink" Target="https://en.wikipedia.org/wiki/Shunt_(medical)" TargetMode="External"/><Relationship Id="rId9" Type="http://schemas.openxmlformats.org/officeDocument/2006/relationships/hyperlink" Target="https://en.wikipedia.org/wiki/Ventilation/perfusion_scan#cite_note-3" TargetMode="External"/><Relationship Id="rId14" Type="http://schemas.openxmlformats.org/officeDocument/2006/relationships/hyperlink" Target="https://en.wikipedia.org/wiki/Lobectomy_(lu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Rotation: ends of the clavicle should be equidistant from the centre of the vertebral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Rotation may lead to misinterpretation of heart contours, tracheal position and lung appearances</a:t>
            </a:r>
          </a:p>
          <a:p>
            <a:endParaRPr lang="en-GB" dirty="0"/>
          </a:p>
          <a:p>
            <a:r>
              <a:rPr lang="en-GB" b="1" dirty="0"/>
              <a:t>Well penetrated: vertebrae are visible just behind the heart, lung tissue behind the heart can be visualized</a:t>
            </a:r>
          </a:p>
          <a:p>
            <a:r>
              <a:rPr lang="en-GB" b="1" dirty="0"/>
              <a:t>Underpenetrated: ( white)  the left hemidiaphragm is not visible to the spine</a:t>
            </a:r>
            <a:r>
              <a:rPr lang="en-GB" dirty="0"/>
              <a:t>. Lung tissue behind the heart cannot be assessed- overcall pathology</a:t>
            </a:r>
          </a:p>
          <a:p>
            <a:r>
              <a:rPr lang="en-GB" dirty="0"/>
              <a:t>Over penetrated: vertebral bodies below the diaphragm: </a:t>
            </a:r>
            <a:r>
              <a:rPr lang="en-GB" dirty="0" err="1"/>
              <a:t>undercall</a:t>
            </a:r>
            <a:r>
              <a:rPr lang="en-GB" dirty="0"/>
              <a:t> pathology</a:t>
            </a:r>
          </a:p>
          <a:p>
            <a:r>
              <a:rPr lang="en-GB" b="1" dirty="0"/>
              <a:t>Inspiration: 6 anterior ribs; 9 posterior ribs</a:t>
            </a:r>
          </a:p>
          <a:p>
            <a:r>
              <a:rPr lang="en-GB" sz="1200" b="0" i="0" kern="1200" dirty="0">
                <a:solidFill>
                  <a:schemeClr val="tx1"/>
                </a:solidFill>
                <a:effectLst/>
                <a:latin typeface="+mn-lt"/>
                <a:ea typeface="+mn-ea"/>
                <a:cs typeface="+mn-cs"/>
              </a:rPr>
              <a:t>When interpreting a chest X-ray it is important to recognise if there has been incomplete inspiration. If the image is acquired in the expiratory phase, the lungs are relatively airless and their density is increased. Also, the raised position of the diaphragm leads to exaggeration of heart size, and obscuration of the lung bases.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Angulation: lordotic</a:t>
            </a:r>
            <a:endParaRPr lang="en-GB" b="1" dirty="0"/>
          </a:p>
          <a:p>
            <a:endParaRPr lang="en-GB" dirty="0"/>
          </a:p>
          <a:p>
            <a:r>
              <a:rPr lang="en-GB" dirty="0"/>
              <a:t>A- Airway: Trachea: central: Pulled vs pushed</a:t>
            </a:r>
          </a:p>
          <a:p>
            <a:r>
              <a:rPr lang="en-GB" dirty="0"/>
              <a:t>	       : narrowing</a:t>
            </a:r>
          </a:p>
          <a:p>
            <a:r>
              <a:rPr lang="en-GB" dirty="0"/>
              <a:t>B- Bones: Clavicles, anterior and posterior ribs, vertebral bodies: Fractures; Scoliosis; bone density</a:t>
            </a:r>
          </a:p>
          <a:p>
            <a:r>
              <a:rPr lang="en-GB" dirty="0"/>
              <a:t>C- Cardiac- Cardiac site, size, shape and borders- borders of the heart and mediastinum should always be well defined and clear- </a:t>
            </a:r>
            <a:r>
              <a:rPr lang="en-GB" b="1" dirty="0"/>
              <a:t>Silhouette sign</a:t>
            </a:r>
            <a:endParaRPr lang="en-GB" b="0" dirty="0"/>
          </a:p>
          <a:p>
            <a:r>
              <a:rPr lang="en-GB" dirty="0"/>
              <a:t>Are the edges of the heart and diaphragm clear? Any opacities around those areas will cause a loss of the silhouette of these structures.</a:t>
            </a:r>
          </a:p>
          <a:p>
            <a:r>
              <a:rPr lang="en-GB" dirty="0"/>
              <a:t>D- Diaphragm- Outline of the diaphragm on both sides should be clear and smooth. Rt hemidiaphragm should be slightly higher than the left. </a:t>
            </a:r>
            <a:r>
              <a:rPr lang="en-GB" dirty="0" err="1"/>
              <a:t>Cardiophrenic</a:t>
            </a:r>
            <a:r>
              <a:rPr lang="en-GB" dirty="0"/>
              <a:t> and costophrenic angles should be well defined. Pleural effusion: meniscus sign. No air under the diaphragm; Gastric bubble</a:t>
            </a:r>
          </a:p>
          <a:p>
            <a:r>
              <a:rPr lang="en-GB" dirty="0"/>
              <a:t>E- Equal lung fields: scan from left to right all the way from top to bottom- equal radiolucency on both sides; Air bronchograms- visible air filled bronchi outlined by surrounding consolidation</a:t>
            </a:r>
          </a:p>
          <a:p>
            <a:r>
              <a:rPr lang="en-GB" dirty="0"/>
              <a:t>Bat wing distribution : pulmonary edema</a:t>
            </a:r>
          </a:p>
          <a:p>
            <a:r>
              <a:rPr lang="en-GB" dirty="0"/>
              <a:t>G: Gastric fundus: on the left side</a:t>
            </a:r>
          </a:p>
          <a:p>
            <a:r>
              <a:rPr lang="en-GB" dirty="0"/>
              <a:t>H: Hilum and mediastinum: Hilum consists of main bronchus and pulmonary artery. Left side should be higher than the right; compare and see that one is not larger than the other. Mediastinum: silhouette sign should be clear</a:t>
            </a:r>
          </a:p>
          <a:p>
            <a:r>
              <a:rPr lang="en-GB" dirty="0"/>
              <a:t> </a:t>
            </a:r>
          </a:p>
          <a:p>
            <a:endParaRPr lang="en-GB" dirty="0"/>
          </a:p>
        </p:txBody>
      </p:sp>
      <p:sp>
        <p:nvSpPr>
          <p:cNvPr id="4" name="Slide Number Placeholder 3"/>
          <p:cNvSpPr>
            <a:spLocks noGrp="1"/>
          </p:cNvSpPr>
          <p:nvPr>
            <p:ph type="sldNum" sz="quarter" idx="5"/>
          </p:nvPr>
        </p:nvSpPr>
        <p:spPr/>
        <p:txBody>
          <a:bodyPr/>
          <a:lstStyle/>
          <a:p>
            <a:fld id="{607F7C29-C97A-4225-81BA-95074192B162}" type="slidenum">
              <a:rPr lang="en-GB" smtClean="0"/>
              <a:t>6</a:t>
            </a:fld>
            <a:endParaRPr lang="en-GB"/>
          </a:p>
        </p:txBody>
      </p:sp>
    </p:spTree>
    <p:extLst>
      <p:ext uri="{BB962C8B-B14F-4D97-AF65-F5344CB8AC3E}">
        <p14:creationId xmlns:p14="http://schemas.microsoft.com/office/powerpoint/2010/main" val="383316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Lung window: to assess parenchyma</a:t>
            </a:r>
          </a:p>
          <a:p>
            <a:r>
              <a:rPr lang="en-GB" dirty="0"/>
              <a:t>Mediastinal window: hilar region and mediastinum</a:t>
            </a:r>
          </a:p>
          <a:p>
            <a:r>
              <a:rPr lang="en-GB" dirty="0"/>
              <a:t>Bone window: bone</a:t>
            </a:r>
          </a:p>
          <a:p>
            <a:r>
              <a:rPr lang="en-GB" dirty="0"/>
              <a:t>High resolution CT: narrow slice width 1-2mm; thin slices; skipped areas between the twin sections; </a:t>
            </a:r>
          </a:p>
          <a:p>
            <a:r>
              <a:rPr lang="en-GB" dirty="0"/>
              <a:t>Standard CT: continuous images</a:t>
            </a:r>
          </a:p>
          <a:p>
            <a:r>
              <a:rPr lang="en-GB" dirty="0"/>
              <a:t>Virtual bronchoscopy: fixed; doesn’t assess dynamic changes</a:t>
            </a:r>
          </a:p>
          <a:p>
            <a:endParaRPr lang="en-GB" dirty="0"/>
          </a:p>
        </p:txBody>
      </p:sp>
      <p:sp>
        <p:nvSpPr>
          <p:cNvPr id="4" name="Slide Number Placeholder 3"/>
          <p:cNvSpPr>
            <a:spLocks noGrp="1"/>
          </p:cNvSpPr>
          <p:nvPr>
            <p:ph type="sldNum" sz="quarter" idx="5"/>
          </p:nvPr>
        </p:nvSpPr>
        <p:spPr/>
        <p:txBody>
          <a:bodyPr/>
          <a:lstStyle/>
          <a:p>
            <a:fld id="{607F7C29-C97A-4225-81BA-95074192B162}" type="slidenum">
              <a:rPr lang="en-GB" smtClean="0"/>
              <a:t>25</a:t>
            </a:fld>
            <a:endParaRPr lang="en-GB"/>
          </a:p>
        </p:txBody>
      </p:sp>
    </p:spTree>
    <p:extLst>
      <p:ext uri="{BB962C8B-B14F-4D97-AF65-F5344CB8AC3E}">
        <p14:creationId xmlns:p14="http://schemas.microsoft.com/office/powerpoint/2010/main" val="591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 code sign in pneumothorax</a:t>
            </a:r>
          </a:p>
        </p:txBody>
      </p:sp>
      <p:sp>
        <p:nvSpPr>
          <p:cNvPr id="4" name="Slide Number Placeholder 3"/>
          <p:cNvSpPr>
            <a:spLocks noGrp="1"/>
          </p:cNvSpPr>
          <p:nvPr>
            <p:ph type="sldNum" sz="quarter" idx="5"/>
          </p:nvPr>
        </p:nvSpPr>
        <p:spPr/>
        <p:txBody>
          <a:bodyPr/>
          <a:lstStyle/>
          <a:p>
            <a:fld id="{607F7C29-C97A-4225-81BA-95074192B162}" type="slidenum">
              <a:rPr lang="en-GB" smtClean="0"/>
              <a:t>27</a:t>
            </a:fld>
            <a:endParaRPr lang="en-GB"/>
          </a:p>
        </p:txBody>
      </p:sp>
    </p:spTree>
    <p:extLst>
      <p:ext uri="{BB962C8B-B14F-4D97-AF65-F5344CB8AC3E}">
        <p14:creationId xmlns:p14="http://schemas.microsoft.com/office/powerpoint/2010/main" val="9744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perform pleural effusion EDE</a:t>
            </a:r>
          </a:p>
          <a:p>
            <a:pPr marL="228600" indent="-228600">
              <a:buAutoNum type="arabicPeriod"/>
            </a:pPr>
            <a:r>
              <a:rPr lang="en-GB" dirty="0"/>
              <a:t>Place the probe in the longitudinal plane on the posterior axillary line at the level of the xiphoid process</a:t>
            </a:r>
          </a:p>
          <a:p>
            <a:pPr marL="228600" indent="-228600">
              <a:buAutoNum type="arabicPeriod"/>
            </a:pPr>
            <a:r>
              <a:rPr lang="en-GB" dirty="0"/>
              <a:t>Find and centre the diaphragm</a:t>
            </a:r>
          </a:p>
          <a:p>
            <a:pPr marL="228600" indent="-228600">
              <a:buAutoNum type="arabicPeriod"/>
            </a:pPr>
            <a:r>
              <a:rPr lang="en-GB" dirty="0"/>
              <a:t>Identify the pleural cavity</a:t>
            </a:r>
          </a:p>
          <a:p>
            <a:pPr marL="228600" indent="-228600">
              <a:buAutoNum type="arabicPeriod"/>
            </a:pPr>
            <a:r>
              <a:rPr lang="en-GB" dirty="0"/>
              <a:t>Sweep the area for an effusion.</a:t>
            </a:r>
          </a:p>
        </p:txBody>
      </p:sp>
      <p:sp>
        <p:nvSpPr>
          <p:cNvPr id="4" name="Slide Number Placeholder 3"/>
          <p:cNvSpPr>
            <a:spLocks noGrp="1"/>
          </p:cNvSpPr>
          <p:nvPr>
            <p:ph type="sldNum" sz="quarter" idx="5"/>
          </p:nvPr>
        </p:nvSpPr>
        <p:spPr/>
        <p:txBody>
          <a:bodyPr/>
          <a:lstStyle/>
          <a:p>
            <a:fld id="{607F7C29-C97A-4225-81BA-95074192B162}" type="slidenum">
              <a:rPr lang="en-GB" smtClean="0"/>
              <a:t>28</a:t>
            </a:fld>
            <a:endParaRPr lang="en-GB"/>
          </a:p>
        </p:txBody>
      </p:sp>
    </p:spTree>
    <p:extLst>
      <p:ext uri="{BB962C8B-B14F-4D97-AF65-F5344CB8AC3E}">
        <p14:creationId xmlns:p14="http://schemas.microsoft.com/office/powerpoint/2010/main" val="356396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7F7C29-C97A-4225-81BA-95074192B162}" type="slidenum">
              <a:rPr lang="en-GB" smtClean="0"/>
              <a:t>29</a:t>
            </a:fld>
            <a:endParaRPr lang="en-GB"/>
          </a:p>
        </p:txBody>
      </p:sp>
    </p:spTree>
    <p:extLst>
      <p:ext uri="{BB962C8B-B14F-4D97-AF65-F5344CB8AC3E}">
        <p14:creationId xmlns:p14="http://schemas.microsoft.com/office/powerpoint/2010/main" val="54269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Oral phase</a:t>
            </a:r>
          </a:p>
          <a:p>
            <a:r>
              <a:rPr lang="en-GB" dirty="0"/>
              <a:t>Oral propulsive phase</a:t>
            </a:r>
          </a:p>
          <a:p>
            <a:r>
              <a:rPr lang="en-GB" dirty="0"/>
              <a:t>Pharyngeal</a:t>
            </a:r>
          </a:p>
          <a:p>
            <a:r>
              <a:rPr lang="en-GB" dirty="0" err="1"/>
              <a:t>Esophageal</a:t>
            </a:r>
            <a:r>
              <a:rPr lang="en-GB" dirty="0"/>
              <a:t> phase</a:t>
            </a:r>
          </a:p>
        </p:txBody>
      </p:sp>
      <p:sp>
        <p:nvSpPr>
          <p:cNvPr id="4" name="Slide Number Placeholder 3"/>
          <p:cNvSpPr>
            <a:spLocks noGrp="1"/>
          </p:cNvSpPr>
          <p:nvPr>
            <p:ph type="sldNum" sz="quarter" idx="5"/>
          </p:nvPr>
        </p:nvSpPr>
        <p:spPr/>
        <p:txBody>
          <a:bodyPr/>
          <a:lstStyle/>
          <a:p>
            <a:fld id="{607F7C29-C97A-4225-81BA-95074192B162}" type="slidenum">
              <a:rPr lang="en-GB" smtClean="0"/>
              <a:t>30</a:t>
            </a:fld>
            <a:endParaRPr lang="en-GB"/>
          </a:p>
        </p:txBody>
      </p:sp>
    </p:spTree>
    <p:extLst>
      <p:ext uri="{BB962C8B-B14F-4D97-AF65-F5344CB8AC3E}">
        <p14:creationId xmlns:p14="http://schemas.microsoft.com/office/powerpoint/2010/main" val="366177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Milk mixed with radiocontrast then ingested.</a:t>
            </a:r>
          </a:p>
          <a:p>
            <a:endParaRPr lang="en-GB" dirty="0"/>
          </a:p>
        </p:txBody>
      </p:sp>
      <p:sp>
        <p:nvSpPr>
          <p:cNvPr id="4" name="Slide Number Placeholder 3"/>
          <p:cNvSpPr>
            <a:spLocks noGrp="1"/>
          </p:cNvSpPr>
          <p:nvPr>
            <p:ph type="sldNum" sz="quarter" idx="5"/>
          </p:nvPr>
        </p:nvSpPr>
        <p:spPr/>
        <p:txBody>
          <a:bodyPr/>
          <a:lstStyle/>
          <a:p>
            <a:fld id="{607F7C29-C97A-4225-81BA-95074192B162}" type="slidenum">
              <a:rPr lang="en-GB" smtClean="0"/>
              <a:t>31</a:t>
            </a:fld>
            <a:endParaRPr lang="en-GB"/>
          </a:p>
        </p:txBody>
      </p:sp>
    </p:spTree>
    <p:extLst>
      <p:ext uri="{BB962C8B-B14F-4D97-AF65-F5344CB8AC3E}">
        <p14:creationId xmlns:p14="http://schemas.microsoft.com/office/powerpoint/2010/main" val="129143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ventilation–perfusion (VQ) scan is a nuclear medicine scan that uses radioactive material (radiopharmaceutical) to examine airflow (ventilation) and blood flow (perfusion) in the lungs.</a:t>
            </a:r>
          </a:p>
          <a:p>
            <a:r>
              <a:rPr lang="en-GB" sz="1200" b="0" i="0" kern="1200" dirty="0">
                <a:solidFill>
                  <a:schemeClr val="tx1"/>
                </a:solidFill>
                <a:effectLst/>
                <a:latin typeface="+mn-lt"/>
                <a:ea typeface="+mn-ea"/>
                <a:cs typeface="+mn-cs"/>
              </a:rPr>
              <a:t>The aim of the scan is to look for evidence of any blood clot in the lungs, called pulmonary embolism (PE).</a:t>
            </a:r>
          </a:p>
          <a:p>
            <a:r>
              <a:rPr lang="en-GB" sz="1200" b="0" i="0" kern="1200" dirty="0">
                <a:solidFill>
                  <a:schemeClr val="tx1"/>
                </a:solidFill>
                <a:effectLst/>
                <a:latin typeface="+mn-lt"/>
                <a:ea typeface="+mn-ea"/>
                <a:cs typeface="+mn-cs"/>
              </a:rPr>
              <a:t>A VQ scan is carried out in two parts. In the first part, radioactive material is breathed in and pictures or images are taken to look at the airflow in the lungs. In the second part, a different radioactive material is injected into a vein in the arm, and more images taken to see the blood flow in the lungs.</a:t>
            </a:r>
          </a:p>
          <a:p>
            <a:r>
              <a:rPr lang="en-GB" sz="1200" b="0" i="0" kern="1200" dirty="0">
                <a:solidFill>
                  <a:schemeClr val="tx1"/>
                </a:solidFill>
                <a:effectLst/>
                <a:latin typeface="+mn-lt"/>
                <a:ea typeface="+mn-ea"/>
                <a:cs typeface="+mn-cs"/>
              </a:rPr>
              <a:t>This test is most commonly done in order to check for the presence of a </a:t>
            </a:r>
            <a:r>
              <a:rPr lang="en-GB" sz="1200" b="0" i="0" u="none" strike="noStrike" kern="1200" dirty="0">
                <a:solidFill>
                  <a:schemeClr val="tx1"/>
                </a:solidFill>
                <a:effectLst/>
                <a:latin typeface="+mn-lt"/>
                <a:ea typeface="+mn-ea"/>
                <a:cs typeface="+mn-cs"/>
                <a:hlinkClick r:id="rId3" tooltip="Thrombus"/>
              </a:rPr>
              <a:t>blood clot</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4" tooltip="Shunt (medical)"/>
              </a:rPr>
              <a:t>abnormal blood flow</a:t>
            </a:r>
            <a:r>
              <a:rPr lang="en-GB" sz="1200" b="0" i="0" kern="1200" dirty="0">
                <a:solidFill>
                  <a:schemeClr val="tx1"/>
                </a:solidFill>
                <a:effectLst/>
                <a:latin typeface="+mn-lt"/>
                <a:ea typeface="+mn-ea"/>
                <a:cs typeface="+mn-cs"/>
              </a:rPr>
              <a:t> inside the lungs (such as a </a:t>
            </a:r>
            <a:r>
              <a:rPr lang="en-GB" sz="1200" b="0" i="0" u="none" strike="noStrike" kern="1200" dirty="0">
                <a:solidFill>
                  <a:schemeClr val="tx1"/>
                </a:solidFill>
                <a:effectLst/>
                <a:latin typeface="+mn-lt"/>
                <a:ea typeface="+mn-ea"/>
                <a:cs typeface="+mn-cs"/>
                <a:hlinkClick r:id="rId5" tooltip="Pulmonary embolism"/>
              </a:rPr>
              <a:t>pulmonary embolism</a:t>
            </a:r>
            <a:r>
              <a:rPr lang="en-GB" sz="1200" b="0" i="0" kern="1200" dirty="0">
                <a:solidFill>
                  <a:schemeClr val="tx1"/>
                </a:solidFill>
                <a:effectLst/>
                <a:latin typeface="+mn-lt"/>
                <a:ea typeface="+mn-ea"/>
                <a:cs typeface="+mn-cs"/>
              </a:rPr>
              <a:t> (PE) although </a:t>
            </a:r>
            <a:r>
              <a:rPr lang="en-GB" sz="1200" b="0" i="0" u="none" strike="noStrike" kern="1200" dirty="0">
                <a:solidFill>
                  <a:schemeClr val="tx1"/>
                </a:solidFill>
                <a:effectLst/>
                <a:latin typeface="+mn-lt"/>
                <a:ea typeface="+mn-ea"/>
                <a:cs typeface="+mn-cs"/>
                <a:hlinkClick r:id="rId6" tooltip="Computed tomography"/>
              </a:rPr>
              <a:t>computed tomography</a:t>
            </a:r>
            <a:r>
              <a:rPr lang="en-GB" sz="1200" b="0" i="0" kern="1200" dirty="0">
                <a:solidFill>
                  <a:schemeClr val="tx1"/>
                </a:solidFill>
                <a:effectLst/>
                <a:latin typeface="+mn-lt"/>
                <a:ea typeface="+mn-ea"/>
                <a:cs typeface="+mn-cs"/>
              </a:rPr>
              <a:t> with </a:t>
            </a:r>
            <a:r>
              <a:rPr lang="en-GB" sz="1200" b="0" i="0" u="none" strike="noStrike" kern="1200" dirty="0">
                <a:solidFill>
                  <a:schemeClr val="tx1"/>
                </a:solidFill>
                <a:effectLst/>
                <a:latin typeface="+mn-lt"/>
                <a:ea typeface="+mn-ea"/>
                <a:cs typeface="+mn-cs"/>
                <a:hlinkClick r:id="rId7" tooltip="Radiocontrast"/>
              </a:rPr>
              <a:t>radiocontrast</a:t>
            </a:r>
            <a:r>
              <a:rPr lang="en-GB" sz="1200" b="0" i="0" kern="1200" dirty="0">
                <a:solidFill>
                  <a:schemeClr val="tx1"/>
                </a:solidFill>
                <a:effectLst/>
                <a:latin typeface="+mn-lt"/>
                <a:ea typeface="+mn-ea"/>
                <a:cs typeface="+mn-cs"/>
              </a:rPr>
              <a:t> is now more commonly used for this purpose.</a:t>
            </a:r>
            <a:r>
              <a:rPr lang="en-GB" sz="1200" b="0" i="0" u="none" strike="noStrike" kern="1200" baseline="30000" dirty="0">
                <a:solidFill>
                  <a:schemeClr val="tx1"/>
                </a:solidFill>
                <a:effectLst/>
                <a:latin typeface="+mn-lt"/>
                <a:ea typeface="+mn-ea"/>
                <a:cs typeface="+mn-cs"/>
                <a:hlinkClick r:id="rId8"/>
              </a:rPr>
              <a:t>[2]</a:t>
            </a:r>
            <a:r>
              <a:rPr lang="en-GB" sz="1200" b="0" i="0" u="none" strike="noStrike" kern="1200" baseline="30000" dirty="0">
                <a:solidFill>
                  <a:schemeClr val="tx1"/>
                </a:solidFill>
                <a:effectLst/>
                <a:latin typeface="+mn-lt"/>
                <a:ea typeface="+mn-ea"/>
                <a:cs typeface="+mn-cs"/>
                <a:hlinkClick r:id="rId9"/>
              </a:rPr>
              <a:t>[3]</a:t>
            </a:r>
            <a:r>
              <a:rPr lang="en-GB" sz="1200" b="0" i="0" kern="1200" dirty="0">
                <a:solidFill>
                  <a:schemeClr val="tx1"/>
                </a:solidFill>
                <a:effectLst/>
                <a:latin typeface="+mn-lt"/>
                <a:ea typeface="+mn-ea"/>
                <a:cs typeface="+mn-cs"/>
              </a:rPr>
              <a:t> The V/Q scan may be used in some circumstances where radiocontrast would be inappropriate, as in </a:t>
            </a:r>
            <a:r>
              <a:rPr lang="en-GB" sz="1200" b="0" i="0" u="none" strike="noStrike" kern="1200" dirty="0">
                <a:solidFill>
                  <a:schemeClr val="tx1"/>
                </a:solidFill>
                <a:effectLst/>
                <a:latin typeface="+mn-lt"/>
                <a:ea typeface="+mn-ea"/>
                <a:cs typeface="+mn-cs"/>
                <a:hlinkClick r:id="rId10" tooltip="Renal failure"/>
              </a:rPr>
              <a:t>renal failure</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11"/>
              </a:rPr>
              <a:t>[4]</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V/Q lung scan may be performed in the case of serious lung disorders such as </a:t>
            </a:r>
            <a:r>
              <a:rPr lang="en-GB" sz="1200" b="0" i="0" u="none" strike="noStrike" kern="1200" dirty="0">
                <a:solidFill>
                  <a:schemeClr val="tx1"/>
                </a:solidFill>
                <a:effectLst/>
                <a:latin typeface="+mn-lt"/>
                <a:ea typeface="+mn-ea"/>
                <a:cs typeface="+mn-cs"/>
                <a:hlinkClick r:id="rId12" tooltip="Chronic obstructive pulmonary disease"/>
              </a:rPr>
              <a:t>chronic obstructive pulmonary disease</a:t>
            </a:r>
            <a:r>
              <a:rPr lang="en-GB" sz="1200" b="0" i="0" kern="1200" dirty="0">
                <a:solidFill>
                  <a:schemeClr val="tx1"/>
                </a:solidFill>
                <a:effectLst/>
                <a:latin typeface="+mn-lt"/>
                <a:ea typeface="+mn-ea"/>
                <a:cs typeface="+mn-cs"/>
              </a:rPr>
              <a:t> (COPD) or </a:t>
            </a:r>
            <a:r>
              <a:rPr lang="en-GB" sz="1200" b="0" i="0" u="none" strike="noStrike" kern="1200" dirty="0">
                <a:solidFill>
                  <a:schemeClr val="tx1"/>
                </a:solidFill>
                <a:effectLst/>
                <a:latin typeface="+mn-lt"/>
                <a:ea typeface="+mn-ea"/>
                <a:cs typeface="+mn-cs"/>
                <a:hlinkClick r:id="rId13" tooltip="Pneumonia"/>
              </a:rPr>
              <a:t>pneumonia</a:t>
            </a:r>
            <a:r>
              <a:rPr lang="en-GB" sz="1200" b="0" i="0" kern="1200" dirty="0">
                <a:solidFill>
                  <a:schemeClr val="tx1"/>
                </a:solidFill>
                <a:effectLst/>
                <a:latin typeface="+mn-lt"/>
                <a:ea typeface="+mn-ea"/>
                <a:cs typeface="+mn-cs"/>
              </a:rPr>
              <a:t> as well as a lung performance quantification tool pre- and post-lung </a:t>
            </a:r>
            <a:r>
              <a:rPr lang="en-GB" sz="1200" b="0" i="0" u="none" strike="noStrike" kern="1200" dirty="0">
                <a:solidFill>
                  <a:schemeClr val="tx1"/>
                </a:solidFill>
                <a:effectLst/>
                <a:latin typeface="+mn-lt"/>
                <a:ea typeface="+mn-ea"/>
                <a:cs typeface="+mn-cs"/>
                <a:hlinkClick r:id="rId14" tooltip="Lobectomy (lung)"/>
              </a:rPr>
              <a:t>lobectomy</a:t>
            </a:r>
            <a:r>
              <a:rPr lang="en-GB" sz="1200" b="0" i="0" kern="1200" dirty="0">
                <a:solidFill>
                  <a:schemeClr val="tx1"/>
                </a:solidFill>
                <a:effectLst/>
                <a:latin typeface="+mn-lt"/>
                <a:ea typeface="+mn-ea"/>
                <a:cs typeface="+mn-cs"/>
              </a:rPr>
              <a:t> surgery.</a:t>
            </a:r>
            <a:r>
              <a:rPr lang="en-GB" sz="1200" b="0" i="0" u="none" strike="noStrike" kern="1200" baseline="30000" dirty="0">
                <a:solidFill>
                  <a:schemeClr val="tx1"/>
                </a:solidFill>
                <a:effectLst/>
                <a:latin typeface="+mn-lt"/>
                <a:ea typeface="+mn-ea"/>
                <a:cs typeface="+mn-cs"/>
                <a:hlinkClick r:id="rId15"/>
              </a:rPr>
              <a:t>[5]</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07F7C29-C97A-4225-81BA-95074192B162}" type="slidenum">
              <a:rPr lang="en-GB" smtClean="0"/>
              <a:t>32</a:t>
            </a:fld>
            <a:endParaRPr lang="en-GB"/>
          </a:p>
        </p:txBody>
      </p:sp>
    </p:spTree>
    <p:extLst>
      <p:ext uri="{BB962C8B-B14F-4D97-AF65-F5344CB8AC3E}">
        <p14:creationId xmlns:p14="http://schemas.microsoft.com/office/powerpoint/2010/main" val="35204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41ED-E4EB-48C6-A5A8-F67AD908E1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0F9F0E1-1670-4F40-8D29-53BC7FCFD4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3D8EE2F-4122-4181-B643-B34D1AC7392C}"/>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B522CA70-643A-4A21-8D69-3A19D632179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6BD57B0-3884-4BB3-BB69-75C16C4D022E}"/>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400067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F157-899F-4BC1-B1C5-3367EC09849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198854C4-8631-4F85-87C8-019447CF0F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679026-FACA-425A-90EB-879B3C4E7B69}"/>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5C22FE02-B462-423A-A95C-CF2218A4F0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9105DE1-6B8E-4099-8F42-F3EF2B8B91F1}"/>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389316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E5319F-050D-4E70-81D9-F137B9D48C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12121C5-BBDC-4F35-A114-DA760774E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E1E39F4-355F-4798-886C-B4D2E8E79D4D}"/>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30BBEE48-AB00-4567-8465-4042645C166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8F9E26-6D16-4A4A-918F-1BC18D3D8B69}"/>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101313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D8A7-F209-4B39-83C0-D5B94B1C113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112C1C4-1AE9-4DF8-88A3-B82D57CAA1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138D201-A912-4659-99BD-63E34B3AFC8A}"/>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C799BB17-9828-4C8B-99A1-8D32E0941D6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44092A5-378E-43CE-AA13-FD4538A9B383}"/>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86991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93F1-601E-4BD6-A4F2-00587CEC2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D9695B1-BDA7-4595-87D3-CAE5B43F07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E55A89-38AC-45ED-85C0-95CF2103E0EE}"/>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64BD8077-E7EC-4582-A5E0-C1EFFB4F3F5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1F4D159-2E5D-4CCB-AAB2-5F914A24683C}"/>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371221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7BF1-D178-4D2F-8E56-363BEEDC08F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B1ECFDD-30AF-48A3-ADC7-8AE9107824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42E9615-2FDA-4E03-8745-653ACF57F7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2398BA5-BFED-4D94-80D4-2A1B0695E53C}"/>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6" name="Footer Placeholder 5">
            <a:extLst>
              <a:ext uri="{FF2B5EF4-FFF2-40B4-BE49-F238E27FC236}">
                <a16:creationId xmlns:a16="http://schemas.microsoft.com/office/drawing/2014/main" id="{D48DFEB8-3346-4FEC-AE83-C0D6065A31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D4E1430-E982-4613-A654-0EE7C8582929}"/>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63934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1C1A-262F-48C9-AC83-0CA646FA9A7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4611F4D-77AA-4106-83D0-68CE0BFAA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6FD984-2447-4D07-88A6-C975BF07B4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B61A106F-4B40-4995-8EAC-4333EA788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4AF3DC-79D9-41E9-8CDB-5B9D225E6D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8C277C4-B1E3-4F1F-8DBE-64CFC0A991C4}"/>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8" name="Footer Placeholder 7">
            <a:extLst>
              <a:ext uri="{FF2B5EF4-FFF2-40B4-BE49-F238E27FC236}">
                <a16:creationId xmlns:a16="http://schemas.microsoft.com/office/drawing/2014/main" id="{9F611330-240E-45AF-94F3-FF48358EA34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DD1F880C-CECE-4C2B-A505-592C8B1DBC3B}"/>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19823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3CD2-E952-44C6-9C1B-9D377B70BD5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9F16B99-A0F7-41AC-A0B8-537763189ECB}"/>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4" name="Footer Placeholder 3">
            <a:extLst>
              <a:ext uri="{FF2B5EF4-FFF2-40B4-BE49-F238E27FC236}">
                <a16:creationId xmlns:a16="http://schemas.microsoft.com/office/drawing/2014/main" id="{6186070A-47BE-47E4-9704-A2EDF78C11F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C90AD14-F2B1-4C18-991E-4A2DDC2C9560}"/>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268899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37055-8B11-47FC-84F3-0B73388B96D0}"/>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3" name="Footer Placeholder 2">
            <a:extLst>
              <a:ext uri="{FF2B5EF4-FFF2-40B4-BE49-F238E27FC236}">
                <a16:creationId xmlns:a16="http://schemas.microsoft.com/office/drawing/2014/main" id="{7759AE8B-24E3-41A5-8EEF-A246FABA77E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A40B449-9F7A-40EE-B21E-C3B45EA8CF1B}"/>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207135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4982-72B3-4FCF-8736-38A825C4A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5D8618E-F79D-4AB5-92C4-983DF05B7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97982DD-466A-4D65-8177-BB6124168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81C0BD-6327-45DE-A493-80A69C3C9AB2}"/>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6" name="Footer Placeholder 5">
            <a:extLst>
              <a:ext uri="{FF2B5EF4-FFF2-40B4-BE49-F238E27FC236}">
                <a16:creationId xmlns:a16="http://schemas.microsoft.com/office/drawing/2014/main" id="{4666817B-364E-4F5F-8159-2579239AE3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D2D4F8D-306F-49C8-92EC-07B91259E3D8}"/>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90845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4F30-7754-4857-9AE3-4C23DB75A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BC1A952-0E52-4F5F-A754-1B4D40C83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46A631D0-B20D-4414-891D-13147EAC7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CEE71F-D611-4AF7-AF0D-604E4350D98F}"/>
              </a:ext>
            </a:extLst>
          </p:cNvPr>
          <p:cNvSpPr>
            <a:spLocks noGrp="1"/>
          </p:cNvSpPr>
          <p:nvPr>
            <p:ph type="dt" sz="half" idx="10"/>
          </p:nvPr>
        </p:nvSpPr>
        <p:spPr/>
        <p:txBody>
          <a:bodyPr/>
          <a:lstStyle/>
          <a:p>
            <a:fld id="{F7DCB67C-CD9E-4A03-99F9-431FF2D33619}" type="datetimeFigureOut">
              <a:rPr lang="en-ZA" smtClean="0"/>
              <a:t>2020/01/28</a:t>
            </a:fld>
            <a:endParaRPr lang="en-ZA"/>
          </a:p>
        </p:txBody>
      </p:sp>
      <p:sp>
        <p:nvSpPr>
          <p:cNvPr id="6" name="Footer Placeholder 5">
            <a:extLst>
              <a:ext uri="{FF2B5EF4-FFF2-40B4-BE49-F238E27FC236}">
                <a16:creationId xmlns:a16="http://schemas.microsoft.com/office/drawing/2014/main" id="{F0F0B31B-D2FF-43B9-914D-4A80EDED77B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E4F17E-18C2-48A4-A8DC-C54F5E68ADA4}"/>
              </a:ext>
            </a:extLst>
          </p:cNvPr>
          <p:cNvSpPr>
            <a:spLocks noGrp="1"/>
          </p:cNvSpPr>
          <p:nvPr>
            <p:ph type="sldNum" sz="quarter" idx="12"/>
          </p:nvPr>
        </p:nvSpPr>
        <p:spPr/>
        <p:txBody>
          <a:bodyPr/>
          <a:lstStyle/>
          <a:p>
            <a:fld id="{4CEE5D63-E022-4DEE-9639-193AB50EC5AF}" type="slidenum">
              <a:rPr lang="en-ZA" smtClean="0"/>
              <a:t>‹#›</a:t>
            </a:fld>
            <a:endParaRPr lang="en-ZA"/>
          </a:p>
        </p:txBody>
      </p:sp>
    </p:spTree>
    <p:extLst>
      <p:ext uri="{BB962C8B-B14F-4D97-AF65-F5344CB8AC3E}">
        <p14:creationId xmlns:p14="http://schemas.microsoft.com/office/powerpoint/2010/main" val="199297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93D636-E31E-400D-909F-D8B104DFA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34E6587-C8B8-4EF0-9141-291C53167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49B10D1-1441-429A-8350-C70B71DC3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CB67C-CD9E-4A03-99F9-431FF2D33619}" type="datetimeFigureOut">
              <a:rPr lang="en-ZA" smtClean="0"/>
              <a:t>2020/01/28</a:t>
            </a:fld>
            <a:endParaRPr lang="en-ZA"/>
          </a:p>
        </p:txBody>
      </p:sp>
      <p:sp>
        <p:nvSpPr>
          <p:cNvPr id="5" name="Footer Placeholder 4">
            <a:extLst>
              <a:ext uri="{FF2B5EF4-FFF2-40B4-BE49-F238E27FC236}">
                <a16:creationId xmlns:a16="http://schemas.microsoft.com/office/drawing/2014/main" id="{48F5DD89-9558-4BF1-95F7-17C2ABB4D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A77D049-E07D-40FF-A7D7-2990AD6E9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E5D63-E022-4DEE-9639-193AB50EC5AF}" type="slidenum">
              <a:rPr lang="en-ZA" smtClean="0"/>
              <a:t>‹#›</a:t>
            </a:fld>
            <a:endParaRPr lang="en-ZA"/>
          </a:p>
        </p:txBody>
      </p:sp>
    </p:spTree>
    <p:extLst>
      <p:ext uri="{BB962C8B-B14F-4D97-AF65-F5344CB8AC3E}">
        <p14:creationId xmlns:p14="http://schemas.microsoft.com/office/powerpoint/2010/main" val="18620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7BEC-F8C0-47F0-8C5D-F7A200A7333A}"/>
              </a:ext>
            </a:extLst>
          </p:cNvPr>
          <p:cNvSpPr>
            <a:spLocks noGrp="1"/>
          </p:cNvSpPr>
          <p:nvPr>
            <p:ph type="ctrTitle"/>
          </p:nvPr>
        </p:nvSpPr>
        <p:spPr>
          <a:xfrm>
            <a:off x="4084320" y="1251408"/>
            <a:ext cx="7866490" cy="2387600"/>
          </a:xfrm>
        </p:spPr>
        <p:txBody>
          <a:bodyPr>
            <a:normAutofit fontScale="90000"/>
          </a:bodyPr>
          <a:lstStyle/>
          <a:p>
            <a:r>
              <a:rPr lang="en-US" dirty="0"/>
              <a:t>How to detect intrathoracic TB in children using the plain CXR.. &amp; other imaging</a:t>
            </a:r>
            <a:endParaRPr lang="en-ZA" dirty="0"/>
          </a:p>
        </p:txBody>
      </p:sp>
      <p:sp>
        <p:nvSpPr>
          <p:cNvPr id="3" name="Subtitle 2">
            <a:extLst>
              <a:ext uri="{FF2B5EF4-FFF2-40B4-BE49-F238E27FC236}">
                <a16:creationId xmlns:a16="http://schemas.microsoft.com/office/drawing/2014/main" id="{A26848D6-C66F-43D1-913A-3232BBC49588}"/>
              </a:ext>
            </a:extLst>
          </p:cNvPr>
          <p:cNvSpPr>
            <a:spLocks noGrp="1"/>
          </p:cNvSpPr>
          <p:nvPr>
            <p:ph type="subTitle" idx="1"/>
          </p:nvPr>
        </p:nvSpPr>
        <p:spPr>
          <a:xfrm>
            <a:off x="4303955" y="4152899"/>
            <a:ext cx="7170046" cy="1095375"/>
          </a:xfrm>
          <a:solidFill>
            <a:schemeClr val="tx1"/>
          </a:solidFill>
        </p:spPr>
        <p:txBody>
          <a:bodyPr>
            <a:normAutofit fontScale="77500" lnSpcReduction="20000"/>
          </a:bodyPr>
          <a:lstStyle/>
          <a:p>
            <a:r>
              <a:rPr lang="en-US" sz="3600" b="1" dirty="0">
                <a:solidFill>
                  <a:schemeClr val="bg1"/>
                </a:solidFill>
              </a:rPr>
              <a:t>Diana Marangu</a:t>
            </a:r>
            <a:r>
              <a:rPr lang="en-US" sz="3600" dirty="0">
                <a:solidFill>
                  <a:schemeClr val="bg1"/>
                </a:solidFill>
              </a:rPr>
              <a:t>,</a:t>
            </a:r>
            <a:r>
              <a:rPr lang="en-US" sz="3600" b="1" dirty="0">
                <a:solidFill>
                  <a:schemeClr val="bg1"/>
                </a:solidFill>
              </a:rPr>
              <a:t> </a:t>
            </a:r>
            <a:r>
              <a:rPr lang="en-US" sz="3600" i="1" dirty="0">
                <a:solidFill>
                  <a:schemeClr val="bg1"/>
                </a:solidFill>
              </a:rPr>
              <a:t>MBChB-PhD</a:t>
            </a:r>
          </a:p>
          <a:p>
            <a:r>
              <a:rPr lang="en-US" i="1" dirty="0">
                <a:solidFill>
                  <a:schemeClr val="bg1"/>
                </a:solidFill>
              </a:rPr>
              <a:t>Undergraduate Lecture – Chest Radiograph</a:t>
            </a:r>
          </a:p>
          <a:p>
            <a:r>
              <a:rPr lang="en-US" i="1" dirty="0">
                <a:solidFill>
                  <a:schemeClr val="bg1"/>
                </a:solidFill>
              </a:rPr>
              <a:t>28</a:t>
            </a:r>
            <a:r>
              <a:rPr lang="en-US" i="1" baseline="30000" dirty="0">
                <a:solidFill>
                  <a:schemeClr val="bg1"/>
                </a:solidFill>
              </a:rPr>
              <a:t>th</a:t>
            </a:r>
            <a:r>
              <a:rPr lang="en-US" i="1" dirty="0">
                <a:solidFill>
                  <a:schemeClr val="bg1"/>
                </a:solidFill>
              </a:rPr>
              <a:t> January 2020</a:t>
            </a:r>
          </a:p>
        </p:txBody>
      </p:sp>
      <p:pic>
        <p:nvPicPr>
          <p:cNvPr id="5" name="Picture 4">
            <a:extLst>
              <a:ext uri="{FF2B5EF4-FFF2-40B4-BE49-F238E27FC236}">
                <a16:creationId xmlns:a16="http://schemas.microsoft.com/office/drawing/2014/main" id="{B51496EF-0E06-400B-8CC3-27BDA6D0A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00187" y="1500186"/>
            <a:ext cx="6858000" cy="3857625"/>
          </a:xfrm>
          <a:prstGeom prst="rect">
            <a:avLst/>
          </a:prstGeom>
        </p:spPr>
      </p:pic>
    </p:spTree>
    <p:extLst>
      <p:ext uri="{BB962C8B-B14F-4D97-AF65-F5344CB8AC3E}">
        <p14:creationId xmlns:p14="http://schemas.microsoft.com/office/powerpoint/2010/main" val="37963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Uncomplicated lymph node disease</a:t>
            </a:r>
            <a:endParaRPr lang="en-ZA" dirty="0"/>
          </a:p>
        </p:txBody>
      </p:sp>
      <p:pic>
        <p:nvPicPr>
          <p:cNvPr id="11" name="Picture 10">
            <a:extLst>
              <a:ext uri="{FF2B5EF4-FFF2-40B4-BE49-F238E27FC236}">
                <a16:creationId xmlns:a16="http://schemas.microsoft.com/office/drawing/2014/main" id="{001DC191-2D72-4C5E-9E04-C9DC1B990D7B}"/>
              </a:ext>
            </a:extLst>
          </p:cNvPr>
          <p:cNvPicPr>
            <a:picLocks noChangeAspect="1"/>
          </p:cNvPicPr>
          <p:nvPr/>
        </p:nvPicPr>
        <p:blipFill rotWithShape="1">
          <a:blip r:embed="rId2">
            <a:extLst>
              <a:ext uri="{28A0092B-C50C-407E-A947-70E740481C1C}">
                <a14:useLocalDpi xmlns:a14="http://schemas.microsoft.com/office/drawing/2010/main" val="0"/>
              </a:ext>
            </a:extLst>
          </a:blip>
          <a:srcRect l="942" t="875" r="66619" b="66865"/>
          <a:stretch/>
        </p:blipFill>
        <p:spPr>
          <a:xfrm>
            <a:off x="23822" y="1543275"/>
            <a:ext cx="4553535" cy="4553535"/>
          </a:xfrm>
          <a:prstGeom prst="rect">
            <a:avLst/>
          </a:prstGeom>
        </p:spPr>
      </p:pic>
      <p:pic>
        <p:nvPicPr>
          <p:cNvPr id="5" name="Picture 4">
            <a:extLst>
              <a:ext uri="{FF2B5EF4-FFF2-40B4-BE49-F238E27FC236}">
                <a16:creationId xmlns:a16="http://schemas.microsoft.com/office/drawing/2014/main" id="{01BE93AA-6F6B-4DF6-8B90-349A97CE35B7}"/>
              </a:ext>
            </a:extLst>
          </p:cNvPr>
          <p:cNvPicPr>
            <a:picLocks noChangeAspect="1"/>
          </p:cNvPicPr>
          <p:nvPr/>
        </p:nvPicPr>
        <p:blipFill>
          <a:blip r:embed="rId3"/>
          <a:stretch>
            <a:fillRect/>
          </a:stretch>
        </p:blipFill>
        <p:spPr>
          <a:xfrm>
            <a:off x="6984601" y="1549360"/>
            <a:ext cx="4292582" cy="4547450"/>
          </a:xfrm>
          <a:prstGeom prst="rect">
            <a:avLst/>
          </a:prstGeom>
        </p:spPr>
      </p:pic>
      <p:sp>
        <p:nvSpPr>
          <p:cNvPr id="12" name="TextBox 11">
            <a:extLst>
              <a:ext uri="{FF2B5EF4-FFF2-40B4-BE49-F238E27FC236}">
                <a16:creationId xmlns:a16="http://schemas.microsoft.com/office/drawing/2014/main" id="{B09460CC-37D0-4138-B973-CBDF854A7E99}"/>
              </a:ext>
            </a:extLst>
          </p:cNvPr>
          <p:cNvSpPr txBox="1"/>
          <p:nvPr/>
        </p:nvSpPr>
        <p:spPr>
          <a:xfrm>
            <a:off x="6860936" y="6323598"/>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
        <p:nvSpPr>
          <p:cNvPr id="13" name="TextBox 12">
            <a:extLst>
              <a:ext uri="{FF2B5EF4-FFF2-40B4-BE49-F238E27FC236}">
                <a16:creationId xmlns:a16="http://schemas.microsoft.com/office/drawing/2014/main" id="{591D25CA-7453-4AC5-AC55-84124CC1B372}"/>
              </a:ext>
            </a:extLst>
          </p:cNvPr>
          <p:cNvSpPr txBox="1"/>
          <p:nvPr/>
        </p:nvSpPr>
        <p:spPr>
          <a:xfrm>
            <a:off x="4487784" y="3659913"/>
            <a:ext cx="2653233" cy="646331"/>
          </a:xfrm>
          <a:prstGeom prst="rect">
            <a:avLst/>
          </a:prstGeom>
          <a:solidFill>
            <a:schemeClr val="bg1"/>
          </a:solidFill>
          <a:ln w="57150">
            <a:solidFill>
              <a:schemeClr val="tx1"/>
            </a:solidFill>
          </a:ln>
        </p:spPr>
        <p:txBody>
          <a:bodyPr wrap="square" rtlCol="0">
            <a:spAutoFit/>
          </a:bodyPr>
          <a:lstStyle/>
          <a:p>
            <a:r>
              <a:rPr lang="en-US" dirty="0"/>
              <a:t>Uncomplicated R Hilar LN</a:t>
            </a:r>
          </a:p>
          <a:p>
            <a:r>
              <a:rPr lang="en-US" dirty="0" err="1"/>
              <a:t>Ghon</a:t>
            </a:r>
            <a:r>
              <a:rPr lang="en-US" dirty="0"/>
              <a:t> focus NOT visible</a:t>
            </a:r>
            <a:endParaRPr lang="en-ZA" dirty="0"/>
          </a:p>
        </p:txBody>
      </p:sp>
    </p:spTree>
    <p:extLst>
      <p:ext uri="{BB962C8B-B14F-4D97-AF65-F5344CB8AC3E}">
        <p14:creationId xmlns:p14="http://schemas.microsoft.com/office/powerpoint/2010/main" val="4236454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E0C4-7C81-4051-9C37-967220BA2647}"/>
              </a:ext>
            </a:extLst>
          </p:cNvPr>
          <p:cNvSpPr>
            <a:spLocks noGrp="1"/>
          </p:cNvSpPr>
          <p:nvPr>
            <p:ph type="title"/>
          </p:nvPr>
        </p:nvSpPr>
        <p:spPr>
          <a:xfrm>
            <a:off x="838200" y="365125"/>
            <a:ext cx="10639926" cy="1325563"/>
          </a:xfrm>
        </p:spPr>
        <p:txBody>
          <a:bodyPr/>
          <a:lstStyle/>
          <a:p>
            <a:r>
              <a:rPr lang="en-US" dirty="0"/>
              <a:t>Lateral CXR -&gt; confirm Hilar Lymphadenopathy</a:t>
            </a:r>
            <a:endParaRPr lang="en-ZA" dirty="0"/>
          </a:p>
        </p:txBody>
      </p:sp>
      <p:pic>
        <p:nvPicPr>
          <p:cNvPr id="4" name="Picture 3">
            <a:extLst>
              <a:ext uri="{FF2B5EF4-FFF2-40B4-BE49-F238E27FC236}">
                <a16:creationId xmlns:a16="http://schemas.microsoft.com/office/drawing/2014/main" id="{76B4F313-BCB7-4148-B1C0-E2E378ECB172}"/>
              </a:ext>
            </a:extLst>
          </p:cNvPr>
          <p:cNvPicPr>
            <a:picLocks noChangeAspect="1"/>
          </p:cNvPicPr>
          <p:nvPr/>
        </p:nvPicPr>
        <p:blipFill>
          <a:blip r:embed="rId2"/>
          <a:stretch>
            <a:fillRect/>
          </a:stretch>
        </p:blipFill>
        <p:spPr>
          <a:xfrm>
            <a:off x="818303" y="1825626"/>
            <a:ext cx="4463560" cy="4426772"/>
          </a:xfrm>
          <a:prstGeom prst="rect">
            <a:avLst/>
          </a:prstGeom>
        </p:spPr>
      </p:pic>
      <p:pic>
        <p:nvPicPr>
          <p:cNvPr id="5" name="Picture 4">
            <a:extLst>
              <a:ext uri="{FF2B5EF4-FFF2-40B4-BE49-F238E27FC236}">
                <a16:creationId xmlns:a16="http://schemas.microsoft.com/office/drawing/2014/main" id="{16FF1F4D-4F1F-4493-AA90-F42BBE1EA997}"/>
              </a:ext>
            </a:extLst>
          </p:cNvPr>
          <p:cNvPicPr>
            <a:picLocks noChangeAspect="1"/>
          </p:cNvPicPr>
          <p:nvPr/>
        </p:nvPicPr>
        <p:blipFill rotWithShape="1">
          <a:blip r:embed="rId3"/>
          <a:srcRect r="17793"/>
          <a:stretch/>
        </p:blipFill>
        <p:spPr>
          <a:xfrm>
            <a:off x="5634619" y="1825626"/>
            <a:ext cx="4636168" cy="4426772"/>
          </a:xfrm>
          <a:prstGeom prst="rect">
            <a:avLst/>
          </a:prstGeom>
        </p:spPr>
      </p:pic>
      <p:sp>
        <p:nvSpPr>
          <p:cNvPr id="6" name="TextBox 5">
            <a:extLst>
              <a:ext uri="{FF2B5EF4-FFF2-40B4-BE49-F238E27FC236}">
                <a16:creationId xmlns:a16="http://schemas.microsoft.com/office/drawing/2014/main" id="{2D704611-110F-41F2-91A9-7241E7EE7EEC}"/>
              </a:ext>
            </a:extLst>
          </p:cNvPr>
          <p:cNvSpPr txBox="1"/>
          <p:nvPr/>
        </p:nvSpPr>
        <p:spPr>
          <a:xfrm>
            <a:off x="3431934" y="6387336"/>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
        <p:nvSpPr>
          <p:cNvPr id="7" name="TextBox 6">
            <a:extLst>
              <a:ext uri="{FF2B5EF4-FFF2-40B4-BE49-F238E27FC236}">
                <a16:creationId xmlns:a16="http://schemas.microsoft.com/office/drawing/2014/main" id="{3BEF4116-545F-4855-8AF2-F86752A1F0AD}"/>
              </a:ext>
            </a:extLst>
          </p:cNvPr>
          <p:cNvSpPr txBox="1"/>
          <p:nvPr/>
        </p:nvSpPr>
        <p:spPr>
          <a:xfrm>
            <a:off x="838200" y="1383629"/>
            <a:ext cx="4443663" cy="523220"/>
          </a:xfrm>
          <a:prstGeom prst="rect">
            <a:avLst/>
          </a:prstGeom>
          <a:noFill/>
        </p:spPr>
        <p:txBody>
          <a:bodyPr wrap="square" rtlCol="0">
            <a:spAutoFit/>
          </a:bodyPr>
          <a:lstStyle/>
          <a:p>
            <a:r>
              <a:rPr lang="en-US" sz="2800" b="1" i="1" dirty="0">
                <a:solidFill>
                  <a:srgbClr val="C00000"/>
                </a:solidFill>
              </a:rPr>
              <a:t>? Paratracheal &amp; Hilar LN</a:t>
            </a:r>
            <a:endParaRPr lang="en-ZA" sz="2800" b="1" i="1" dirty="0">
              <a:solidFill>
                <a:srgbClr val="C00000"/>
              </a:solidFill>
            </a:endParaRPr>
          </a:p>
        </p:txBody>
      </p:sp>
      <p:sp>
        <p:nvSpPr>
          <p:cNvPr id="8" name="TextBox 7">
            <a:extLst>
              <a:ext uri="{FF2B5EF4-FFF2-40B4-BE49-F238E27FC236}">
                <a16:creationId xmlns:a16="http://schemas.microsoft.com/office/drawing/2014/main" id="{E22291C8-ACF2-4867-B017-01FDEAAB040D}"/>
              </a:ext>
            </a:extLst>
          </p:cNvPr>
          <p:cNvSpPr txBox="1"/>
          <p:nvPr/>
        </p:nvSpPr>
        <p:spPr>
          <a:xfrm>
            <a:off x="10270787" y="3561958"/>
            <a:ext cx="1812309" cy="954107"/>
          </a:xfrm>
          <a:prstGeom prst="rect">
            <a:avLst/>
          </a:prstGeom>
          <a:noFill/>
        </p:spPr>
        <p:txBody>
          <a:bodyPr wrap="square" rtlCol="0">
            <a:spAutoFit/>
          </a:bodyPr>
          <a:lstStyle/>
          <a:p>
            <a:r>
              <a:rPr lang="en-US" sz="2800" b="1" i="1" dirty="0">
                <a:solidFill>
                  <a:srgbClr val="C00000"/>
                </a:solidFill>
              </a:rPr>
              <a:t>Massive Hilar LN</a:t>
            </a:r>
            <a:endParaRPr lang="en-ZA" sz="2800" b="1" i="1" dirty="0">
              <a:solidFill>
                <a:srgbClr val="C00000"/>
              </a:solidFill>
            </a:endParaRPr>
          </a:p>
        </p:txBody>
      </p:sp>
    </p:spTree>
    <p:extLst>
      <p:ext uri="{BB962C8B-B14F-4D97-AF65-F5344CB8AC3E}">
        <p14:creationId xmlns:p14="http://schemas.microsoft.com/office/powerpoint/2010/main" val="130655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FC27-3759-4284-B34C-330ED6BCFA04}"/>
              </a:ext>
            </a:extLst>
          </p:cNvPr>
          <p:cNvSpPr>
            <a:spLocks noGrp="1"/>
          </p:cNvSpPr>
          <p:nvPr>
            <p:ph type="title"/>
          </p:nvPr>
        </p:nvSpPr>
        <p:spPr>
          <a:xfrm>
            <a:off x="48130" y="212603"/>
            <a:ext cx="5907503" cy="1325563"/>
          </a:xfrm>
        </p:spPr>
        <p:txBody>
          <a:bodyPr/>
          <a:lstStyle/>
          <a:p>
            <a:r>
              <a:rPr lang="en-US" dirty="0"/>
              <a:t>Previous calcified </a:t>
            </a:r>
            <a:r>
              <a:rPr lang="en-US" dirty="0" err="1"/>
              <a:t>Ghon</a:t>
            </a:r>
            <a:r>
              <a:rPr lang="en-US" dirty="0"/>
              <a:t> focus may simplify TB Dx</a:t>
            </a:r>
            <a:endParaRPr lang="en-ZA" dirty="0"/>
          </a:p>
        </p:txBody>
      </p:sp>
      <p:pic>
        <p:nvPicPr>
          <p:cNvPr id="4" name="Picture 3">
            <a:extLst>
              <a:ext uri="{FF2B5EF4-FFF2-40B4-BE49-F238E27FC236}">
                <a16:creationId xmlns:a16="http://schemas.microsoft.com/office/drawing/2014/main" id="{0FFFC995-B7A6-4486-8CA4-0640E04F90F3}"/>
              </a:ext>
            </a:extLst>
          </p:cNvPr>
          <p:cNvPicPr>
            <a:picLocks noChangeAspect="1"/>
          </p:cNvPicPr>
          <p:nvPr/>
        </p:nvPicPr>
        <p:blipFill rotWithShape="1">
          <a:blip r:embed="rId2"/>
          <a:srcRect l="26863" t="15898" r="25265" b="28072"/>
          <a:stretch/>
        </p:blipFill>
        <p:spPr>
          <a:xfrm>
            <a:off x="1347542" y="1958865"/>
            <a:ext cx="4271210" cy="4358984"/>
          </a:xfrm>
          <a:prstGeom prst="rect">
            <a:avLst/>
          </a:prstGeom>
        </p:spPr>
      </p:pic>
      <p:sp>
        <p:nvSpPr>
          <p:cNvPr id="5" name="TextBox 4">
            <a:extLst>
              <a:ext uri="{FF2B5EF4-FFF2-40B4-BE49-F238E27FC236}">
                <a16:creationId xmlns:a16="http://schemas.microsoft.com/office/drawing/2014/main" id="{2E9CD3E7-9C0E-4F2E-9CDF-4B556FB49DF9}"/>
              </a:ext>
            </a:extLst>
          </p:cNvPr>
          <p:cNvSpPr txBox="1"/>
          <p:nvPr/>
        </p:nvSpPr>
        <p:spPr>
          <a:xfrm>
            <a:off x="260684" y="1538166"/>
            <a:ext cx="6364705" cy="523220"/>
          </a:xfrm>
          <a:prstGeom prst="rect">
            <a:avLst/>
          </a:prstGeom>
          <a:noFill/>
        </p:spPr>
        <p:txBody>
          <a:bodyPr wrap="square" rtlCol="0">
            <a:spAutoFit/>
          </a:bodyPr>
          <a:lstStyle/>
          <a:p>
            <a:r>
              <a:rPr lang="en-US" sz="2800" i="1" dirty="0">
                <a:solidFill>
                  <a:srgbClr val="C00000"/>
                </a:solidFill>
              </a:rPr>
              <a:t>Left – mediastinal LN with lung infiltration</a:t>
            </a:r>
            <a:endParaRPr lang="en-ZA" sz="2800" i="1" dirty="0">
              <a:solidFill>
                <a:srgbClr val="C00000"/>
              </a:solidFill>
            </a:endParaRPr>
          </a:p>
        </p:txBody>
      </p:sp>
      <p:sp>
        <p:nvSpPr>
          <p:cNvPr id="6" name="TextBox 5">
            <a:extLst>
              <a:ext uri="{FF2B5EF4-FFF2-40B4-BE49-F238E27FC236}">
                <a16:creationId xmlns:a16="http://schemas.microsoft.com/office/drawing/2014/main" id="{90A4B640-3D48-4B88-863D-33B1EB20B0F3}"/>
              </a:ext>
            </a:extLst>
          </p:cNvPr>
          <p:cNvSpPr txBox="1"/>
          <p:nvPr/>
        </p:nvSpPr>
        <p:spPr>
          <a:xfrm>
            <a:off x="36096" y="3587986"/>
            <a:ext cx="1467853" cy="1815882"/>
          </a:xfrm>
          <a:prstGeom prst="rect">
            <a:avLst/>
          </a:prstGeom>
          <a:noFill/>
        </p:spPr>
        <p:txBody>
          <a:bodyPr wrap="square" rtlCol="0">
            <a:spAutoFit/>
          </a:bodyPr>
          <a:lstStyle/>
          <a:p>
            <a:r>
              <a:rPr lang="en-US" sz="2800" i="1" dirty="0">
                <a:solidFill>
                  <a:srgbClr val="C00000"/>
                </a:solidFill>
              </a:rPr>
              <a:t>Calcified</a:t>
            </a:r>
          </a:p>
          <a:p>
            <a:r>
              <a:rPr lang="en-US" sz="2800" i="1" dirty="0">
                <a:solidFill>
                  <a:srgbClr val="C00000"/>
                </a:solidFill>
              </a:rPr>
              <a:t>Right </a:t>
            </a:r>
            <a:r>
              <a:rPr lang="en-US" sz="2800" i="1" dirty="0" err="1">
                <a:solidFill>
                  <a:srgbClr val="C00000"/>
                </a:solidFill>
              </a:rPr>
              <a:t>Ghon</a:t>
            </a:r>
            <a:r>
              <a:rPr lang="en-US" sz="2800" i="1" dirty="0">
                <a:solidFill>
                  <a:srgbClr val="C00000"/>
                </a:solidFill>
              </a:rPr>
              <a:t> Focus</a:t>
            </a:r>
            <a:endParaRPr lang="en-ZA" sz="2800" i="1" dirty="0">
              <a:solidFill>
                <a:srgbClr val="C00000"/>
              </a:solidFill>
            </a:endParaRPr>
          </a:p>
        </p:txBody>
      </p:sp>
      <p:sp>
        <p:nvSpPr>
          <p:cNvPr id="7" name="Title 1">
            <a:extLst>
              <a:ext uri="{FF2B5EF4-FFF2-40B4-BE49-F238E27FC236}">
                <a16:creationId xmlns:a16="http://schemas.microsoft.com/office/drawing/2014/main" id="{9D70174B-3AC2-4482-8797-5B8297CF2809}"/>
              </a:ext>
            </a:extLst>
          </p:cNvPr>
          <p:cNvSpPr txBox="1">
            <a:spLocks/>
          </p:cNvSpPr>
          <p:nvPr/>
        </p:nvSpPr>
        <p:spPr>
          <a:xfrm>
            <a:off x="6573250" y="1820511"/>
            <a:ext cx="5598156" cy="144775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Calcified </a:t>
            </a:r>
            <a:r>
              <a:rPr lang="en-US" dirty="0" err="1"/>
              <a:t>Ghon</a:t>
            </a:r>
            <a:r>
              <a:rPr lang="en-US" dirty="0"/>
              <a:t> complex may indicate w</a:t>
            </a:r>
            <a:r>
              <a:rPr lang="en-ZA" dirty="0"/>
              <a:t>here the hilar &amp; paratracheal LNs are situated </a:t>
            </a:r>
          </a:p>
        </p:txBody>
      </p:sp>
      <p:pic>
        <p:nvPicPr>
          <p:cNvPr id="8" name="Picture 7">
            <a:extLst>
              <a:ext uri="{FF2B5EF4-FFF2-40B4-BE49-F238E27FC236}">
                <a16:creationId xmlns:a16="http://schemas.microsoft.com/office/drawing/2014/main" id="{1239C6E4-DDB0-4585-868B-C55490A46D7E}"/>
              </a:ext>
            </a:extLst>
          </p:cNvPr>
          <p:cNvPicPr>
            <a:picLocks noChangeAspect="1"/>
          </p:cNvPicPr>
          <p:nvPr/>
        </p:nvPicPr>
        <p:blipFill>
          <a:blip r:embed="rId3"/>
          <a:stretch>
            <a:fillRect/>
          </a:stretch>
        </p:blipFill>
        <p:spPr>
          <a:xfrm>
            <a:off x="7300075" y="3108220"/>
            <a:ext cx="3682350" cy="3668500"/>
          </a:xfrm>
          <a:prstGeom prst="rect">
            <a:avLst/>
          </a:prstGeom>
        </p:spPr>
      </p:pic>
      <p:sp>
        <p:nvSpPr>
          <p:cNvPr id="9" name="TextBox 8">
            <a:extLst>
              <a:ext uri="{FF2B5EF4-FFF2-40B4-BE49-F238E27FC236}">
                <a16:creationId xmlns:a16="http://schemas.microsoft.com/office/drawing/2014/main" id="{F1A0EB32-D0DF-406E-965A-68A9F8798A65}"/>
              </a:ext>
            </a:extLst>
          </p:cNvPr>
          <p:cNvSpPr txBox="1"/>
          <p:nvPr/>
        </p:nvSpPr>
        <p:spPr>
          <a:xfrm>
            <a:off x="2334654" y="6399994"/>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
        <p:nvSpPr>
          <p:cNvPr id="10" name="Rectangle 9">
            <a:extLst>
              <a:ext uri="{FF2B5EF4-FFF2-40B4-BE49-F238E27FC236}">
                <a16:creationId xmlns:a16="http://schemas.microsoft.com/office/drawing/2014/main" id="{A912AC85-BA40-4785-94D9-7D5F678233E1}"/>
              </a:ext>
            </a:extLst>
          </p:cNvPr>
          <p:cNvSpPr/>
          <p:nvPr/>
        </p:nvSpPr>
        <p:spPr>
          <a:xfrm>
            <a:off x="5747818" y="415696"/>
            <a:ext cx="6409319" cy="523220"/>
          </a:xfrm>
          <a:prstGeom prst="rect">
            <a:avLst/>
          </a:prstGeom>
          <a:solidFill>
            <a:srgbClr val="002060"/>
          </a:solidFill>
          <a:ln>
            <a:solidFill>
              <a:srgbClr val="002060"/>
            </a:solidFill>
          </a:ln>
        </p:spPr>
        <p:txBody>
          <a:bodyPr wrap="none">
            <a:spAutoFit/>
          </a:bodyPr>
          <a:lstStyle/>
          <a:p>
            <a:r>
              <a:rPr lang="en-ZA" sz="2800" b="1" i="1" dirty="0">
                <a:solidFill>
                  <a:schemeClr val="bg1"/>
                </a:solidFill>
              </a:rPr>
              <a:t>*Calcifications occur 1 year after infection</a:t>
            </a:r>
          </a:p>
        </p:txBody>
      </p:sp>
    </p:spTree>
    <p:extLst>
      <p:ext uri="{BB962C8B-B14F-4D97-AF65-F5344CB8AC3E}">
        <p14:creationId xmlns:p14="http://schemas.microsoft.com/office/powerpoint/2010/main" val="392275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Progressive </a:t>
            </a:r>
            <a:r>
              <a:rPr lang="en-US" dirty="0" err="1"/>
              <a:t>Ghon</a:t>
            </a:r>
            <a:r>
              <a:rPr lang="en-US" dirty="0"/>
              <a:t> focus</a:t>
            </a:r>
            <a:endParaRPr lang="en-ZA" dirty="0"/>
          </a:p>
        </p:txBody>
      </p:sp>
      <p:pic>
        <p:nvPicPr>
          <p:cNvPr id="11" name="Picture 10">
            <a:extLst>
              <a:ext uri="{FF2B5EF4-FFF2-40B4-BE49-F238E27FC236}">
                <a16:creationId xmlns:a16="http://schemas.microsoft.com/office/drawing/2014/main" id="{F4987E73-041E-407C-A460-BFA12E61F3B0}"/>
              </a:ext>
            </a:extLst>
          </p:cNvPr>
          <p:cNvPicPr>
            <a:picLocks noChangeAspect="1"/>
          </p:cNvPicPr>
          <p:nvPr/>
        </p:nvPicPr>
        <p:blipFill rotWithShape="1">
          <a:blip r:embed="rId2">
            <a:extLst>
              <a:ext uri="{28A0092B-C50C-407E-A947-70E740481C1C}">
                <a14:useLocalDpi xmlns:a14="http://schemas.microsoft.com/office/drawing/2010/main" val="0"/>
              </a:ext>
            </a:extLst>
          </a:blip>
          <a:srcRect l="33381" t="690" r="33247" b="66865"/>
          <a:stretch/>
        </p:blipFill>
        <p:spPr>
          <a:xfrm>
            <a:off x="326684" y="1935843"/>
            <a:ext cx="4112969" cy="4021058"/>
          </a:xfrm>
          <a:prstGeom prst="rect">
            <a:avLst/>
          </a:prstGeom>
        </p:spPr>
      </p:pic>
      <p:sp>
        <p:nvSpPr>
          <p:cNvPr id="12" name="TextBox 11">
            <a:extLst>
              <a:ext uri="{FF2B5EF4-FFF2-40B4-BE49-F238E27FC236}">
                <a16:creationId xmlns:a16="http://schemas.microsoft.com/office/drawing/2014/main" id="{94A71380-7558-4D24-8E15-47E1971273EE}"/>
              </a:ext>
            </a:extLst>
          </p:cNvPr>
          <p:cNvSpPr txBox="1"/>
          <p:nvPr/>
        </p:nvSpPr>
        <p:spPr>
          <a:xfrm>
            <a:off x="6611100" y="6302378"/>
            <a:ext cx="3200523" cy="338554"/>
          </a:xfrm>
          <a:prstGeom prst="rect">
            <a:avLst/>
          </a:prstGeom>
          <a:solidFill>
            <a:schemeClr val="tx1"/>
          </a:solidFill>
        </p:spPr>
        <p:txBody>
          <a:bodyPr wrap="square" rtlCol="0">
            <a:spAutoFit/>
          </a:bodyPr>
          <a:lstStyle/>
          <a:p>
            <a:r>
              <a:rPr lang="en-US" sz="1600" dirty="0">
                <a:solidFill>
                  <a:schemeClr val="bg1"/>
                </a:solidFill>
              </a:rPr>
              <a:t>Marais, B et al. </a:t>
            </a:r>
            <a:r>
              <a:rPr lang="en-US" sz="1600" dirty="0" err="1">
                <a:solidFill>
                  <a:schemeClr val="bg1"/>
                </a:solidFill>
              </a:rPr>
              <a:t>Pediatr</a:t>
            </a:r>
            <a:r>
              <a:rPr lang="en-US" sz="1600" dirty="0">
                <a:solidFill>
                  <a:schemeClr val="bg1"/>
                </a:solidFill>
              </a:rPr>
              <a:t> </a:t>
            </a:r>
            <a:r>
              <a:rPr lang="en-US" sz="1600" dirty="0" err="1">
                <a:solidFill>
                  <a:schemeClr val="bg1"/>
                </a:solidFill>
              </a:rPr>
              <a:t>Radiol</a:t>
            </a:r>
            <a:r>
              <a:rPr lang="en-US" sz="1600" dirty="0">
                <a:solidFill>
                  <a:schemeClr val="bg1"/>
                </a:solidFill>
              </a:rPr>
              <a:t> 2004.</a:t>
            </a:r>
          </a:p>
        </p:txBody>
      </p:sp>
      <p:pic>
        <p:nvPicPr>
          <p:cNvPr id="13" name="Picture 12">
            <a:extLst>
              <a:ext uri="{FF2B5EF4-FFF2-40B4-BE49-F238E27FC236}">
                <a16:creationId xmlns:a16="http://schemas.microsoft.com/office/drawing/2014/main" id="{66BEFB31-700C-4E76-8D36-5226FAD2570C}"/>
              </a:ext>
            </a:extLst>
          </p:cNvPr>
          <p:cNvPicPr>
            <a:picLocks noChangeAspect="1"/>
          </p:cNvPicPr>
          <p:nvPr/>
        </p:nvPicPr>
        <p:blipFill>
          <a:blip r:embed="rId3"/>
          <a:stretch>
            <a:fillRect/>
          </a:stretch>
        </p:blipFill>
        <p:spPr>
          <a:xfrm>
            <a:off x="6004560" y="2107248"/>
            <a:ext cx="4413605" cy="4148140"/>
          </a:xfrm>
          <a:prstGeom prst="rect">
            <a:avLst/>
          </a:prstGeom>
        </p:spPr>
      </p:pic>
      <p:sp>
        <p:nvSpPr>
          <p:cNvPr id="14" name="Rectangle 13">
            <a:extLst>
              <a:ext uri="{FF2B5EF4-FFF2-40B4-BE49-F238E27FC236}">
                <a16:creationId xmlns:a16="http://schemas.microsoft.com/office/drawing/2014/main" id="{055D868C-2A51-493C-A603-147538ABF68A}"/>
              </a:ext>
            </a:extLst>
          </p:cNvPr>
          <p:cNvSpPr/>
          <p:nvPr/>
        </p:nvSpPr>
        <p:spPr>
          <a:xfrm>
            <a:off x="4734560" y="1213634"/>
            <a:ext cx="6795476" cy="954107"/>
          </a:xfrm>
          <a:prstGeom prst="rect">
            <a:avLst/>
          </a:prstGeom>
        </p:spPr>
        <p:txBody>
          <a:bodyPr wrap="square">
            <a:spAutoFit/>
          </a:bodyPr>
          <a:lstStyle/>
          <a:p>
            <a:r>
              <a:rPr lang="en-US" sz="2800" i="1" dirty="0" err="1">
                <a:solidFill>
                  <a:srgbClr val="C00000"/>
                </a:solidFill>
              </a:rPr>
              <a:t>Ghon</a:t>
            </a:r>
            <a:r>
              <a:rPr lang="en-US" sz="2800" i="1" dirty="0">
                <a:solidFill>
                  <a:srgbClr val="C00000"/>
                </a:solidFill>
              </a:rPr>
              <a:t> focus with cavitation (</a:t>
            </a:r>
            <a:r>
              <a:rPr lang="en-ZA" sz="2800" i="1" dirty="0">
                <a:solidFill>
                  <a:srgbClr val="C00000"/>
                </a:solidFill>
              </a:rPr>
              <a:t>poorly contained</a:t>
            </a:r>
            <a:r>
              <a:rPr lang="en-US" sz="2800" i="1" dirty="0">
                <a:solidFill>
                  <a:srgbClr val="C00000"/>
                </a:solidFill>
              </a:rPr>
              <a:t>) &amp; </a:t>
            </a:r>
            <a:r>
              <a:rPr lang="en-ZA" sz="2800" i="1" dirty="0">
                <a:solidFill>
                  <a:srgbClr val="C00000"/>
                </a:solidFill>
              </a:rPr>
              <a:t>bilateral </a:t>
            </a:r>
            <a:r>
              <a:rPr lang="en-ZA" sz="2800" i="1" dirty="0" err="1">
                <a:solidFill>
                  <a:srgbClr val="C00000"/>
                </a:solidFill>
              </a:rPr>
              <a:t>bronchopneumonic</a:t>
            </a:r>
            <a:r>
              <a:rPr lang="en-ZA" sz="2800" i="1" dirty="0">
                <a:solidFill>
                  <a:srgbClr val="C00000"/>
                </a:solidFill>
              </a:rPr>
              <a:t> consolidation.</a:t>
            </a:r>
          </a:p>
        </p:txBody>
      </p:sp>
    </p:spTree>
    <p:extLst>
      <p:ext uri="{BB962C8B-B14F-4D97-AF65-F5344CB8AC3E}">
        <p14:creationId xmlns:p14="http://schemas.microsoft.com/office/powerpoint/2010/main" val="332484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Lymph node disease with airway compression</a:t>
            </a:r>
            <a:endParaRPr lang="en-ZA" dirty="0"/>
          </a:p>
        </p:txBody>
      </p:sp>
      <p:pic>
        <p:nvPicPr>
          <p:cNvPr id="5" name="Picture 4">
            <a:extLst>
              <a:ext uri="{FF2B5EF4-FFF2-40B4-BE49-F238E27FC236}">
                <a16:creationId xmlns:a16="http://schemas.microsoft.com/office/drawing/2014/main" id="{D409F350-42D0-4A25-AD5D-49CAE04F1A57}"/>
              </a:ext>
            </a:extLst>
          </p:cNvPr>
          <p:cNvPicPr>
            <a:picLocks noChangeAspect="1"/>
          </p:cNvPicPr>
          <p:nvPr/>
        </p:nvPicPr>
        <p:blipFill>
          <a:blip r:embed="rId2"/>
          <a:stretch>
            <a:fillRect/>
          </a:stretch>
        </p:blipFill>
        <p:spPr>
          <a:xfrm>
            <a:off x="2907758" y="1997047"/>
            <a:ext cx="4323080" cy="4359303"/>
          </a:xfrm>
          <a:prstGeom prst="rect">
            <a:avLst/>
          </a:prstGeom>
        </p:spPr>
      </p:pic>
      <p:sp>
        <p:nvSpPr>
          <p:cNvPr id="12" name="Rectangle 11">
            <a:extLst>
              <a:ext uri="{FF2B5EF4-FFF2-40B4-BE49-F238E27FC236}">
                <a16:creationId xmlns:a16="http://schemas.microsoft.com/office/drawing/2014/main" id="{11BDADB9-D4A0-42F7-9A5A-1B644E8F1618}"/>
              </a:ext>
            </a:extLst>
          </p:cNvPr>
          <p:cNvSpPr/>
          <p:nvPr/>
        </p:nvSpPr>
        <p:spPr>
          <a:xfrm>
            <a:off x="477520" y="1349273"/>
            <a:ext cx="11714480" cy="523220"/>
          </a:xfrm>
          <a:prstGeom prst="rect">
            <a:avLst/>
          </a:prstGeom>
        </p:spPr>
        <p:txBody>
          <a:bodyPr wrap="square">
            <a:spAutoFit/>
          </a:bodyPr>
          <a:lstStyle/>
          <a:p>
            <a:r>
              <a:rPr lang="en-US" sz="2800" b="1" i="1" dirty="0">
                <a:solidFill>
                  <a:srgbClr val="C00000"/>
                </a:solidFill>
              </a:rPr>
              <a:t>(a) Large Airway Obstruction </a:t>
            </a:r>
            <a:r>
              <a:rPr lang="en-US" sz="2800" i="1" dirty="0">
                <a:solidFill>
                  <a:srgbClr val="C00000"/>
                </a:solidFill>
              </a:rPr>
              <a:t>–&gt; both right and left main bronchi</a:t>
            </a:r>
            <a:endParaRPr lang="en-ZA" sz="2800" i="1" dirty="0">
              <a:solidFill>
                <a:srgbClr val="C00000"/>
              </a:solidFill>
            </a:endParaRPr>
          </a:p>
        </p:txBody>
      </p:sp>
      <p:sp>
        <p:nvSpPr>
          <p:cNvPr id="21" name="TextBox 20">
            <a:extLst>
              <a:ext uri="{FF2B5EF4-FFF2-40B4-BE49-F238E27FC236}">
                <a16:creationId xmlns:a16="http://schemas.microsoft.com/office/drawing/2014/main" id="{8499AE47-1002-40D3-8FB8-6DA773CE00C3}"/>
              </a:ext>
            </a:extLst>
          </p:cNvPr>
          <p:cNvSpPr txBox="1"/>
          <p:nvPr/>
        </p:nvSpPr>
        <p:spPr>
          <a:xfrm>
            <a:off x="7792720" y="3271520"/>
            <a:ext cx="4216400" cy="954107"/>
          </a:xfrm>
          <a:prstGeom prst="rect">
            <a:avLst/>
          </a:prstGeom>
          <a:noFill/>
        </p:spPr>
        <p:txBody>
          <a:bodyPr wrap="square" rtlCol="0">
            <a:spAutoFit/>
          </a:bodyPr>
          <a:lstStyle/>
          <a:p>
            <a:r>
              <a:rPr lang="en-US" sz="2800" b="1" i="1" dirty="0">
                <a:solidFill>
                  <a:srgbClr val="002060"/>
                </a:solidFill>
              </a:rPr>
              <a:t>CLINICAL PICTURE CAN BE CONFUSED FOR ASTHMA!</a:t>
            </a:r>
            <a:endParaRPr lang="en-ZA" sz="2800" b="1" i="1" dirty="0">
              <a:solidFill>
                <a:srgbClr val="002060"/>
              </a:solidFill>
            </a:endParaRPr>
          </a:p>
        </p:txBody>
      </p:sp>
      <p:sp>
        <p:nvSpPr>
          <p:cNvPr id="22" name="TextBox 21">
            <a:extLst>
              <a:ext uri="{FF2B5EF4-FFF2-40B4-BE49-F238E27FC236}">
                <a16:creationId xmlns:a16="http://schemas.microsoft.com/office/drawing/2014/main" id="{D0E8CB5A-B5B5-4B27-B939-90B1F3072B0C}"/>
              </a:ext>
            </a:extLst>
          </p:cNvPr>
          <p:cNvSpPr txBox="1"/>
          <p:nvPr/>
        </p:nvSpPr>
        <p:spPr>
          <a:xfrm>
            <a:off x="2822334" y="6403876"/>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Tree>
    <p:extLst>
      <p:ext uri="{BB962C8B-B14F-4D97-AF65-F5344CB8AC3E}">
        <p14:creationId xmlns:p14="http://schemas.microsoft.com/office/powerpoint/2010/main" val="391865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Lymph node disease with airway compression</a:t>
            </a:r>
            <a:endParaRPr lang="en-ZA" dirty="0"/>
          </a:p>
        </p:txBody>
      </p:sp>
      <p:sp>
        <p:nvSpPr>
          <p:cNvPr id="13" name="Rectangle 12">
            <a:extLst>
              <a:ext uri="{FF2B5EF4-FFF2-40B4-BE49-F238E27FC236}">
                <a16:creationId xmlns:a16="http://schemas.microsoft.com/office/drawing/2014/main" id="{2D360987-F0C6-4495-8275-E818268AA429}"/>
              </a:ext>
            </a:extLst>
          </p:cNvPr>
          <p:cNvSpPr/>
          <p:nvPr/>
        </p:nvSpPr>
        <p:spPr>
          <a:xfrm>
            <a:off x="823492" y="1499419"/>
            <a:ext cx="10322027" cy="523220"/>
          </a:xfrm>
          <a:prstGeom prst="rect">
            <a:avLst/>
          </a:prstGeom>
        </p:spPr>
        <p:txBody>
          <a:bodyPr wrap="square">
            <a:spAutoFit/>
          </a:bodyPr>
          <a:lstStyle/>
          <a:p>
            <a:r>
              <a:rPr lang="en-US" sz="2800" b="1" i="1" dirty="0">
                <a:solidFill>
                  <a:srgbClr val="C00000"/>
                </a:solidFill>
              </a:rPr>
              <a:t>(b) Unilateral Hyperinflation:</a:t>
            </a:r>
            <a:r>
              <a:rPr lang="en-US" sz="2800" i="1" dirty="0">
                <a:solidFill>
                  <a:srgbClr val="C00000"/>
                </a:solidFill>
              </a:rPr>
              <a:t>  Partial obstruction -&gt;“Ball Valve effect”</a:t>
            </a:r>
            <a:endParaRPr lang="en-ZA" sz="2800" i="1" dirty="0">
              <a:solidFill>
                <a:srgbClr val="C00000"/>
              </a:solidFill>
            </a:endParaRPr>
          </a:p>
        </p:txBody>
      </p:sp>
      <p:pic>
        <p:nvPicPr>
          <p:cNvPr id="11" name="Content Placeholder 5">
            <a:extLst>
              <a:ext uri="{FF2B5EF4-FFF2-40B4-BE49-F238E27FC236}">
                <a16:creationId xmlns:a16="http://schemas.microsoft.com/office/drawing/2014/main" id="{8DD36C20-10A4-4217-836E-67D95B6A78D5}"/>
              </a:ext>
            </a:extLst>
          </p:cNvPr>
          <p:cNvPicPr>
            <a:picLocks noChangeAspect="1"/>
          </p:cNvPicPr>
          <p:nvPr/>
        </p:nvPicPr>
        <p:blipFill rotWithShape="1">
          <a:blip r:embed="rId2">
            <a:extLst>
              <a:ext uri="{28A0092B-C50C-407E-A947-70E740481C1C}">
                <a14:useLocalDpi xmlns:a14="http://schemas.microsoft.com/office/drawing/2010/main" val="0"/>
              </a:ext>
            </a:extLst>
          </a:blip>
          <a:srcRect l="19502" t="4130" r="28133" b="20640"/>
          <a:stretch/>
        </p:blipFill>
        <p:spPr>
          <a:xfrm>
            <a:off x="456492" y="2395465"/>
            <a:ext cx="3312868" cy="3713325"/>
          </a:xfrm>
          <a:prstGeom prst="rect">
            <a:avLst/>
          </a:prstGeom>
        </p:spPr>
      </p:pic>
      <p:pic>
        <p:nvPicPr>
          <p:cNvPr id="17" name="Content Placeholder 7">
            <a:extLst>
              <a:ext uri="{FF2B5EF4-FFF2-40B4-BE49-F238E27FC236}">
                <a16:creationId xmlns:a16="http://schemas.microsoft.com/office/drawing/2014/main" id="{4AC624AD-15DF-4A2B-83D6-5BB00AA6C256}"/>
              </a:ext>
            </a:extLst>
          </p:cNvPr>
          <p:cNvPicPr>
            <a:picLocks noChangeAspect="1"/>
          </p:cNvPicPr>
          <p:nvPr/>
        </p:nvPicPr>
        <p:blipFill rotWithShape="1">
          <a:blip r:embed="rId3">
            <a:extLst>
              <a:ext uri="{28A0092B-C50C-407E-A947-70E740481C1C}">
                <a14:useLocalDpi xmlns:a14="http://schemas.microsoft.com/office/drawing/2010/main" val="0"/>
              </a:ext>
            </a:extLst>
          </a:blip>
          <a:srcRect l="28197" t="10031" r="30179" b="17443"/>
          <a:stretch/>
        </p:blipFill>
        <p:spPr>
          <a:xfrm>
            <a:off x="4151349" y="2395465"/>
            <a:ext cx="2731495" cy="3713324"/>
          </a:xfrm>
          <a:prstGeom prst="rect">
            <a:avLst/>
          </a:prstGeom>
        </p:spPr>
      </p:pic>
      <p:pic>
        <p:nvPicPr>
          <p:cNvPr id="18" name="Picture 17">
            <a:extLst>
              <a:ext uri="{FF2B5EF4-FFF2-40B4-BE49-F238E27FC236}">
                <a16:creationId xmlns:a16="http://schemas.microsoft.com/office/drawing/2014/main" id="{0F615E32-3C50-483E-8984-CEC134FA9CE5}"/>
              </a:ext>
            </a:extLst>
          </p:cNvPr>
          <p:cNvPicPr>
            <a:picLocks noChangeAspect="1"/>
          </p:cNvPicPr>
          <p:nvPr/>
        </p:nvPicPr>
        <p:blipFill rotWithShape="1">
          <a:blip r:embed="rId4">
            <a:extLst>
              <a:ext uri="{28A0092B-C50C-407E-A947-70E740481C1C}">
                <a14:useLocalDpi xmlns:a14="http://schemas.microsoft.com/office/drawing/2010/main" val="0"/>
              </a:ext>
            </a:extLst>
          </a:blip>
          <a:srcRect l="24972" t="15652" r="20638" b="27536"/>
          <a:stretch/>
        </p:blipFill>
        <p:spPr>
          <a:xfrm>
            <a:off x="7150720" y="2395465"/>
            <a:ext cx="4556400" cy="3713324"/>
          </a:xfrm>
          <a:prstGeom prst="rect">
            <a:avLst/>
          </a:prstGeom>
        </p:spPr>
      </p:pic>
      <p:sp>
        <p:nvSpPr>
          <p:cNvPr id="19" name="TextBox 18">
            <a:extLst>
              <a:ext uri="{FF2B5EF4-FFF2-40B4-BE49-F238E27FC236}">
                <a16:creationId xmlns:a16="http://schemas.microsoft.com/office/drawing/2014/main" id="{D80532D6-9093-4BF9-82C4-E02FC4B70A30}"/>
              </a:ext>
            </a:extLst>
          </p:cNvPr>
          <p:cNvSpPr txBox="1"/>
          <p:nvPr/>
        </p:nvSpPr>
        <p:spPr>
          <a:xfrm>
            <a:off x="3976783" y="6382921"/>
            <a:ext cx="3080626" cy="338554"/>
          </a:xfrm>
          <a:prstGeom prst="rect">
            <a:avLst/>
          </a:prstGeom>
          <a:solidFill>
            <a:schemeClr val="tx1"/>
          </a:solidFill>
        </p:spPr>
        <p:txBody>
          <a:bodyPr wrap="square" rtlCol="0">
            <a:spAutoFit/>
          </a:bodyPr>
          <a:lstStyle/>
          <a:p>
            <a:r>
              <a:rPr lang="en-US" sz="1600" dirty="0">
                <a:solidFill>
                  <a:schemeClr val="bg1"/>
                </a:solidFill>
              </a:rPr>
              <a:t>Fellowship Training Case: L.B 2017</a:t>
            </a:r>
          </a:p>
        </p:txBody>
      </p:sp>
    </p:spTree>
    <p:extLst>
      <p:ext uri="{BB962C8B-B14F-4D97-AF65-F5344CB8AC3E}">
        <p14:creationId xmlns:p14="http://schemas.microsoft.com/office/powerpoint/2010/main" val="292658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Lymph node disease with airway compression</a:t>
            </a:r>
            <a:endParaRPr lang="en-ZA" dirty="0"/>
          </a:p>
        </p:txBody>
      </p:sp>
      <p:pic>
        <p:nvPicPr>
          <p:cNvPr id="11" name="Picture 10">
            <a:extLst>
              <a:ext uri="{FF2B5EF4-FFF2-40B4-BE49-F238E27FC236}">
                <a16:creationId xmlns:a16="http://schemas.microsoft.com/office/drawing/2014/main" id="{4FE25890-B539-4B64-9542-C212DC8A8BB0}"/>
              </a:ext>
            </a:extLst>
          </p:cNvPr>
          <p:cNvPicPr>
            <a:picLocks noChangeAspect="1"/>
          </p:cNvPicPr>
          <p:nvPr/>
        </p:nvPicPr>
        <p:blipFill rotWithShape="1">
          <a:blip r:embed="rId2">
            <a:extLst>
              <a:ext uri="{28A0092B-C50C-407E-A947-70E740481C1C}">
                <a14:useLocalDpi xmlns:a14="http://schemas.microsoft.com/office/drawing/2010/main" val="0"/>
              </a:ext>
            </a:extLst>
          </a:blip>
          <a:srcRect l="66306" t="587" r="1096" b="67356"/>
          <a:stretch/>
        </p:blipFill>
        <p:spPr>
          <a:xfrm>
            <a:off x="242048" y="2050437"/>
            <a:ext cx="3880519" cy="3837401"/>
          </a:xfrm>
          <a:prstGeom prst="rect">
            <a:avLst/>
          </a:prstGeom>
        </p:spPr>
      </p:pic>
      <p:sp>
        <p:nvSpPr>
          <p:cNvPr id="6" name="Rectangle 5">
            <a:extLst>
              <a:ext uri="{FF2B5EF4-FFF2-40B4-BE49-F238E27FC236}">
                <a16:creationId xmlns:a16="http://schemas.microsoft.com/office/drawing/2014/main" id="{7A813AF1-8209-4C30-8548-F857DF062C86}"/>
              </a:ext>
            </a:extLst>
          </p:cNvPr>
          <p:cNvSpPr/>
          <p:nvPr/>
        </p:nvSpPr>
        <p:spPr>
          <a:xfrm>
            <a:off x="477520" y="1349273"/>
            <a:ext cx="11714480" cy="523220"/>
          </a:xfrm>
          <a:prstGeom prst="rect">
            <a:avLst/>
          </a:prstGeom>
        </p:spPr>
        <p:txBody>
          <a:bodyPr wrap="square">
            <a:spAutoFit/>
          </a:bodyPr>
          <a:lstStyle/>
          <a:p>
            <a:r>
              <a:rPr lang="en-US" sz="2800" b="1" i="1" dirty="0">
                <a:solidFill>
                  <a:srgbClr val="C00000"/>
                </a:solidFill>
              </a:rPr>
              <a:t>(c) Lobar or segmental collapse </a:t>
            </a:r>
            <a:r>
              <a:rPr lang="en-US" sz="2800" i="1" dirty="0">
                <a:solidFill>
                  <a:srgbClr val="C00000"/>
                </a:solidFill>
              </a:rPr>
              <a:t>–&gt; due to complete obstruction</a:t>
            </a:r>
            <a:endParaRPr lang="en-ZA" sz="2800" i="1" dirty="0">
              <a:solidFill>
                <a:srgbClr val="C00000"/>
              </a:solidFill>
            </a:endParaRPr>
          </a:p>
        </p:txBody>
      </p:sp>
      <p:pic>
        <p:nvPicPr>
          <p:cNvPr id="2" name="Picture 1">
            <a:extLst>
              <a:ext uri="{FF2B5EF4-FFF2-40B4-BE49-F238E27FC236}">
                <a16:creationId xmlns:a16="http://schemas.microsoft.com/office/drawing/2014/main" id="{DB31D290-EB79-4242-B55E-23648356E592}"/>
              </a:ext>
            </a:extLst>
          </p:cNvPr>
          <p:cNvPicPr>
            <a:picLocks noChangeAspect="1"/>
          </p:cNvPicPr>
          <p:nvPr/>
        </p:nvPicPr>
        <p:blipFill>
          <a:blip r:embed="rId3"/>
          <a:stretch>
            <a:fillRect/>
          </a:stretch>
        </p:blipFill>
        <p:spPr>
          <a:xfrm>
            <a:off x="5080600" y="2050437"/>
            <a:ext cx="3880520" cy="3979976"/>
          </a:xfrm>
          <a:prstGeom prst="rect">
            <a:avLst/>
          </a:prstGeom>
        </p:spPr>
      </p:pic>
      <p:sp>
        <p:nvSpPr>
          <p:cNvPr id="3" name="TextBox 2">
            <a:extLst>
              <a:ext uri="{FF2B5EF4-FFF2-40B4-BE49-F238E27FC236}">
                <a16:creationId xmlns:a16="http://schemas.microsoft.com/office/drawing/2014/main" id="{91688DF2-0E08-4244-B2FD-6B081C629D27}"/>
              </a:ext>
            </a:extLst>
          </p:cNvPr>
          <p:cNvSpPr txBox="1"/>
          <p:nvPr/>
        </p:nvSpPr>
        <p:spPr>
          <a:xfrm>
            <a:off x="9083040" y="4785360"/>
            <a:ext cx="3108960" cy="523220"/>
          </a:xfrm>
          <a:prstGeom prst="rect">
            <a:avLst/>
          </a:prstGeom>
          <a:noFill/>
        </p:spPr>
        <p:txBody>
          <a:bodyPr wrap="square" rtlCol="0">
            <a:spAutoFit/>
          </a:bodyPr>
          <a:lstStyle/>
          <a:p>
            <a:r>
              <a:rPr lang="en-US" sz="2800" dirty="0">
                <a:solidFill>
                  <a:srgbClr val="002060"/>
                </a:solidFill>
              </a:rPr>
              <a:t>Lower lobe collapse</a:t>
            </a:r>
            <a:endParaRPr lang="en-ZA" sz="2800" dirty="0">
              <a:solidFill>
                <a:srgbClr val="002060"/>
              </a:solidFill>
            </a:endParaRPr>
          </a:p>
        </p:txBody>
      </p:sp>
      <p:sp>
        <p:nvSpPr>
          <p:cNvPr id="9" name="TextBox 8">
            <a:extLst>
              <a:ext uri="{FF2B5EF4-FFF2-40B4-BE49-F238E27FC236}">
                <a16:creationId xmlns:a16="http://schemas.microsoft.com/office/drawing/2014/main" id="{9E416118-CE50-44E5-9E5A-815459356AB1}"/>
              </a:ext>
            </a:extLst>
          </p:cNvPr>
          <p:cNvSpPr txBox="1"/>
          <p:nvPr/>
        </p:nvSpPr>
        <p:spPr>
          <a:xfrm>
            <a:off x="4702776" y="6322060"/>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Tree>
    <p:extLst>
      <p:ext uri="{BB962C8B-B14F-4D97-AF65-F5344CB8AC3E}">
        <p14:creationId xmlns:p14="http://schemas.microsoft.com/office/powerpoint/2010/main" val="212024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10" name="Title 1">
            <a:extLst>
              <a:ext uri="{FF2B5EF4-FFF2-40B4-BE49-F238E27FC236}">
                <a16:creationId xmlns:a16="http://schemas.microsoft.com/office/drawing/2014/main" id="{6175D104-6BC5-464A-85C7-5857E1C3E4BC}"/>
              </a:ext>
            </a:extLst>
          </p:cNvPr>
          <p:cNvSpPr>
            <a:spLocks noGrp="1"/>
          </p:cNvSpPr>
          <p:nvPr>
            <p:ph type="title"/>
          </p:nvPr>
        </p:nvSpPr>
        <p:spPr>
          <a:xfrm>
            <a:off x="839788" y="365125"/>
            <a:ext cx="10515600" cy="1325563"/>
          </a:xfrm>
        </p:spPr>
        <p:txBody>
          <a:bodyPr/>
          <a:lstStyle/>
          <a:p>
            <a:r>
              <a:rPr lang="en-US" dirty="0"/>
              <a:t>Lymph node disease with bronchopneumonia</a:t>
            </a:r>
            <a:endParaRPr lang="en-ZA" dirty="0"/>
          </a:p>
        </p:txBody>
      </p:sp>
      <p:pic>
        <p:nvPicPr>
          <p:cNvPr id="11" name="Picture 10">
            <a:extLst>
              <a:ext uri="{FF2B5EF4-FFF2-40B4-BE49-F238E27FC236}">
                <a16:creationId xmlns:a16="http://schemas.microsoft.com/office/drawing/2014/main" id="{F4E938C7-F8C8-44D5-9726-591F8170ABEF}"/>
              </a:ext>
            </a:extLst>
          </p:cNvPr>
          <p:cNvPicPr>
            <a:picLocks noChangeAspect="1"/>
          </p:cNvPicPr>
          <p:nvPr/>
        </p:nvPicPr>
        <p:blipFill rotWithShape="1">
          <a:blip r:embed="rId2">
            <a:extLst>
              <a:ext uri="{28A0092B-C50C-407E-A947-70E740481C1C}">
                <a14:useLocalDpi xmlns:a14="http://schemas.microsoft.com/office/drawing/2010/main" val="0"/>
              </a:ext>
            </a:extLst>
          </a:blip>
          <a:srcRect l="1501" t="32578" r="66060" b="33309"/>
          <a:stretch/>
        </p:blipFill>
        <p:spPr>
          <a:xfrm>
            <a:off x="270006" y="1894260"/>
            <a:ext cx="4026786" cy="4258209"/>
          </a:xfrm>
          <a:prstGeom prst="rect">
            <a:avLst/>
          </a:prstGeom>
        </p:spPr>
      </p:pic>
      <p:sp>
        <p:nvSpPr>
          <p:cNvPr id="15" name="TextBox 14">
            <a:extLst>
              <a:ext uri="{FF2B5EF4-FFF2-40B4-BE49-F238E27FC236}">
                <a16:creationId xmlns:a16="http://schemas.microsoft.com/office/drawing/2014/main" id="{04052E32-89A0-40F0-8313-41D53969A083}"/>
              </a:ext>
            </a:extLst>
          </p:cNvPr>
          <p:cNvSpPr txBox="1"/>
          <p:nvPr/>
        </p:nvSpPr>
        <p:spPr>
          <a:xfrm>
            <a:off x="6611100" y="6302378"/>
            <a:ext cx="3200523" cy="338554"/>
          </a:xfrm>
          <a:prstGeom prst="rect">
            <a:avLst/>
          </a:prstGeom>
          <a:solidFill>
            <a:schemeClr val="tx1"/>
          </a:solidFill>
        </p:spPr>
        <p:txBody>
          <a:bodyPr wrap="square" rtlCol="0">
            <a:spAutoFit/>
          </a:bodyPr>
          <a:lstStyle/>
          <a:p>
            <a:r>
              <a:rPr lang="en-US" sz="1600" dirty="0">
                <a:solidFill>
                  <a:schemeClr val="bg1"/>
                </a:solidFill>
              </a:rPr>
              <a:t>Marais, B et al. </a:t>
            </a:r>
            <a:r>
              <a:rPr lang="en-US" sz="1600" dirty="0" err="1">
                <a:solidFill>
                  <a:schemeClr val="bg1"/>
                </a:solidFill>
              </a:rPr>
              <a:t>Pediatr</a:t>
            </a:r>
            <a:r>
              <a:rPr lang="en-US" sz="1600" dirty="0">
                <a:solidFill>
                  <a:schemeClr val="bg1"/>
                </a:solidFill>
              </a:rPr>
              <a:t> </a:t>
            </a:r>
            <a:r>
              <a:rPr lang="en-US" sz="1600" dirty="0" err="1">
                <a:solidFill>
                  <a:schemeClr val="bg1"/>
                </a:solidFill>
              </a:rPr>
              <a:t>Radiol</a:t>
            </a:r>
            <a:r>
              <a:rPr lang="en-US" sz="1600" dirty="0">
                <a:solidFill>
                  <a:schemeClr val="bg1"/>
                </a:solidFill>
              </a:rPr>
              <a:t> 2004.</a:t>
            </a:r>
          </a:p>
        </p:txBody>
      </p:sp>
      <p:pic>
        <p:nvPicPr>
          <p:cNvPr id="16" name="Picture 15">
            <a:extLst>
              <a:ext uri="{FF2B5EF4-FFF2-40B4-BE49-F238E27FC236}">
                <a16:creationId xmlns:a16="http://schemas.microsoft.com/office/drawing/2014/main" id="{E73E6270-1723-404F-950B-E6FD2202315A}"/>
              </a:ext>
            </a:extLst>
          </p:cNvPr>
          <p:cNvPicPr>
            <a:picLocks noChangeAspect="1"/>
          </p:cNvPicPr>
          <p:nvPr/>
        </p:nvPicPr>
        <p:blipFill>
          <a:blip r:embed="rId3"/>
          <a:stretch>
            <a:fillRect/>
          </a:stretch>
        </p:blipFill>
        <p:spPr>
          <a:xfrm>
            <a:off x="6004560" y="2076768"/>
            <a:ext cx="4413605" cy="4148140"/>
          </a:xfrm>
          <a:prstGeom prst="rect">
            <a:avLst/>
          </a:prstGeom>
        </p:spPr>
      </p:pic>
    </p:spTree>
    <p:extLst>
      <p:ext uri="{BB962C8B-B14F-4D97-AF65-F5344CB8AC3E}">
        <p14:creationId xmlns:p14="http://schemas.microsoft.com/office/powerpoint/2010/main" val="934807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pic>
        <p:nvPicPr>
          <p:cNvPr id="9" name="Picture 8">
            <a:extLst>
              <a:ext uri="{FF2B5EF4-FFF2-40B4-BE49-F238E27FC236}">
                <a16:creationId xmlns:a16="http://schemas.microsoft.com/office/drawing/2014/main" id="{07016E97-D203-4E65-879D-3903D25C40F4}"/>
              </a:ext>
            </a:extLst>
          </p:cNvPr>
          <p:cNvPicPr>
            <a:picLocks noChangeAspect="1"/>
          </p:cNvPicPr>
          <p:nvPr/>
        </p:nvPicPr>
        <p:blipFill rotWithShape="1">
          <a:blip r:embed="rId2">
            <a:extLst>
              <a:ext uri="{28A0092B-C50C-407E-A947-70E740481C1C}">
                <a14:useLocalDpi xmlns:a14="http://schemas.microsoft.com/office/drawing/2010/main" val="0"/>
              </a:ext>
            </a:extLst>
          </a:blip>
          <a:srcRect l="34280" t="33001" r="33147" b="34149"/>
          <a:stretch/>
        </p:blipFill>
        <p:spPr>
          <a:xfrm>
            <a:off x="838200" y="2596972"/>
            <a:ext cx="3530600" cy="3580325"/>
          </a:xfrm>
          <a:prstGeom prst="rect">
            <a:avLst/>
          </a:prstGeom>
        </p:spPr>
      </p:pic>
      <p:sp>
        <p:nvSpPr>
          <p:cNvPr id="10" name="Title 1">
            <a:extLst>
              <a:ext uri="{FF2B5EF4-FFF2-40B4-BE49-F238E27FC236}">
                <a16:creationId xmlns:a16="http://schemas.microsoft.com/office/drawing/2014/main" id="{EAA5DABA-DA4A-49D8-8CD9-652BDBE3F7FB}"/>
              </a:ext>
            </a:extLst>
          </p:cNvPr>
          <p:cNvSpPr>
            <a:spLocks noGrp="1"/>
          </p:cNvSpPr>
          <p:nvPr>
            <p:ph type="title"/>
          </p:nvPr>
        </p:nvSpPr>
        <p:spPr>
          <a:xfrm>
            <a:off x="839788" y="365125"/>
            <a:ext cx="10823892" cy="1325563"/>
          </a:xfrm>
        </p:spPr>
        <p:txBody>
          <a:bodyPr/>
          <a:lstStyle/>
          <a:p>
            <a:r>
              <a:rPr lang="en-US" dirty="0"/>
              <a:t>Lymph node disease with expansile pneumonia</a:t>
            </a:r>
            <a:endParaRPr lang="en-ZA" dirty="0"/>
          </a:p>
        </p:txBody>
      </p:sp>
      <p:pic>
        <p:nvPicPr>
          <p:cNvPr id="5" name="Picture 4">
            <a:extLst>
              <a:ext uri="{FF2B5EF4-FFF2-40B4-BE49-F238E27FC236}">
                <a16:creationId xmlns:a16="http://schemas.microsoft.com/office/drawing/2014/main" id="{DE4F3F41-079B-435B-BF8A-0FBB9545568D}"/>
              </a:ext>
            </a:extLst>
          </p:cNvPr>
          <p:cNvPicPr>
            <a:picLocks noChangeAspect="1"/>
          </p:cNvPicPr>
          <p:nvPr/>
        </p:nvPicPr>
        <p:blipFill>
          <a:blip r:embed="rId3"/>
          <a:stretch>
            <a:fillRect/>
          </a:stretch>
        </p:blipFill>
        <p:spPr>
          <a:xfrm>
            <a:off x="5770880" y="2596972"/>
            <a:ext cx="4833711" cy="3768960"/>
          </a:xfrm>
          <a:prstGeom prst="rect">
            <a:avLst/>
          </a:prstGeom>
        </p:spPr>
      </p:pic>
      <p:sp>
        <p:nvSpPr>
          <p:cNvPr id="12" name="Rectangle 11">
            <a:extLst>
              <a:ext uri="{FF2B5EF4-FFF2-40B4-BE49-F238E27FC236}">
                <a16:creationId xmlns:a16="http://schemas.microsoft.com/office/drawing/2014/main" id="{CD73335C-0C78-4588-99DF-68FBA88624DA}"/>
              </a:ext>
            </a:extLst>
          </p:cNvPr>
          <p:cNvSpPr/>
          <p:nvPr/>
        </p:nvSpPr>
        <p:spPr>
          <a:xfrm>
            <a:off x="457200" y="1404734"/>
            <a:ext cx="11440160" cy="1015663"/>
          </a:xfrm>
          <a:prstGeom prst="rect">
            <a:avLst/>
          </a:prstGeom>
        </p:spPr>
        <p:txBody>
          <a:bodyPr wrap="square">
            <a:spAutoFit/>
          </a:bodyPr>
          <a:lstStyle/>
          <a:p>
            <a:r>
              <a:rPr lang="en-ZA" sz="2000" b="1" i="1" dirty="0">
                <a:solidFill>
                  <a:srgbClr val="C00000"/>
                </a:solidFill>
              </a:rPr>
              <a:t>Lymph node ulcerates </a:t>
            </a:r>
            <a:r>
              <a:rPr lang="en-US" sz="2000" b="1" i="1" dirty="0">
                <a:solidFill>
                  <a:srgbClr val="C00000"/>
                </a:solidFill>
              </a:rPr>
              <a:t>through the bronchus wall, causes </a:t>
            </a:r>
            <a:r>
              <a:rPr lang="en-US" sz="2000" b="1" i="1" u="sng" dirty="0">
                <a:solidFill>
                  <a:srgbClr val="C00000"/>
                </a:solidFill>
              </a:rPr>
              <a:t>occlusion</a:t>
            </a:r>
            <a:r>
              <a:rPr lang="en-US" sz="2000" b="1" i="1" dirty="0">
                <a:solidFill>
                  <a:srgbClr val="C00000"/>
                </a:solidFill>
              </a:rPr>
              <a:t> of the bronchus as well as </a:t>
            </a:r>
            <a:r>
              <a:rPr lang="en-US" sz="2000" b="1" i="1" u="sng" dirty="0">
                <a:solidFill>
                  <a:srgbClr val="C00000"/>
                </a:solidFill>
              </a:rPr>
              <a:t>aspiration of infected material into the lobe</a:t>
            </a:r>
            <a:r>
              <a:rPr lang="en-US" sz="2000" b="1" i="1" dirty="0">
                <a:solidFill>
                  <a:srgbClr val="C00000"/>
                </a:solidFill>
              </a:rPr>
              <a:t>. </a:t>
            </a:r>
            <a:r>
              <a:rPr lang="en-US" sz="2000" b="1" i="1" dirty="0">
                <a:solidFill>
                  <a:srgbClr val="1F1A17"/>
                </a:solidFill>
              </a:rPr>
              <a:t>Continued immunological response </a:t>
            </a:r>
            <a:r>
              <a:rPr lang="en-US" sz="2000" i="1" dirty="0">
                <a:solidFill>
                  <a:srgbClr val="1F1A17"/>
                </a:solidFill>
              </a:rPr>
              <a:t>in the lobe leads to the </a:t>
            </a:r>
            <a:r>
              <a:rPr lang="en-US" sz="2000" b="1" i="1" dirty="0">
                <a:solidFill>
                  <a:srgbClr val="1F1A17"/>
                </a:solidFill>
              </a:rPr>
              <a:t>accumulation of infected material in the lobe</a:t>
            </a:r>
            <a:r>
              <a:rPr lang="en-US" sz="2000" i="1" dirty="0">
                <a:solidFill>
                  <a:srgbClr val="1F1A17"/>
                </a:solidFill>
              </a:rPr>
              <a:t>. This process leads to expansion in the size </a:t>
            </a:r>
            <a:r>
              <a:rPr lang="en-ZA" sz="2000" i="1" dirty="0">
                <a:solidFill>
                  <a:srgbClr val="1F1A17"/>
                </a:solidFill>
              </a:rPr>
              <a:t>of the lobe.</a:t>
            </a:r>
            <a:endParaRPr lang="en-ZA" sz="2000" i="1" dirty="0"/>
          </a:p>
        </p:txBody>
      </p:sp>
      <p:sp>
        <p:nvSpPr>
          <p:cNvPr id="14" name="TextBox 13">
            <a:extLst>
              <a:ext uri="{FF2B5EF4-FFF2-40B4-BE49-F238E27FC236}">
                <a16:creationId xmlns:a16="http://schemas.microsoft.com/office/drawing/2014/main" id="{74A22840-1BDD-4283-A8A2-893959098BB6}"/>
              </a:ext>
            </a:extLst>
          </p:cNvPr>
          <p:cNvSpPr txBox="1"/>
          <p:nvPr/>
        </p:nvSpPr>
        <p:spPr>
          <a:xfrm>
            <a:off x="6611100" y="6302378"/>
            <a:ext cx="3200523" cy="338554"/>
          </a:xfrm>
          <a:prstGeom prst="rect">
            <a:avLst/>
          </a:prstGeom>
          <a:solidFill>
            <a:schemeClr val="tx1"/>
          </a:solidFill>
        </p:spPr>
        <p:txBody>
          <a:bodyPr wrap="square" rtlCol="0">
            <a:spAutoFit/>
          </a:bodyPr>
          <a:lstStyle/>
          <a:p>
            <a:r>
              <a:rPr lang="en-US" sz="1600" dirty="0">
                <a:solidFill>
                  <a:schemeClr val="bg1"/>
                </a:solidFill>
              </a:rPr>
              <a:t>Marais, B et al. </a:t>
            </a:r>
            <a:r>
              <a:rPr lang="en-US" sz="1600" dirty="0" err="1">
                <a:solidFill>
                  <a:schemeClr val="bg1"/>
                </a:solidFill>
              </a:rPr>
              <a:t>Pediatr</a:t>
            </a:r>
            <a:r>
              <a:rPr lang="en-US" sz="1600" dirty="0">
                <a:solidFill>
                  <a:schemeClr val="bg1"/>
                </a:solidFill>
              </a:rPr>
              <a:t> </a:t>
            </a:r>
            <a:r>
              <a:rPr lang="en-US" sz="1600" dirty="0" err="1">
                <a:solidFill>
                  <a:schemeClr val="bg1"/>
                </a:solidFill>
              </a:rPr>
              <a:t>Radiol</a:t>
            </a:r>
            <a:r>
              <a:rPr lang="en-US" sz="1600" dirty="0">
                <a:solidFill>
                  <a:schemeClr val="bg1"/>
                </a:solidFill>
              </a:rPr>
              <a:t> 2004.</a:t>
            </a:r>
          </a:p>
        </p:txBody>
      </p:sp>
    </p:spTree>
    <p:extLst>
      <p:ext uri="{BB962C8B-B14F-4D97-AF65-F5344CB8AC3E}">
        <p14:creationId xmlns:p14="http://schemas.microsoft.com/office/powerpoint/2010/main" val="362839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pic>
        <p:nvPicPr>
          <p:cNvPr id="10" name="Picture 9">
            <a:extLst>
              <a:ext uri="{FF2B5EF4-FFF2-40B4-BE49-F238E27FC236}">
                <a16:creationId xmlns:a16="http://schemas.microsoft.com/office/drawing/2014/main" id="{77A23B5E-94AE-4673-8475-5639FBFF5F4C}"/>
              </a:ext>
            </a:extLst>
          </p:cNvPr>
          <p:cNvPicPr>
            <a:picLocks noChangeAspect="1"/>
          </p:cNvPicPr>
          <p:nvPr/>
        </p:nvPicPr>
        <p:blipFill rotWithShape="1">
          <a:blip r:embed="rId2">
            <a:extLst>
              <a:ext uri="{28A0092B-C50C-407E-A947-70E740481C1C}">
                <a14:useLocalDpi xmlns:a14="http://schemas.microsoft.com/office/drawing/2010/main" val="0"/>
              </a:ext>
            </a:extLst>
          </a:blip>
          <a:srcRect l="66668" t="32464" r="2505" b="34038"/>
          <a:stretch/>
        </p:blipFill>
        <p:spPr>
          <a:xfrm>
            <a:off x="249352" y="1690688"/>
            <a:ext cx="4106080" cy="4486702"/>
          </a:xfrm>
          <a:prstGeom prst="rect">
            <a:avLst/>
          </a:prstGeom>
        </p:spPr>
      </p:pic>
      <p:sp>
        <p:nvSpPr>
          <p:cNvPr id="11" name="Title 1">
            <a:extLst>
              <a:ext uri="{FF2B5EF4-FFF2-40B4-BE49-F238E27FC236}">
                <a16:creationId xmlns:a16="http://schemas.microsoft.com/office/drawing/2014/main" id="{D478F041-F454-4E00-94F1-D6D639C19891}"/>
              </a:ext>
            </a:extLst>
          </p:cNvPr>
          <p:cNvSpPr>
            <a:spLocks noGrp="1"/>
          </p:cNvSpPr>
          <p:nvPr>
            <p:ph type="title"/>
          </p:nvPr>
        </p:nvSpPr>
        <p:spPr>
          <a:xfrm>
            <a:off x="839788" y="365125"/>
            <a:ext cx="10515600" cy="1325563"/>
          </a:xfrm>
        </p:spPr>
        <p:txBody>
          <a:bodyPr/>
          <a:lstStyle/>
          <a:p>
            <a:r>
              <a:rPr lang="en-US" dirty="0"/>
              <a:t>Disseminated (</a:t>
            </a:r>
            <a:r>
              <a:rPr lang="en-US" dirty="0" err="1"/>
              <a:t>miliary</a:t>
            </a:r>
            <a:r>
              <a:rPr lang="en-US" dirty="0"/>
              <a:t>) disease</a:t>
            </a:r>
            <a:endParaRPr lang="en-ZA" dirty="0"/>
          </a:p>
        </p:txBody>
      </p:sp>
      <p:pic>
        <p:nvPicPr>
          <p:cNvPr id="14" name="Picture 13">
            <a:extLst>
              <a:ext uri="{FF2B5EF4-FFF2-40B4-BE49-F238E27FC236}">
                <a16:creationId xmlns:a16="http://schemas.microsoft.com/office/drawing/2014/main" id="{69BD7425-289F-40AA-AC0F-703687A60E89}"/>
              </a:ext>
            </a:extLst>
          </p:cNvPr>
          <p:cNvPicPr>
            <a:picLocks noChangeAspect="1"/>
          </p:cNvPicPr>
          <p:nvPr/>
        </p:nvPicPr>
        <p:blipFill>
          <a:blip r:embed="rId3"/>
          <a:stretch>
            <a:fillRect/>
          </a:stretch>
        </p:blipFill>
        <p:spPr>
          <a:xfrm>
            <a:off x="5764410" y="2116296"/>
            <a:ext cx="3905169" cy="4266625"/>
          </a:xfrm>
          <a:prstGeom prst="rect">
            <a:avLst/>
          </a:prstGeom>
        </p:spPr>
      </p:pic>
      <p:sp>
        <p:nvSpPr>
          <p:cNvPr id="17" name="TextBox 16">
            <a:extLst>
              <a:ext uri="{FF2B5EF4-FFF2-40B4-BE49-F238E27FC236}">
                <a16:creationId xmlns:a16="http://schemas.microsoft.com/office/drawing/2014/main" id="{E980F702-D57B-4C32-A240-736CF349F592}"/>
              </a:ext>
            </a:extLst>
          </p:cNvPr>
          <p:cNvSpPr txBox="1"/>
          <p:nvPr/>
        </p:nvSpPr>
        <p:spPr>
          <a:xfrm>
            <a:off x="5398911" y="6382921"/>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
        <p:nvSpPr>
          <p:cNvPr id="16" name="Rectangle 15">
            <a:extLst>
              <a:ext uri="{FF2B5EF4-FFF2-40B4-BE49-F238E27FC236}">
                <a16:creationId xmlns:a16="http://schemas.microsoft.com/office/drawing/2014/main" id="{3BDFA681-8468-4072-8ED3-B8DCE2C3C3A7}"/>
              </a:ext>
            </a:extLst>
          </p:cNvPr>
          <p:cNvSpPr/>
          <p:nvPr/>
        </p:nvSpPr>
        <p:spPr>
          <a:xfrm>
            <a:off x="4653280" y="1177577"/>
            <a:ext cx="7289368" cy="923330"/>
          </a:xfrm>
          <a:prstGeom prst="rect">
            <a:avLst/>
          </a:prstGeom>
        </p:spPr>
        <p:txBody>
          <a:bodyPr wrap="square">
            <a:spAutoFit/>
          </a:bodyPr>
          <a:lstStyle/>
          <a:p>
            <a:r>
              <a:rPr lang="en-US" b="1" i="1" dirty="0">
                <a:solidFill>
                  <a:srgbClr val="C00000"/>
                </a:solidFill>
              </a:rPr>
              <a:t>Involvement of blood vessels by the primary complex </a:t>
            </a:r>
            <a:r>
              <a:rPr lang="en-US" b="1" i="1" dirty="0">
                <a:solidFill>
                  <a:srgbClr val="1F1A17"/>
                </a:solidFill>
              </a:rPr>
              <a:t>-&gt; </a:t>
            </a:r>
            <a:r>
              <a:rPr lang="en-US" b="1" i="1" dirty="0">
                <a:solidFill>
                  <a:srgbClr val="002060"/>
                </a:solidFill>
              </a:rPr>
              <a:t>large numbers of bacilli are then spread throughout the body </a:t>
            </a:r>
            <a:r>
              <a:rPr lang="en-US" b="1" i="1" dirty="0">
                <a:solidFill>
                  <a:srgbClr val="1F1A17"/>
                </a:solidFill>
              </a:rPr>
              <a:t>and lead to the development of </a:t>
            </a:r>
            <a:r>
              <a:rPr lang="en-US" b="1" i="1" u="sng" dirty="0">
                <a:solidFill>
                  <a:srgbClr val="1F1A17"/>
                </a:solidFill>
              </a:rPr>
              <a:t>granulomas in all the involved organs</a:t>
            </a:r>
            <a:r>
              <a:rPr lang="en-US" b="1" i="1" dirty="0">
                <a:solidFill>
                  <a:srgbClr val="1F1A17"/>
                </a:solidFill>
              </a:rPr>
              <a:t>.</a:t>
            </a:r>
            <a:endParaRPr lang="en-ZA" b="1" i="1" dirty="0"/>
          </a:p>
        </p:txBody>
      </p:sp>
    </p:spTree>
    <p:extLst>
      <p:ext uri="{BB962C8B-B14F-4D97-AF65-F5344CB8AC3E}">
        <p14:creationId xmlns:p14="http://schemas.microsoft.com/office/powerpoint/2010/main" val="278140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8A509B-DFBB-4ED2-9B0B-F4CBFC4EB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21448" y="4575011"/>
            <a:ext cx="2471166" cy="1420511"/>
          </a:xfrm>
          <a:prstGeom prst="rect">
            <a:avLst/>
          </a:prstGeom>
        </p:spPr>
      </p:pic>
      <p:pic>
        <p:nvPicPr>
          <p:cNvPr id="6" name="Picture 5">
            <a:extLst>
              <a:ext uri="{FF2B5EF4-FFF2-40B4-BE49-F238E27FC236}">
                <a16:creationId xmlns:a16="http://schemas.microsoft.com/office/drawing/2014/main" id="{7BBC6D7D-BD29-4975-8DD4-7403E8F4AE46}"/>
              </a:ext>
            </a:extLst>
          </p:cNvPr>
          <p:cNvPicPr>
            <a:picLocks noChangeAspect="1"/>
          </p:cNvPicPr>
          <p:nvPr/>
        </p:nvPicPr>
        <p:blipFill>
          <a:blip r:embed="rId3"/>
          <a:stretch>
            <a:fillRect/>
          </a:stretch>
        </p:blipFill>
        <p:spPr>
          <a:xfrm>
            <a:off x="495564" y="340680"/>
            <a:ext cx="11181527" cy="1508440"/>
          </a:xfrm>
          <a:prstGeom prst="rect">
            <a:avLst/>
          </a:prstGeom>
        </p:spPr>
      </p:pic>
      <p:pic>
        <p:nvPicPr>
          <p:cNvPr id="8" name="Picture 7">
            <a:extLst>
              <a:ext uri="{FF2B5EF4-FFF2-40B4-BE49-F238E27FC236}">
                <a16:creationId xmlns:a16="http://schemas.microsoft.com/office/drawing/2014/main" id="{3D099593-43ED-434C-8D71-A6D24A32FE4E}"/>
              </a:ext>
            </a:extLst>
          </p:cNvPr>
          <p:cNvPicPr>
            <a:picLocks noChangeAspect="1"/>
          </p:cNvPicPr>
          <p:nvPr/>
        </p:nvPicPr>
        <p:blipFill>
          <a:blip r:embed="rId4"/>
          <a:stretch>
            <a:fillRect/>
          </a:stretch>
        </p:blipFill>
        <p:spPr>
          <a:xfrm>
            <a:off x="475603" y="1803725"/>
            <a:ext cx="11240793" cy="1610040"/>
          </a:xfrm>
          <a:prstGeom prst="rect">
            <a:avLst/>
          </a:prstGeom>
        </p:spPr>
      </p:pic>
      <p:sp>
        <p:nvSpPr>
          <p:cNvPr id="9" name="TextBox 8">
            <a:extLst>
              <a:ext uri="{FF2B5EF4-FFF2-40B4-BE49-F238E27FC236}">
                <a16:creationId xmlns:a16="http://schemas.microsoft.com/office/drawing/2014/main" id="{CFA8AAC3-E303-4710-9306-EEC1D338B560}"/>
              </a:ext>
            </a:extLst>
          </p:cNvPr>
          <p:cNvSpPr txBox="1"/>
          <p:nvPr/>
        </p:nvSpPr>
        <p:spPr>
          <a:xfrm>
            <a:off x="1885381" y="3388690"/>
            <a:ext cx="8178372" cy="338554"/>
          </a:xfrm>
          <a:prstGeom prst="rect">
            <a:avLst/>
          </a:prstGeom>
          <a:solidFill>
            <a:schemeClr val="tx1"/>
          </a:solidFill>
        </p:spPr>
        <p:txBody>
          <a:bodyPr wrap="square" rtlCol="0">
            <a:spAutoFit/>
          </a:bodyPr>
          <a:lstStyle/>
          <a:p>
            <a:r>
              <a:rPr lang="en-US" sz="1600" dirty="0">
                <a:solidFill>
                  <a:schemeClr val="bg1"/>
                </a:solidFill>
              </a:rPr>
              <a:t>2017 Third Edition Kenya MOH National Guidelines on Management of Tuberculosis in Children.</a:t>
            </a:r>
          </a:p>
        </p:txBody>
      </p:sp>
      <p:pic>
        <p:nvPicPr>
          <p:cNvPr id="12" name="Picture 11">
            <a:extLst>
              <a:ext uri="{FF2B5EF4-FFF2-40B4-BE49-F238E27FC236}">
                <a16:creationId xmlns:a16="http://schemas.microsoft.com/office/drawing/2014/main" id="{434F0CA6-B920-41BA-BC46-F223510D11E4}"/>
              </a:ext>
            </a:extLst>
          </p:cNvPr>
          <p:cNvPicPr>
            <a:picLocks noChangeAspect="1"/>
          </p:cNvPicPr>
          <p:nvPr/>
        </p:nvPicPr>
        <p:blipFill>
          <a:blip r:embed="rId5"/>
          <a:stretch>
            <a:fillRect/>
          </a:stretch>
        </p:blipFill>
        <p:spPr>
          <a:xfrm>
            <a:off x="3270482" y="4070905"/>
            <a:ext cx="2631439" cy="2473165"/>
          </a:xfrm>
          <a:prstGeom prst="rect">
            <a:avLst/>
          </a:prstGeom>
        </p:spPr>
      </p:pic>
      <p:pic>
        <p:nvPicPr>
          <p:cNvPr id="1026" name="Picture 2" descr="Image result for sputum sample from child">
            <a:extLst>
              <a:ext uri="{FF2B5EF4-FFF2-40B4-BE49-F238E27FC236}">
                <a16:creationId xmlns:a16="http://schemas.microsoft.com/office/drawing/2014/main" id="{E63AAAF2-6640-4D8E-A898-EA7A5D8C6B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0159" y="4018368"/>
            <a:ext cx="4851626" cy="24721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499EE70-AE0E-4DD2-86FE-B279413693AC}"/>
              </a:ext>
            </a:extLst>
          </p:cNvPr>
          <p:cNvSpPr/>
          <p:nvPr/>
        </p:nvSpPr>
        <p:spPr>
          <a:xfrm>
            <a:off x="8615680" y="6087336"/>
            <a:ext cx="2726105" cy="400110"/>
          </a:xfrm>
          <a:prstGeom prst="rect">
            <a:avLst/>
          </a:prstGeom>
        </p:spPr>
        <p:txBody>
          <a:bodyPr wrap="square">
            <a:spAutoFit/>
          </a:bodyPr>
          <a:lstStyle/>
          <a:p>
            <a:r>
              <a:rPr lang="en-ZA" sz="500" dirty="0">
                <a:solidFill>
                  <a:schemeClr val="bg1"/>
                </a:solidFill>
              </a:rPr>
              <a:t>https://www.google.com/url?sa=i&amp;source=images&amp;cd=&amp;ved=2ahUKEwjY88-wnLrjAhWFz4UKHTOuAjQQjRx6BAgBEAQ&amp;url=https%3A%2F%2Fchildhoodtb.theunion.org%2Fsystem%2Fresources%2Fattachments%2F000%2F000%2F031%2Foriginal%2FSW7_FINAL_NPA_Job_Aid.pdf%3F1493736400&amp;psig=AOvVaw20YBbSzkLwsLf3D2ldNaFr&amp;ust=1563393324790422</a:t>
            </a:r>
          </a:p>
        </p:txBody>
      </p:sp>
    </p:spTree>
    <p:extLst>
      <p:ext uri="{BB962C8B-B14F-4D97-AF65-F5344CB8AC3E}">
        <p14:creationId xmlns:p14="http://schemas.microsoft.com/office/powerpoint/2010/main" val="4538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pic>
        <p:nvPicPr>
          <p:cNvPr id="10" name="Picture 9">
            <a:extLst>
              <a:ext uri="{FF2B5EF4-FFF2-40B4-BE49-F238E27FC236}">
                <a16:creationId xmlns:a16="http://schemas.microsoft.com/office/drawing/2014/main" id="{6DD9BB3D-BC71-4434-ACBF-80B1AFEC2768}"/>
              </a:ext>
            </a:extLst>
          </p:cNvPr>
          <p:cNvPicPr>
            <a:picLocks noChangeAspect="1"/>
          </p:cNvPicPr>
          <p:nvPr/>
        </p:nvPicPr>
        <p:blipFill rotWithShape="1">
          <a:blip r:embed="rId2">
            <a:extLst>
              <a:ext uri="{28A0092B-C50C-407E-A947-70E740481C1C}">
                <a14:useLocalDpi xmlns:a14="http://schemas.microsoft.com/office/drawing/2010/main" val="0"/>
              </a:ext>
            </a:extLst>
          </a:blip>
          <a:srcRect l="1289" t="65422" r="67016" b="768"/>
          <a:stretch/>
        </p:blipFill>
        <p:spPr>
          <a:xfrm>
            <a:off x="609599" y="1690688"/>
            <a:ext cx="3713906" cy="3983796"/>
          </a:xfrm>
          <a:prstGeom prst="rect">
            <a:avLst/>
          </a:prstGeom>
        </p:spPr>
      </p:pic>
      <p:sp>
        <p:nvSpPr>
          <p:cNvPr id="11" name="Title 1">
            <a:extLst>
              <a:ext uri="{FF2B5EF4-FFF2-40B4-BE49-F238E27FC236}">
                <a16:creationId xmlns:a16="http://schemas.microsoft.com/office/drawing/2014/main" id="{71D42783-032B-44BB-AC95-F5A6AE0B49AB}"/>
              </a:ext>
            </a:extLst>
          </p:cNvPr>
          <p:cNvSpPr>
            <a:spLocks noGrp="1"/>
          </p:cNvSpPr>
          <p:nvPr>
            <p:ph type="title"/>
          </p:nvPr>
        </p:nvSpPr>
        <p:spPr>
          <a:xfrm>
            <a:off x="839788" y="365125"/>
            <a:ext cx="10515600" cy="1325563"/>
          </a:xfrm>
        </p:spPr>
        <p:txBody>
          <a:bodyPr/>
          <a:lstStyle/>
          <a:p>
            <a:r>
              <a:rPr lang="en-US" dirty="0"/>
              <a:t>Pleural effusion</a:t>
            </a:r>
            <a:endParaRPr lang="en-ZA" dirty="0"/>
          </a:p>
        </p:txBody>
      </p:sp>
      <p:pic>
        <p:nvPicPr>
          <p:cNvPr id="5" name="Picture 4">
            <a:extLst>
              <a:ext uri="{FF2B5EF4-FFF2-40B4-BE49-F238E27FC236}">
                <a16:creationId xmlns:a16="http://schemas.microsoft.com/office/drawing/2014/main" id="{4DB473EA-1FB7-41FC-9607-A379FEE3D56C}"/>
              </a:ext>
            </a:extLst>
          </p:cNvPr>
          <p:cNvPicPr>
            <a:picLocks noChangeAspect="1"/>
          </p:cNvPicPr>
          <p:nvPr/>
        </p:nvPicPr>
        <p:blipFill>
          <a:blip r:embed="rId3"/>
          <a:stretch>
            <a:fillRect/>
          </a:stretch>
        </p:blipFill>
        <p:spPr>
          <a:xfrm>
            <a:off x="5860469" y="2318582"/>
            <a:ext cx="4448175" cy="3983796"/>
          </a:xfrm>
          <a:prstGeom prst="rect">
            <a:avLst/>
          </a:prstGeom>
        </p:spPr>
      </p:pic>
      <p:sp>
        <p:nvSpPr>
          <p:cNvPr id="12" name="TextBox 11">
            <a:extLst>
              <a:ext uri="{FF2B5EF4-FFF2-40B4-BE49-F238E27FC236}">
                <a16:creationId xmlns:a16="http://schemas.microsoft.com/office/drawing/2014/main" id="{06CA2345-70C0-40DD-918C-2568D2B2AF4A}"/>
              </a:ext>
            </a:extLst>
          </p:cNvPr>
          <p:cNvSpPr txBox="1"/>
          <p:nvPr/>
        </p:nvSpPr>
        <p:spPr>
          <a:xfrm>
            <a:off x="6581282" y="6382921"/>
            <a:ext cx="3200523" cy="338554"/>
          </a:xfrm>
          <a:prstGeom prst="rect">
            <a:avLst/>
          </a:prstGeom>
          <a:solidFill>
            <a:schemeClr val="tx1"/>
          </a:solidFill>
        </p:spPr>
        <p:txBody>
          <a:bodyPr wrap="square" rtlCol="0">
            <a:spAutoFit/>
          </a:bodyPr>
          <a:lstStyle/>
          <a:p>
            <a:r>
              <a:rPr lang="en-US" sz="1600" dirty="0">
                <a:solidFill>
                  <a:schemeClr val="bg1"/>
                </a:solidFill>
              </a:rPr>
              <a:t>Marais, B et al. </a:t>
            </a:r>
            <a:r>
              <a:rPr lang="en-US" sz="1600" dirty="0" err="1">
                <a:solidFill>
                  <a:schemeClr val="bg1"/>
                </a:solidFill>
              </a:rPr>
              <a:t>Pediatr</a:t>
            </a:r>
            <a:r>
              <a:rPr lang="en-US" sz="1600" dirty="0">
                <a:solidFill>
                  <a:schemeClr val="bg1"/>
                </a:solidFill>
              </a:rPr>
              <a:t> </a:t>
            </a:r>
            <a:r>
              <a:rPr lang="en-US" sz="1600" dirty="0" err="1">
                <a:solidFill>
                  <a:schemeClr val="bg1"/>
                </a:solidFill>
              </a:rPr>
              <a:t>Radiol</a:t>
            </a:r>
            <a:r>
              <a:rPr lang="en-US" sz="1600" dirty="0">
                <a:solidFill>
                  <a:schemeClr val="bg1"/>
                </a:solidFill>
              </a:rPr>
              <a:t> 2004.</a:t>
            </a:r>
          </a:p>
        </p:txBody>
      </p:sp>
      <p:sp>
        <p:nvSpPr>
          <p:cNvPr id="9" name="Rectangle 8">
            <a:extLst>
              <a:ext uri="{FF2B5EF4-FFF2-40B4-BE49-F238E27FC236}">
                <a16:creationId xmlns:a16="http://schemas.microsoft.com/office/drawing/2014/main" id="{944F7AEA-E500-4121-8656-8CF53A5E8D59}"/>
              </a:ext>
            </a:extLst>
          </p:cNvPr>
          <p:cNvSpPr/>
          <p:nvPr/>
        </p:nvSpPr>
        <p:spPr>
          <a:xfrm>
            <a:off x="4618366" y="1309566"/>
            <a:ext cx="7573634" cy="923330"/>
          </a:xfrm>
          <a:prstGeom prst="rect">
            <a:avLst/>
          </a:prstGeom>
        </p:spPr>
        <p:txBody>
          <a:bodyPr wrap="square">
            <a:spAutoFit/>
          </a:bodyPr>
          <a:lstStyle/>
          <a:p>
            <a:r>
              <a:rPr lang="en-US" b="1" i="1" u="sng" dirty="0">
                <a:solidFill>
                  <a:srgbClr val="C00000"/>
                </a:solidFill>
              </a:rPr>
              <a:t>Hypersensitive immune response to the </a:t>
            </a:r>
            <a:r>
              <a:rPr lang="en-US" b="1" i="1" u="sng" dirty="0" err="1">
                <a:solidFill>
                  <a:srgbClr val="C00000"/>
                </a:solidFill>
              </a:rPr>
              <a:t>tuberculoprotein</a:t>
            </a:r>
            <a:r>
              <a:rPr lang="en-US" b="1" i="1" u="sng" dirty="0">
                <a:solidFill>
                  <a:srgbClr val="C00000"/>
                </a:solidFill>
              </a:rPr>
              <a:t> in the pleural cavity</a:t>
            </a:r>
            <a:r>
              <a:rPr lang="en-US" b="1" i="1" dirty="0">
                <a:solidFill>
                  <a:srgbClr val="C00000"/>
                </a:solidFill>
              </a:rPr>
              <a:t>. </a:t>
            </a:r>
            <a:r>
              <a:rPr lang="en-US" b="1" i="1" dirty="0">
                <a:solidFill>
                  <a:srgbClr val="002060"/>
                </a:solidFill>
              </a:rPr>
              <a:t>Occurs when the primary focus ruptures into the pleura cavity, </a:t>
            </a:r>
            <a:r>
              <a:rPr lang="en-US" b="1" i="1" dirty="0">
                <a:solidFill>
                  <a:srgbClr val="C00000"/>
                </a:solidFill>
              </a:rPr>
              <a:t> </a:t>
            </a:r>
            <a:r>
              <a:rPr lang="en-US" b="1" i="1" dirty="0"/>
              <a:t>releasing the </a:t>
            </a:r>
            <a:r>
              <a:rPr lang="en-US" b="1" i="1" dirty="0" err="1"/>
              <a:t>tuberculoprotein</a:t>
            </a:r>
            <a:r>
              <a:rPr lang="en-US" b="1" i="1" dirty="0"/>
              <a:t> and a small number of bacilli.</a:t>
            </a:r>
            <a:endParaRPr lang="en-ZA" b="1" i="1" dirty="0"/>
          </a:p>
        </p:txBody>
      </p:sp>
    </p:spTree>
    <p:extLst>
      <p:ext uri="{BB962C8B-B14F-4D97-AF65-F5344CB8AC3E}">
        <p14:creationId xmlns:p14="http://schemas.microsoft.com/office/powerpoint/2010/main" val="55454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pic>
        <p:nvPicPr>
          <p:cNvPr id="10" name="Picture 9">
            <a:extLst>
              <a:ext uri="{FF2B5EF4-FFF2-40B4-BE49-F238E27FC236}">
                <a16:creationId xmlns:a16="http://schemas.microsoft.com/office/drawing/2014/main" id="{B25D4BA1-4E8C-4ECD-94AD-A1CF25771AE4}"/>
              </a:ext>
            </a:extLst>
          </p:cNvPr>
          <p:cNvPicPr>
            <a:picLocks noChangeAspect="1"/>
          </p:cNvPicPr>
          <p:nvPr/>
        </p:nvPicPr>
        <p:blipFill rotWithShape="1">
          <a:blip r:embed="rId2">
            <a:extLst>
              <a:ext uri="{28A0092B-C50C-407E-A947-70E740481C1C}">
                <a14:useLocalDpi xmlns:a14="http://schemas.microsoft.com/office/drawing/2010/main" val="0"/>
              </a:ext>
            </a:extLst>
          </a:blip>
          <a:srcRect l="33709" t="65962" r="32245" b="1260"/>
          <a:stretch/>
        </p:blipFill>
        <p:spPr>
          <a:xfrm>
            <a:off x="182344" y="2046906"/>
            <a:ext cx="3860890" cy="3737668"/>
          </a:xfrm>
          <a:prstGeom prst="rect">
            <a:avLst/>
          </a:prstGeom>
        </p:spPr>
      </p:pic>
      <p:sp>
        <p:nvSpPr>
          <p:cNvPr id="11" name="Title 1">
            <a:extLst>
              <a:ext uri="{FF2B5EF4-FFF2-40B4-BE49-F238E27FC236}">
                <a16:creationId xmlns:a16="http://schemas.microsoft.com/office/drawing/2014/main" id="{11CF4CA6-4AD9-4837-A9F5-7C3C481091E6}"/>
              </a:ext>
            </a:extLst>
          </p:cNvPr>
          <p:cNvSpPr>
            <a:spLocks noGrp="1"/>
          </p:cNvSpPr>
          <p:nvPr>
            <p:ph type="title"/>
          </p:nvPr>
        </p:nvSpPr>
        <p:spPr>
          <a:xfrm>
            <a:off x="839788" y="365125"/>
            <a:ext cx="10515600" cy="1325563"/>
          </a:xfrm>
        </p:spPr>
        <p:txBody>
          <a:bodyPr/>
          <a:lstStyle/>
          <a:p>
            <a:r>
              <a:rPr lang="en-US" dirty="0"/>
              <a:t>Pericardial effusion</a:t>
            </a:r>
            <a:endParaRPr lang="en-ZA" dirty="0"/>
          </a:p>
        </p:txBody>
      </p:sp>
      <p:pic>
        <p:nvPicPr>
          <p:cNvPr id="5" name="Picture 4">
            <a:extLst>
              <a:ext uri="{FF2B5EF4-FFF2-40B4-BE49-F238E27FC236}">
                <a16:creationId xmlns:a16="http://schemas.microsoft.com/office/drawing/2014/main" id="{2D81768D-43F5-4BAD-BD15-6A3152A21EF7}"/>
              </a:ext>
            </a:extLst>
          </p:cNvPr>
          <p:cNvPicPr>
            <a:picLocks noChangeAspect="1"/>
          </p:cNvPicPr>
          <p:nvPr/>
        </p:nvPicPr>
        <p:blipFill rotWithShape="1">
          <a:blip r:embed="rId3"/>
          <a:srcRect b="2234"/>
          <a:stretch/>
        </p:blipFill>
        <p:spPr>
          <a:xfrm>
            <a:off x="5525771" y="1287264"/>
            <a:ext cx="4469553" cy="4865057"/>
          </a:xfrm>
          <a:prstGeom prst="rect">
            <a:avLst/>
          </a:prstGeom>
        </p:spPr>
      </p:pic>
      <p:sp>
        <p:nvSpPr>
          <p:cNvPr id="12" name="TextBox 11">
            <a:extLst>
              <a:ext uri="{FF2B5EF4-FFF2-40B4-BE49-F238E27FC236}">
                <a16:creationId xmlns:a16="http://schemas.microsoft.com/office/drawing/2014/main" id="{0BC3F57E-74FD-414C-9B34-A14A8251F80C}"/>
              </a:ext>
            </a:extLst>
          </p:cNvPr>
          <p:cNvSpPr txBox="1"/>
          <p:nvPr/>
        </p:nvSpPr>
        <p:spPr>
          <a:xfrm>
            <a:off x="5359156" y="6443180"/>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Tree>
    <p:extLst>
      <p:ext uri="{BB962C8B-B14F-4D97-AF65-F5344CB8AC3E}">
        <p14:creationId xmlns:p14="http://schemas.microsoft.com/office/powerpoint/2010/main" val="383063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pic>
        <p:nvPicPr>
          <p:cNvPr id="10" name="Picture 9">
            <a:extLst>
              <a:ext uri="{FF2B5EF4-FFF2-40B4-BE49-F238E27FC236}">
                <a16:creationId xmlns:a16="http://schemas.microsoft.com/office/drawing/2014/main" id="{35E14DDD-4140-41B9-BFD8-31E0567B4B31}"/>
              </a:ext>
            </a:extLst>
          </p:cNvPr>
          <p:cNvPicPr>
            <a:picLocks noChangeAspect="1"/>
          </p:cNvPicPr>
          <p:nvPr/>
        </p:nvPicPr>
        <p:blipFill rotWithShape="1">
          <a:blip r:embed="rId2">
            <a:extLst>
              <a:ext uri="{28A0092B-C50C-407E-A947-70E740481C1C}">
                <a14:useLocalDpi xmlns:a14="http://schemas.microsoft.com/office/drawing/2010/main" val="0"/>
              </a:ext>
            </a:extLst>
          </a:blip>
          <a:srcRect l="66306" t="65242" r="915" b="1143"/>
          <a:stretch/>
        </p:blipFill>
        <p:spPr>
          <a:xfrm>
            <a:off x="217032" y="1424768"/>
            <a:ext cx="3985536" cy="4110008"/>
          </a:xfrm>
          <a:prstGeom prst="rect">
            <a:avLst/>
          </a:prstGeom>
        </p:spPr>
      </p:pic>
      <p:sp>
        <p:nvSpPr>
          <p:cNvPr id="11" name="Title 1">
            <a:extLst>
              <a:ext uri="{FF2B5EF4-FFF2-40B4-BE49-F238E27FC236}">
                <a16:creationId xmlns:a16="http://schemas.microsoft.com/office/drawing/2014/main" id="{69A0E22F-3805-4BF4-81DE-B0E730930826}"/>
              </a:ext>
            </a:extLst>
          </p:cNvPr>
          <p:cNvSpPr>
            <a:spLocks noGrp="1"/>
          </p:cNvSpPr>
          <p:nvPr>
            <p:ph type="title"/>
          </p:nvPr>
        </p:nvSpPr>
        <p:spPr>
          <a:xfrm>
            <a:off x="839788" y="365125"/>
            <a:ext cx="10515600" cy="1325563"/>
          </a:xfrm>
        </p:spPr>
        <p:txBody>
          <a:bodyPr/>
          <a:lstStyle/>
          <a:p>
            <a:r>
              <a:rPr lang="en-US" dirty="0"/>
              <a:t>Adult-type pulmonary disease</a:t>
            </a:r>
            <a:endParaRPr lang="en-ZA" dirty="0"/>
          </a:p>
        </p:txBody>
      </p:sp>
      <p:sp>
        <p:nvSpPr>
          <p:cNvPr id="13" name="Rectangle 12">
            <a:extLst>
              <a:ext uri="{FF2B5EF4-FFF2-40B4-BE49-F238E27FC236}">
                <a16:creationId xmlns:a16="http://schemas.microsoft.com/office/drawing/2014/main" id="{1BBCA509-FA74-4B87-870D-C62DFE962427}"/>
              </a:ext>
            </a:extLst>
          </p:cNvPr>
          <p:cNvSpPr/>
          <p:nvPr/>
        </p:nvSpPr>
        <p:spPr>
          <a:xfrm>
            <a:off x="4135120" y="1213634"/>
            <a:ext cx="7904480" cy="923330"/>
          </a:xfrm>
          <a:prstGeom prst="rect">
            <a:avLst/>
          </a:prstGeom>
        </p:spPr>
        <p:txBody>
          <a:bodyPr wrap="square">
            <a:spAutoFit/>
          </a:bodyPr>
          <a:lstStyle/>
          <a:p>
            <a:r>
              <a:rPr lang="en-ZA" b="1" i="1" dirty="0">
                <a:solidFill>
                  <a:srgbClr val="C00000"/>
                </a:solidFill>
              </a:rPr>
              <a:t>Alveolar consolidation </a:t>
            </a:r>
            <a:r>
              <a:rPr lang="en-US" b="1" i="1" dirty="0">
                <a:solidFill>
                  <a:srgbClr val="C00000"/>
                </a:solidFill>
              </a:rPr>
              <a:t>and multiple cavities in the left upper lobe</a:t>
            </a:r>
            <a:r>
              <a:rPr lang="en-US" b="1" i="1" dirty="0"/>
              <a:t>, leading to intrabronchial spread with segmental bronchopneumonia in the right </a:t>
            </a:r>
            <a:r>
              <a:rPr lang="en-ZA" b="1" i="1" dirty="0"/>
              <a:t>upper lobe</a:t>
            </a:r>
            <a:r>
              <a:rPr lang="en-ZA" i="1" dirty="0"/>
              <a:t>. </a:t>
            </a:r>
            <a:r>
              <a:rPr lang="en-US" b="1" i="1" dirty="0">
                <a:solidFill>
                  <a:srgbClr val="002060"/>
                </a:solidFill>
              </a:rPr>
              <a:t>Calcified mediastinal glands on the left suggest </a:t>
            </a:r>
            <a:r>
              <a:rPr lang="en-ZA" b="1" i="1" dirty="0">
                <a:solidFill>
                  <a:srgbClr val="002060"/>
                </a:solidFill>
              </a:rPr>
              <a:t>previous primary infection</a:t>
            </a:r>
            <a:endParaRPr lang="en-ZA" sz="2800" b="1" i="1" dirty="0">
              <a:solidFill>
                <a:srgbClr val="002060"/>
              </a:solidFill>
            </a:endParaRPr>
          </a:p>
        </p:txBody>
      </p:sp>
      <p:pic>
        <p:nvPicPr>
          <p:cNvPr id="16" name="Picture 15">
            <a:extLst>
              <a:ext uri="{FF2B5EF4-FFF2-40B4-BE49-F238E27FC236}">
                <a16:creationId xmlns:a16="http://schemas.microsoft.com/office/drawing/2014/main" id="{476579E5-AF09-459B-AC97-62422310AB10}"/>
              </a:ext>
            </a:extLst>
          </p:cNvPr>
          <p:cNvPicPr>
            <a:picLocks noChangeAspect="1"/>
          </p:cNvPicPr>
          <p:nvPr/>
        </p:nvPicPr>
        <p:blipFill>
          <a:blip r:embed="rId3"/>
          <a:stretch>
            <a:fillRect/>
          </a:stretch>
        </p:blipFill>
        <p:spPr>
          <a:xfrm>
            <a:off x="5546579" y="2136963"/>
            <a:ext cx="3871690" cy="4219387"/>
          </a:xfrm>
          <a:prstGeom prst="rect">
            <a:avLst/>
          </a:prstGeom>
        </p:spPr>
      </p:pic>
      <p:sp>
        <p:nvSpPr>
          <p:cNvPr id="17" name="TextBox 16">
            <a:extLst>
              <a:ext uri="{FF2B5EF4-FFF2-40B4-BE49-F238E27FC236}">
                <a16:creationId xmlns:a16="http://schemas.microsoft.com/office/drawing/2014/main" id="{E0DFEB40-443A-4AD7-8E49-45A5FD238214}"/>
              </a:ext>
            </a:extLst>
          </p:cNvPr>
          <p:cNvSpPr txBox="1"/>
          <p:nvPr/>
        </p:nvSpPr>
        <p:spPr>
          <a:xfrm>
            <a:off x="5359156" y="6443180"/>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sp>
        <p:nvSpPr>
          <p:cNvPr id="18" name="Rectangle 17">
            <a:extLst>
              <a:ext uri="{FF2B5EF4-FFF2-40B4-BE49-F238E27FC236}">
                <a16:creationId xmlns:a16="http://schemas.microsoft.com/office/drawing/2014/main" id="{A6967CB2-F222-4CD4-9EFA-DF2B7D3B1934}"/>
              </a:ext>
            </a:extLst>
          </p:cNvPr>
          <p:cNvSpPr/>
          <p:nvPr/>
        </p:nvSpPr>
        <p:spPr>
          <a:xfrm>
            <a:off x="467139" y="5534776"/>
            <a:ext cx="3735429" cy="646331"/>
          </a:xfrm>
          <a:prstGeom prst="rect">
            <a:avLst/>
          </a:prstGeom>
        </p:spPr>
        <p:txBody>
          <a:bodyPr wrap="square">
            <a:spAutoFit/>
          </a:bodyPr>
          <a:lstStyle/>
          <a:p>
            <a:r>
              <a:rPr lang="en-ZA" b="1" dirty="0">
                <a:latin typeface="OTNEJMScalaSansLF"/>
              </a:rPr>
              <a:t>*</a:t>
            </a:r>
            <a:r>
              <a:rPr lang="en-ZA" b="1" u="sng" dirty="0">
                <a:latin typeface="OTNEJMScalaSansLF"/>
              </a:rPr>
              <a:t>Overly aggressive </a:t>
            </a:r>
            <a:r>
              <a:rPr lang="en-ZA" b="1" dirty="0">
                <a:latin typeface="OTNEJMScalaSansLF"/>
              </a:rPr>
              <a:t>innate immunity,</a:t>
            </a:r>
          </a:p>
          <a:p>
            <a:r>
              <a:rPr lang="en-ZA" b="1" dirty="0">
                <a:latin typeface="OTNEJMScalaSansLF"/>
              </a:rPr>
              <a:t>adaptive immunity, or both</a:t>
            </a:r>
            <a:endParaRPr lang="en-ZA" b="1" dirty="0"/>
          </a:p>
        </p:txBody>
      </p:sp>
    </p:spTree>
    <p:extLst>
      <p:ext uri="{BB962C8B-B14F-4D97-AF65-F5344CB8AC3E}">
        <p14:creationId xmlns:p14="http://schemas.microsoft.com/office/powerpoint/2010/main" val="86011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0D6734-B62D-4E3F-8091-13999167E950}"/>
              </a:ext>
            </a:extLst>
          </p:cNvPr>
          <p:cNvPicPr>
            <a:picLocks noChangeAspect="1"/>
          </p:cNvPicPr>
          <p:nvPr/>
        </p:nvPicPr>
        <p:blipFill>
          <a:blip r:embed="rId2"/>
          <a:stretch>
            <a:fillRect/>
          </a:stretch>
        </p:blipFill>
        <p:spPr>
          <a:xfrm>
            <a:off x="0" y="988750"/>
            <a:ext cx="12192000" cy="4880499"/>
          </a:xfrm>
          <a:prstGeom prst="rect">
            <a:avLst/>
          </a:prstGeom>
        </p:spPr>
      </p:pic>
      <p:sp>
        <p:nvSpPr>
          <p:cNvPr id="3" name="TextBox 2">
            <a:extLst>
              <a:ext uri="{FF2B5EF4-FFF2-40B4-BE49-F238E27FC236}">
                <a16:creationId xmlns:a16="http://schemas.microsoft.com/office/drawing/2014/main" id="{CB381BE3-6045-443F-BB5F-1CCF3D6E3C03}"/>
              </a:ext>
            </a:extLst>
          </p:cNvPr>
          <p:cNvSpPr txBox="1"/>
          <p:nvPr/>
        </p:nvSpPr>
        <p:spPr>
          <a:xfrm>
            <a:off x="4578114" y="6195846"/>
            <a:ext cx="3200523" cy="338554"/>
          </a:xfrm>
          <a:prstGeom prst="rect">
            <a:avLst/>
          </a:prstGeom>
          <a:solidFill>
            <a:schemeClr val="tx1"/>
          </a:solidFill>
        </p:spPr>
        <p:txBody>
          <a:bodyPr wrap="square" rtlCol="0">
            <a:spAutoFit/>
          </a:bodyPr>
          <a:lstStyle/>
          <a:p>
            <a:r>
              <a:rPr lang="en-US" sz="1600" dirty="0">
                <a:solidFill>
                  <a:schemeClr val="bg1"/>
                </a:solidFill>
              </a:rPr>
              <a:t>Marais, B et al. </a:t>
            </a:r>
            <a:r>
              <a:rPr lang="en-US" sz="1600" dirty="0" err="1">
                <a:solidFill>
                  <a:schemeClr val="bg1"/>
                </a:solidFill>
              </a:rPr>
              <a:t>Pediatr</a:t>
            </a:r>
            <a:r>
              <a:rPr lang="en-US" sz="1600" dirty="0">
                <a:solidFill>
                  <a:schemeClr val="bg1"/>
                </a:solidFill>
              </a:rPr>
              <a:t> </a:t>
            </a:r>
            <a:r>
              <a:rPr lang="en-US" sz="1600" dirty="0" err="1">
                <a:solidFill>
                  <a:schemeClr val="bg1"/>
                </a:solidFill>
              </a:rPr>
              <a:t>Radiol</a:t>
            </a:r>
            <a:r>
              <a:rPr lang="en-US" sz="1600" dirty="0">
                <a:solidFill>
                  <a:schemeClr val="bg1"/>
                </a:solidFill>
              </a:rPr>
              <a:t> 2004.</a:t>
            </a:r>
          </a:p>
        </p:txBody>
      </p:sp>
    </p:spTree>
    <p:extLst>
      <p:ext uri="{BB962C8B-B14F-4D97-AF65-F5344CB8AC3E}">
        <p14:creationId xmlns:p14="http://schemas.microsoft.com/office/powerpoint/2010/main" val="310657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1B6EF0-531D-4888-ABF8-551D1C8776ED}"/>
              </a:ext>
            </a:extLst>
          </p:cNvPr>
          <p:cNvSpPr>
            <a:spLocks noGrp="1"/>
          </p:cNvSpPr>
          <p:nvPr>
            <p:ph type="title"/>
          </p:nvPr>
        </p:nvSpPr>
        <p:spPr/>
        <p:txBody>
          <a:bodyPr/>
          <a:lstStyle/>
          <a:p>
            <a:r>
              <a:rPr lang="en-US" dirty="0"/>
              <a:t>Other chest imaging</a:t>
            </a:r>
            <a:endParaRPr lang="en-ZA" dirty="0"/>
          </a:p>
        </p:txBody>
      </p:sp>
      <p:sp>
        <p:nvSpPr>
          <p:cNvPr id="5" name="Text Placeholder 4">
            <a:extLst>
              <a:ext uri="{FF2B5EF4-FFF2-40B4-BE49-F238E27FC236}">
                <a16:creationId xmlns:a16="http://schemas.microsoft.com/office/drawing/2014/main" id="{109BAF8B-48FB-4049-8C08-65CA6379ED99}"/>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332153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A9E2-675E-4699-A8CC-ADB35679F283}"/>
              </a:ext>
            </a:extLst>
          </p:cNvPr>
          <p:cNvSpPr>
            <a:spLocks noGrp="1"/>
          </p:cNvSpPr>
          <p:nvPr>
            <p:ph type="title"/>
          </p:nvPr>
        </p:nvSpPr>
        <p:spPr/>
        <p:txBody>
          <a:bodyPr/>
          <a:lstStyle/>
          <a:p>
            <a:r>
              <a:rPr lang="en-GB" dirty="0"/>
              <a:t>CT Chest </a:t>
            </a:r>
          </a:p>
        </p:txBody>
      </p:sp>
      <p:sp>
        <p:nvSpPr>
          <p:cNvPr id="3" name="Content Placeholder 2">
            <a:extLst>
              <a:ext uri="{FF2B5EF4-FFF2-40B4-BE49-F238E27FC236}">
                <a16:creationId xmlns:a16="http://schemas.microsoft.com/office/drawing/2014/main" id="{5A8C1EFF-443F-4DF6-B772-1EC091B0B204}"/>
              </a:ext>
            </a:extLst>
          </p:cNvPr>
          <p:cNvSpPr>
            <a:spLocks noGrp="1"/>
          </p:cNvSpPr>
          <p:nvPr>
            <p:ph idx="1"/>
          </p:nvPr>
        </p:nvSpPr>
        <p:spPr/>
        <p:txBody>
          <a:bodyPr/>
          <a:lstStyle/>
          <a:p>
            <a:r>
              <a:rPr lang="en-GB" b="1" dirty="0"/>
              <a:t>To better characterize lesions: </a:t>
            </a:r>
            <a:r>
              <a:rPr lang="en-GB" dirty="0"/>
              <a:t>interstitial lung disease, lung tumors and metastases, hilar lymphadenopathy, congenital lesions</a:t>
            </a:r>
          </a:p>
          <a:p>
            <a:endParaRPr lang="en-GB" dirty="0"/>
          </a:p>
          <a:p>
            <a:r>
              <a:rPr lang="en-GB" dirty="0"/>
              <a:t>Lung window vs mediastinal window </a:t>
            </a:r>
          </a:p>
          <a:p>
            <a:endParaRPr lang="en-GB" dirty="0"/>
          </a:p>
          <a:p>
            <a:r>
              <a:rPr lang="en-GB" dirty="0"/>
              <a:t>High resolution CT: interstitial lung disease, bronchiectasis</a:t>
            </a:r>
          </a:p>
          <a:p>
            <a:endParaRPr lang="en-GB" dirty="0"/>
          </a:p>
          <a:p>
            <a:r>
              <a:rPr lang="en-GB" dirty="0"/>
              <a:t>CTA( CT angiography), reconstruction, virtual bronchoscopy</a:t>
            </a:r>
          </a:p>
          <a:p>
            <a:endParaRPr lang="en-GB" dirty="0"/>
          </a:p>
        </p:txBody>
      </p:sp>
    </p:spTree>
    <p:extLst>
      <p:ext uri="{BB962C8B-B14F-4D97-AF65-F5344CB8AC3E}">
        <p14:creationId xmlns:p14="http://schemas.microsoft.com/office/powerpoint/2010/main" val="1644071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picture containing photo, indoor&#10;&#10;Description automatically generated">
            <a:extLst>
              <a:ext uri="{FF2B5EF4-FFF2-40B4-BE49-F238E27FC236}">
                <a16:creationId xmlns:a16="http://schemas.microsoft.com/office/drawing/2014/main" id="{5D8B6EB6-511E-4AC2-ADE0-06F766E250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370" y="204980"/>
            <a:ext cx="9378150" cy="6515860"/>
          </a:xfrm>
        </p:spPr>
      </p:pic>
      <p:sp>
        <p:nvSpPr>
          <p:cNvPr id="2" name="Footer Placeholder 1">
            <a:extLst>
              <a:ext uri="{FF2B5EF4-FFF2-40B4-BE49-F238E27FC236}">
                <a16:creationId xmlns:a16="http://schemas.microsoft.com/office/drawing/2014/main" id="{5D7214FA-EDD5-4709-A1DD-27FACBB0DF7A}"/>
              </a:ext>
            </a:extLst>
          </p:cNvPr>
          <p:cNvSpPr>
            <a:spLocks noGrp="1"/>
          </p:cNvSpPr>
          <p:nvPr>
            <p:ph type="ftr" sz="quarter" idx="11"/>
          </p:nvPr>
        </p:nvSpPr>
        <p:spPr/>
        <p:txBody>
          <a:bodyPr/>
          <a:lstStyle/>
          <a:p>
            <a:r>
              <a:rPr lang="en-GB"/>
              <a:t>http://www.swjpcc.com/pulmonary/2014/10/1/october-2014-pulmonary-case-of-the-month-a-big-clot.html</a:t>
            </a:r>
          </a:p>
        </p:txBody>
      </p:sp>
    </p:spTree>
    <p:extLst>
      <p:ext uri="{BB962C8B-B14F-4D97-AF65-F5344CB8AC3E}">
        <p14:creationId xmlns:p14="http://schemas.microsoft.com/office/powerpoint/2010/main" val="122910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C3D-ED1E-4A2C-9A67-A80EF8F2096E}"/>
              </a:ext>
            </a:extLst>
          </p:cNvPr>
          <p:cNvSpPr>
            <a:spLocks noGrp="1"/>
          </p:cNvSpPr>
          <p:nvPr>
            <p:ph type="title"/>
          </p:nvPr>
        </p:nvSpPr>
        <p:spPr/>
        <p:txBody>
          <a:bodyPr/>
          <a:lstStyle/>
          <a:p>
            <a:r>
              <a:rPr lang="en-GB" dirty="0"/>
              <a:t>Chest Ultrasound: </a:t>
            </a:r>
            <a:br>
              <a:rPr lang="en-GB" dirty="0"/>
            </a:br>
            <a:endParaRPr lang="en-GB" dirty="0"/>
          </a:p>
        </p:txBody>
      </p:sp>
      <p:sp>
        <p:nvSpPr>
          <p:cNvPr id="3" name="Content Placeholder 2">
            <a:extLst>
              <a:ext uri="{FF2B5EF4-FFF2-40B4-BE49-F238E27FC236}">
                <a16:creationId xmlns:a16="http://schemas.microsoft.com/office/drawing/2014/main" id="{2A5B41CF-8680-4BC4-8208-29BD8E8C79E6}"/>
              </a:ext>
            </a:extLst>
          </p:cNvPr>
          <p:cNvSpPr>
            <a:spLocks noGrp="1"/>
          </p:cNvSpPr>
          <p:nvPr>
            <p:ph idx="1"/>
          </p:nvPr>
        </p:nvSpPr>
        <p:spPr/>
        <p:txBody>
          <a:bodyPr>
            <a:normAutofit lnSpcReduction="10000"/>
          </a:bodyPr>
          <a:lstStyle/>
          <a:p>
            <a:r>
              <a:rPr lang="en-GB" b="1" dirty="0"/>
              <a:t>Easy to use, portable</a:t>
            </a:r>
          </a:p>
          <a:p>
            <a:r>
              <a:rPr lang="en-GB" b="1" dirty="0">
                <a:solidFill>
                  <a:srgbClr val="C00000"/>
                </a:solidFill>
              </a:rPr>
              <a:t>Characterize fluid collections-effusions, empyema, loculations; </a:t>
            </a:r>
          </a:p>
          <a:p>
            <a:r>
              <a:rPr lang="en-GB" dirty="0"/>
              <a:t>Prenatal ultrasound : solid vs cystic lesions- CPAM</a:t>
            </a:r>
          </a:p>
          <a:p>
            <a:r>
              <a:rPr lang="en-GB" dirty="0"/>
              <a:t>Point of care ultrasound: TB nodal disease</a:t>
            </a:r>
          </a:p>
          <a:p>
            <a:r>
              <a:rPr lang="en-GB" b="1" dirty="0">
                <a:solidFill>
                  <a:srgbClr val="C00000"/>
                </a:solidFill>
              </a:rPr>
              <a:t>Air leaks- </a:t>
            </a:r>
            <a:r>
              <a:rPr lang="en-GB" dirty="0"/>
              <a:t>Pneumothorax: M mode bar code sign</a:t>
            </a:r>
          </a:p>
          <a:p>
            <a:r>
              <a:rPr lang="en-GB" dirty="0"/>
              <a:t>Consolidation</a:t>
            </a:r>
          </a:p>
          <a:p>
            <a:r>
              <a:rPr lang="en-GB" dirty="0"/>
              <a:t>Diaphragmatic paralysis: M mode bar code sign</a:t>
            </a:r>
          </a:p>
          <a:p>
            <a:r>
              <a:rPr lang="en-GB" b="1" i="1" dirty="0"/>
              <a:t>Limitations: operator dependent; deeper structures not well visualized</a:t>
            </a:r>
          </a:p>
        </p:txBody>
      </p:sp>
    </p:spTree>
    <p:extLst>
      <p:ext uri="{BB962C8B-B14F-4D97-AF65-F5344CB8AC3E}">
        <p14:creationId xmlns:p14="http://schemas.microsoft.com/office/powerpoint/2010/main" val="1311508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D98ED32-AAD4-4FC5-8441-F89F86559D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840" y="350521"/>
            <a:ext cx="10896600" cy="6360126"/>
          </a:xfrm>
        </p:spPr>
      </p:pic>
      <p:sp>
        <p:nvSpPr>
          <p:cNvPr id="2" name="Footer Placeholder 1">
            <a:extLst>
              <a:ext uri="{FF2B5EF4-FFF2-40B4-BE49-F238E27FC236}">
                <a16:creationId xmlns:a16="http://schemas.microsoft.com/office/drawing/2014/main" id="{A2E14170-9073-4305-BD3F-14C55C1BF447}"/>
              </a:ext>
            </a:extLst>
          </p:cNvPr>
          <p:cNvSpPr>
            <a:spLocks noGrp="1"/>
          </p:cNvSpPr>
          <p:nvPr>
            <p:ph type="ftr" sz="quarter" idx="11"/>
          </p:nvPr>
        </p:nvSpPr>
        <p:spPr/>
        <p:txBody>
          <a:bodyPr/>
          <a:lstStyle/>
          <a:p>
            <a:r>
              <a:rPr lang="en-GB"/>
              <a:t>http://www.emdocs.net/ultrasound-guided-thoracentesis/</a:t>
            </a:r>
          </a:p>
        </p:txBody>
      </p:sp>
    </p:spTree>
    <p:extLst>
      <p:ext uri="{BB962C8B-B14F-4D97-AF65-F5344CB8AC3E}">
        <p14:creationId xmlns:p14="http://schemas.microsoft.com/office/powerpoint/2010/main" val="1030245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8EE8-5622-4E99-A310-A96E455E1F69}"/>
              </a:ext>
            </a:extLst>
          </p:cNvPr>
          <p:cNvSpPr>
            <a:spLocks noGrp="1"/>
          </p:cNvSpPr>
          <p:nvPr>
            <p:ph type="title"/>
          </p:nvPr>
        </p:nvSpPr>
        <p:spPr/>
        <p:txBody>
          <a:bodyPr/>
          <a:lstStyle/>
          <a:p>
            <a:r>
              <a:rPr lang="en-GB" dirty="0"/>
              <a:t>Fluoroscopy: </a:t>
            </a:r>
            <a:br>
              <a:rPr lang="en-GB" dirty="0"/>
            </a:br>
            <a:endParaRPr lang="en-GB" dirty="0"/>
          </a:p>
        </p:txBody>
      </p:sp>
      <p:sp>
        <p:nvSpPr>
          <p:cNvPr id="3" name="Content Placeholder 2">
            <a:extLst>
              <a:ext uri="{FF2B5EF4-FFF2-40B4-BE49-F238E27FC236}">
                <a16:creationId xmlns:a16="http://schemas.microsoft.com/office/drawing/2014/main" id="{EE9090A2-0BEC-4702-A91C-6164D6809906}"/>
              </a:ext>
            </a:extLst>
          </p:cNvPr>
          <p:cNvSpPr>
            <a:spLocks noGrp="1"/>
          </p:cNvSpPr>
          <p:nvPr>
            <p:ph idx="1"/>
          </p:nvPr>
        </p:nvSpPr>
        <p:spPr/>
        <p:txBody>
          <a:bodyPr/>
          <a:lstStyle/>
          <a:p>
            <a:r>
              <a:rPr lang="en-GB" dirty="0"/>
              <a:t>Evaluate for </a:t>
            </a:r>
            <a:r>
              <a:rPr lang="en-GB" b="1" dirty="0"/>
              <a:t>aspiration and swallowing</a:t>
            </a:r>
            <a:r>
              <a:rPr lang="en-GB" dirty="0"/>
              <a:t> using water soluble contrast    </a:t>
            </a:r>
          </a:p>
          <a:p>
            <a:r>
              <a:rPr lang="en-GB" dirty="0"/>
              <a:t>Evaluate for </a:t>
            </a:r>
            <a:r>
              <a:rPr lang="en-GB" b="1" dirty="0"/>
              <a:t>GERD</a:t>
            </a:r>
          </a:p>
          <a:p>
            <a:r>
              <a:rPr lang="en-GB" dirty="0"/>
              <a:t>Evaluate for </a:t>
            </a:r>
            <a:r>
              <a:rPr lang="en-GB" b="1" dirty="0"/>
              <a:t>tracheooesophageal fistula </a:t>
            </a:r>
            <a:r>
              <a:rPr lang="en-GB" dirty="0"/>
              <a:t>H type</a:t>
            </a:r>
          </a:p>
          <a:p>
            <a:r>
              <a:rPr lang="en-GB" b="1" dirty="0"/>
              <a:t>Diaphragmatic paralysis</a:t>
            </a:r>
          </a:p>
        </p:txBody>
      </p:sp>
    </p:spTree>
    <p:extLst>
      <p:ext uri="{BB962C8B-B14F-4D97-AF65-F5344CB8AC3E}">
        <p14:creationId xmlns:p14="http://schemas.microsoft.com/office/powerpoint/2010/main" val="93709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891251-6744-4CD2-9405-2E449515F656}"/>
              </a:ext>
            </a:extLst>
          </p:cNvPr>
          <p:cNvPicPr>
            <a:picLocks noChangeAspect="1"/>
          </p:cNvPicPr>
          <p:nvPr/>
        </p:nvPicPr>
        <p:blipFill>
          <a:blip r:embed="rId2"/>
          <a:stretch>
            <a:fillRect/>
          </a:stretch>
        </p:blipFill>
        <p:spPr>
          <a:xfrm>
            <a:off x="307733" y="2302860"/>
            <a:ext cx="11884267" cy="2340260"/>
          </a:xfrm>
          <a:prstGeom prst="rect">
            <a:avLst/>
          </a:prstGeom>
        </p:spPr>
      </p:pic>
      <p:sp>
        <p:nvSpPr>
          <p:cNvPr id="8" name="TextBox 7">
            <a:extLst>
              <a:ext uri="{FF2B5EF4-FFF2-40B4-BE49-F238E27FC236}">
                <a16:creationId xmlns:a16="http://schemas.microsoft.com/office/drawing/2014/main" id="{246E9E57-D013-45C8-953C-F69C511C272D}"/>
              </a:ext>
            </a:extLst>
          </p:cNvPr>
          <p:cNvSpPr txBox="1"/>
          <p:nvPr/>
        </p:nvSpPr>
        <p:spPr>
          <a:xfrm>
            <a:off x="1910508" y="6323598"/>
            <a:ext cx="8178372" cy="338554"/>
          </a:xfrm>
          <a:prstGeom prst="rect">
            <a:avLst/>
          </a:prstGeom>
          <a:solidFill>
            <a:schemeClr val="tx1"/>
          </a:solidFill>
        </p:spPr>
        <p:txBody>
          <a:bodyPr wrap="square" rtlCol="0">
            <a:spAutoFit/>
          </a:bodyPr>
          <a:lstStyle/>
          <a:p>
            <a:r>
              <a:rPr lang="en-US" sz="1600" dirty="0">
                <a:solidFill>
                  <a:schemeClr val="bg1"/>
                </a:solidFill>
              </a:rPr>
              <a:t>2017 Third Edition Kenya MOH National Guidelines on Management of Tuberculosis in Children.</a:t>
            </a:r>
          </a:p>
        </p:txBody>
      </p:sp>
      <p:sp>
        <p:nvSpPr>
          <p:cNvPr id="9" name="Title 1">
            <a:extLst>
              <a:ext uri="{FF2B5EF4-FFF2-40B4-BE49-F238E27FC236}">
                <a16:creationId xmlns:a16="http://schemas.microsoft.com/office/drawing/2014/main" id="{B5B3C8E5-C6B0-44AF-8A35-F85008B4ECD7}"/>
              </a:ext>
            </a:extLst>
          </p:cNvPr>
          <p:cNvSpPr>
            <a:spLocks noGrp="1"/>
          </p:cNvSpPr>
          <p:nvPr>
            <p:ph type="title"/>
          </p:nvPr>
        </p:nvSpPr>
        <p:spPr>
          <a:xfrm>
            <a:off x="839788" y="365125"/>
            <a:ext cx="10515600" cy="1325563"/>
          </a:xfrm>
        </p:spPr>
        <p:txBody>
          <a:bodyPr/>
          <a:lstStyle/>
          <a:p>
            <a:r>
              <a:rPr lang="en-US" dirty="0"/>
              <a:t>TB diagnosis in children</a:t>
            </a:r>
            <a:endParaRPr lang="en-ZA" dirty="0"/>
          </a:p>
        </p:txBody>
      </p:sp>
    </p:spTree>
    <p:extLst>
      <p:ext uri="{BB962C8B-B14F-4D97-AF65-F5344CB8AC3E}">
        <p14:creationId xmlns:p14="http://schemas.microsoft.com/office/powerpoint/2010/main" val="294461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 shot of a cat&#10;&#10;Description automatically generated">
            <a:extLst>
              <a:ext uri="{FF2B5EF4-FFF2-40B4-BE49-F238E27FC236}">
                <a16:creationId xmlns:a16="http://schemas.microsoft.com/office/drawing/2014/main" id="{559403A1-9E34-47DA-9E7E-3E57BCE4C12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57" t="12990" b="45295"/>
          <a:stretch/>
        </p:blipFill>
        <p:spPr>
          <a:xfrm>
            <a:off x="350519" y="1386840"/>
            <a:ext cx="5852161" cy="4625339"/>
          </a:xfrm>
        </p:spPr>
      </p:pic>
      <p:pic>
        <p:nvPicPr>
          <p:cNvPr id="10" name="Content Placeholder 8" descr="A screen shot of a cat&#10;&#10;Description automatically generated">
            <a:extLst>
              <a:ext uri="{FF2B5EF4-FFF2-40B4-BE49-F238E27FC236}">
                <a16:creationId xmlns:a16="http://schemas.microsoft.com/office/drawing/2014/main" id="{028DB134-1AAE-4A62-A1C8-B0AE1FD0BA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88" t="64954"/>
          <a:stretch/>
        </p:blipFill>
        <p:spPr>
          <a:xfrm>
            <a:off x="6202680" y="1386839"/>
            <a:ext cx="5852161" cy="4625339"/>
          </a:xfrm>
          <a:prstGeom prst="rect">
            <a:avLst/>
          </a:prstGeom>
        </p:spPr>
      </p:pic>
      <p:sp>
        <p:nvSpPr>
          <p:cNvPr id="3" name="TextBox 2">
            <a:extLst>
              <a:ext uri="{FF2B5EF4-FFF2-40B4-BE49-F238E27FC236}">
                <a16:creationId xmlns:a16="http://schemas.microsoft.com/office/drawing/2014/main" id="{9EE140BC-7500-4CB8-AA5A-CBDA319EC38B}"/>
              </a:ext>
            </a:extLst>
          </p:cNvPr>
          <p:cNvSpPr txBox="1"/>
          <p:nvPr/>
        </p:nvSpPr>
        <p:spPr>
          <a:xfrm>
            <a:off x="663388" y="430306"/>
            <a:ext cx="8014447" cy="584775"/>
          </a:xfrm>
          <a:prstGeom prst="rect">
            <a:avLst/>
          </a:prstGeom>
          <a:noFill/>
        </p:spPr>
        <p:txBody>
          <a:bodyPr wrap="square" rtlCol="0">
            <a:spAutoFit/>
          </a:bodyPr>
          <a:lstStyle/>
          <a:p>
            <a:r>
              <a:rPr lang="en-GB" sz="3200" dirty="0"/>
              <a:t>Phases of Swallowing in video fluoroscopy</a:t>
            </a:r>
          </a:p>
        </p:txBody>
      </p:sp>
      <p:sp>
        <p:nvSpPr>
          <p:cNvPr id="4" name="Footer Placeholder 3">
            <a:extLst>
              <a:ext uri="{FF2B5EF4-FFF2-40B4-BE49-F238E27FC236}">
                <a16:creationId xmlns:a16="http://schemas.microsoft.com/office/drawing/2014/main" id="{381BA29F-1C0B-430D-8B7B-7A0713065B68}"/>
              </a:ext>
            </a:extLst>
          </p:cNvPr>
          <p:cNvSpPr>
            <a:spLocks noGrp="1"/>
          </p:cNvSpPr>
          <p:nvPr>
            <p:ph type="ftr" sz="quarter" idx="11"/>
          </p:nvPr>
        </p:nvSpPr>
        <p:spPr/>
        <p:txBody>
          <a:bodyPr/>
          <a:lstStyle/>
          <a:p>
            <a:r>
              <a:rPr lang="en-GB"/>
              <a:t>Case courtesy of Dr Henry Knipe, Radiopaedia.org, rID: 31198</a:t>
            </a:r>
          </a:p>
        </p:txBody>
      </p:sp>
    </p:spTree>
    <p:extLst>
      <p:ext uri="{BB962C8B-B14F-4D97-AF65-F5344CB8AC3E}">
        <p14:creationId xmlns:p14="http://schemas.microsoft.com/office/powerpoint/2010/main" val="220174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EF69-452D-4C51-99E7-C7257B2D85D9}"/>
              </a:ext>
            </a:extLst>
          </p:cNvPr>
          <p:cNvSpPr>
            <a:spLocks noGrp="1"/>
          </p:cNvSpPr>
          <p:nvPr>
            <p:ph type="title"/>
          </p:nvPr>
        </p:nvSpPr>
        <p:spPr/>
        <p:txBody>
          <a:bodyPr/>
          <a:lstStyle/>
          <a:p>
            <a:r>
              <a:rPr lang="en-GB" dirty="0"/>
              <a:t>Scintigraphy</a:t>
            </a:r>
          </a:p>
        </p:txBody>
      </p:sp>
      <p:sp>
        <p:nvSpPr>
          <p:cNvPr id="3" name="Content Placeholder 2">
            <a:extLst>
              <a:ext uri="{FF2B5EF4-FFF2-40B4-BE49-F238E27FC236}">
                <a16:creationId xmlns:a16="http://schemas.microsoft.com/office/drawing/2014/main" id="{1BC0CBBB-7309-415A-A08C-ACCAFBC8E0B3}"/>
              </a:ext>
            </a:extLst>
          </p:cNvPr>
          <p:cNvSpPr>
            <a:spLocks noGrp="1"/>
          </p:cNvSpPr>
          <p:nvPr>
            <p:ph idx="1"/>
          </p:nvPr>
        </p:nvSpPr>
        <p:spPr/>
        <p:txBody>
          <a:bodyPr/>
          <a:lstStyle/>
          <a:p>
            <a:r>
              <a:rPr lang="en-GB" b="1" dirty="0"/>
              <a:t>Milk scan to assess reflux</a:t>
            </a:r>
          </a:p>
          <a:p>
            <a:r>
              <a:rPr lang="en-GB" b="1" dirty="0">
                <a:solidFill>
                  <a:srgbClr val="C00000"/>
                </a:solidFill>
              </a:rPr>
              <a:t>Shunts: </a:t>
            </a:r>
            <a:r>
              <a:rPr lang="en-GB" dirty="0"/>
              <a:t>AVM( pulmonary or extrapulmonary), hepatopulmonary syndrome</a:t>
            </a:r>
          </a:p>
          <a:p>
            <a:r>
              <a:rPr lang="en-GB" dirty="0"/>
              <a:t>V/Q scan</a:t>
            </a:r>
          </a:p>
        </p:txBody>
      </p:sp>
    </p:spTree>
    <p:extLst>
      <p:ext uri="{BB962C8B-B14F-4D97-AF65-F5344CB8AC3E}">
        <p14:creationId xmlns:p14="http://schemas.microsoft.com/office/powerpoint/2010/main" val="144259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767F7C8-0830-4FAD-9EB5-33CA829C60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4665" y="403860"/>
            <a:ext cx="8058619" cy="6050280"/>
          </a:xfrm>
          <a:ln>
            <a:solidFill>
              <a:schemeClr val="tx1"/>
            </a:solidFill>
          </a:ln>
        </p:spPr>
      </p:pic>
      <p:sp>
        <p:nvSpPr>
          <p:cNvPr id="2" name="Footer Placeholder 1">
            <a:extLst>
              <a:ext uri="{FF2B5EF4-FFF2-40B4-BE49-F238E27FC236}">
                <a16:creationId xmlns:a16="http://schemas.microsoft.com/office/drawing/2014/main" id="{B1E72E10-302A-4D5F-B2F1-849A95923D8D}"/>
              </a:ext>
            </a:extLst>
          </p:cNvPr>
          <p:cNvSpPr>
            <a:spLocks noGrp="1"/>
          </p:cNvSpPr>
          <p:nvPr>
            <p:ph type="ftr" sz="quarter" idx="11"/>
          </p:nvPr>
        </p:nvSpPr>
        <p:spPr>
          <a:xfrm>
            <a:off x="2563906" y="6454140"/>
            <a:ext cx="5589494" cy="267335"/>
          </a:xfrm>
        </p:spPr>
        <p:txBody>
          <a:bodyPr/>
          <a:lstStyle/>
          <a:p>
            <a:r>
              <a:rPr lang="en-GB" dirty="0"/>
              <a:t>https://www.slideshare.net/JyumYingHuang/vq-scan-31978101</a:t>
            </a:r>
          </a:p>
        </p:txBody>
      </p:sp>
    </p:spTree>
    <p:extLst>
      <p:ext uri="{BB962C8B-B14F-4D97-AF65-F5344CB8AC3E}">
        <p14:creationId xmlns:p14="http://schemas.microsoft.com/office/powerpoint/2010/main" val="3122445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F3E3-2335-476B-8C0D-12D4EFBBECD7}"/>
              </a:ext>
            </a:extLst>
          </p:cNvPr>
          <p:cNvSpPr>
            <a:spLocks noGrp="1"/>
          </p:cNvSpPr>
          <p:nvPr>
            <p:ph type="title"/>
          </p:nvPr>
        </p:nvSpPr>
        <p:spPr/>
        <p:txBody>
          <a:bodyPr/>
          <a:lstStyle/>
          <a:p>
            <a:r>
              <a:rPr lang="en-GB" dirty="0"/>
              <a:t>Chest MRI</a:t>
            </a:r>
          </a:p>
        </p:txBody>
      </p:sp>
      <p:sp>
        <p:nvSpPr>
          <p:cNvPr id="3" name="Content Placeholder 2">
            <a:extLst>
              <a:ext uri="{FF2B5EF4-FFF2-40B4-BE49-F238E27FC236}">
                <a16:creationId xmlns:a16="http://schemas.microsoft.com/office/drawing/2014/main" id="{2D470ADD-089A-4F8F-BE21-17B25C2AC399}"/>
              </a:ext>
            </a:extLst>
          </p:cNvPr>
          <p:cNvSpPr>
            <a:spLocks noGrp="1"/>
          </p:cNvSpPr>
          <p:nvPr>
            <p:ph idx="1"/>
          </p:nvPr>
        </p:nvSpPr>
        <p:spPr/>
        <p:txBody>
          <a:bodyPr/>
          <a:lstStyle/>
          <a:p>
            <a:r>
              <a:rPr lang="en-GB" dirty="0"/>
              <a:t>Follow up imaging- chronic lung disease; malignancy</a:t>
            </a:r>
          </a:p>
          <a:p>
            <a:r>
              <a:rPr lang="en-GB" dirty="0"/>
              <a:t>Not commonly done in paediatrics: sedation; sensitive to motion</a:t>
            </a:r>
          </a:p>
        </p:txBody>
      </p:sp>
    </p:spTree>
    <p:extLst>
      <p:ext uri="{BB962C8B-B14F-4D97-AF65-F5344CB8AC3E}">
        <p14:creationId xmlns:p14="http://schemas.microsoft.com/office/powerpoint/2010/main" val="62100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1BE523-2547-4781-B0FF-ADC80B8E8557}"/>
              </a:ext>
            </a:extLst>
          </p:cNvPr>
          <p:cNvSpPr/>
          <p:nvPr/>
        </p:nvSpPr>
        <p:spPr>
          <a:xfrm>
            <a:off x="0" y="15240"/>
            <a:ext cx="12192000" cy="6827520"/>
          </a:xfrm>
          <a:prstGeom prst="rect">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248692B0-FD67-4DB3-8093-51B3F9A68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0" y="-25400"/>
            <a:ext cx="6898640" cy="6898640"/>
          </a:xfrm>
          <a:prstGeom prst="rect">
            <a:avLst/>
          </a:prstGeom>
        </p:spPr>
      </p:pic>
      <p:sp>
        <p:nvSpPr>
          <p:cNvPr id="7" name="TextBox 6">
            <a:extLst>
              <a:ext uri="{FF2B5EF4-FFF2-40B4-BE49-F238E27FC236}">
                <a16:creationId xmlns:a16="http://schemas.microsoft.com/office/drawing/2014/main" id="{88081DAA-D938-449B-8C80-E929BE5C46E2}"/>
              </a:ext>
            </a:extLst>
          </p:cNvPr>
          <p:cNvSpPr txBox="1"/>
          <p:nvPr/>
        </p:nvSpPr>
        <p:spPr>
          <a:xfrm>
            <a:off x="9728200" y="6077818"/>
            <a:ext cx="2286000" cy="646331"/>
          </a:xfrm>
          <a:prstGeom prst="rect">
            <a:avLst/>
          </a:prstGeom>
          <a:solidFill>
            <a:schemeClr val="bg1"/>
          </a:solidFill>
        </p:spPr>
        <p:txBody>
          <a:bodyPr wrap="square" rtlCol="0">
            <a:spAutoFit/>
          </a:bodyPr>
          <a:lstStyle/>
          <a:p>
            <a:pPr algn="ctr"/>
            <a:r>
              <a:rPr lang="en-US" dirty="0"/>
              <a:t>Ward E1 Mural: 2018</a:t>
            </a:r>
          </a:p>
          <a:p>
            <a:pPr algn="ctr"/>
            <a:r>
              <a:rPr lang="en-US" dirty="0"/>
              <a:t>Red Cross Hospital</a:t>
            </a:r>
            <a:endParaRPr lang="en-ZA" dirty="0"/>
          </a:p>
        </p:txBody>
      </p:sp>
    </p:spTree>
    <p:extLst>
      <p:ext uri="{BB962C8B-B14F-4D97-AF65-F5344CB8AC3E}">
        <p14:creationId xmlns:p14="http://schemas.microsoft.com/office/powerpoint/2010/main" val="21042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9E96FD-7E9D-4C2F-BD1C-DACCCE585263}"/>
              </a:ext>
            </a:extLst>
          </p:cNvPr>
          <p:cNvPicPr>
            <a:picLocks noChangeAspect="1"/>
          </p:cNvPicPr>
          <p:nvPr/>
        </p:nvPicPr>
        <p:blipFill>
          <a:blip r:embed="rId2"/>
          <a:stretch>
            <a:fillRect/>
          </a:stretch>
        </p:blipFill>
        <p:spPr>
          <a:xfrm>
            <a:off x="170586" y="524880"/>
            <a:ext cx="11950294" cy="2183120"/>
          </a:xfrm>
          <a:prstGeom prst="rect">
            <a:avLst/>
          </a:prstGeom>
        </p:spPr>
      </p:pic>
      <p:sp>
        <p:nvSpPr>
          <p:cNvPr id="5" name="TextBox 4">
            <a:extLst>
              <a:ext uri="{FF2B5EF4-FFF2-40B4-BE49-F238E27FC236}">
                <a16:creationId xmlns:a16="http://schemas.microsoft.com/office/drawing/2014/main" id="{2C48FFE6-2E32-4B9A-9651-6A0B07DDF953}"/>
              </a:ext>
            </a:extLst>
          </p:cNvPr>
          <p:cNvSpPr txBox="1"/>
          <p:nvPr/>
        </p:nvSpPr>
        <p:spPr>
          <a:xfrm>
            <a:off x="1910508" y="6323598"/>
            <a:ext cx="8178372" cy="338554"/>
          </a:xfrm>
          <a:prstGeom prst="rect">
            <a:avLst/>
          </a:prstGeom>
          <a:solidFill>
            <a:schemeClr val="tx1"/>
          </a:solidFill>
        </p:spPr>
        <p:txBody>
          <a:bodyPr wrap="square" rtlCol="0">
            <a:spAutoFit/>
          </a:bodyPr>
          <a:lstStyle/>
          <a:p>
            <a:r>
              <a:rPr lang="en-US" sz="1600" dirty="0">
                <a:solidFill>
                  <a:schemeClr val="bg1"/>
                </a:solidFill>
              </a:rPr>
              <a:t>2017 Third Edition Kenya MOH National Guidelines on Management of Tuberculosis in Children.</a:t>
            </a:r>
          </a:p>
        </p:txBody>
      </p:sp>
      <p:pic>
        <p:nvPicPr>
          <p:cNvPr id="6" name="Picture 5">
            <a:extLst>
              <a:ext uri="{FF2B5EF4-FFF2-40B4-BE49-F238E27FC236}">
                <a16:creationId xmlns:a16="http://schemas.microsoft.com/office/drawing/2014/main" id="{421E3ADB-2F2E-469F-A4A7-A1918F85F453}"/>
              </a:ext>
            </a:extLst>
          </p:cNvPr>
          <p:cNvPicPr>
            <a:picLocks noChangeAspect="1"/>
          </p:cNvPicPr>
          <p:nvPr/>
        </p:nvPicPr>
        <p:blipFill>
          <a:blip r:embed="rId3"/>
          <a:stretch>
            <a:fillRect/>
          </a:stretch>
        </p:blipFill>
        <p:spPr>
          <a:xfrm>
            <a:off x="1065542" y="2944497"/>
            <a:ext cx="3246316" cy="3051059"/>
          </a:xfrm>
          <a:prstGeom prst="rect">
            <a:avLst/>
          </a:prstGeom>
        </p:spPr>
      </p:pic>
      <p:pic>
        <p:nvPicPr>
          <p:cNvPr id="7" name="Content Placeholder 5">
            <a:extLst>
              <a:ext uri="{FF2B5EF4-FFF2-40B4-BE49-F238E27FC236}">
                <a16:creationId xmlns:a16="http://schemas.microsoft.com/office/drawing/2014/main" id="{3623A097-E5AE-40A9-8E11-D52DC6575CBA}"/>
              </a:ext>
            </a:extLst>
          </p:cNvPr>
          <p:cNvPicPr>
            <a:picLocks noChangeAspect="1"/>
          </p:cNvPicPr>
          <p:nvPr/>
        </p:nvPicPr>
        <p:blipFill rotWithShape="1">
          <a:blip r:embed="rId4">
            <a:extLst>
              <a:ext uri="{28A0092B-C50C-407E-A947-70E740481C1C}">
                <a14:useLocalDpi xmlns:a14="http://schemas.microsoft.com/office/drawing/2010/main" val="0"/>
              </a:ext>
            </a:extLst>
          </a:blip>
          <a:srcRect l="19502" t="4130" r="28133" b="20640"/>
          <a:stretch/>
        </p:blipFill>
        <p:spPr>
          <a:xfrm>
            <a:off x="4825292" y="2944497"/>
            <a:ext cx="2754068" cy="3086978"/>
          </a:xfrm>
          <a:prstGeom prst="rect">
            <a:avLst/>
          </a:prstGeom>
        </p:spPr>
      </p:pic>
      <p:pic>
        <p:nvPicPr>
          <p:cNvPr id="8" name="Picture 7">
            <a:extLst>
              <a:ext uri="{FF2B5EF4-FFF2-40B4-BE49-F238E27FC236}">
                <a16:creationId xmlns:a16="http://schemas.microsoft.com/office/drawing/2014/main" id="{B92C94A5-EA5E-43F4-9B3D-88A78E43A55E}"/>
              </a:ext>
            </a:extLst>
          </p:cNvPr>
          <p:cNvPicPr>
            <a:picLocks noChangeAspect="1"/>
          </p:cNvPicPr>
          <p:nvPr/>
        </p:nvPicPr>
        <p:blipFill>
          <a:blip r:embed="rId5"/>
          <a:stretch>
            <a:fillRect/>
          </a:stretch>
        </p:blipFill>
        <p:spPr>
          <a:xfrm>
            <a:off x="8229600" y="2918776"/>
            <a:ext cx="2871205" cy="3136958"/>
          </a:xfrm>
          <a:prstGeom prst="rect">
            <a:avLst/>
          </a:prstGeom>
        </p:spPr>
      </p:pic>
    </p:spTree>
    <p:extLst>
      <p:ext uri="{BB962C8B-B14F-4D97-AF65-F5344CB8AC3E}">
        <p14:creationId xmlns:p14="http://schemas.microsoft.com/office/powerpoint/2010/main" val="416745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51B60-BAB3-42AC-A3F4-E1761C1ED871}"/>
              </a:ext>
            </a:extLst>
          </p:cNvPr>
          <p:cNvSpPr>
            <a:spLocks noGrp="1"/>
          </p:cNvSpPr>
          <p:nvPr>
            <p:ph type="title"/>
          </p:nvPr>
        </p:nvSpPr>
        <p:spPr/>
        <p:txBody>
          <a:bodyPr/>
          <a:lstStyle/>
          <a:p>
            <a:r>
              <a:rPr lang="en-US" dirty="0"/>
              <a:t>Plain chest radiographs…</a:t>
            </a:r>
            <a:endParaRPr lang="en-ZA" dirty="0"/>
          </a:p>
        </p:txBody>
      </p:sp>
      <p:sp>
        <p:nvSpPr>
          <p:cNvPr id="5" name="Text Placeholder 4">
            <a:extLst>
              <a:ext uri="{FF2B5EF4-FFF2-40B4-BE49-F238E27FC236}">
                <a16:creationId xmlns:a16="http://schemas.microsoft.com/office/drawing/2014/main" id="{AB80DDA4-32A7-44EA-A518-4BF1A268025C}"/>
              </a:ext>
            </a:extLst>
          </p:cNvPr>
          <p:cNvSpPr>
            <a:spLocks noGrp="1"/>
          </p:cNvSpPr>
          <p:nvPr>
            <p:ph type="body" idx="1"/>
          </p:nvPr>
        </p:nvSpPr>
        <p:spPr/>
        <p:txBody>
          <a:bodyPr/>
          <a:lstStyle/>
          <a:p>
            <a:r>
              <a:rPr lang="en-US" dirty="0"/>
              <a:t>Biodata</a:t>
            </a:r>
          </a:p>
          <a:p>
            <a:r>
              <a:rPr lang="en-US" dirty="0"/>
              <a:t>Technical quality</a:t>
            </a:r>
          </a:p>
          <a:p>
            <a:r>
              <a:rPr lang="en-US" dirty="0"/>
              <a:t>Systematic approach (ABCD-EF)</a:t>
            </a:r>
          </a:p>
          <a:p>
            <a:endParaRPr lang="en-ZA" dirty="0"/>
          </a:p>
        </p:txBody>
      </p:sp>
    </p:spTree>
    <p:extLst>
      <p:ext uri="{BB962C8B-B14F-4D97-AF65-F5344CB8AC3E}">
        <p14:creationId xmlns:p14="http://schemas.microsoft.com/office/powerpoint/2010/main" val="38685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E166-54A8-46E8-8A82-89FDB3CC24B7}"/>
              </a:ext>
            </a:extLst>
          </p:cNvPr>
          <p:cNvSpPr>
            <a:spLocks noGrp="1"/>
          </p:cNvSpPr>
          <p:nvPr>
            <p:ph type="title"/>
          </p:nvPr>
        </p:nvSpPr>
        <p:spPr>
          <a:xfrm>
            <a:off x="228600" y="146277"/>
            <a:ext cx="10515600" cy="534760"/>
          </a:xfrm>
        </p:spPr>
        <p:txBody>
          <a:bodyPr>
            <a:normAutofit fontScale="90000"/>
          </a:bodyPr>
          <a:lstStyle/>
          <a:p>
            <a:r>
              <a:rPr lang="en-GB" dirty="0"/>
              <a:t>Approach to chest radiography </a:t>
            </a:r>
          </a:p>
        </p:txBody>
      </p:sp>
      <p:sp>
        <p:nvSpPr>
          <p:cNvPr id="3" name="Content Placeholder 2">
            <a:extLst>
              <a:ext uri="{FF2B5EF4-FFF2-40B4-BE49-F238E27FC236}">
                <a16:creationId xmlns:a16="http://schemas.microsoft.com/office/drawing/2014/main" id="{6FCF604F-D54B-445D-B010-86263BAD1918}"/>
              </a:ext>
            </a:extLst>
          </p:cNvPr>
          <p:cNvSpPr>
            <a:spLocks noGrp="1"/>
          </p:cNvSpPr>
          <p:nvPr>
            <p:ph sz="half" idx="1"/>
          </p:nvPr>
        </p:nvSpPr>
        <p:spPr>
          <a:xfrm>
            <a:off x="810672" y="1253331"/>
            <a:ext cx="3200400" cy="4351338"/>
          </a:xfrm>
        </p:spPr>
        <p:txBody>
          <a:bodyPr>
            <a:normAutofit fontScale="85000" lnSpcReduction="20000"/>
          </a:bodyPr>
          <a:lstStyle/>
          <a:p>
            <a:r>
              <a:rPr lang="en-GB" b="1" dirty="0"/>
              <a:t>Biodata: </a:t>
            </a:r>
            <a:r>
              <a:rPr lang="en-GB" dirty="0"/>
              <a:t>Patient details, dates and time, any previous images View(AP/PA/Lateral), marker, collimation</a:t>
            </a:r>
          </a:p>
          <a:p>
            <a:endParaRPr lang="en-GB" dirty="0"/>
          </a:p>
          <a:p>
            <a:r>
              <a:rPr lang="en-GB" b="1" dirty="0"/>
              <a:t>Technical Quality: </a:t>
            </a:r>
            <a:r>
              <a:rPr lang="en-GB" dirty="0"/>
              <a:t>(RIP) Rotation, Inspiration, Penetration, Angulation</a:t>
            </a:r>
          </a:p>
          <a:p>
            <a:endParaRPr lang="en-GB" dirty="0"/>
          </a:p>
          <a:p>
            <a:r>
              <a:rPr lang="en-GB" b="1" dirty="0"/>
              <a:t>ABCDE-FGH</a:t>
            </a:r>
          </a:p>
          <a:p>
            <a:endParaRPr lang="en-GB" dirty="0"/>
          </a:p>
        </p:txBody>
      </p:sp>
      <p:sp>
        <p:nvSpPr>
          <p:cNvPr id="7" name="Footer Placeholder 6">
            <a:extLst>
              <a:ext uri="{FF2B5EF4-FFF2-40B4-BE49-F238E27FC236}">
                <a16:creationId xmlns:a16="http://schemas.microsoft.com/office/drawing/2014/main" id="{F0A8CFCF-CD72-4F06-A1B6-D45CCC0E5D6C}"/>
              </a:ext>
            </a:extLst>
          </p:cNvPr>
          <p:cNvSpPr>
            <a:spLocks noGrp="1"/>
          </p:cNvSpPr>
          <p:nvPr>
            <p:ph type="ftr" sz="quarter" idx="11"/>
          </p:nvPr>
        </p:nvSpPr>
        <p:spPr>
          <a:xfrm>
            <a:off x="4038599" y="6675756"/>
            <a:ext cx="4844143" cy="182244"/>
          </a:xfrm>
        </p:spPr>
        <p:txBody>
          <a:bodyPr/>
          <a:lstStyle/>
          <a:p>
            <a:r>
              <a:rPr lang="en-GB" dirty="0"/>
              <a:t>Case courtesy of Dr </a:t>
            </a:r>
            <a:r>
              <a:rPr lang="en-GB" dirty="0" err="1"/>
              <a:t>Aneta</a:t>
            </a:r>
            <a:r>
              <a:rPr lang="en-GB" dirty="0"/>
              <a:t> </a:t>
            </a:r>
            <a:r>
              <a:rPr lang="en-GB" dirty="0" err="1"/>
              <a:t>Kecler-Pietrzyk</a:t>
            </a:r>
            <a:r>
              <a:rPr lang="en-GB" dirty="0"/>
              <a:t>, Radiopaedia.org, </a:t>
            </a:r>
            <a:r>
              <a:rPr lang="en-GB" dirty="0" err="1"/>
              <a:t>rID</a:t>
            </a:r>
            <a:r>
              <a:rPr lang="en-GB" dirty="0"/>
              <a:t>: 53075</a:t>
            </a:r>
          </a:p>
        </p:txBody>
      </p:sp>
      <p:pic>
        <p:nvPicPr>
          <p:cNvPr id="11" name="Content Placeholder 10" descr="A picture containing X-ray film, necktie&#10;&#10;Description automatically generated">
            <a:extLst>
              <a:ext uri="{FF2B5EF4-FFF2-40B4-BE49-F238E27FC236}">
                <a16:creationId xmlns:a16="http://schemas.microsoft.com/office/drawing/2014/main" id="{A793F0C3-36D0-4795-9893-FD5FB99D60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0158" y="681037"/>
            <a:ext cx="6521170" cy="5948021"/>
          </a:xfrm>
        </p:spPr>
      </p:pic>
    </p:spTree>
    <p:extLst>
      <p:ext uri="{BB962C8B-B14F-4D97-AF65-F5344CB8AC3E}">
        <p14:creationId xmlns:p14="http://schemas.microsoft.com/office/powerpoint/2010/main" val="26142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988-FADF-4FED-9200-7EAE698035B9}"/>
              </a:ext>
            </a:extLst>
          </p:cNvPr>
          <p:cNvSpPr>
            <a:spLocks noGrp="1"/>
          </p:cNvSpPr>
          <p:nvPr>
            <p:ph type="title"/>
          </p:nvPr>
        </p:nvSpPr>
        <p:spPr/>
        <p:txBody>
          <a:bodyPr/>
          <a:lstStyle/>
          <a:p>
            <a:r>
              <a:rPr lang="en-US" b="1" i="1" dirty="0"/>
              <a:t>Structured approach! </a:t>
            </a:r>
            <a:r>
              <a:rPr lang="en-US" dirty="0"/>
              <a:t>- ABCDE-FGH… etc. </a:t>
            </a:r>
            <a:endParaRPr lang="en-ZA" dirty="0"/>
          </a:p>
        </p:txBody>
      </p:sp>
      <p:sp>
        <p:nvSpPr>
          <p:cNvPr id="6" name="Content Placeholder 5">
            <a:extLst>
              <a:ext uri="{FF2B5EF4-FFF2-40B4-BE49-F238E27FC236}">
                <a16:creationId xmlns:a16="http://schemas.microsoft.com/office/drawing/2014/main" id="{1E770863-DE97-40E7-B724-3D242E1EADE7}"/>
              </a:ext>
            </a:extLst>
          </p:cNvPr>
          <p:cNvSpPr>
            <a:spLocks noGrp="1"/>
          </p:cNvSpPr>
          <p:nvPr>
            <p:ph idx="1"/>
          </p:nvPr>
        </p:nvSpPr>
        <p:spPr>
          <a:xfrm>
            <a:off x="838200" y="1825625"/>
            <a:ext cx="10515600" cy="4667250"/>
          </a:xfrm>
        </p:spPr>
        <p:txBody>
          <a:bodyPr>
            <a:normAutofit fontScale="70000" lnSpcReduction="20000"/>
          </a:bodyPr>
          <a:lstStyle/>
          <a:p>
            <a:r>
              <a:rPr lang="en-GB" b="1" dirty="0"/>
              <a:t>A- Airway: </a:t>
            </a:r>
            <a:r>
              <a:rPr lang="en-GB" dirty="0"/>
              <a:t>Trachea: </a:t>
            </a:r>
            <a:r>
              <a:rPr lang="en-GB" b="1" i="1" dirty="0"/>
              <a:t>central; Pulled vs pushed; narrowing</a:t>
            </a:r>
          </a:p>
          <a:p>
            <a:r>
              <a:rPr lang="en-GB" b="1" dirty="0"/>
              <a:t>B- Bones: </a:t>
            </a:r>
            <a:r>
              <a:rPr lang="en-GB" dirty="0"/>
              <a:t>Clavicles, anterior &amp; posterior ribs, vertebral bodies: </a:t>
            </a:r>
            <a:r>
              <a:rPr lang="en-GB" b="1" i="1" dirty="0"/>
              <a:t>Fractures; Scoliosis; bone density</a:t>
            </a:r>
          </a:p>
          <a:p>
            <a:r>
              <a:rPr lang="en-GB" b="1" dirty="0"/>
              <a:t>C- Cardiac- </a:t>
            </a:r>
            <a:r>
              <a:rPr lang="en-GB" dirty="0"/>
              <a:t>Cardiac </a:t>
            </a:r>
            <a:r>
              <a:rPr lang="en-GB" b="1" i="1" dirty="0"/>
              <a:t>site, size, shape and borders- </a:t>
            </a:r>
            <a:r>
              <a:rPr lang="en-GB" dirty="0"/>
              <a:t>borders of the heart and mediastinum should always be well defined and clear- Silhouette sign</a:t>
            </a:r>
          </a:p>
          <a:p>
            <a:endParaRPr lang="en-GB" dirty="0"/>
          </a:p>
          <a:p>
            <a:r>
              <a:rPr lang="en-GB" b="1" dirty="0"/>
              <a:t>D- Diaphragm- </a:t>
            </a:r>
            <a:r>
              <a:rPr lang="en-GB" dirty="0"/>
              <a:t>Outline of the diaphragm on both sides should be clear and smooth. Right hemidiaphragm should be slightly higher than the left. </a:t>
            </a:r>
            <a:r>
              <a:rPr lang="en-GB" dirty="0" err="1"/>
              <a:t>Cardiophrenic</a:t>
            </a:r>
            <a:r>
              <a:rPr lang="en-GB" dirty="0"/>
              <a:t>/costophrenic angles well defined. Pleural effusion: meniscus sign*. No air under the diaphragm; Gastric bubble</a:t>
            </a:r>
          </a:p>
          <a:p>
            <a:r>
              <a:rPr lang="en-GB" b="1" dirty="0"/>
              <a:t>E- Equal lung fields: </a:t>
            </a:r>
            <a:r>
              <a:rPr lang="en-GB" dirty="0"/>
              <a:t>scan from left to right all the way from top to bottom- equal radiolucency on both sides; Air bronchograms- visible air filled bronchi outlined by surrounding consolidation. Bat wing distribution : pulmonary </a:t>
            </a:r>
            <a:r>
              <a:rPr lang="en-GB" dirty="0" err="1"/>
              <a:t>edema</a:t>
            </a:r>
            <a:endParaRPr lang="en-GB" dirty="0"/>
          </a:p>
          <a:p>
            <a:r>
              <a:rPr lang="en-GB" b="1" dirty="0"/>
              <a:t>G: Gastric fundus: </a:t>
            </a:r>
            <a:r>
              <a:rPr lang="en-GB" dirty="0"/>
              <a:t>on the left side</a:t>
            </a:r>
          </a:p>
          <a:p>
            <a:r>
              <a:rPr lang="en-GB" b="1" dirty="0"/>
              <a:t>H: Hilum and mediastinum</a:t>
            </a:r>
            <a:r>
              <a:rPr lang="en-GB" dirty="0"/>
              <a:t>: Hilum consists of main bronchus and pulmonary artery. Left side should be higher than the right; compare and see that one is not larger than the other. Mediastinum: silhouette sign should be clear</a:t>
            </a:r>
          </a:p>
          <a:p>
            <a:endParaRPr lang="en-ZA" dirty="0"/>
          </a:p>
        </p:txBody>
      </p:sp>
    </p:spTree>
    <p:extLst>
      <p:ext uri="{BB962C8B-B14F-4D97-AF65-F5344CB8AC3E}">
        <p14:creationId xmlns:p14="http://schemas.microsoft.com/office/powerpoint/2010/main" val="35396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C834-71D7-4A1C-AAA6-0E1CFB28DE5A}"/>
              </a:ext>
            </a:extLst>
          </p:cNvPr>
          <p:cNvSpPr>
            <a:spLocks noGrp="1"/>
          </p:cNvSpPr>
          <p:nvPr>
            <p:ph type="title"/>
          </p:nvPr>
        </p:nvSpPr>
        <p:spPr/>
        <p:txBody>
          <a:bodyPr/>
          <a:lstStyle/>
          <a:p>
            <a:r>
              <a:rPr lang="en-US" dirty="0"/>
              <a:t>Potential pitfalls…</a:t>
            </a:r>
            <a:endParaRPr lang="en-ZA" dirty="0"/>
          </a:p>
        </p:txBody>
      </p:sp>
      <p:sp>
        <p:nvSpPr>
          <p:cNvPr id="3" name="Text Placeholder 2">
            <a:extLst>
              <a:ext uri="{FF2B5EF4-FFF2-40B4-BE49-F238E27FC236}">
                <a16:creationId xmlns:a16="http://schemas.microsoft.com/office/drawing/2014/main" id="{5B02C4B3-3C68-4FDC-8013-0840431ED250}"/>
              </a:ext>
            </a:extLst>
          </p:cNvPr>
          <p:cNvSpPr>
            <a:spLocks noGrp="1"/>
          </p:cNvSpPr>
          <p:nvPr>
            <p:ph type="body" idx="1"/>
          </p:nvPr>
        </p:nvSpPr>
        <p:spPr>
          <a:xfrm>
            <a:off x="257142" y="1504659"/>
            <a:ext cx="3396893" cy="823912"/>
          </a:xfrm>
        </p:spPr>
        <p:txBody>
          <a:bodyPr>
            <a:normAutofit fontScale="92500" lnSpcReduction="20000"/>
          </a:bodyPr>
          <a:lstStyle/>
          <a:p>
            <a:r>
              <a:rPr lang="en-US" dirty="0"/>
              <a:t>POOR QUALITY                       -&gt; </a:t>
            </a:r>
            <a:r>
              <a:rPr lang="en-US" dirty="0">
                <a:solidFill>
                  <a:srgbClr val="C00000"/>
                </a:solidFill>
              </a:rPr>
              <a:t>can misinterpret hilar LN</a:t>
            </a:r>
            <a:endParaRPr lang="en-ZA" dirty="0">
              <a:solidFill>
                <a:srgbClr val="C00000"/>
              </a:solidFill>
            </a:endParaRPr>
          </a:p>
        </p:txBody>
      </p:sp>
      <p:sp>
        <p:nvSpPr>
          <p:cNvPr id="5" name="Text Placeholder 4">
            <a:extLst>
              <a:ext uri="{FF2B5EF4-FFF2-40B4-BE49-F238E27FC236}">
                <a16:creationId xmlns:a16="http://schemas.microsoft.com/office/drawing/2014/main" id="{B9C42705-5A38-4757-9349-EF2B2DA45B65}"/>
              </a:ext>
            </a:extLst>
          </p:cNvPr>
          <p:cNvSpPr>
            <a:spLocks noGrp="1"/>
          </p:cNvSpPr>
          <p:nvPr>
            <p:ph type="body" sz="quarter" idx="3"/>
          </p:nvPr>
        </p:nvSpPr>
        <p:spPr>
          <a:xfrm>
            <a:off x="4029711" y="1729809"/>
            <a:ext cx="3758517" cy="823912"/>
          </a:xfrm>
        </p:spPr>
        <p:txBody>
          <a:bodyPr>
            <a:normAutofit fontScale="92500" lnSpcReduction="20000"/>
          </a:bodyPr>
          <a:lstStyle/>
          <a:p>
            <a:pPr algn="ctr"/>
            <a:r>
              <a:rPr lang="en-US" dirty="0"/>
              <a:t>LARGE THYMUS –&gt;</a:t>
            </a:r>
            <a:r>
              <a:rPr lang="en-US" dirty="0">
                <a:solidFill>
                  <a:srgbClr val="C00000"/>
                </a:solidFill>
              </a:rPr>
              <a:t> common cause of widened mediastinum in a young child</a:t>
            </a:r>
            <a:endParaRPr lang="en-ZA" dirty="0">
              <a:solidFill>
                <a:srgbClr val="C00000"/>
              </a:solidFill>
            </a:endParaRPr>
          </a:p>
        </p:txBody>
      </p:sp>
      <p:pic>
        <p:nvPicPr>
          <p:cNvPr id="8" name="Content Placeholder 7">
            <a:extLst>
              <a:ext uri="{FF2B5EF4-FFF2-40B4-BE49-F238E27FC236}">
                <a16:creationId xmlns:a16="http://schemas.microsoft.com/office/drawing/2014/main" id="{9EF8F29B-5740-49D5-8DC3-7E84824ABD90}"/>
              </a:ext>
            </a:extLst>
          </p:cNvPr>
          <p:cNvPicPr>
            <a:picLocks noGrp="1" noChangeAspect="1"/>
          </p:cNvPicPr>
          <p:nvPr>
            <p:ph sz="quarter" idx="4"/>
          </p:nvPr>
        </p:nvPicPr>
        <p:blipFill rotWithShape="1">
          <a:blip r:embed="rId2"/>
          <a:srcRect l="20283"/>
          <a:stretch/>
        </p:blipFill>
        <p:spPr>
          <a:xfrm>
            <a:off x="4172891" y="2612313"/>
            <a:ext cx="3615337" cy="3684588"/>
          </a:xfrm>
          <a:prstGeom prst="rect">
            <a:avLst/>
          </a:prstGeom>
        </p:spPr>
      </p:pic>
      <p:pic>
        <p:nvPicPr>
          <p:cNvPr id="7" name="Picture 6">
            <a:extLst>
              <a:ext uri="{FF2B5EF4-FFF2-40B4-BE49-F238E27FC236}">
                <a16:creationId xmlns:a16="http://schemas.microsoft.com/office/drawing/2014/main" id="{D861EC2D-782B-475E-89AB-53D299DA6D3E}"/>
              </a:ext>
            </a:extLst>
          </p:cNvPr>
          <p:cNvPicPr>
            <a:picLocks noChangeAspect="1"/>
          </p:cNvPicPr>
          <p:nvPr/>
        </p:nvPicPr>
        <p:blipFill>
          <a:blip r:embed="rId3"/>
          <a:stretch>
            <a:fillRect/>
          </a:stretch>
        </p:blipFill>
        <p:spPr>
          <a:xfrm>
            <a:off x="230054" y="2612313"/>
            <a:ext cx="3660300" cy="3619000"/>
          </a:xfrm>
          <a:prstGeom prst="rect">
            <a:avLst/>
          </a:prstGeom>
        </p:spPr>
      </p:pic>
      <p:sp>
        <p:nvSpPr>
          <p:cNvPr id="9" name="TextBox 8">
            <a:extLst>
              <a:ext uri="{FF2B5EF4-FFF2-40B4-BE49-F238E27FC236}">
                <a16:creationId xmlns:a16="http://schemas.microsoft.com/office/drawing/2014/main" id="{3E6DE7C1-00CC-428C-A0D2-7DA64BB001E4}"/>
              </a:ext>
            </a:extLst>
          </p:cNvPr>
          <p:cNvSpPr txBox="1"/>
          <p:nvPr/>
        </p:nvSpPr>
        <p:spPr>
          <a:xfrm>
            <a:off x="4212764" y="6414085"/>
            <a:ext cx="4636168" cy="338554"/>
          </a:xfrm>
          <a:prstGeom prst="rect">
            <a:avLst/>
          </a:prstGeom>
          <a:solidFill>
            <a:schemeClr val="tx1"/>
          </a:solidFill>
        </p:spPr>
        <p:txBody>
          <a:bodyPr wrap="square" rtlCol="0">
            <a:spAutoFit/>
          </a:bodyPr>
          <a:lstStyle/>
          <a:p>
            <a:r>
              <a:rPr lang="en-US" sz="1600" dirty="0" err="1">
                <a:solidFill>
                  <a:schemeClr val="bg1"/>
                </a:solidFill>
              </a:rPr>
              <a:t>Gie</a:t>
            </a:r>
            <a:r>
              <a:rPr lang="en-US" sz="1600" dirty="0">
                <a:solidFill>
                  <a:schemeClr val="bg1"/>
                </a:solidFill>
              </a:rPr>
              <a:t> R. Diagnostic Atlas of Intrathoracic TB in Children.</a:t>
            </a:r>
          </a:p>
        </p:txBody>
      </p:sp>
      <p:pic>
        <p:nvPicPr>
          <p:cNvPr id="10" name="Picture 9">
            <a:extLst>
              <a:ext uri="{FF2B5EF4-FFF2-40B4-BE49-F238E27FC236}">
                <a16:creationId xmlns:a16="http://schemas.microsoft.com/office/drawing/2014/main" id="{DE59FC7C-95E0-4D68-9F38-9FC17945FB69}"/>
              </a:ext>
            </a:extLst>
          </p:cNvPr>
          <p:cNvPicPr>
            <a:picLocks noChangeAspect="1"/>
          </p:cNvPicPr>
          <p:nvPr/>
        </p:nvPicPr>
        <p:blipFill rotWithShape="1">
          <a:blip r:embed="rId4"/>
          <a:srcRect r="12568"/>
          <a:stretch/>
        </p:blipFill>
        <p:spPr>
          <a:xfrm>
            <a:off x="8019110" y="2612313"/>
            <a:ext cx="4038868" cy="3619000"/>
          </a:xfrm>
          <a:prstGeom prst="rect">
            <a:avLst/>
          </a:prstGeom>
        </p:spPr>
      </p:pic>
      <p:sp>
        <p:nvSpPr>
          <p:cNvPr id="11" name="Text Placeholder 4">
            <a:extLst>
              <a:ext uri="{FF2B5EF4-FFF2-40B4-BE49-F238E27FC236}">
                <a16:creationId xmlns:a16="http://schemas.microsoft.com/office/drawing/2014/main" id="{001C2424-970B-4EC7-9764-9F8470E43580}"/>
              </a:ext>
            </a:extLst>
          </p:cNvPr>
          <p:cNvSpPr txBox="1">
            <a:spLocks/>
          </p:cNvSpPr>
          <p:nvPr/>
        </p:nvSpPr>
        <p:spPr>
          <a:xfrm>
            <a:off x="7788228" y="1564497"/>
            <a:ext cx="3942836" cy="823912"/>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NORMAL PULMONARY ARTERY –&gt;</a:t>
            </a:r>
            <a:r>
              <a:rPr lang="en-US" dirty="0">
                <a:solidFill>
                  <a:srgbClr val="C00000"/>
                </a:solidFill>
              </a:rPr>
              <a:t> mistaken for large LN</a:t>
            </a:r>
            <a:endParaRPr lang="en-ZA" dirty="0">
              <a:solidFill>
                <a:srgbClr val="C00000"/>
              </a:solidFill>
            </a:endParaRPr>
          </a:p>
        </p:txBody>
      </p:sp>
    </p:spTree>
    <p:extLst>
      <p:ext uri="{BB962C8B-B14F-4D97-AF65-F5344CB8AC3E}">
        <p14:creationId xmlns:p14="http://schemas.microsoft.com/office/powerpoint/2010/main" val="32367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DCB9FE-5263-4499-AAD3-4D6691D2F70F}" type="datetime2">
              <a:rPr lang="en-US" smtClean="0"/>
              <a:t>Tuesday, January 28, 2020</a:t>
            </a:fld>
            <a:endParaRPr lang="en-US"/>
          </a:p>
        </p:txBody>
      </p:sp>
      <p:sp>
        <p:nvSpPr>
          <p:cNvPr id="22" name="Content Placeholder 6">
            <a:extLst>
              <a:ext uri="{FF2B5EF4-FFF2-40B4-BE49-F238E27FC236}">
                <a16:creationId xmlns:a16="http://schemas.microsoft.com/office/drawing/2014/main" id="{17C3B445-996D-41CB-9601-4CBABC1E5EFA}"/>
              </a:ext>
            </a:extLst>
          </p:cNvPr>
          <p:cNvSpPr txBox="1">
            <a:spLocks/>
          </p:cNvSpPr>
          <p:nvPr/>
        </p:nvSpPr>
        <p:spPr>
          <a:xfrm>
            <a:off x="288758" y="1155029"/>
            <a:ext cx="4944979" cy="4680284"/>
          </a:xfrm>
          <a:prstGeom prst="rect">
            <a:avLst/>
          </a:prstGeom>
          <a:ln w="762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olidFill>
                <a:srgbClr val="C00000"/>
              </a:solidFill>
            </a:endParaRPr>
          </a:p>
          <a:p>
            <a:r>
              <a:rPr lang="en-US" b="1" dirty="0">
                <a:solidFill>
                  <a:srgbClr val="C00000"/>
                </a:solidFill>
              </a:rPr>
              <a:t>Clinical syndromes of intrathoracic TB in children</a:t>
            </a:r>
          </a:p>
          <a:p>
            <a:endParaRPr lang="en-GB" b="1" dirty="0">
              <a:solidFill>
                <a:srgbClr val="C00000"/>
              </a:solidFill>
              <a:cs typeface="Arial" panose="020B0604020202020204" pitchFamily="34" charset="0"/>
            </a:endParaRPr>
          </a:p>
          <a:p>
            <a:r>
              <a:rPr lang="en-GB" b="1" dirty="0">
                <a:solidFill>
                  <a:schemeClr val="accent6">
                    <a:lumMod val="50000"/>
                  </a:schemeClr>
                </a:solidFill>
                <a:cs typeface="Arial" panose="020B0604020202020204" pitchFamily="34" charset="0"/>
              </a:rPr>
              <a:t>Immunopathogenesis, manifestation on imaging &amp; diagnosis in children</a:t>
            </a:r>
          </a:p>
          <a:p>
            <a:endParaRPr lang="en-GB" b="1" dirty="0">
              <a:solidFill>
                <a:schemeClr val="accent6">
                  <a:lumMod val="50000"/>
                </a:schemeClr>
              </a:solidFill>
              <a:cs typeface="Arial" panose="020B0604020202020204" pitchFamily="34" charset="0"/>
            </a:endParaRPr>
          </a:p>
          <a:p>
            <a:pPr marL="0" indent="0" algn="ctr">
              <a:buNone/>
            </a:pPr>
            <a:r>
              <a:rPr lang="en-GB" i="1" dirty="0">
                <a:cs typeface="Arial" panose="020B0604020202020204" pitchFamily="34" charset="0"/>
              </a:rPr>
              <a:t>Perez-Velez CM and Marais B. NEJM 2012; JID 2017</a:t>
            </a:r>
            <a:endParaRPr lang="en-US" i="1" dirty="0"/>
          </a:p>
        </p:txBody>
      </p:sp>
      <p:pic>
        <p:nvPicPr>
          <p:cNvPr id="23" name="Picture 22">
            <a:extLst>
              <a:ext uri="{FF2B5EF4-FFF2-40B4-BE49-F238E27FC236}">
                <a16:creationId xmlns:a16="http://schemas.microsoft.com/office/drawing/2014/main" id="{CA1FD7AE-3251-401A-B74B-36576DB3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778" y="231943"/>
            <a:ext cx="6453528" cy="6489532"/>
          </a:xfrm>
          <a:prstGeom prst="rect">
            <a:avLst/>
          </a:prstGeom>
        </p:spPr>
      </p:pic>
    </p:spTree>
    <p:extLst>
      <p:ext uri="{BB962C8B-B14F-4D97-AF65-F5344CB8AC3E}">
        <p14:creationId xmlns:p14="http://schemas.microsoft.com/office/powerpoint/2010/main" val="4044902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3663</TotalTime>
  <Words>1950</Words>
  <Application>Microsoft Office PowerPoint</Application>
  <PresentationFormat>Widescreen</PresentationFormat>
  <Paragraphs>189</Paragraphs>
  <Slides>34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OTNEJMScalaSansLF</vt:lpstr>
      <vt:lpstr>Office Theme</vt:lpstr>
      <vt:lpstr>How to detect intrathoracic TB in children using the plain CXR.. &amp; other imaging</vt:lpstr>
      <vt:lpstr>PowerPoint Presentation</vt:lpstr>
      <vt:lpstr>TB diagnosis in children</vt:lpstr>
      <vt:lpstr>PowerPoint Presentation</vt:lpstr>
      <vt:lpstr>Plain chest radiographs…</vt:lpstr>
      <vt:lpstr>Approach to chest radiography </vt:lpstr>
      <vt:lpstr>Structured approach! - ABCDE-FGH… etc. </vt:lpstr>
      <vt:lpstr>Potential pitfalls…</vt:lpstr>
      <vt:lpstr>PowerPoint Presentation</vt:lpstr>
      <vt:lpstr>Uncomplicated lymph node disease</vt:lpstr>
      <vt:lpstr>Lateral CXR -&gt; confirm Hilar Lymphadenopathy</vt:lpstr>
      <vt:lpstr>Previous calcified Ghon focus may simplify TB Dx</vt:lpstr>
      <vt:lpstr>Progressive Ghon focus</vt:lpstr>
      <vt:lpstr>Lymph node disease with airway compression</vt:lpstr>
      <vt:lpstr>Lymph node disease with airway compression</vt:lpstr>
      <vt:lpstr>Lymph node disease with airway compression</vt:lpstr>
      <vt:lpstr>Lymph node disease with bronchopneumonia</vt:lpstr>
      <vt:lpstr>Lymph node disease with expansile pneumonia</vt:lpstr>
      <vt:lpstr>Disseminated (miliary) disease</vt:lpstr>
      <vt:lpstr>Pleural effusion</vt:lpstr>
      <vt:lpstr>Pericardial effusion</vt:lpstr>
      <vt:lpstr>Adult-type pulmonary disease</vt:lpstr>
      <vt:lpstr>PowerPoint Presentation</vt:lpstr>
      <vt:lpstr>Other chest imaging</vt:lpstr>
      <vt:lpstr>CT Chest </vt:lpstr>
      <vt:lpstr>PowerPoint Presentation</vt:lpstr>
      <vt:lpstr>Chest Ultrasound:  </vt:lpstr>
      <vt:lpstr>PowerPoint Presentation</vt:lpstr>
      <vt:lpstr>Fluoroscopy:  </vt:lpstr>
      <vt:lpstr>PowerPoint Presentation</vt:lpstr>
      <vt:lpstr>Scintigraphy</vt:lpstr>
      <vt:lpstr>PowerPoint Presentation</vt:lpstr>
      <vt:lpstr>Chest MRI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interstitial lung disease (ChILD)</dc:title>
  <dc:creator>Diana Marangu</dc:creator>
  <cp:lastModifiedBy>Diana Marangu</cp:lastModifiedBy>
  <cp:revision>353</cp:revision>
  <dcterms:created xsi:type="dcterms:W3CDTF">2019-01-28T19:49:10Z</dcterms:created>
  <dcterms:modified xsi:type="dcterms:W3CDTF">2020-01-28T05:39:52Z</dcterms:modified>
</cp:coreProperties>
</file>