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tableStyles+xml" PartName="/ppt/tableStyles1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61B4B-4EFD-4B47-B231-7D7B6498A41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2A3B607-4AB4-484A-9F72-C0175982C51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Severe malarial</a:t>
          </a:r>
        </a:p>
        <a:p>
          <a:r>
            <a:rPr lang="en-GB" dirty="0" smtClean="0"/>
            <a:t>anaemia </a:t>
          </a:r>
          <a:endParaRPr lang="en-GB" dirty="0"/>
        </a:p>
      </dgm:t>
    </dgm:pt>
    <dgm:pt modelId="{7E0DCE34-E071-4B1E-A479-E9D696711344}" type="parTrans" cxnId="{91FC547E-71EA-4DA8-ACE4-3E83655691F5}">
      <dgm:prSet/>
      <dgm:spPr/>
      <dgm:t>
        <a:bodyPr/>
        <a:lstStyle/>
        <a:p>
          <a:endParaRPr lang="en-GB"/>
        </a:p>
      </dgm:t>
    </dgm:pt>
    <dgm:pt modelId="{8EBD61D7-8561-4A80-A564-29C7233699D6}" type="sibTrans" cxnId="{91FC547E-71EA-4DA8-ACE4-3E83655691F5}">
      <dgm:prSet/>
      <dgm:spPr/>
      <dgm:t>
        <a:bodyPr/>
        <a:lstStyle/>
        <a:p>
          <a:endParaRPr lang="en-GB"/>
        </a:p>
      </dgm:t>
    </dgm:pt>
    <dgm:pt modelId="{36EB69C9-4E75-4085-BED9-54B373963FF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/>
            <a:t>Cerebral malaria </a:t>
          </a:r>
          <a:endParaRPr lang="en-GB" dirty="0"/>
        </a:p>
      </dgm:t>
    </dgm:pt>
    <dgm:pt modelId="{6464D480-575D-4814-A54A-A2D8EA588C37}" type="parTrans" cxnId="{3452EB7E-7EB9-4830-B95D-D779C599EA44}">
      <dgm:prSet/>
      <dgm:spPr/>
      <dgm:t>
        <a:bodyPr/>
        <a:lstStyle/>
        <a:p>
          <a:endParaRPr lang="en-GB"/>
        </a:p>
      </dgm:t>
    </dgm:pt>
    <dgm:pt modelId="{25D1ECD8-47E5-4242-8DCF-ED9E62A01007}" type="sibTrans" cxnId="{3452EB7E-7EB9-4830-B95D-D779C599EA44}">
      <dgm:prSet/>
      <dgm:spPr/>
      <dgm:t>
        <a:bodyPr/>
        <a:lstStyle/>
        <a:p>
          <a:endParaRPr lang="en-GB"/>
        </a:p>
      </dgm:t>
    </dgm:pt>
    <dgm:pt modelId="{E7ED93D9-68E2-4A52-BF22-BD8139D7F009}">
      <dgm:prSet phldrT="[Text]"/>
      <dgm:spPr/>
      <dgm:t>
        <a:bodyPr/>
        <a:lstStyle/>
        <a:p>
          <a:r>
            <a:rPr lang="en-GB" dirty="0" smtClean="0"/>
            <a:t>Respiratory distress</a:t>
          </a:r>
          <a:endParaRPr lang="en-GB" dirty="0"/>
        </a:p>
      </dgm:t>
    </dgm:pt>
    <dgm:pt modelId="{B1E324A8-47CB-4DD8-91A7-F6EEF79542D7}" type="parTrans" cxnId="{6071FA3C-8FCE-41F2-A8A2-24AA14986ABB}">
      <dgm:prSet/>
      <dgm:spPr/>
      <dgm:t>
        <a:bodyPr/>
        <a:lstStyle/>
        <a:p>
          <a:endParaRPr lang="en-GB"/>
        </a:p>
      </dgm:t>
    </dgm:pt>
    <dgm:pt modelId="{63226372-FA5E-4105-8824-DE2EB4CF4004}" type="sibTrans" cxnId="{6071FA3C-8FCE-41F2-A8A2-24AA14986ABB}">
      <dgm:prSet/>
      <dgm:spPr/>
      <dgm:t>
        <a:bodyPr/>
        <a:lstStyle/>
        <a:p>
          <a:endParaRPr lang="en-GB"/>
        </a:p>
      </dgm:t>
    </dgm:pt>
    <dgm:pt modelId="{28EA1648-B3A1-4DFC-BB05-66E131545CB8}" type="pres">
      <dgm:prSet presAssocID="{0AC61B4B-4EFD-4B47-B231-7D7B6498A4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4B124D-693E-4449-8DAD-CE2050AA7E0A}" type="pres">
      <dgm:prSet presAssocID="{12A3B607-4AB4-484A-9F72-C0175982C51A}" presName="gear1" presStyleLbl="node1" presStyleIdx="0" presStyleCnt="3" custScaleX="114278" custScaleY="112244" custLinFactNeighborX="-92" custLinFactNeighborY="-254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2CD295-6C8D-4359-AB65-3C387DC23531}" type="pres">
      <dgm:prSet presAssocID="{12A3B607-4AB4-484A-9F72-C0175982C51A}" presName="gear1srcNode" presStyleLbl="node1" presStyleIdx="0" presStyleCnt="3"/>
      <dgm:spPr/>
      <dgm:t>
        <a:bodyPr/>
        <a:lstStyle/>
        <a:p>
          <a:endParaRPr lang="en-GB"/>
        </a:p>
      </dgm:t>
    </dgm:pt>
    <dgm:pt modelId="{435E8A92-A17D-484D-8EB3-E881811170B6}" type="pres">
      <dgm:prSet presAssocID="{12A3B607-4AB4-484A-9F72-C0175982C51A}" presName="gear1dstNode" presStyleLbl="node1" presStyleIdx="0" presStyleCnt="3"/>
      <dgm:spPr/>
      <dgm:t>
        <a:bodyPr/>
        <a:lstStyle/>
        <a:p>
          <a:endParaRPr lang="en-GB"/>
        </a:p>
      </dgm:t>
    </dgm:pt>
    <dgm:pt modelId="{956DEF37-D96A-4754-9282-A579CDA88224}" type="pres">
      <dgm:prSet presAssocID="{36EB69C9-4E75-4085-BED9-54B373963FFA}" presName="gear2" presStyleLbl="node1" presStyleIdx="1" presStyleCnt="3" custScaleX="150707" custScaleY="12636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D40119-7EC3-4211-9B3B-6E8E450B1637}" type="pres">
      <dgm:prSet presAssocID="{36EB69C9-4E75-4085-BED9-54B373963FFA}" presName="gear2srcNode" presStyleLbl="node1" presStyleIdx="1" presStyleCnt="3"/>
      <dgm:spPr/>
      <dgm:t>
        <a:bodyPr/>
        <a:lstStyle/>
        <a:p>
          <a:endParaRPr lang="en-GB"/>
        </a:p>
      </dgm:t>
    </dgm:pt>
    <dgm:pt modelId="{A28C6194-2EFF-4ACF-91D4-B476803230EA}" type="pres">
      <dgm:prSet presAssocID="{36EB69C9-4E75-4085-BED9-54B373963FFA}" presName="gear2dstNode" presStyleLbl="node1" presStyleIdx="1" presStyleCnt="3"/>
      <dgm:spPr/>
      <dgm:t>
        <a:bodyPr/>
        <a:lstStyle/>
        <a:p>
          <a:endParaRPr lang="en-GB"/>
        </a:p>
      </dgm:t>
    </dgm:pt>
    <dgm:pt modelId="{34AF018D-A0B2-431C-ABF9-69A6AA0CD84C}" type="pres">
      <dgm:prSet presAssocID="{E7ED93D9-68E2-4A52-BF22-BD8139D7F009}" presName="gear3" presStyleLbl="node1" presStyleIdx="2" presStyleCnt="3" custScaleX="142924" custScaleY="129512"/>
      <dgm:spPr/>
      <dgm:t>
        <a:bodyPr/>
        <a:lstStyle/>
        <a:p>
          <a:endParaRPr lang="en-GB"/>
        </a:p>
      </dgm:t>
    </dgm:pt>
    <dgm:pt modelId="{66D20243-ED1E-466F-8C6D-262B670E42C9}" type="pres">
      <dgm:prSet presAssocID="{E7ED93D9-68E2-4A52-BF22-BD8139D7F0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741B9-B2F4-4BF8-9C6E-6237270F6EFE}" type="pres">
      <dgm:prSet presAssocID="{E7ED93D9-68E2-4A52-BF22-BD8139D7F009}" presName="gear3srcNode" presStyleLbl="node1" presStyleIdx="2" presStyleCnt="3"/>
      <dgm:spPr/>
      <dgm:t>
        <a:bodyPr/>
        <a:lstStyle/>
        <a:p>
          <a:endParaRPr lang="en-GB"/>
        </a:p>
      </dgm:t>
    </dgm:pt>
    <dgm:pt modelId="{7402B346-833A-4C29-B143-8B6AF35BEDE6}" type="pres">
      <dgm:prSet presAssocID="{E7ED93D9-68E2-4A52-BF22-BD8139D7F009}" presName="gear3dstNode" presStyleLbl="node1" presStyleIdx="2" presStyleCnt="3"/>
      <dgm:spPr/>
      <dgm:t>
        <a:bodyPr/>
        <a:lstStyle/>
        <a:p>
          <a:endParaRPr lang="en-GB"/>
        </a:p>
      </dgm:t>
    </dgm:pt>
    <dgm:pt modelId="{3A0B13F4-5EB4-49BC-9458-B6AE2F94B269}" type="pres">
      <dgm:prSet presAssocID="{8EBD61D7-8561-4A80-A564-29C7233699D6}" presName="connector1" presStyleLbl="sibTrans2D1" presStyleIdx="0" presStyleCnt="3" custLinFactNeighborX="8830" custLinFactNeighborY="-5489"/>
      <dgm:spPr/>
      <dgm:t>
        <a:bodyPr/>
        <a:lstStyle/>
        <a:p>
          <a:endParaRPr lang="en-GB"/>
        </a:p>
      </dgm:t>
    </dgm:pt>
    <dgm:pt modelId="{FDD5A641-4BA4-4AA5-A2EB-6E406405C341}" type="pres">
      <dgm:prSet presAssocID="{25D1ECD8-47E5-4242-8DCF-ED9E62A01007}" presName="connector2" presStyleLbl="sibTrans2D1" presStyleIdx="1" presStyleCnt="3" custLinFactNeighborX="-30205" custLinFactNeighborY="9404"/>
      <dgm:spPr/>
      <dgm:t>
        <a:bodyPr/>
        <a:lstStyle/>
        <a:p>
          <a:endParaRPr lang="en-GB"/>
        </a:p>
      </dgm:t>
    </dgm:pt>
    <dgm:pt modelId="{AA160525-029F-44C2-BEA3-85731461E1C4}" type="pres">
      <dgm:prSet presAssocID="{63226372-FA5E-4105-8824-DE2EB4CF4004}" presName="connector3" presStyleLbl="sibTrans2D1" presStyleIdx="2" presStyleCnt="3" custLinFactNeighborX="-9291" custLinFactNeighborY="-6280"/>
      <dgm:spPr/>
      <dgm:t>
        <a:bodyPr/>
        <a:lstStyle/>
        <a:p>
          <a:endParaRPr lang="en-GB"/>
        </a:p>
      </dgm:t>
    </dgm:pt>
  </dgm:ptLst>
  <dgm:cxnLst>
    <dgm:cxn modelId="{A729C9F1-3080-4F70-A2CB-23E289A81925}" type="presOf" srcId="{8EBD61D7-8561-4A80-A564-29C7233699D6}" destId="{3A0B13F4-5EB4-49BC-9458-B6AE2F94B269}" srcOrd="0" destOrd="0" presId="urn:microsoft.com/office/officeart/2005/8/layout/gear1"/>
    <dgm:cxn modelId="{38854BC5-7137-4193-BDBE-550B351097A7}" type="presOf" srcId="{36EB69C9-4E75-4085-BED9-54B373963FFA}" destId="{A28C6194-2EFF-4ACF-91D4-B476803230EA}" srcOrd="2" destOrd="0" presId="urn:microsoft.com/office/officeart/2005/8/layout/gear1"/>
    <dgm:cxn modelId="{D17A14EE-CBAD-43E1-8F14-651A786AE8A4}" type="presOf" srcId="{12A3B607-4AB4-484A-9F72-C0175982C51A}" destId="{435E8A92-A17D-484D-8EB3-E881811170B6}" srcOrd="2" destOrd="0" presId="urn:microsoft.com/office/officeart/2005/8/layout/gear1"/>
    <dgm:cxn modelId="{093AB29C-4234-4F01-93EF-584BA22BA44D}" type="presOf" srcId="{36EB69C9-4E75-4085-BED9-54B373963FFA}" destId="{FBD40119-7EC3-4211-9B3B-6E8E450B1637}" srcOrd="1" destOrd="0" presId="urn:microsoft.com/office/officeart/2005/8/layout/gear1"/>
    <dgm:cxn modelId="{3B26D89B-17A3-4D70-A115-11CD92BF16D9}" type="presOf" srcId="{E7ED93D9-68E2-4A52-BF22-BD8139D7F009}" destId="{66D20243-ED1E-466F-8C6D-262B670E42C9}" srcOrd="1" destOrd="0" presId="urn:microsoft.com/office/officeart/2005/8/layout/gear1"/>
    <dgm:cxn modelId="{6C3C4886-3E9D-4853-BFCF-1973849923B4}" type="presOf" srcId="{36EB69C9-4E75-4085-BED9-54B373963FFA}" destId="{956DEF37-D96A-4754-9282-A579CDA88224}" srcOrd="0" destOrd="0" presId="urn:microsoft.com/office/officeart/2005/8/layout/gear1"/>
    <dgm:cxn modelId="{BB051D82-50CD-45AD-90C8-66697DDCCB40}" type="presOf" srcId="{E7ED93D9-68E2-4A52-BF22-BD8139D7F009}" destId="{7402B346-833A-4C29-B143-8B6AF35BEDE6}" srcOrd="3" destOrd="0" presId="urn:microsoft.com/office/officeart/2005/8/layout/gear1"/>
    <dgm:cxn modelId="{6071FA3C-8FCE-41F2-A8A2-24AA14986ABB}" srcId="{0AC61B4B-4EFD-4B47-B231-7D7B6498A419}" destId="{E7ED93D9-68E2-4A52-BF22-BD8139D7F009}" srcOrd="2" destOrd="0" parTransId="{B1E324A8-47CB-4DD8-91A7-F6EEF79542D7}" sibTransId="{63226372-FA5E-4105-8824-DE2EB4CF4004}"/>
    <dgm:cxn modelId="{7EB13EE5-21CB-4074-8412-FF77E67DBE50}" type="presOf" srcId="{E7ED93D9-68E2-4A52-BF22-BD8139D7F009}" destId="{FD1741B9-B2F4-4BF8-9C6E-6237270F6EFE}" srcOrd="2" destOrd="0" presId="urn:microsoft.com/office/officeart/2005/8/layout/gear1"/>
    <dgm:cxn modelId="{91FC547E-71EA-4DA8-ACE4-3E83655691F5}" srcId="{0AC61B4B-4EFD-4B47-B231-7D7B6498A419}" destId="{12A3B607-4AB4-484A-9F72-C0175982C51A}" srcOrd="0" destOrd="0" parTransId="{7E0DCE34-E071-4B1E-A479-E9D696711344}" sibTransId="{8EBD61D7-8561-4A80-A564-29C7233699D6}"/>
    <dgm:cxn modelId="{5B7D325D-4C4D-4081-A471-B8BEBFEB01CB}" type="presOf" srcId="{0AC61B4B-4EFD-4B47-B231-7D7B6498A419}" destId="{28EA1648-B3A1-4DFC-BB05-66E131545CB8}" srcOrd="0" destOrd="0" presId="urn:microsoft.com/office/officeart/2005/8/layout/gear1"/>
    <dgm:cxn modelId="{D01A6399-A5B4-42B8-8AA2-0202CF9015B3}" type="presOf" srcId="{E7ED93D9-68E2-4A52-BF22-BD8139D7F009}" destId="{34AF018D-A0B2-431C-ABF9-69A6AA0CD84C}" srcOrd="0" destOrd="0" presId="urn:microsoft.com/office/officeart/2005/8/layout/gear1"/>
    <dgm:cxn modelId="{B3BE1D4C-3A48-4642-A893-9523421A5177}" type="presOf" srcId="{12A3B607-4AB4-484A-9F72-C0175982C51A}" destId="{B74B124D-693E-4449-8DAD-CE2050AA7E0A}" srcOrd="0" destOrd="0" presId="urn:microsoft.com/office/officeart/2005/8/layout/gear1"/>
    <dgm:cxn modelId="{E3C8133D-699F-42EA-BBBF-3B13DFE29B5F}" type="presOf" srcId="{12A3B607-4AB4-484A-9F72-C0175982C51A}" destId="{312CD295-6C8D-4359-AB65-3C387DC23531}" srcOrd="1" destOrd="0" presId="urn:microsoft.com/office/officeart/2005/8/layout/gear1"/>
    <dgm:cxn modelId="{25BA4C01-3BC3-4BC8-B7FA-C86CEC2F4C55}" type="presOf" srcId="{25D1ECD8-47E5-4242-8DCF-ED9E62A01007}" destId="{FDD5A641-4BA4-4AA5-A2EB-6E406405C341}" srcOrd="0" destOrd="0" presId="urn:microsoft.com/office/officeart/2005/8/layout/gear1"/>
    <dgm:cxn modelId="{8BA30F65-B856-478F-BB39-3830635DDF18}" type="presOf" srcId="{63226372-FA5E-4105-8824-DE2EB4CF4004}" destId="{AA160525-029F-44C2-BEA3-85731461E1C4}" srcOrd="0" destOrd="0" presId="urn:microsoft.com/office/officeart/2005/8/layout/gear1"/>
    <dgm:cxn modelId="{3452EB7E-7EB9-4830-B95D-D779C599EA44}" srcId="{0AC61B4B-4EFD-4B47-B231-7D7B6498A419}" destId="{36EB69C9-4E75-4085-BED9-54B373963FFA}" srcOrd="1" destOrd="0" parTransId="{6464D480-575D-4814-A54A-A2D8EA588C37}" sibTransId="{25D1ECD8-47E5-4242-8DCF-ED9E62A01007}"/>
    <dgm:cxn modelId="{9E46E7F8-DD19-48C8-BBF9-C4E63403A1A6}" type="presParOf" srcId="{28EA1648-B3A1-4DFC-BB05-66E131545CB8}" destId="{B74B124D-693E-4449-8DAD-CE2050AA7E0A}" srcOrd="0" destOrd="0" presId="urn:microsoft.com/office/officeart/2005/8/layout/gear1"/>
    <dgm:cxn modelId="{68DC1BCC-4945-497E-8132-2C92F37DD691}" type="presParOf" srcId="{28EA1648-B3A1-4DFC-BB05-66E131545CB8}" destId="{312CD295-6C8D-4359-AB65-3C387DC23531}" srcOrd="1" destOrd="0" presId="urn:microsoft.com/office/officeart/2005/8/layout/gear1"/>
    <dgm:cxn modelId="{2581735D-E403-48F1-8EB5-1B9F89A95923}" type="presParOf" srcId="{28EA1648-B3A1-4DFC-BB05-66E131545CB8}" destId="{435E8A92-A17D-484D-8EB3-E881811170B6}" srcOrd="2" destOrd="0" presId="urn:microsoft.com/office/officeart/2005/8/layout/gear1"/>
    <dgm:cxn modelId="{6BCF4C72-F3EB-4658-BA7D-B2F5507AE16C}" type="presParOf" srcId="{28EA1648-B3A1-4DFC-BB05-66E131545CB8}" destId="{956DEF37-D96A-4754-9282-A579CDA88224}" srcOrd="3" destOrd="0" presId="urn:microsoft.com/office/officeart/2005/8/layout/gear1"/>
    <dgm:cxn modelId="{1CB59628-99B1-4781-9BED-9C4D8ED7C346}" type="presParOf" srcId="{28EA1648-B3A1-4DFC-BB05-66E131545CB8}" destId="{FBD40119-7EC3-4211-9B3B-6E8E450B1637}" srcOrd="4" destOrd="0" presId="urn:microsoft.com/office/officeart/2005/8/layout/gear1"/>
    <dgm:cxn modelId="{A772DB85-5978-492F-8028-5469C3C9AE9B}" type="presParOf" srcId="{28EA1648-B3A1-4DFC-BB05-66E131545CB8}" destId="{A28C6194-2EFF-4ACF-91D4-B476803230EA}" srcOrd="5" destOrd="0" presId="urn:microsoft.com/office/officeart/2005/8/layout/gear1"/>
    <dgm:cxn modelId="{D063EE21-47B7-4369-92F0-8D79C7B8FC9D}" type="presParOf" srcId="{28EA1648-B3A1-4DFC-BB05-66E131545CB8}" destId="{34AF018D-A0B2-431C-ABF9-69A6AA0CD84C}" srcOrd="6" destOrd="0" presId="urn:microsoft.com/office/officeart/2005/8/layout/gear1"/>
    <dgm:cxn modelId="{6087F3E0-4014-404C-8158-84B6CD3F30D0}" type="presParOf" srcId="{28EA1648-B3A1-4DFC-BB05-66E131545CB8}" destId="{66D20243-ED1E-466F-8C6D-262B670E42C9}" srcOrd="7" destOrd="0" presId="urn:microsoft.com/office/officeart/2005/8/layout/gear1"/>
    <dgm:cxn modelId="{167D2C81-2E7E-43F6-A157-D082E7B9A213}" type="presParOf" srcId="{28EA1648-B3A1-4DFC-BB05-66E131545CB8}" destId="{FD1741B9-B2F4-4BF8-9C6E-6237270F6EFE}" srcOrd="8" destOrd="0" presId="urn:microsoft.com/office/officeart/2005/8/layout/gear1"/>
    <dgm:cxn modelId="{9DA25CFA-DED2-4FF6-A0F4-939BFB97FBDD}" type="presParOf" srcId="{28EA1648-B3A1-4DFC-BB05-66E131545CB8}" destId="{7402B346-833A-4C29-B143-8B6AF35BEDE6}" srcOrd="9" destOrd="0" presId="urn:microsoft.com/office/officeart/2005/8/layout/gear1"/>
    <dgm:cxn modelId="{05CBB09E-35D0-4BF9-AF83-17EA7A82FBEA}" type="presParOf" srcId="{28EA1648-B3A1-4DFC-BB05-66E131545CB8}" destId="{3A0B13F4-5EB4-49BC-9458-B6AE2F94B269}" srcOrd="10" destOrd="0" presId="urn:microsoft.com/office/officeart/2005/8/layout/gear1"/>
    <dgm:cxn modelId="{DA469313-35C2-4110-8BE6-AA2142FAD68C}" type="presParOf" srcId="{28EA1648-B3A1-4DFC-BB05-66E131545CB8}" destId="{FDD5A641-4BA4-4AA5-A2EB-6E406405C341}" srcOrd="11" destOrd="0" presId="urn:microsoft.com/office/officeart/2005/8/layout/gear1"/>
    <dgm:cxn modelId="{C47B6ACA-BE23-443A-BDB5-17C22FBBE1F7}" type="presParOf" srcId="{28EA1648-B3A1-4DFC-BB05-66E131545CB8}" destId="{AA160525-029F-44C2-BEA3-85731461E1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BE554-7FA6-4498-B4F6-8FEACA734D07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56D8E-A56B-43A6-A1D1-F3A26FCEF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map showing malaria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6D8E-A56B-43A6-A1D1-F3A26FCEFF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1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Risks could rebound to the historically high levels if control is not maintained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6D8E-A56B-43A6-A1D1-F3A26FCEFF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for removal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6D8E-A56B-43A6-A1D1-F3A26FCEFF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6D8E-A56B-43A6-A1D1-F3A26FCEFF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of coverage of ITNs in Kenya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6D8E-A56B-43A6-A1D1-F3A26FCEFF5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8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9343-4842-425B-B2D5-70FC5EEE2801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458E-97A9-4180-A30D-BF2CF2AA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emisinin" TargetMode="External"/><Relationship Id="rId2" Type="http://schemas.openxmlformats.org/officeDocument/2006/relationships/hyperlink" Target="https://en.wikipedia.org/wiki/Medicinal_chemistr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s://en.wikipedia.org/wiki/Dihydroartemisinin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Malaria in Children – Overview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68712"/>
            <a:ext cx="7620000" cy="76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Dalton Wamalwa</a:t>
            </a:r>
          </a:p>
          <a:p>
            <a:r>
              <a:rPr lang="en-US" sz="1800" dirty="0" smtClean="0"/>
              <a:t>Associate Professor  </a:t>
            </a:r>
          </a:p>
          <a:p>
            <a:r>
              <a:rPr lang="en-US" sz="1800" dirty="0" smtClean="0"/>
              <a:t>Department  </a:t>
            </a:r>
            <a:r>
              <a:rPr lang="en-US" sz="1800" dirty="0"/>
              <a:t>of Paediatrics &amp; Child Health</a:t>
            </a:r>
          </a:p>
        </p:txBody>
      </p:sp>
    </p:spTree>
    <p:extLst>
      <p:ext uri="{BB962C8B-B14F-4D97-AF65-F5344CB8AC3E}">
        <p14:creationId xmlns:p14="http://schemas.microsoft.com/office/powerpoint/2010/main" val="35016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Three main overlapping syndromes in severe malaria in children </a:t>
            </a:r>
            <a:r>
              <a:rPr lang="en-GB" sz="2800" i="1" dirty="0" smtClean="0"/>
              <a:t>(Marsh K 1995) </a:t>
            </a:r>
            <a:endParaRPr lang="en-GB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2712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214473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Lactic acidosis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Blood transfusion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63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Impaired consciousness –predicts death 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14" y="685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Hallmarks of severe malaria- clinical (WHO)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93284"/>
              </p:ext>
            </p:extLst>
          </p:nvPr>
        </p:nvGraphicFramePr>
        <p:xfrm>
          <a:off x="152398" y="1371600"/>
          <a:ext cx="883920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1"/>
                <a:gridCol w="2209801"/>
                <a:gridCol w="2209801"/>
                <a:gridCol w="2209801"/>
              </a:tblGrid>
              <a:tr h="444435">
                <a:tc gridSpan="4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82145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Impaired consciousness or unarousable coma GCS &lt; 11/15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Prostration (generalized weakness; unable to walk or sit up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assistance)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Circulatory collapse or shock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(systolic blood pressure &lt; 50 mm Hg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children)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jaundice plus evidence of other vital organ dysfunction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753385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convulsions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(&gt; 2 episodes in 24 hours)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 breathing, respiratory distress (acidotic breathing)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 spontaneous bleeding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Pulmonary oedema (radiologic)</a:t>
                      </a:r>
                      <a:endParaRPr lang="en-GB" dirty="0"/>
                    </a:p>
                  </a:txBody>
                  <a:tcPr/>
                </a:tc>
              </a:tr>
              <a:tr h="444435">
                <a:tc>
                  <a:txBody>
                    <a:bodyPr/>
                    <a:lstStyle/>
                    <a:p>
                      <a:r>
                        <a:rPr lang="en-GB" dirty="0" smtClean="0"/>
                        <a:t>Failure to feed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458200" cy="563562"/>
          </a:xfrm>
        </p:spPr>
        <p:txBody>
          <a:bodyPr>
            <a:noAutofit/>
          </a:bodyPr>
          <a:lstStyle/>
          <a:p>
            <a:r>
              <a:rPr lang="en-GB" sz="3200" dirty="0" smtClean="0"/>
              <a:t>Hallmarks of severe malaria –laboratory (WHO)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39341"/>
              </p:ext>
            </p:extLst>
          </p:nvPr>
        </p:nvGraphicFramePr>
        <p:xfrm>
          <a:off x="76199" y="639762"/>
          <a:ext cx="8839200" cy="591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03818">
                <a:tc gridSpan="4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082430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 acidosis (plasma bicarbonate level &lt; 15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Hyper-lactatemia (lactate level &gt; 5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Hyper-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parasitemia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-(&gt; 2% or 100,00 parasites/mL in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low-intensity transmission areas - &gt; 5% or 250,00 parasites/mL in areas of high, stable malaria transmission intensity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impairment (serum creatinine level &gt; 265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1427191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Hypoglycemia (blood glucose level &lt; 2.2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normocytic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anemia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hemoglobin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level &lt; 5 g/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Hemoglobinuria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Severe</a:t>
                      </a:r>
                      <a:r>
                        <a:rPr lang="en-GB" sz="2000" baseline="0" dirty="0" smtClean="0"/>
                        <a:t> thrombocytopenia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6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Severe Malaria: Cerebral malaria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factors: </a:t>
            </a:r>
          </a:p>
          <a:p>
            <a:pPr lvl="1"/>
            <a:r>
              <a:rPr lang="en-US" dirty="0" smtClean="0"/>
              <a:t>in high transmission areas: children &lt; 5 years </a:t>
            </a:r>
          </a:p>
          <a:p>
            <a:pPr lvl="1"/>
            <a:r>
              <a:rPr lang="en-US" dirty="0" smtClean="0"/>
              <a:t>in low transmission areas :older children, adults</a:t>
            </a:r>
          </a:p>
          <a:p>
            <a:pPr lvl="1"/>
            <a:r>
              <a:rPr lang="en-US" dirty="0" smtClean="0"/>
              <a:t>Blood groups (O protective, A and B higher risk) </a:t>
            </a:r>
          </a:p>
          <a:p>
            <a:r>
              <a:rPr lang="en-US" dirty="0" smtClean="0"/>
              <a:t>High rates of mortality and permanent neurologic sequelae</a:t>
            </a:r>
          </a:p>
          <a:p>
            <a:r>
              <a:rPr lang="en-US" dirty="0" smtClean="0"/>
              <a:t>Patient unable to localize painful stimulus, no other cause of encephalopathy and asexual malaria parasite present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GB" sz="3800" dirty="0" smtClean="0">
                <a:solidFill>
                  <a:srgbClr val="002060"/>
                </a:solidFill>
              </a:rPr>
              <a:t>Severe malaria- cerebral malaria </a:t>
            </a:r>
            <a:endParaRPr lang="en-GB" sz="3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Clinical: fever– convulsions– impaired              level of consciousness— coma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 manifestations: enlarged liver, spleen, abnormal bleeding, jaundice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Retinopathy: retinal bleeds, papilledema</a:t>
            </a:r>
          </a:p>
          <a:p>
            <a:r>
              <a:rPr lang="en-US" dirty="0" smtClean="0"/>
              <a:t>Always exclude other causes: viral, bacterial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098" name="Picture 2" descr="Image result for retinal changes in ma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2" y="37011"/>
            <a:ext cx="2020888" cy="20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Postulated mechanisms of cerebral malaria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well known but most likely multifactorial</a:t>
            </a:r>
          </a:p>
          <a:p>
            <a:pPr lvl="1"/>
            <a:r>
              <a:rPr lang="en-US" dirty="0" smtClean="0"/>
              <a:t>Sequestration and cytoadherence </a:t>
            </a:r>
          </a:p>
          <a:p>
            <a:pPr lvl="1"/>
            <a:r>
              <a:rPr lang="en-US" dirty="0" smtClean="0"/>
              <a:t>Endothelial dysfunction, Vascular endothelium, </a:t>
            </a:r>
            <a:r>
              <a:rPr lang="en-US" dirty="0"/>
              <a:t>Vascular leakage</a:t>
            </a:r>
            <a:endParaRPr lang="en-US" dirty="0" smtClean="0"/>
          </a:p>
          <a:p>
            <a:pPr lvl="1"/>
            <a:r>
              <a:rPr lang="en-US" dirty="0" smtClean="0"/>
              <a:t>Inflammatory cytokine response </a:t>
            </a:r>
            <a:r>
              <a:rPr lang="en-US" dirty="0"/>
              <a:t>– TNF, IF, IL</a:t>
            </a:r>
            <a:endParaRPr lang="en-US" dirty="0" smtClean="0"/>
          </a:p>
          <a:p>
            <a:r>
              <a:rPr lang="en-US" dirty="0" smtClean="0"/>
              <a:t>Impaired Perfusion- Low </a:t>
            </a:r>
            <a:r>
              <a:rPr lang="en-US" dirty="0"/>
              <a:t>cerebral blood flow Cerebral anaerobic   </a:t>
            </a:r>
            <a:r>
              <a:rPr lang="en-US" dirty="0" smtClean="0"/>
              <a:t>glycolysis</a:t>
            </a:r>
          </a:p>
          <a:p>
            <a:r>
              <a:rPr lang="en-US" dirty="0"/>
              <a:t>Hypoxia and lactate acidosis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4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Severe Malaria- </a:t>
            </a:r>
            <a:r>
              <a:rPr lang="en-US" sz="3600" dirty="0" err="1" smtClean="0">
                <a:solidFill>
                  <a:srgbClr val="002060"/>
                </a:solidFill>
              </a:rPr>
              <a:t>Patho</a:t>
            </a:r>
            <a:r>
              <a:rPr lang="en-US" sz="3600" dirty="0" smtClean="0">
                <a:solidFill>
                  <a:srgbClr val="002060"/>
                </a:solidFill>
              </a:rPr>
              <a:t>-physiology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62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Cytokines </a:t>
            </a:r>
          </a:p>
          <a:p>
            <a:pPr lvl="1"/>
            <a:r>
              <a:rPr lang="en-US" sz="2700" dirty="0" smtClean="0"/>
              <a:t>Plasmodium leads to release of cytokines</a:t>
            </a:r>
          </a:p>
          <a:p>
            <a:pPr lvl="1"/>
            <a:r>
              <a:rPr lang="en-US" sz="2700" dirty="0" smtClean="0"/>
              <a:t>TNF, IL-1, IFN </a:t>
            </a:r>
            <a:r>
              <a:rPr lang="en-US" sz="2700" dirty="0" smtClean="0">
                <a:sym typeface="Symbol"/>
              </a:rPr>
              <a:t> : inflammatory – fever &amp; malaise</a:t>
            </a:r>
          </a:p>
          <a:p>
            <a:r>
              <a:rPr lang="en-US" sz="3000" dirty="0" err="1" smtClean="0">
                <a:solidFill>
                  <a:srgbClr val="C00000"/>
                </a:solidFill>
              </a:rPr>
              <a:t>Cyto</a:t>
            </a:r>
            <a:r>
              <a:rPr lang="en-US" sz="3000" dirty="0" smtClean="0">
                <a:solidFill>
                  <a:srgbClr val="C00000"/>
                </a:solidFill>
              </a:rPr>
              <a:t>-adherence &amp; Sequestration</a:t>
            </a:r>
          </a:p>
          <a:p>
            <a:pPr lvl="1"/>
            <a:r>
              <a:rPr lang="en-US" sz="2700" dirty="0" smtClean="0"/>
              <a:t>RBC  with mature forms adhere to micro-vascular endothelium (starts 12 hrs after </a:t>
            </a:r>
            <a:r>
              <a:rPr lang="en-US" sz="2700" dirty="0" err="1" smtClean="0"/>
              <a:t>merozoite</a:t>
            </a:r>
            <a:r>
              <a:rPr lang="en-US" sz="2700" dirty="0" smtClean="0"/>
              <a:t> invasion)</a:t>
            </a:r>
          </a:p>
        </p:txBody>
      </p:sp>
    </p:spTree>
    <p:extLst>
      <p:ext uri="{BB962C8B-B14F-4D97-AF65-F5344CB8AC3E}">
        <p14:creationId xmlns:p14="http://schemas.microsoft.com/office/powerpoint/2010/main" val="8577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Severe Malaria : Respiratory distress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/>
              <a:t>Presents as labored or deep breathing , nasal flaring,  tachypnea, intercostal or subcostal  recession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Is directly related to disease severity ; NOT caused by hypoxia</a:t>
            </a:r>
          </a:p>
          <a:p>
            <a:r>
              <a:rPr lang="en-US" sz="2600" dirty="0" smtClean="0"/>
              <a:t>Ugandan study 516 / 855 (60%) children with severe malaria had respiratory distress</a:t>
            </a:r>
          </a:p>
          <a:p>
            <a:pPr lvl="1"/>
            <a:r>
              <a:rPr lang="en-US" sz="2200" dirty="0" smtClean="0"/>
              <a:t>Only 42 (8%) children had hypoxia (arterial oxygen sat &lt; 90%)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71% had lactate levels &gt; 5mM and 94% &gt; 2mM</a:t>
            </a:r>
          </a:p>
          <a:p>
            <a:r>
              <a:rPr lang="en-US" sz="2600" dirty="0" smtClean="0"/>
              <a:t>Respiratory distress represents respiratory compensation to lactic acidosis and not respiratory drive due to hypoxia/lung disease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910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Severe Malaria : Anemia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in young children and is multifactorial:</a:t>
            </a:r>
          </a:p>
          <a:p>
            <a:pPr lvl="1"/>
            <a:r>
              <a:rPr lang="en-US" dirty="0" smtClean="0"/>
              <a:t>Obligatory destruction of </a:t>
            </a:r>
            <a:r>
              <a:rPr lang="en-US" dirty="0" err="1" smtClean="0"/>
              <a:t>parasitised</a:t>
            </a:r>
            <a:r>
              <a:rPr lang="en-US" dirty="0" smtClean="0"/>
              <a:t>  RBC at schizoint rupture( contributes 10%)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Accelerated destruction of non-</a:t>
            </a:r>
            <a:r>
              <a:rPr lang="en-US" dirty="0" err="1" smtClean="0">
                <a:solidFill>
                  <a:srgbClr val="C00000"/>
                </a:solidFill>
              </a:rPr>
              <a:t>parasitised</a:t>
            </a:r>
            <a:r>
              <a:rPr lang="en-US" dirty="0" smtClean="0">
                <a:solidFill>
                  <a:srgbClr val="C00000"/>
                </a:solidFill>
              </a:rPr>
              <a:t> RBC  (contributes 90%)</a:t>
            </a:r>
          </a:p>
          <a:p>
            <a:pPr lvl="1"/>
            <a:r>
              <a:rPr lang="en-US" dirty="0" smtClean="0"/>
              <a:t>Splenic threshold lowered: removes large numbers of rigid RBC</a:t>
            </a:r>
          </a:p>
          <a:p>
            <a:pPr lvl="1"/>
            <a:r>
              <a:rPr lang="en-US" dirty="0" smtClean="0"/>
              <a:t>Shortened survival of RBC after splenic parasite removal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Bone marrow dyserythropoiesis – days to wks 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GB" sz="3200" dirty="0" smtClean="0"/>
              <a:t>Different manifestations based on transmission rates 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96200" cy="4840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486400"/>
            <a:ext cx="7543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r>
              <a:rPr lang="en-GB" dirty="0" smtClean="0"/>
              <a:t>Case study SW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GB" dirty="0" smtClean="0"/>
              <a:t>W a 18 month old baby presents with a 2- day history of fever, vomiting and irritability 2 weeks after returning from Western Kenya.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On examination:</a:t>
            </a:r>
          </a:p>
          <a:p>
            <a:pPr marL="504000" indent="0">
              <a:buNone/>
            </a:pPr>
            <a:r>
              <a:rPr lang="en-GB" dirty="0" smtClean="0"/>
              <a:t>- </a:t>
            </a:r>
            <a:r>
              <a:rPr lang="en-GB" sz="2800" dirty="0" smtClean="0"/>
              <a:t>Sick-looking and  irritable</a:t>
            </a:r>
          </a:p>
          <a:p>
            <a:pPr marL="504000" indent="0">
              <a:buNone/>
            </a:pPr>
            <a:r>
              <a:rPr lang="en-GB" sz="2800" dirty="0" smtClean="0"/>
              <a:t>- Febrile (Temp 39.2</a:t>
            </a:r>
            <a:r>
              <a:rPr lang="en-GB" sz="2800" baseline="30000" dirty="0" smtClean="0"/>
              <a:t>0</a:t>
            </a:r>
            <a:r>
              <a:rPr lang="en-GB" sz="2800" dirty="0" smtClean="0"/>
              <a:t>C) </a:t>
            </a:r>
          </a:p>
          <a:p>
            <a:pPr marL="504000" indent="0">
              <a:buNone/>
            </a:pPr>
            <a:r>
              <a:rPr lang="en-GB" sz="2800" dirty="0" smtClean="0"/>
              <a:t>- Pale </a:t>
            </a:r>
          </a:p>
          <a:p>
            <a:pPr marL="504000" indent="0">
              <a:buNone/>
            </a:pPr>
            <a:r>
              <a:rPr lang="en-GB" sz="2800" dirty="0" smtClean="0"/>
              <a:t>- Neck is soft </a:t>
            </a:r>
          </a:p>
          <a:p>
            <a:pPr marL="504000" indent="0">
              <a:buNone/>
            </a:pPr>
            <a:r>
              <a:rPr lang="en-GB" sz="2800" dirty="0" smtClean="0"/>
              <a:t>- Deep breathing and lower chest in-drawing </a:t>
            </a:r>
          </a:p>
          <a:p>
            <a:pPr marL="504000" indent="0">
              <a:buNone/>
            </a:pPr>
            <a:r>
              <a:rPr lang="en-GB" sz="2800" dirty="0" smtClean="0"/>
              <a:t>- Palpable spleen (2 cm below costal margin) 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1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Who is at risk for severe malaria 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high-transmission areas</a:t>
            </a:r>
            <a:r>
              <a:rPr lang="en-US" dirty="0" smtClean="0"/>
              <a:t>, risk greatest among: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Young children </a:t>
            </a:r>
            <a:r>
              <a:rPr lang="en-US" dirty="0" smtClean="0"/>
              <a:t>( not neonates) </a:t>
            </a:r>
          </a:p>
          <a:p>
            <a:pPr lvl="1"/>
            <a:r>
              <a:rPr lang="en-US" dirty="0" smtClean="0"/>
              <a:t>Visitors (any age) from non-endemic areas.</a:t>
            </a:r>
          </a:p>
          <a:p>
            <a:r>
              <a:rPr lang="en-US" dirty="0" smtClean="0"/>
              <a:t>In low transmission areas severe malaria more evenly distributed across all age groups. </a:t>
            </a:r>
          </a:p>
          <a:p>
            <a:r>
              <a:rPr lang="en-US" dirty="0" smtClean="0"/>
              <a:t>Risk is increased in the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-3</a:t>
            </a:r>
            <a:r>
              <a:rPr lang="en-US" baseline="30000" dirty="0" smtClean="0">
                <a:solidFill>
                  <a:srgbClr val="C00000"/>
                </a:solidFill>
              </a:rPr>
              <a:t>rd</a:t>
            </a:r>
            <a:r>
              <a:rPr lang="en-US" dirty="0" smtClean="0">
                <a:solidFill>
                  <a:srgbClr val="C00000"/>
                </a:solidFill>
              </a:rPr>
              <a:t> trimesters of pregnancy</a:t>
            </a:r>
          </a:p>
          <a:p>
            <a:r>
              <a:rPr lang="en-US" dirty="0" smtClean="0"/>
              <a:t>Patients with HIV/AIDS  : increased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suspicion of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Symptoms </a:t>
            </a:r>
            <a:r>
              <a:rPr lang="en-US" dirty="0"/>
              <a:t>of malaria </a:t>
            </a:r>
            <a:r>
              <a:rPr lang="en-US" dirty="0" smtClean="0"/>
              <a:t>are  </a:t>
            </a:r>
            <a:r>
              <a:rPr lang="en-US" dirty="0"/>
              <a:t>highly </a:t>
            </a:r>
            <a:r>
              <a:rPr lang="en-US" dirty="0" smtClean="0"/>
              <a:t>variable therefore  high </a:t>
            </a:r>
            <a:r>
              <a:rPr lang="en-US" dirty="0"/>
              <a:t>index of </a:t>
            </a:r>
            <a:r>
              <a:rPr lang="en-US" dirty="0" smtClean="0"/>
              <a:t>suspicion</a:t>
            </a:r>
          </a:p>
          <a:p>
            <a:r>
              <a:rPr lang="en-US" dirty="0" smtClean="0"/>
              <a:t>All children </a:t>
            </a:r>
            <a:r>
              <a:rPr lang="en-US" dirty="0"/>
              <a:t> </a:t>
            </a:r>
            <a:r>
              <a:rPr lang="en-US" dirty="0" smtClean="0"/>
              <a:t>from (or returning from)  endemic zones  </a:t>
            </a:r>
            <a:r>
              <a:rPr lang="en-US" dirty="0"/>
              <a:t>presenting with fever.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Concurrently  </a:t>
            </a:r>
            <a:r>
              <a:rPr lang="en-US" dirty="0">
                <a:solidFill>
                  <a:srgbClr val="C00000"/>
                </a:solidFill>
              </a:rPr>
              <a:t>consider routine pediatric </a:t>
            </a:r>
            <a:r>
              <a:rPr lang="en-US" dirty="0" smtClean="0">
                <a:solidFill>
                  <a:srgbClr val="C00000"/>
                </a:solidFill>
              </a:rPr>
              <a:t>infections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viral and </a:t>
            </a:r>
            <a:r>
              <a:rPr lang="en-US" dirty="0" smtClean="0">
                <a:solidFill>
                  <a:srgbClr val="C00000"/>
                </a:solidFill>
              </a:rPr>
              <a:t>bacterial respiratory </a:t>
            </a:r>
            <a:r>
              <a:rPr lang="en-US" dirty="0">
                <a:solidFill>
                  <a:srgbClr val="C00000"/>
                </a:solidFill>
              </a:rPr>
              <a:t>tract infections, infectious diarrhea, and urinary tract infections.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For children with </a:t>
            </a:r>
            <a:r>
              <a:rPr lang="en-US" dirty="0"/>
              <a:t>fever and altered mental status or </a:t>
            </a:r>
            <a:r>
              <a:rPr lang="en-US" dirty="0" smtClean="0"/>
              <a:t>seizure:  </a:t>
            </a:r>
            <a:r>
              <a:rPr lang="en-US" dirty="0"/>
              <a:t>cerebral malaria may mimic </a:t>
            </a:r>
            <a:r>
              <a:rPr lang="en-US" dirty="0" smtClean="0"/>
              <a:t>bacterial meningitis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Diagnosis of Malaria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Efforts should always be made to get </a:t>
            </a:r>
            <a:r>
              <a:rPr lang="en-US" dirty="0" err="1" smtClean="0"/>
              <a:t>parasitologic</a:t>
            </a:r>
            <a:r>
              <a:rPr lang="en-US" dirty="0" smtClean="0"/>
              <a:t> diagnosis.</a:t>
            </a:r>
          </a:p>
          <a:p>
            <a:r>
              <a:rPr lang="en-US" dirty="0" smtClean="0"/>
              <a:t>In absence or delay of microscopy in areas of high transmission </a:t>
            </a:r>
            <a:r>
              <a:rPr lang="en-US" dirty="0" smtClean="0">
                <a:solidFill>
                  <a:srgbClr val="C00000"/>
                </a:solidFill>
              </a:rPr>
              <a:t>treat on clinical grounds:</a:t>
            </a:r>
          </a:p>
          <a:p>
            <a:pPr lvl="1"/>
            <a:r>
              <a:rPr lang="en-US" dirty="0" smtClean="0"/>
              <a:t>Suspected severe malaria in all patients  </a:t>
            </a:r>
          </a:p>
          <a:p>
            <a:pPr lvl="1"/>
            <a:r>
              <a:rPr lang="en-US" dirty="0" smtClean="0"/>
              <a:t>All Children &lt; 5 yrs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Parasitological diagnosis of severe malaria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352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Microscopy is the gold standard and preferred option for diagnosing malaria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In nearly all cases, examination of thick &amp; and thin blood films will reveal malaria parasites. </a:t>
            </a:r>
          </a:p>
          <a:p>
            <a:r>
              <a:rPr lang="en-US" sz="2800" dirty="0" smtClean="0"/>
              <a:t>Thick films are more sensitive than thin films for detecting low density malaria parasitaemia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10062"/>
            <a:ext cx="741495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Low parasitemia in severe malaria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Parasites in severe </a:t>
            </a:r>
            <a:r>
              <a:rPr lang="en-US" i="1" dirty="0" err="1" smtClean="0"/>
              <a:t>falciparum</a:t>
            </a:r>
            <a:r>
              <a:rPr lang="en-US" i="1" dirty="0" smtClean="0"/>
              <a:t> malaria </a:t>
            </a:r>
            <a:r>
              <a:rPr lang="en-US" dirty="0" smtClean="0"/>
              <a:t>are usually sequestered in capillaries and </a:t>
            </a:r>
            <a:r>
              <a:rPr lang="en-US" dirty="0" err="1" smtClean="0"/>
              <a:t>venules</a:t>
            </a:r>
            <a:endParaRPr lang="en-US" dirty="0" smtClean="0"/>
          </a:p>
          <a:p>
            <a:pPr lvl="1"/>
            <a:r>
              <a:rPr lang="en-US" dirty="0" smtClean="0"/>
              <a:t>May not always be seen in peripheral blood film</a:t>
            </a:r>
          </a:p>
          <a:p>
            <a:pPr lvl="1"/>
            <a:r>
              <a:rPr lang="en-US" dirty="0" smtClean="0"/>
              <a:t>Patients may present with severe malaria with very low peripheral parasitaemia.</a:t>
            </a:r>
          </a:p>
          <a:p>
            <a:r>
              <a:rPr lang="en-US" dirty="0" smtClean="0"/>
              <a:t>Case reports of </a:t>
            </a:r>
            <a:r>
              <a:rPr lang="en-US" dirty="0" smtClean="0">
                <a:solidFill>
                  <a:srgbClr val="C00000"/>
                </a:solidFill>
              </a:rPr>
              <a:t>malaria found at autopsy </a:t>
            </a:r>
            <a:r>
              <a:rPr lang="en-US" dirty="0" smtClean="0"/>
              <a:t>in cerebral blood vessels with smear negative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Rapid Diagnostic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Based on antigen detection (from blood stage):</a:t>
            </a:r>
          </a:p>
          <a:p>
            <a:pPr lvl="1"/>
            <a:r>
              <a:rPr lang="en-US" dirty="0" err="1" smtClean="0"/>
              <a:t>Histidine</a:t>
            </a:r>
            <a:r>
              <a:rPr lang="en-US" dirty="0" smtClean="0"/>
              <a:t> rich proteins (HRP, Plasmodium lactate </a:t>
            </a:r>
            <a:r>
              <a:rPr lang="en-US" dirty="0" err="1" smtClean="0"/>
              <a:t>dehydrogenase</a:t>
            </a:r>
            <a:r>
              <a:rPr lang="en-US" dirty="0" smtClean="0"/>
              <a:t>, </a:t>
            </a:r>
            <a:r>
              <a:rPr lang="en-US" dirty="0" err="1" smtClean="0"/>
              <a:t>Aldolase</a:t>
            </a:r>
            <a:endParaRPr lang="en-US" dirty="0" smtClean="0"/>
          </a:p>
          <a:p>
            <a:r>
              <a:rPr lang="en-US" dirty="0" smtClean="0"/>
              <a:t>Sensitivity and specificity approx 95%</a:t>
            </a:r>
          </a:p>
          <a:p>
            <a:r>
              <a:rPr lang="en-US" dirty="0" smtClean="0"/>
              <a:t>Useful in patients who have recently received treatment and have negative MPS</a:t>
            </a:r>
          </a:p>
          <a:p>
            <a:r>
              <a:rPr lang="en-US" i="1" dirty="0" smtClean="0"/>
              <a:t>RDTs cannot:</a:t>
            </a:r>
          </a:p>
          <a:p>
            <a:pPr lvl="1"/>
            <a:r>
              <a:rPr lang="en-US" i="1" dirty="0" smtClean="0"/>
              <a:t> be used to </a:t>
            </a:r>
            <a:r>
              <a:rPr lang="en-US" dirty="0" smtClean="0"/>
              <a:t>monitor the response to treatment, can remain positive for up to 4 weeks after clearance of parasitaemia.</a:t>
            </a:r>
          </a:p>
          <a:p>
            <a:pPr lvl="1"/>
            <a:r>
              <a:rPr lang="en-US" dirty="0" smtClean="0"/>
              <a:t>Provide information on parasite density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Management Principles: Severe Malaria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Effective anti-</a:t>
            </a:r>
            <a:r>
              <a:rPr lang="en-US" dirty="0" err="1" smtClean="0"/>
              <a:t>malarials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dirty="0" smtClean="0"/>
              <a:t>Judicious use  of Fluids</a:t>
            </a:r>
          </a:p>
          <a:p>
            <a:r>
              <a:rPr lang="en-US" dirty="0" smtClean="0"/>
              <a:t>Glucose supplements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Safe Blood</a:t>
            </a:r>
          </a:p>
          <a:p>
            <a:r>
              <a:rPr lang="en-US" dirty="0" smtClean="0"/>
              <a:t>Anticonvulsants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Monitoring</a:t>
            </a:r>
          </a:p>
          <a:p>
            <a:r>
              <a:rPr lang="en-US" dirty="0" smtClean="0"/>
              <a:t>Parental counseling</a:t>
            </a:r>
          </a:p>
          <a:p>
            <a:r>
              <a:rPr lang="en-US" dirty="0" smtClean="0"/>
              <a:t>Follow up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935339"/>
            <a:ext cx="491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</a:t>
            </a:r>
            <a:r>
              <a:rPr lang="fr-FR" i="1" dirty="0"/>
              <a:t>DU or ICU management </a:t>
            </a:r>
            <a:r>
              <a:rPr lang="fr-FR" i="1" dirty="0" err="1" smtClean="0"/>
              <a:t>protocol</a:t>
            </a:r>
            <a:r>
              <a:rPr lang="fr-FR" i="1" dirty="0" smtClean="0"/>
              <a:t>  </a:t>
            </a:r>
            <a:r>
              <a:rPr lang="fr-FR" i="1" dirty="0" err="1" smtClean="0"/>
              <a:t>where</a:t>
            </a:r>
            <a:r>
              <a:rPr lang="fr-FR" i="1" dirty="0" smtClean="0"/>
              <a:t> possible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Kenya National Guidelines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Uncomplicated Malaria</a:t>
            </a:r>
          </a:p>
          <a:p>
            <a:pPr lvl="1"/>
            <a:r>
              <a:rPr lang="en-US" sz="3600" dirty="0" smtClean="0"/>
              <a:t> First line treatment in all ages  </a:t>
            </a:r>
            <a:r>
              <a:rPr lang="en-US" sz="3600" dirty="0" smtClean="0">
                <a:solidFill>
                  <a:srgbClr val="C00000"/>
                </a:solidFill>
              </a:rPr>
              <a:t>Artemether –lumefantrine</a:t>
            </a:r>
          </a:p>
          <a:p>
            <a:pPr lvl="1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en-US" sz="3600" dirty="0" smtClean="0"/>
              <a:t> Second line treatment: </a:t>
            </a:r>
            <a:r>
              <a:rPr lang="en-US" sz="3600" i="1" dirty="0" err="1" smtClean="0"/>
              <a:t>Dihydroartemisinin</a:t>
            </a:r>
            <a:r>
              <a:rPr lang="en-US" sz="3600" i="1" dirty="0" smtClean="0"/>
              <a:t>- </a:t>
            </a:r>
            <a:r>
              <a:rPr lang="en-US" sz="3600" i="1" dirty="0" err="1" smtClean="0"/>
              <a:t>piperaquine</a:t>
            </a:r>
            <a:endParaRPr lang="en-US" sz="3600" i="1" dirty="0" smtClean="0"/>
          </a:p>
          <a:p>
            <a:pPr>
              <a:buNone/>
            </a:pP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Antimalarial therapy: severe malaria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  Artesunate injectable is the </a:t>
            </a:r>
            <a:r>
              <a:rPr lang="en-US" sz="3200" dirty="0" smtClean="0">
                <a:solidFill>
                  <a:srgbClr val="C00000"/>
                </a:solidFill>
              </a:rPr>
              <a:t>preferred treatment for severe malaria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all ages</a:t>
            </a:r>
          </a:p>
          <a:p>
            <a:pPr lvl="4"/>
            <a:r>
              <a:rPr lang="en-US" sz="3200" dirty="0" smtClean="0"/>
              <a:t> High efficacy </a:t>
            </a:r>
          </a:p>
          <a:p>
            <a:pPr lvl="4"/>
            <a:r>
              <a:rPr lang="en-US" sz="3200" dirty="0" smtClean="0"/>
              <a:t> Rapid Effect </a:t>
            </a:r>
          </a:p>
          <a:p>
            <a:pPr lvl="4"/>
            <a:r>
              <a:rPr lang="en-US" sz="3200" dirty="0" smtClean="0"/>
              <a:t>Less hypoglycemia</a:t>
            </a:r>
          </a:p>
          <a:p>
            <a:pPr lvl="1"/>
            <a:r>
              <a:rPr lang="en-US" sz="3600" dirty="0" smtClean="0"/>
              <a:t> </a:t>
            </a:r>
            <a:r>
              <a:rPr lang="en-US" sz="3200" dirty="0" smtClean="0"/>
              <a:t>Artemether (intramuscular)</a:t>
            </a:r>
          </a:p>
          <a:p>
            <a:pPr lvl="1"/>
            <a:r>
              <a:rPr lang="en-US" sz="3200" dirty="0" smtClean="0"/>
              <a:t>Quinine injectable (especially intravenous)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Antimalarial therapy: severe malaria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  Artesunate  2.4 mg/kg </a:t>
            </a:r>
            <a:r>
              <a:rPr lang="en-US" sz="3200" dirty="0" err="1" smtClean="0"/>
              <a:t>bw</a:t>
            </a:r>
            <a:r>
              <a:rPr lang="en-US" sz="3200" dirty="0" smtClean="0"/>
              <a:t> </a:t>
            </a:r>
            <a:r>
              <a:rPr lang="en-US" sz="3200" dirty="0" err="1" smtClean="0"/>
              <a:t>im</a:t>
            </a:r>
            <a:r>
              <a:rPr lang="en-US" sz="3200" dirty="0" smtClean="0"/>
              <a:t> or iv</a:t>
            </a:r>
          </a:p>
          <a:p>
            <a:pPr lvl="2"/>
            <a:r>
              <a:rPr lang="en-US" dirty="0" smtClean="0"/>
              <a:t>Time = 0, 12, 24 hours then once a day for six days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Arthemeter 3.2mg/kg </a:t>
            </a:r>
            <a:r>
              <a:rPr lang="en-US" sz="3200" dirty="0" err="1" smtClean="0"/>
              <a:t>im</a:t>
            </a:r>
            <a:r>
              <a:rPr lang="en-US" sz="3200" dirty="0" smtClean="0"/>
              <a:t> (day 1)</a:t>
            </a:r>
          </a:p>
          <a:p>
            <a:pPr lvl="2"/>
            <a:r>
              <a:rPr lang="en-US" dirty="0" smtClean="0"/>
              <a:t>Then 1.6 mg/kg daily 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sz="3600" dirty="0" smtClean="0"/>
              <a:t> </a:t>
            </a:r>
            <a:r>
              <a:rPr lang="en-US" sz="3200" dirty="0" smtClean="0"/>
              <a:t>Quinine 20mg salt/kg </a:t>
            </a:r>
            <a:r>
              <a:rPr lang="en-US" sz="3200" dirty="0" err="1" smtClean="0"/>
              <a:t>im</a:t>
            </a:r>
            <a:r>
              <a:rPr lang="en-US" sz="3200" dirty="0" smtClean="0"/>
              <a:t> or iv infusion</a:t>
            </a:r>
          </a:p>
          <a:p>
            <a:pPr lvl="2"/>
            <a:r>
              <a:rPr lang="en-US" dirty="0" smtClean="0"/>
              <a:t>Followed by 10 mg/kg every 8 hours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– SW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What is the </a:t>
            </a:r>
            <a:r>
              <a:rPr lang="en-GB" dirty="0">
                <a:solidFill>
                  <a:srgbClr val="C00000"/>
                </a:solidFill>
              </a:rPr>
              <a:t>most likely </a:t>
            </a:r>
            <a:r>
              <a:rPr lang="en-GB" dirty="0"/>
              <a:t>diagnosis ?</a:t>
            </a:r>
          </a:p>
          <a:p>
            <a:pPr>
              <a:spcAft>
                <a:spcPts val="1800"/>
              </a:spcAft>
            </a:pPr>
            <a:r>
              <a:rPr lang="en-GB" dirty="0"/>
              <a:t>Her results: </a:t>
            </a:r>
            <a:r>
              <a:rPr lang="en-GB" dirty="0" err="1"/>
              <a:t>Hb</a:t>
            </a:r>
            <a:r>
              <a:rPr lang="en-GB" dirty="0"/>
              <a:t> 4.5 g/dl, Malaria smear +</a:t>
            </a:r>
            <a:r>
              <a:rPr lang="en-GB" dirty="0" smtClean="0"/>
              <a:t>VE </a:t>
            </a:r>
            <a:endParaRPr lang="en-GB" dirty="0"/>
          </a:p>
          <a:p>
            <a:pPr>
              <a:spcAft>
                <a:spcPts val="1800"/>
              </a:spcAft>
            </a:pPr>
            <a:r>
              <a:rPr lang="en-GB" dirty="0"/>
              <a:t>State </a:t>
            </a:r>
            <a:r>
              <a:rPr lang="en-GB" dirty="0" smtClean="0">
                <a:solidFill>
                  <a:srgbClr val="C00000"/>
                </a:solidFill>
              </a:rPr>
              <a:t>3 life-saving </a:t>
            </a:r>
            <a:r>
              <a:rPr lang="en-GB" dirty="0">
                <a:solidFill>
                  <a:srgbClr val="C00000"/>
                </a:solidFill>
              </a:rPr>
              <a:t>measures</a:t>
            </a:r>
            <a:r>
              <a:rPr lang="en-GB" dirty="0"/>
              <a:t> that should be instituted</a:t>
            </a:r>
          </a:p>
          <a:p>
            <a:r>
              <a:rPr lang="en-GB" dirty="0"/>
              <a:t>What additional co-morbid conditions should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13632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supportive treatment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429007"/>
              </p:ext>
            </p:extLst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Condition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Approach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Cerebral</a:t>
                      </a:r>
                      <a:r>
                        <a:rPr lang="en-GB" sz="2000" baseline="0" dirty="0" smtClean="0"/>
                        <a:t> malaria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Nasogastric tube (risk of aspiration)</a:t>
                      </a:r>
                    </a:p>
                    <a:p>
                      <a:r>
                        <a:rPr lang="en-GB" sz="2000" dirty="0" smtClean="0"/>
                        <a:t>Regular</a:t>
                      </a:r>
                      <a:r>
                        <a:rPr lang="en-GB" sz="2000" baseline="0" dirty="0" smtClean="0"/>
                        <a:t> monitoring neurologic status</a:t>
                      </a:r>
                    </a:p>
                    <a:p>
                      <a:r>
                        <a:rPr lang="en-GB" sz="2000" baseline="0" dirty="0" smtClean="0"/>
                        <a:t>Mechanical ventilation if worsening</a:t>
                      </a:r>
                    </a:p>
                    <a:p>
                      <a:r>
                        <a:rPr lang="en-GB" sz="2000" baseline="0" dirty="0" smtClean="0"/>
                        <a:t>(can address raised ICP)</a:t>
                      </a:r>
                    </a:p>
                    <a:p>
                      <a:r>
                        <a:rPr lang="en-GB" sz="2000" baseline="0" dirty="0" smtClean="0"/>
                        <a:t>NO corticosteroids</a:t>
                      </a:r>
                    </a:p>
                    <a:p>
                      <a:r>
                        <a:rPr lang="en-GB" sz="2000" baseline="0" dirty="0" smtClean="0"/>
                        <a:t>Use of mannitol – mixed results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Convulsions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Manage hyperpyrexia (tepid sponging,</a:t>
                      </a:r>
                      <a:r>
                        <a:rPr lang="en-GB" sz="2000" baseline="0" dirty="0" smtClean="0"/>
                        <a:t> paracetamol)</a:t>
                      </a:r>
                    </a:p>
                    <a:p>
                      <a:r>
                        <a:rPr lang="en-GB" sz="2000" baseline="0" dirty="0" smtClean="0"/>
                        <a:t>Use of benzodiazepines  (caution respiratory depression)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Hypoglycemia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50% dextrose</a:t>
                      </a:r>
                      <a:r>
                        <a:rPr lang="en-GB" sz="2000" baseline="0" dirty="0" smtClean="0"/>
                        <a:t> 1mg/kg then 10% dextrose continuous infusion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4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supportive treatment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10186"/>
              </p:ext>
            </p:extLst>
          </p:nvPr>
        </p:nvGraphicFramePr>
        <p:xfrm>
          <a:off x="457200" y="13716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Condition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Approach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Acidosis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Supplemental Oxygen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Fluid and electrolytes correction</a:t>
                      </a:r>
                    </a:p>
                    <a:p>
                      <a:r>
                        <a:rPr lang="en-GB" baseline="0" dirty="0" smtClean="0"/>
                        <a:t>Blood transfusion (anaemic child)</a:t>
                      </a:r>
                    </a:p>
                    <a:p>
                      <a:r>
                        <a:rPr lang="en-GB" baseline="0" dirty="0" smtClean="0"/>
                        <a:t>Bicarbonate NOT indicated  -(hypernatremia and </a:t>
                      </a:r>
                      <a:r>
                        <a:rPr lang="en-GB" baseline="0" dirty="0" err="1" smtClean="0"/>
                        <a:t>hyperosmolarity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Fluid and electrolyte balance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rapid bolus</a:t>
                      </a:r>
                      <a:r>
                        <a:rPr lang="en-GB" baseline="0" dirty="0" smtClean="0"/>
                        <a:t> (unless in shock)</a:t>
                      </a:r>
                    </a:p>
                    <a:p>
                      <a:r>
                        <a:rPr lang="en-GB" baseline="0" dirty="0" smtClean="0"/>
                        <a:t>Hyponatremia : adequate hydration will correct this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 bacterial infection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E.coli, NTS, </a:t>
                      </a:r>
                    </a:p>
                    <a:p>
                      <a:r>
                        <a:rPr lang="en-GB" baseline="0" dirty="0" smtClean="0"/>
                        <a:t>Have a low index for broad spectrum antibiotic use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Coagulopathy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DIC and</a:t>
                      </a:r>
                      <a:r>
                        <a:rPr lang="en-GB" baseline="0" dirty="0" smtClean="0"/>
                        <a:t> thrombocytopenia</a:t>
                      </a:r>
                    </a:p>
                    <a:p>
                      <a:r>
                        <a:rPr lang="en-GB" baseline="0" dirty="0" smtClean="0"/>
                        <a:t>Avoid NSAIDs and corticosteroids</a:t>
                      </a:r>
                    </a:p>
                    <a:p>
                      <a:r>
                        <a:rPr lang="en-GB" baseline="0" dirty="0" smtClean="0"/>
                        <a:t>Give H2 receptor antagonist (ranitidine)</a:t>
                      </a:r>
                    </a:p>
                    <a:p>
                      <a:r>
                        <a:rPr lang="en-GB" baseline="0" dirty="0" smtClean="0"/>
                        <a:t>Fresh frozen plasma, Vitamin K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7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supportive treatments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373376"/>
              </p:ext>
            </p:extLst>
          </p:nvPr>
        </p:nvGraphicFramePr>
        <p:xfrm>
          <a:off x="457200" y="160020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Condition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Approach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Anaemia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Blood</a:t>
                      </a:r>
                      <a:r>
                        <a:rPr lang="en-GB" sz="2400" baseline="0" dirty="0" smtClean="0"/>
                        <a:t> transfusion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Hyperpyrexia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 non-immune manage as severe malaria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50% dextrose</a:t>
                      </a:r>
                      <a:r>
                        <a:rPr lang="en-GB" sz="2400" baseline="0" dirty="0" smtClean="0"/>
                        <a:t> 1mg/kg then 10% dextrose continuous infusion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697956"/>
            <a:ext cx="4630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Mechanical ventilation (indications)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Respiratory failure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Raised intracranial pressure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Severe acidosis </a:t>
            </a:r>
          </a:p>
        </p:txBody>
      </p:sp>
    </p:spTree>
    <p:extLst>
      <p:ext uri="{BB962C8B-B14F-4D97-AF65-F5344CB8AC3E}">
        <p14:creationId xmlns:p14="http://schemas.microsoft.com/office/powerpoint/2010/main" val="6727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Supportive Management - Fluids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962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Rapid fluid boluses are </a:t>
            </a:r>
            <a:r>
              <a:rPr lang="en-US" sz="2800" dirty="0" smtClean="0">
                <a:solidFill>
                  <a:srgbClr val="C00000"/>
                </a:solidFill>
              </a:rPr>
              <a:t>contraindicated</a:t>
            </a:r>
            <a:r>
              <a:rPr lang="en-US" sz="2800" dirty="0" smtClean="0"/>
              <a:t> in children with severe malaria </a:t>
            </a:r>
            <a:r>
              <a:rPr lang="en-US" sz="2800" u="sng" dirty="0" smtClean="0"/>
              <a:t>without shock</a:t>
            </a:r>
            <a:r>
              <a:rPr lang="en-US" sz="28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Oral fluids preferred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If unable to retain oral fluids use  5% dextrose and  isotonic saline (0.9%) maintenance fluids </a:t>
            </a:r>
          </a:p>
          <a:p>
            <a:r>
              <a:rPr lang="en-US" sz="2800" dirty="0" smtClean="0"/>
              <a:t>Dehydration- manage </a:t>
            </a:r>
            <a:r>
              <a:rPr lang="en-US" sz="2800" dirty="0" smtClean="0">
                <a:solidFill>
                  <a:srgbClr val="C00000"/>
                </a:solidFill>
              </a:rPr>
              <a:t>cautiously</a:t>
            </a:r>
            <a:r>
              <a:rPr lang="en-US" sz="2800" dirty="0" smtClean="0"/>
              <a:t> guided by urine output (target &gt; 1ml/kg body wt/hour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Major indicators of poor prognosis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Age  &lt; 3 years</a:t>
            </a:r>
          </a:p>
          <a:p>
            <a:r>
              <a:rPr lang="en-US" dirty="0" smtClean="0"/>
              <a:t>Deep coma</a:t>
            </a:r>
          </a:p>
          <a:p>
            <a:pPr lvl="1"/>
            <a:r>
              <a:rPr lang="en-US" dirty="0" smtClean="0"/>
              <a:t>Decerebrate or decorticate rigidity ,opisthotonus</a:t>
            </a:r>
          </a:p>
          <a:p>
            <a:r>
              <a:rPr lang="en-US" dirty="0" smtClean="0"/>
              <a:t>Clinical signs of organ dysfunction </a:t>
            </a:r>
          </a:p>
          <a:p>
            <a:pPr lvl="1"/>
            <a:r>
              <a:rPr lang="en-US" dirty="0" smtClean="0"/>
              <a:t>renal injury, pulmonary oedema</a:t>
            </a:r>
          </a:p>
          <a:p>
            <a:r>
              <a:rPr lang="en-US" dirty="0" smtClean="0"/>
              <a:t>Respiratory distress (acidosis)</a:t>
            </a:r>
          </a:p>
          <a:p>
            <a:r>
              <a:rPr lang="en-US" dirty="0" smtClean="0"/>
              <a:t>Shock</a:t>
            </a:r>
          </a:p>
          <a:p>
            <a:r>
              <a:rPr lang="en-US" dirty="0" smtClean="0"/>
              <a:t>Papilloedema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Post discharge follow-up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Severe anaemia and neurological complications important causes of mortality immediately after treatment</a:t>
            </a:r>
          </a:p>
          <a:p>
            <a:pPr lvl="1"/>
            <a:r>
              <a:rPr lang="en-US" dirty="0" smtClean="0"/>
              <a:t>Follow-up  to monitor haemoglobin recovery </a:t>
            </a:r>
          </a:p>
          <a:p>
            <a:r>
              <a:rPr lang="en-US" dirty="0" smtClean="0"/>
              <a:t>May develop behavioral problems, epilepsy rarely cortical blindness</a:t>
            </a:r>
          </a:p>
          <a:p>
            <a:pPr lvl="1"/>
            <a:r>
              <a:rPr lang="en-US" dirty="0"/>
              <a:t>Neurological involvement require  longer follow-up.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Prevention- </a:t>
            </a:r>
            <a:r>
              <a:rPr lang="en-US" dirty="0"/>
              <a:t>Vector control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u="sng" dirty="0" smtClean="0"/>
              <a:t>leeping under </a:t>
            </a:r>
            <a:r>
              <a:rPr lang="en-US" dirty="0" smtClean="0"/>
              <a:t>Insecticide-treated mosquito net </a:t>
            </a:r>
          </a:p>
          <a:p>
            <a:r>
              <a:rPr lang="en-US" dirty="0" smtClean="0"/>
              <a:t>Insecticide remains in the net for </a:t>
            </a:r>
            <a:r>
              <a:rPr lang="en-US" dirty="0" err="1" smtClean="0"/>
              <a:t>upto</a:t>
            </a:r>
            <a:r>
              <a:rPr lang="en-US" dirty="0" smtClean="0"/>
              <a:t> 3 years</a:t>
            </a:r>
          </a:p>
          <a:p>
            <a:r>
              <a:rPr lang="en-US" dirty="0" smtClean="0"/>
              <a:t>ITN responsible significant reduction in cases</a:t>
            </a:r>
          </a:p>
          <a:p>
            <a:r>
              <a:rPr lang="en-US" dirty="0" smtClean="0"/>
              <a:t>Challenges : distribution and actual use</a:t>
            </a:r>
          </a:p>
          <a:p>
            <a:r>
              <a:rPr lang="en-US" dirty="0" smtClean="0"/>
              <a:t>Target: entire population OR small children and pregnant women 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wrong use of mosquito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4102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Indoor residual spraying </a:t>
            </a:r>
          </a:p>
          <a:p>
            <a:r>
              <a:rPr lang="en-US" dirty="0" smtClean="0"/>
              <a:t>Insect repellants</a:t>
            </a:r>
          </a:p>
          <a:p>
            <a:r>
              <a:rPr lang="en-US" dirty="0" smtClean="0"/>
              <a:t>Protective clothing, </a:t>
            </a:r>
          </a:p>
          <a:p>
            <a:r>
              <a:rPr lang="en-US" dirty="0" smtClean="0"/>
              <a:t>Housing </a:t>
            </a:r>
          </a:p>
          <a:p>
            <a:r>
              <a:rPr lang="en-US" dirty="0" smtClean="0"/>
              <a:t>Prophylaxis </a:t>
            </a:r>
            <a:r>
              <a:rPr lang="en-US" dirty="0"/>
              <a:t>in necessary situations </a:t>
            </a:r>
            <a:r>
              <a:rPr lang="en-US" dirty="0" err="1" smtClean="0"/>
              <a:t>e.g</a:t>
            </a:r>
            <a:r>
              <a:rPr lang="en-US" dirty="0" smtClean="0"/>
              <a:t> sickle cell disease -</a:t>
            </a:r>
            <a:r>
              <a:rPr lang="en-US" sz="2800" dirty="0" err="1" smtClean="0"/>
              <a:t>Atovaquone</a:t>
            </a:r>
            <a:r>
              <a:rPr lang="en-US" sz="2800" dirty="0" smtClean="0"/>
              <a:t> </a:t>
            </a:r>
            <a:r>
              <a:rPr lang="en-US" sz="2800" dirty="0"/>
              <a:t>/</a:t>
            </a:r>
            <a:r>
              <a:rPr lang="en-US" sz="2800" dirty="0" err="1" smtClean="0"/>
              <a:t>proguanil</a:t>
            </a:r>
            <a:r>
              <a:rPr lang="en-US" sz="2800" dirty="0" smtClean="0"/>
              <a:t> or </a:t>
            </a:r>
            <a:r>
              <a:rPr lang="en-US" sz="2800" dirty="0" err="1" smtClean="0"/>
              <a:t>mefloquine</a:t>
            </a:r>
            <a:endParaRPr lang="en-US" sz="2800" dirty="0"/>
          </a:p>
          <a:p>
            <a:r>
              <a:rPr lang="en-US" dirty="0"/>
              <a:t>Vaccines : anti-</a:t>
            </a:r>
            <a:r>
              <a:rPr lang="en-US" dirty="0" err="1"/>
              <a:t>sporozoite</a:t>
            </a:r>
            <a:endParaRPr lang="en-GB" dirty="0"/>
          </a:p>
        </p:txBody>
      </p:sp>
      <p:pic>
        <p:nvPicPr>
          <p:cNvPr id="2050" name="Picture 2" descr="Image result for residual indoor spraying mosquit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03454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RTS,S/AS 01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(Anti-</a:t>
            </a:r>
            <a:r>
              <a:rPr lang="en-US" sz="4000" dirty="0" err="1" smtClean="0">
                <a:solidFill>
                  <a:srgbClr val="002060"/>
                </a:solidFill>
              </a:rPr>
              <a:t>sporozoite</a:t>
            </a:r>
            <a:r>
              <a:rPr lang="en-US" sz="4000" dirty="0" smtClean="0">
                <a:solidFill>
                  <a:srgbClr val="002060"/>
                </a:solidFill>
              </a:rPr>
              <a:t> vaccine)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4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RTS,S/AS01 (trade name </a:t>
            </a:r>
            <a:r>
              <a:rPr lang="en-US" dirty="0" err="1"/>
              <a:t>Mosquirix</a:t>
            </a:r>
            <a:r>
              <a:rPr lang="en-US" dirty="0"/>
              <a:t>™) is the </a:t>
            </a:r>
            <a:r>
              <a:rPr lang="en-US" dirty="0" smtClean="0"/>
              <a:t>first malaria vaccine to be piloted at population level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January </a:t>
            </a:r>
            <a:r>
              <a:rPr lang="en-US" dirty="0"/>
              <a:t>2016, the </a:t>
            </a:r>
            <a:r>
              <a:rPr lang="en-US" dirty="0" smtClean="0"/>
              <a:t>W.H.O published position </a:t>
            </a:r>
            <a:r>
              <a:rPr lang="en-US" dirty="0"/>
              <a:t>paper on </a:t>
            </a:r>
            <a:r>
              <a:rPr lang="en-US" dirty="0" smtClean="0"/>
              <a:t>RTS,S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Pilot </a:t>
            </a:r>
            <a:r>
              <a:rPr lang="en-US" dirty="0"/>
              <a:t>implementation of the vaccine in African settings of moderate-to-high </a:t>
            </a:r>
            <a:r>
              <a:rPr lang="en-US" dirty="0" smtClean="0"/>
              <a:t>transmission.</a:t>
            </a:r>
          </a:p>
          <a:p>
            <a:r>
              <a:rPr lang="en-US" dirty="0" smtClean="0"/>
              <a:t>RTS,S is considered as the first generation and there is effort for development of the second generation.</a:t>
            </a:r>
          </a:p>
        </p:txBody>
      </p:sp>
      <p:pic>
        <p:nvPicPr>
          <p:cNvPr id="3076" name="Picture 4" descr="Image result for mosquir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367979" cy="18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509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Malaria vaccine initiative: sites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6019801" cy="4733789"/>
          </a:xfrm>
        </p:spPr>
      </p:pic>
    </p:spTree>
    <p:extLst>
      <p:ext uri="{BB962C8B-B14F-4D97-AF65-F5344CB8AC3E}">
        <p14:creationId xmlns:p14="http://schemas.microsoft.com/office/powerpoint/2010/main" val="4563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Introduction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Malaria is the </a:t>
            </a:r>
            <a:r>
              <a:rPr lang="en-US" dirty="0" smtClean="0">
                <a:solidFill>
                  <a:srgbClr val="C00000"/>
                </a:solidFill>
              </a:rPr>
              <a:t>most important parasitic disease o</a:t>
            </a:r>
            <a:r>
              <a:rPr lang="en-US" dirty="0" smtClean="0"/>
              <a:t>f man.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Global burden (2017):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 219 million </a:t>
            </a:r>
            <a:r>
              <a:rPr lang="en-US" dirty="0"/>
              <a:t>new infections each </a:t>
            </a:r>
            <a:r>
              <a:rPr lang="en-US" dirty="0" smtClean="0"/>
              <a:t>year (90% in Africa)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450,000  deaths (&gt; 90% in Africa)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Over 70% of deaths in children &lt; 5 years old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Burden in Kenya:</a:t>
            </a:r>
          </a:p>
          <a:p>
            <a:pPr lvl="1"/>
            <a:r>
              <a:rPr lang="en-US" dirty="0" smtClean="0"/>
              <a:t>Malaria incidence: 4  million cases and nearly  16000 deaths </a:t>
            </a:r>
          </a:p>
          <a:p>
            <a:pPr lvl="1"/>
            <a:r>
              <a:rPr lang="en-US" dirty="0" smtClean="0"/>
              <a:t>Most deaths in  children &lt; 5 </a:t>
            </a:r>
            <a:r>
              <a:rPr lang="en-US" dirty="0" err="1" smtClean="0"/>
              <a:t>yrs</a:t>
            </a:r>
            <a:r>
              <a:rPr lang="en-US" dirty="0" smtClean="0"/>
              <a:t>,  pregnant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W.H.O position on </a:t>
            </a:r>
            <a:r>
              <a:rPr lang="en-GB" sz="3600" dirty="0" smtClean="0">
                <a:solidFill>
                  <a:srgbClr val="002060"/>
                </a:solidFill>
              </a:rPr>
              <a:t>pilot implementation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8307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Use </a:t>
            </a:r>
            <a:r>
              <a:rPr lang="en-GB" dirty="0"/>
              <a:t>the 4-dose schedule of the RTS,S/AS01 vaccine in 3–5 </a:t>
            </a:r>
            <a:r>
              <a:rPr lang="en-GB" dirty="0" smtClean="0"/>
              <a:t>settings </a:t>
            </a:r>
            <a:r>
              <a:rPr lang="en-GB" dirty="0"/>
              <a:t>in sub-Saharan </a:t>
            </a:r>
            <a:r>
              <a:rPr lang="en-GB" dirty="0" smtClean="0"/>
              <a:t>Africa </a:t>
            </a:r>
            <a:r>
              <a:rPr lang="en-GB" dirty="0"/>
              <a:t>covering moderate-to-high </a:t>
            </a:r>
            <a:r>
              <a:rPr lang="en-GB" dirty="0" smtClean="0"/>
              <a:t>transmission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Ghana, Malawi and Kenya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Three </a:t>
            </a:r>
            <a:r>
              <a:rPr lang="en-GB" dirty="0"/>
              <a:t>doses administered to children </a:t>
            </a:r>
            <a:r>
              <a:rPr lang="en-GB" dirty="0">
                <a:solidFill>
                  <a:srgbClr val="C00000"/>
                </a:solidFill>
              </a:rPr>
              <a:t>between 5 and 9 months </a:t>
            </a:r>
            <a:r>
              <a:rPr lang="en-GB" dirty="0"/>
              <a:t>of age, followed by a </a:t>
            </a:r>
            <a:r>
              <a:rPr lang="en-GB" dirty="0">
                <a:solidFill>
                  <a:srgbClr val="C00000"/>
                </a:solidFill>
              </a:rPr>
              <a:t>fourth dose 15–18 months later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US" dirty="0" smtClean="0"/>
              <a:t>Minimum </a:t>
            </a:r>
            <a:r>
              <a:rPr lang="en-US" dirty="0"/>
              <a:t>interval between doses of 4 </a:t>
            </a:r>
            <a:r>
              <a:rPr lang="en-US" dirty="0" smtClean="0"/>
              <a:t>weeks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RTS,S/AS01 </a:t>
            </a:r>
            <a:r>
              <a:rPr lang="en-US" dirty="0"/>
              <a:t>can be co-administered with other vaccines in </a:t>
            </a:r>
            <a:r>
              <a:rPr lang="en-US" dirty="0" smtClean="0"/>
              <a:t>national </a:t>
            </a:r>
            <a:r>
              <a:rPr lang="en-US" dirty="0"/>
              <a:t>immunization </a:t>
            </a:r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7F0-4E9A-4A43-9BBD-FFA611CCA7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 smtClean="0"/>
              <a:t>Youyou's</a:t>
            </a:r>
            <a:r>
              <a:rPr lang="en-US" dirty="0" smtClean="0"/>
              <a:t> Nobel Peace prize 2015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305" y="1678006"/>
            <a:ext cx="47888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Chinese </a:t>
            </a:r>
            <a:r>
              <a:rPr lang="en-US" sz="2400" dirty="0">
                <a:hlinkClick r:id="rId2" tooltip="Medicinal chemistry"/>
              </a:rPr>
              <a:t>pharmaceutical chemist</a:t>
            </a:r>
            <a:r>
              <a:rPr lang="en-US" sz="2400" dirty="0"/>
              <a:t> and educator.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Best </a:t>
            </a:r>
            <a:r>
              <a:rPr lang="en-US" sz="2400" dirty="0"/>
              <a:t>known for discovering </a:t>
            </a:r>
            <a:r>
              <a:rPr lang="en-US" sz="2400" dirty="0">
                <a:hlinkClick r:id="rId3" tooltip="Artemisinin"/>
              </a:rPr>
              <a:t>artemisinin</a:t>
            </a:r>
            <a:r>
              <a:rPr lang="en-US" sz="2400" dirty="0"/>
              <a:t> </a:t>
            </a:r>
            <a:r>
              <a:rPr lang="en-US" sz="2400" dirty="0" smtClean="0"/>
              <a:t>( </a:t>
            </a:r>
            <a:r>
              <a:rPr lang="en-US" sz="2400" i="1" dirty="0" err="1"/>
              <a:t>qinghaosu</a:t>
            </a:r>
            <a:r>
              <a:rPr lang="en-US" sz="2400" dirty="0"/>
              <a:t>) and </a:t>
            </a:r>
            <a:r>
              <a:rPr lang="en-US" sz="2400" dirty="0" err="1" smtClean="0">
                <a:hlinkClick r:id="rId4" tooltip="Dihydroartemisinin"/>
              </a:rPr>
              <a:t>dihydroartemisinin</a:t>
            </a:r>
            <a:r>
              <a:rPr lang="en-US" sz="2400" dirty="0" smtClean="0"/>
              <a:t>.  </a:t>
            </a:r>
          </a:p>
          <a:p>
            <a:endParaRPr lang="en-US" sz="2400" dirty="0"/>
          </a:p>
          <a:p>
            <a:r>
              <a:rPr lang="en-US" sz="2400" dirty="0" smtClean="0"/>
              <a:t>Discovery  </a:t>
            </a:r>
            <a:r>
              <a:rPr lang="en-US" sz="2400" dirty="0"/>
              <a:t>regarded as a significant breakthrough in </a:t>
            </a:r>
            <a:r>
              <a:rPr lang="en-US" sz="2400" dirty="0" smtClean="0"/>
              <a:t>20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Century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Wamalwa D\Desktop\250px-Tu_Youyou_5012-1-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8653"/>
            <a:ext cx="3629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i="1" dirty="0" smtClean="0"/>
              <a:t>Thank you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6599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Malaria and sickle cell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Sickle cell trait protective</a:t>
            </a:r>
          </a:p>
          <a:p>
            <a:pPr lvl="1"/>
            <a:r>
              <a:rPr lang="en-GB" dirty="0" smtClean="0"/>
              <a:t>Lower rates of admission from malaria</a:t>
            </a:r>
          </a:p>
          <a:p>
            <a:pPr lvl="1"/>
            <a:r>
              <a:rPr lang="en-GB" dirty="0" smtClean="0"/>
              <a:t>Lower incidence of severe malaria</a:t>
            </a:r>
          </a:p>
          <a:p>
            <a:pPr lvl="1"/>
            <a:r>
              <a:rPr lang="en-GB" dirty="0" smtClean="0"/>
              <a:t>Increased sickling –early senescence of phagocytosed erythrocytes </a:t>
            </a:r>
          </a:p>
          <a:p>
            <a:pPr lvl="1"/>
            <a:r>
              <a:rPr lang="en-GB" dirty="0" smtClean="0"/>
              <a:t>Reduced parasite invasion and retarded development </a:t>
            </a:r>
          </a:p>
          <a:p>
            <a:r>
              <a:rPr lang="en-GB" dirty="0" smtClean="0"/>
              <a:t>Sickle cell disease –worsens malaria</a:t>
            </a:r>
          </a:p>
          <a:p>
            <a:pPr lvl="1"/>
            <a:r>
              <a:rPr lang="en-GB" dirty="0" smtClean="0"/>
              <a:t>Higher mortality from malaria</a:t>
            </a:r>
          </a:p>
          <a:p>
            <a:pPr lvl="1"/>
            <a:r>
              <a:rPr lang="en-GB" dirty="0" smtClean="0"/>
              <a:t>Higher incidence of </a:t>
            </a:r>
            <a:r>
              <a:rPr lang="en-GB" dirty="0" err="1" smtClean="0"/>
              <a:t>bacteremia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" y="264193"/>
            <a:ext cx="8193504" cy="6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13360"/>
            <a:ext cx="8229600" cy="929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Malaria endemicity in Kenya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5048417" cy="533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19800" y="2895600"/>
            <a:ext cx="2971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Spleen rate /parasite rate 2-9 year 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Hypoendemic &lt;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Mesoendemic 11-50%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Hyperendemic &gt;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Holoendemic &gt; 75%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42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The malaria parasite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006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Plasmodium falciparum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the:</a:t>
            </a:r>
          </a:p>
          <a:p>
            <a:pPr lvl="1"/>
            <a:r>
              <a:rPr lang="en-US" dirty="0" smtClean="0"/>
              <a:t> </a:t>
            </a:r>
            <a:r>
              <a:rPr lang="en-US" sz="2600" dirty="0" smtClean="0"/>
              <a:t>predominant species (98 %) </a:t>
            </a:r>
          </a:p>
          <a:p>
            <a:pPr lvl="1"/>
            <a:r>
              <a:rPr lang="en-US" sz="2600" dirty="0" smtClean="0"/>
              <a:t>responsible </a:t>
            </a:r>
            <a:r>
              <a:rPr lang="en-US" sz="2600" dirty="0"/>
              <a:t>for severe malaria and mortality</a:t>
            </a:r>
          </a:p>
          <a:p>
            <a:r>
              <a:rPr lang="en-US" i="1" dirty="0" smtClean="0"/>
              <a:t>Others :</a:t>
            </a:r>
          </a:p>
          <a:p>
            <a:pPr lvl="1"/>
            <a:r>
              <a:rPr lang="en-US" sz="2600" i="1" dirty="0" err="1" smtClean="0"/>
              <a:t>P.vivax</a:t>
            </a:r>
            <a:r>
              <a:rPr lang="en-US" sz="2600" i="1" dirty="0" smtClean="0"/>
              <a:t> (South America , Asia)</a:t>
            </a:r>
          </a:p>
          <a:p>
            <a:pPr lvl="1"/>
            <a:r>
              <a:rPr lang="en-US" sz="2600" i="1" dirty="0" smtClean="0"/>
              <a:t>P. </a:t>
            </a:r>
            <a:r>
              <a:rPr lang="en-US" sz="2600" i="1" dirty="0" err="1" smtClean="0"/>
              <a:t>malariae</a:t>
            </a:r>
            <a:r>
              <a:rPr lang="en-US" sz="2600" i="1" dirty="0" smtClean="0"/>
              <a:t>, &amp; P. </a:t>
            </a:r>
            <a:r>
              <a:rPr lang="en-US" sz="2600" i="1" dirty="0" err="1" smtClean="0"/>
              <a:t>ovale</a:t>
            </a:r>
            <a:r>
              <a:rPr lang="en-US" sz="2600" i="1" dirty="0" smtClean="0"/>
              <a:t> (endemic areas of Africa) ,</a:t>
            </a:r>
          </a:p>
          <a:p>
            <a:pPr lvl="1"/>
            <a:r>
              <a:rPr lang="en-US" sz="2600" i="1" dirty="0" smtClean="0"/>
              <a:t> P. </a:t>
            </a:r>
            <a:r>
              <a:rPr lang="en-US" sz="2600" i="1" dirty="0" err="1" smtClean="0"/>
              <a:t>knowlesi</a:t>
            </a:r>
            <a:r>
              <a:rPr lang="en-US" sz="2600" i="1" dirty="0" smtClean="0"/>
              <a:t> (Zoonosis)</a:t>
            </a:r>
          </a:p>
          <a:p>
            <a:r>
              <a:rPr lang="en-US" dirty="0" smtClean="0"/>
              <a:t>Vector : Anopheles (41 species in Kenya)</a:t>
            </a:r>
          </a:p>
          <a:p>
            <a:pPr lvl="1"/>
            <a:r>
              <a:rPr lang="en-US" sz="2600" i="1" dirty="0" smtClean="0"/>
              <a:t>A. </a:t>
            </a:r>
            <a:r>
              <a:rPr lang="en-US" sz="2600" i="1" dirty="0" err="1" smtClean="0"/>
              <a:t>gambiae</a:t>
            </a:r>
            <a:r>
              <a:rPr lang="en-US" sz="2600" i="1" dirty="0" smtClean="0"/>
              <a:t> and A. </a:t>
            </a:r>
            <a:r>
              <a:rPr lang="en-US" sz="2600" i="1" dirty="0" err="1" smtClean="0"/>
              <a:t>funestus</a:t>
            </a:r>
            <a:r>
              <a:rPr lang="en-US" sz="2600" i="1" dirty="0" smtClean="0"/>
              <a:t> key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6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dirty="0"/>
              <a:t>Life cycle</a:t>
            </a:r>
            <a:endParaRPr lang="en-GB" dirty="0"/>
          </a:p>
        </p:txBody>
      </p:sp>
      <p:pic>
        <p:nvPicPr>
          <p:cNvPr id="1026" name="Picture 2" descr="Image result for malaria life cycle trophozoites ke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1"/>
            <a:ext cx="51815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58414"/>
            <a:ext cx="3276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sz="2000" dirty="0">
                <a:solidFill>
                  <a:srgbClr val="C00000"/>
                </a:solidFill>
              </a:rPr>
              <a:t>. Pre- </a:t>
            </a:r>
            <a:r>
              <a:rPr lang="en-US" sz="2000" dirty="0" err="1">
                <a:solidFill>
                  <a:srgbClr val="C00000"/>
                </a:solidFill>
              </a:rPr>
              <a:t>erythrocytic</a:t>
            </a:r>
            <a:r>
              <a:rPr lang="en-US" sz="2000" dirty="0">
                <a:solidFill>
                  <a:srgbClr val="C00000"/>
                </a:solidFill>
              </a:rPr>
              <a:t> stage</a:t>
            </a:r>
          </a:p>
          <a:p>
            <a:pPr lvl="1"/>
            <a:r>
              <a:rPr lang="en-US" sz="2000" dirty="0" err="1"/>
              <a:t>Sporozoites</a:t>
            </a:r>
            <a:r>
              <a:rPr lang="en-US" sz="2000" dirty="0"/>
              <a:t> injected : blood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Within 45 minutes either cleared or enter hepatocyte</a:t>
            </a:r>
          </a:p>
          <a:p>
            <a:r>
              <a:rPr lang="en-US" sz="2000" dirty="0">
                <a:solidFill>
                  <a:srgbClr val="C00000"/>
                </a:solidFill>
              </a:rPr>
              <a:t>B. Asexual liver stage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Hepatic schizoint rupture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C. Asexual  blood stage</a:t>
            </a:r>
          </a:p>
          <a:p>
            <a:pPr lvl="1"/>
            <a:r>
              <a:rPr lang="en-US" sz="2000" dirty="0" err="1"/>
              <a:t>Merozoites</a:t>
            </a:r>
            <a:r>
              <a:rPr lang="en-US" sz="2000" dirty="0"/>
              <a:t> infect RBC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Subset  develop-gametocytes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D: Sexual stage in mosquito</a:t>
            </a:r>
            <a:endParaRPr lang="en-GB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248400" cy="365125"/>
          </a:xfrm>
        </p:spPr>
        <p:txBody>
          <a:bodyPr/>
          <a:lstStyle/>
          <a:p>
            <a:r>
              <a:rPr lang="en-GB" dirty="0" smtClean="0"/>
              <a:t>* P. Falciparum     B= 5 days  ,  C  = 48 hours   Incubation about 10 -14 days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53200" y="2362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Severe Malaria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Clinical or laboratory evidence of </a:t>
            </a:r>
            <a:r>
              <a:rPr lang="en-US" dirty="0" smtClean="0">
                <a:solidFill>
                  <a:srgbClr val="C00000"/>
                </a:solidFill>
              </a:rPr>
              <a:t>vital organ dysfunction </a:t>
            </a:r>
            <a:r>
              <a:rPr lang="en-US" dirty="0" smtClean="0"/>
              <a:t>in presence of </a:t>
            </a:r>
            <a:r>
              <a:rPr lang="en-US" i="1" dirty="0" smtClean="0"/>
              <a:t>Plasmodium</a:t>
            </a:r>
            <a:r>
              <a:rPr lang="en-US" dirty="0" smtClean="0"/>
              <a:t> in peripheral blood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Patients suspected to have severe malaria should be treated with </a:t>
            </a:r>
            <a:r>
              <a:rPr lang="en-US" dirty="0" smtClean="0">
                <a:solidFill>
                  <a:srgbClr val="0070C0"/>
                </a:solidFill>
              </a:rPr>
              <a:t>parenteral therapy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Lab results should </a:t>
            </a:r>
            <a:r>
              <a:rPr lang="en-US" b="1" dirty="0" smtClean="0"/>
              <a:t>not</a:t>
            </a:r>
            <a:r>
              <a:rPr lang="en-US" dirty="0" smtClean="0"/>
              <a:t> delay treatment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