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3" r:id="rId1"/>
  </p:sldMasterIdLst>
  <p:notesMasterIdLst>
    <p:notesMasterId r:id="rId27"/>
  </p:notesMasterIdLst>
  <p:handoutMasterIdLst>
    <p:handoutMasterId r:id="rId28"/>
  </p:handoutMasterIdLst>
  <p:sldIdLst>
    <p:sldId id="256" r:id="rId2"/>
    <p:sldId id="284" r:id="rId3"/>
    <p:sldId id="310" r:id="rId4"/>
    <p:sldId id="311" r:id="rId5"/>
    <p:sldId id="312" r:id="rId6"/>
    <p:sldId id="313" r:id="rId7"/>
    <p:sldId id="331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30" r:id="rId16"/>
    <p:sldId id="322" r:id="rId17"/>
    <p:sldId id="321" r:id="rId18"/>
    <p:sldId id="323" r:id="rId19"/>
    <p:sldId id="324" r:id="rId20"/>
    <p:sldId id="325" r:id="rId21"/>
    <p:sldId id="328" r:id="rId22"/>
    <p:sldId id="326" r:id="rId23"/>
    <p:sldId id="327" r:id="rId24"/>
    <p:sldId id="329" r:id="rId25"/>
    <p:sldId id="30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5040" autoAdjust="0"/>
  </p:normalViewPr>
  <p:slideViewPr>
    <p:cSldViewPr snapToGrid="0">
      <p:cViewPr varScale="1">
        <p:scale>
          <a:sx n="72" d="100"/>
          <a:sy n="72" d="100"/>
        </p:scale>
        <p:origin x="-584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4B0E52-7102-AE4D-A239-94BF8CE0CCD4}" type="datetimeFigureOut">
              <a:rPr lang="en-US" smtClean="0"/>
              <a:t>23/10/19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1D6908-CA80-5E42-B17B-02CCD93A4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32808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31884-F3E3-4AAC-B0DE-7E10F62B9B65}" type="datetimeFigureOut">
              <a:rPr lang="en-US" smtClean="0"/>
              <a:t>23/10/19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8978A-7551-4825-814B-1A1E8CE57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3180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49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48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883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mimic epiglottitis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8405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mimic epiglottitis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514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mimic epiglottitis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34711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mimic epiglottitis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501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Peritonsilar</a:t>
            </a:r>
            <a:r>
              <a:rPr lang="en-US" dirty="0"/>
              <a:t> (quinsy) abscess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149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Age: 6 months to 4 years.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681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Atelectasis is uncommon, 10%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Only 10% of foreign bodies are radiopaque.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328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Atelectasis is uncommon, 10%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Only 10% of foreign bodies are radiopaque.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576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15850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patient should be radiographed on expiration: this will exaggerate the differences between the lungs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due to the check valve mechanism, where air enters the bronchus around the foreign body but cannot exit</a:t>
            </a:r>
            <a:endParaRPr lang="en-US" sz="12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613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patient should be radiographed on expiration: this will exaggerate the differences between the lungs</a:t>
            </a:r>
          </a:p>
          <a:p>
            <a:pPr>
              <a:lnSpc>
                <a:spcPct val="150000"/>
              </a:lnSpc>
            </a:pPr>
            <a:r>
              <a:rPr lang="en-US" sz="1200" dirty="0">
                <a:solidFill>
                  <a:schemeClr val="tx1"/>
                </a:solidFill>
              </a:rPr>
              <a:t>due to the check valve mechanism, where air enters the bronchus around the foreign body but cannot exit</a:t>
            </a:r>
            <a:endParaRPr lang="en-US" sz="12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295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200" dirty="0"/>
              <a:t>Paint in a pipe</a:t>
            </a:r>
          </a:p>
          <a:p>
            <a:pPr>
              <a:lnSpc>
                <a:spcPct val="150000"/>
              </a:lnSpc>
            </a:pPr>
            <a:endParaRPr lang="en-US" sz="12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337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Patients should be kept upright in a comfortable position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Airway management with oxygen therapy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Early tracheal intubation or emergency needle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cricotracheostomy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fluids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IV steroids and antibiotics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38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592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Intubation may be necessary to maintain the airway, so it is best not to take the patient out of the emergency department for imaging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A lateral soft tissue neck film should be taken in an upright position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528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CROUP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Treatment is directed toward improving air exchange.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Conservative measures, including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nebulised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epinephrine (epinephrine) and corticosteroids, are commonly used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00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steeple sign (wine bottle sign) refers to the tapering of the upper trachea on a frontal chest radiograph reminiscent of a church steeple</a:t>
            </a:r>
          </a:p>
          <a:p>
            <a:r>
              <a:rPr lang="en-US" dirty="0"/>
              <a:t>Ballooning of the hypopharynx.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importantly, the radiographic examination will also determine if there is a retropharyngeal abscess or an airway foreign body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64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9560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May mimic epiglottitis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98978A-7551-4825-814B-1A1E8CE5725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530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905001"/>
            <a:ext cx="100584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572000"/>
            <a:ext cx="861568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64F87-AE97-8246-AE81-CBDDE771E40E}" type="datetime1">
              <a:rPr lang="en-US" smtClean="0"/>
              <a:t>23/10/19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F88C-16CE-9245-AB8A-4678DAA27A49}" type="datetime1">
              <a:rPr lang="en-US" smtClean="0"/>
              <a:t>23/10/19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3368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27AC6B-4FE4-834E-BC9B-A322367A5A44}" type="datetime1">
              <a:rPr lang="en-US" smtClean="0"/>
              <a:t>23/10/19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83983-0FD2-0C4D-97AD-77687AD60A09}" type="datetime1">
              <a:rPr lang="en-US" smtClean="0"/>
              <a:t>23/10/19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5486400"/>
            <a:ext cx="10212916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3852863"/>
            <a:ext cx="8180916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26D5C-55F5-5E40-95CD-37A649D882EE}" type="datetime1">
              <a:rPr lang="en-US" smtClean="0"/>
              <a:t>23/10/19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92800" y="1536192"/>
            <a:ext cx="48768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46994-559D-EA49-B97F-FFDC850DAAB5}" type="datetime1">
              <a:rPr lang="en-US" smtClean="0"/>
              <a:t>23/10/19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92800" y="1535113"/>
            <a:ext cx="48768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92800" y="2174875"/>
            <a:ext cx="4876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11BFC-35A7-ED4E-B359-5DCBCD64E56E}" type="datetime1">
              <a:rPr lang="en-US" smtClean="0"/>
              <a:t>23/10/19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3EF78-8B1D-6341-927E-9E9DC285538D}" type="datetime1">
              <a:rPr lang="en-US" smtClean="0"/>
              <a:t>23/10/19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DE0FC-C442-8640-9088-EAB35E79D79D}" type="datetime1">
              <a:rPr lang="en-US" smtClean="0"/>
              <a:t>23/10/19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1" y="5495544"/>
            <a:ext cx="103632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6400" y="6096000"/>
            <a:ext cx="103632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43051-9C6C-B94D-A7BE-3F430228CAFC}" type="datetime1">
              <a:rPr lang="en-US" smtClean="0"/>
              <a:t>23/10/19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06400" y="381000"/>
            <a:ext cx="103632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5495278"/>
            <a:ext cx="103632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12776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2336" y="6096000"/>
            <a:ext cx="103632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27B3-1BEC-8A45-B692-CECBD064A713}" type="datetime1">
              <a:rPr lang="en-US" smtClean="0"/>
              <a:t>23/10/19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Beda Olabu: Pediatric Radiology Lecture Series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16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16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277600" y="0"/>
            <a:ext cx="9144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1277600" y="5486400"/>
            <a:ext cx="9144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5717" y="5648960"/>
            <a:ext cx="73152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9DBD2199-FCAB-4116-B83D-72615C79A2C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10510428" y="3987800"/>
            <a:ext cx="2367281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Dr. Beda Olabu: Pediatric Radiology Lecture Series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474869" y="1584960"/>
            <a:ext cx="2438399" cy="4876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579D8E57-5A3E-1D46-8E01-F3B93E8D24AD}" type="datetime1">
              <a:rPr lang="en-US" smtClean="0"/>
              <a:t>23/10/19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9871" y="1342738"/>
            <a:ext cx="11524735" cy="1909120"/>
          </a:xfrm>
        </p:spPr>
        <p:txBody>
          <a:bodyPr>
            <a:normAutofit/>
          </a:bodyPr>
          <a:lstStyle/>
          <a:p>
            <a:pPr algn="ctr"/>
            <a:r>
              <a:rPr lang="en-US" sz="8000" dirty="0"/>
              <a:t>PEDIATRIC AIRWAY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598725" y="5900493"/>
            <a:ext cx="20086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DR MACHARIA</a:t>
            </a:r>
          </a:p>
          <a:p>
            <a:r>
              <a:rPr lang="en-US" sz="2400" dirty="0" smtClean="0"/>
              <a:t>23/10/2019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203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482800"/>
            <a:ext cx="11080899" cy="101963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ACUTE LARYNGOTRACHEOBRONCHITIS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349827"/>
            <a:ext cx="11834037" cy="14332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>
                <a:solidFill>
                  <a:srgbClr val="2F2B20"/>
                </a:solidFill>
              </a:rPr>
              <a:t>Radiological features:</a:t>
            </a:r>
          </a:p>
          <a:p>
            <a:r>
              <a:rPr lang="en-US" sz="3200" dirty="0"/>
              <a:t>Normal epiglottis &amp; AP narrowing of subglottic trachea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E2A740-6B36-4B5D-99A9-71E09450D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" y="2850285"/>
            <a:ext cx="3347900" cy="33479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F5B63F4-1529-436F-8B07-9BC7311FDC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776" t="5880" r="11201" b="9779"/>
          <a:stretch/>
        </p:blipFill>
        <p:spPr>
          <a:xfrm>
            <a:off x="4606584" y="2868910"/>
            <a:ext cx="2375907" cy="337088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B9B3761-75C8-44F8-9A12-1934CC3A535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876"/>
          <a:stretch/>
        </p:blipFill>
        <p:spPr>
          <a:xfrm>
            <a:off x="8007259" y="2868910"/>
            <a:ext cx="4060694" cy="33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934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297712"/>
            <a:ext cx="11080899" cy="1204719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3: RETROPHARYNGEAL ABSCESS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Results from infections of the retropharyngeal space mainly with streptococcal or staphylococcal organisms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2F2B20"/>
                </a:solidFill>
              </a:rPr>
              <a:t>Clinical features: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Fever, stiff neck, reticence to eat and cervical adenopathy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Potentially life-threatening hence requires prompt diagnosis and aggressive therapy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865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289744"/>
            <a:ext cx="11080899" cy="1212687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RETROPHARYNGEAL ABSCESS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1683082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features:</a:t>
            </a:r>
          </a:p>
          <a:p>
            <a:pPr marL="0" indent="0" algn="ctr">
              <a:buNone/>
            </a:pPr>
            <a:r>
              <a:rPr lang="en-US" sz="2800" dirty="0"/>
              <a:t>(a) Retropharyngeal soft tissue swelling;  (b) widening of the prevertebral soft tissue stripe; (c) soft tissue gas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9DD59FE-A0F3-4BFD-962F-DB5943F1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89" y="3187770"/>
            <a:ext cx="2945218" cy="30705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C666093-BCA3-46E1-980F-2065E99EA5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7507"/>
          <a:stretch/>
        </p:blipFill>
        <p:spPr>
          <a:xfrm>
            <a:off x="9298172" y="3187770"/>
            <a:ext cx="2615609" cy="30289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7CE5195-BE3C-4AD6-B1D6-AD35C4F340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3028"/>
          <a:stretch/>
        </p:blipFill>
        <p:spPr>
          <a:xfrm>
            <a:off x="4464559" y="3187770"/>
            <a:ext cx="3504544" cy="302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770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482800"/>
            <a:ext cx="11080899" cy="101963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RETROPHARYNGEAL ABSCESS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028" y="1349827"/>
            <a:ext cx="11770241" cy="1624626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features:</a:t>
            </a:r>
          </a:p>
          <a:p>
            <a:r>
              <a:rPr lang="en-US" sz="2800" dirty="0"/>
              <a:t>Neck CT is helpful to demonstrate the extent of the disease and to determine if there are drainable fluid collections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CB61007-D6FD-47C0-9909-591CFD5A9B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260" y="3264195"/>
            <a:ext cx="2334731" cy="29339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065557D1-A90D-4F7C-B3BB-CFF100D2FC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028" y="3264193"/>
            <a:ext cx="2140576" cy="29730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8501542E-CD19-4979-BF67-293A1CD3CF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5608" y="3264195"/>
            <a:ext cx="2971802" cy="297303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0A06329-690F-4387-BFE9-32EA119FCF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59414" y="3087662"/>
            <a:ext cx="3903349" cy="31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18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199366"/>
            <a:ext cx="11080899" cy="130306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4: TONSILAR HYPERTROPHY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Enlargement of the lymphoid tissue that encircles the pharynx – mainly pharyngeal (adenoids), palatine and lingual tonsils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Enlarge secondary to infection and may obstruct nasopharynx and/or eustachian tubes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Sometimes bacterial pharyngitis can lead to a peritonsillar abscess (quinsy abscess)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8925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199366"/>
            <a:ext cx="11080899" cy="1303065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TONSILAR HYPERTROPHY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2F2B20"/>
                </a:solidFill>
              </a:rPr>
              <a:t>Clinical features: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Painful throat, dysphagia, fevers, cervical lymphadenopathy, tonsillar exudate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Nasal congestion, adenoid facies, chronic or recurrent otitis media, swallowing difficulties, </a:t>
            </a:r>
            <a:r>
              <a:rPr lang="en-US" sz="2800" dirty="0" err="1"/>
              <a:t>hyponasal</a:t>
            </a:r>
            <a:r>
              <a:rPr lang="en-US" sz="2800" dirty="0"/>
              <a:t> speech, sleep-disordered breathing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105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321640"/>
            <a:ext cx="11080899" cy="118079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ADENOID HYPERTROPHY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30" y="1349827"/>
            <a:ext cx="11812771" cy="133220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features:</a:t>
            </a:r>
          </a:p>
          <a:p>
            <a:r>
              <a:rPr lang="en-US" sz="2800" dirty="0"/>
              <a:t>Mass in posterior nasopharynx (enlarged adenoids)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4991FE48-5D1E-4D59-A2C0-DF3492B7AC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92" y="2787926"/>
            <a:ext cx="2440173" cy="34187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71747F3F-BCC1-42AD-ACE6-8E5FCCA45C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6019" y="2792149"/>
            <a:ext cx="2711768" cy="34102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49759BC8-76E4-4884-A98D-1195E8640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191" y="2791851"/>
            <a:ext cx="2583711" cy="34235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2072F1C0-DAF5-4B3A-ADCC-DDE3C94150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9341" y="2809931"/>
            <a:ext cx="3269975" cy="344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0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313660"/>
            <a:ext cx="11080899" cy="118877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TONSILAR HYPERTROPHY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30" y="1349827"/>
            <a:ext cx="11812771" cy="13508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features:</a:t>
            </a:r>
          </a:p>
          <a:p>
            <a:r>
              <a:rPr lang="en-US" sz="2800" dirty="0"/>
              <a:t>Mass near end of uvula (palatine tonsils)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7EF3F5E2-DCA9-44E2-AF2B-BCAC7C62C1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150"/>
          <a:stretch/>
        </p:blipFill>
        <p:spPr>
          <a:xfrm>
            <a:off x="271130" y="2813856"/>
            <a:ext cx="3221665" cy="338432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93EFAEC-3158-4C8B-B2F2-514120C0E3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60020" y="2813856"/>
            <a:ext cx="2691346" cy="338432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E3AEFAB-4968-4F17-834A-4EC7FF670CF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704" t="5841" r="14084" b="13375"/>
          <a:stretch/>
        </p:blipFill>
        <p:spPr>
          <a:xfrm>
            <a:off x="6460114" y="2813855"/>
            <a:ext cx="2480557" cy="338432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3C65611E-F50E-4F22-AFFA-62D8C298F7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49419" y="2771325"/>
            <a:ext cx="3034482" cy="348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98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313660"/>
            <a:ext cx="11080899" cy="1188771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TONSILAR HYPERTROPHY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130" y="1349827"/>
            <a:ext cx="11812771" cy="135082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features:</a:t>
            </a:r>
          </a:p>
          <a:p>
            <a:r>
              <a:rPr lang="en-US" sz="2800" dirty="0"/>
              <a:t>CT is useful to determine the presence of a tonsillar abscess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7468E0E-C738-480D-8626-1B74E8E33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30" y="2813857"/>
            <a:ext cx="3701608" cy="3384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3AA9B626-DD1D-450C-AD2F-80EE579F5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0629" y="2835973"/>
            <a:ext cx="3340094" cy="334009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5D20FDB-E022-4072-B3D1-0E19932F95C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225" r="14284" b="28490"/>
          <a:stretch/>
        </p:blipFill>
        <p:spPr>
          <a:xfrm>
            <a:off x="8601739" y="2835974"/>
            <a:ext cx="3408329" cy="3362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4" y="324293"/>
            <a:ext cx="11080899" cy="119940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5: AIRWAY FOREIGN BODY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Common cause of respiratory distress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Most children are witnessed to have had a choking event at the time of aspiration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Acute aspiration results in cough, stridor, wheezing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Chronic foreign body causes hemoptysis or recurrent pneumonia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Location: right bronchi &gt; left bronchi &gt; larynx, trachea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71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11" y="216986"/>
            <a:ext cx="9093977" cy="101963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SCOPE OF THE LECTURE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870" y="1451367"/>
            <a:ext cx="11041910" cy="4738838"/>
          </a:xfrm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Epiglottitis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Acute laryngotracheobronchitis (croup)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Retropharyngeal abscess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Tonsillar hypertrophy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4000" dirty="0"/>
              <a:t>Airway foreign body</a:t>
            </a:r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219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4" y="324293"/>
            <a:ext cx="11080899" cy="119940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AIRWAY FOREIGN BODY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 of bronchial foreign body: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Unilateral air tapping causing hyperlucent lung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Expiratory film or lateral decubitus makes air trapping more apparent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Lung collapse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849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4" y="324293"/>
            <a:ext cx="11080899" cy="119940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AIRWAY FOREIGN BODY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100639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 of bronchial foreign body: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D171329-1EFF-4F27-8328-016851485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041" y="2469430"/>
            <a:ext cx="3728755" cy="37287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C620497-EBE3-4342-8125-61E4C35BF7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63970" y="2513858"/>
            <a:ext cx="3728754" cy="3728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9745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4" y="324293"/>
            <a:ext cx="11080899" cy="119940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AIRWAY FOREIGN BODY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80073" y="1349827"/>
            <a:ext cx="6533707" cy="492071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u="sng" dirty="0">
                <a:solidFill>
                  <a:srgbClr val="2F2B20"/>
                </a:solidFill>
              </a:rPr>
              <a:t>Bronchial foreign body: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The affected lung will usually appear overinflated and hyperlucent, with concomitant rib flaring and a depressed ipsilateral hemidiaphragm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2B07650-0C9E-4DC8-B109-2327E2B38E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89" y="1349827"/>
            <a:ext cx="4848358" cy="48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40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4" y="324293"/>
            <a:ext cx="11080899" cy="119940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AIRWAY FOREIGN BODY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00871" y="1349827"/>
            <a:ext cx="7612910" cy="4920719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u="sng" dirty="0">
                <a:solidFill>
                  <a:srgbClr val="2F2B20"/>
                </a:solidFill>
              </a:rPr>
              <a:t>Bronchial foreign body: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The affected lung will usually appear overinflated and hyperlucent, 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Depressed ipsilateral hemidiaphragm</a:t>
            </a:r>
          </a:p>
          <a:p>
            <a:pPr>
              <a:lnSpc>
                <a:spcPct val="150000"/>
              </a:lnSpc>
            </a:pPr>
            <a:r>
              <a:rPr lang="en-US" sz="3000" dirty="0">
                <a:solidFill>
                  <a:schemeClr val="tx1"/>
                </a:solidFill>
              </a:rPr>
              <a:t>Interrupted bronchus sign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3EEA243-4209-4036-9694-FB124D9074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232" y="1407874"/>
            <a:ext cx="3944680" cy="4872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8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464" y="324293"/>
            <a:ext cx="11080899" cy="1199403"/>
          </a:xfrm>
        </p:spPr>
        <p:txBody>
          <a:bodyPr>
            <a:normAutofit/>
          </a:bodyPr>
          <a:lstStyle/>
          <a:p>
            <a:pPr algn="ctr"/>
            <a:r>
              <a:rPr lang="en-US" sz="4800" dirty="0"/>
              <a:t>AIRWAY FOREIGN BODY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890901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2F2B20"/>
                </a:solidFill>
              </a:rPr>
              <a:t>Tracheal and esophageal foreign body: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89FD659-04D3-44E7-A14F-100314AF95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2295528"/>
            <a:ext cx="5822518" cy="38877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DC1FFA79-A423-4494-A1B9-A84C1DE86F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2132"/>
          <a:stretch/>
        </p:blipFill>
        <p:spPr>
          <a:xfrm>
            <a:off x="370588" y="2353938"/>
            <a:ext cx="3010565" cy="38952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9C9E05DC-648B-43ED-8A27-FE75F7BE37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292"/>
          <a:stretch/>
        </p:blipFill>
        <p:spPr>
          <a:xfrm>
            <a:off x="3578487" y="2328221"/>
            <a:ext cx="2220941" cy="3895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7944" y="1961707"/>
            <a:ext cx="8911687" cy="2541181"/>
          </a:xfrm>
        </p:spPr>
        <p:txBody>
          <a:bodyPr>
            <a:noAutofit/>
          </a:bodyPr>
          <a:lstStyle/>
          <a:p>
            <a:pPr algn="ctr"/>
            <a:r>
              <a:rPr lang="en-US" sz="138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1935161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11" y="216986"/>
            <a:ext cx="9093977" cy="101963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1: EPIGLOTTITIS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371" y="1349827"/>
            <a:ext cx="11302409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/>
              <a:t>Inflammation of the epiglottis and aryepiglottic folds 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Commonly caused by </a:t>
            </a:r>
            <a:r>
              <a:rPr lang="en-US" sz="3200" i="1" dirty="0" err="1"/>
              <a:t>Haemophilus</a:t>
            </a:r>
            <a:r>
              <a:rPr lang="en-US" sz="3200" i="1" dirty="0"/>
              <a:t> influenzae type B </a:t>
            </a:r>
            <a:r>
              <a:rPr lang="en-US" sz="3200" dirty="0"/>
              <a:t>and </a:t>
            </a:r>
            <a:r>
              <a:rPr lang="en-US" sz="3200" i="1" dirty="0"/>
              <a:t>group A beta-hemolytic Streptococci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Can lead to acute airway obstruction</a:t>
            </a:r>
          </a:p>
          <a:p>
            <a:pPr>
              <a:lnSpc>
                <a:spcPct val="150000"/>
              </a:lnSpc>
            </a:pPr>
            <a:r>
              <a:rPr lang="en-US" sz="3200" dirty="0"/>
              <a:t>Is life-threatening hence requires urgent appropriate management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6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11" y="216986"/>
            <a:ext cx="9093977" cy="101963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EPIGLOTTITIS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626702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400" u="sng" dirty="0"/>
              <a:t>Clinical presentation: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Very rapid course of sore throat, difficulty swallowing and drooling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Others: Fever, difficulty speaking, muffling or changes in the voice, inspiratory stridor, severe dysphagia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Child sits upright with head held forward in severe respiratory distress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1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11" y="216986"/>
            <a:ext cx="9093977" cy="101963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EPIGLOTTITIS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0874" y="1349827"/>
            <a:ext cx="11685181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4000" u="sng" dirty="0">
                <a:solidFill>
                  <a:srgbClr val="2F2B20"/>
                </a:solidFill>
              </a:rPr>
              <a:t>Radiological features: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Soft tissue swelling of the epiglottis and aryepiglottic folds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Overdistension of the hypopharynx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3200" dirty="0"/>
              <a:t>*CT: Marked edema and thickening of the epiglottis and aryepiglottic folds, with narrowing of the airway  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/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endParaRPr lang="en-US" sz="3200" dirty="0"/>
          </a:p>
          <a:p>
            <a:pPr>
              <a:lnSpc>
                <a:spcPct val="150000"/>
              </a:lnSpc>
            </a:pPr>
            <a:endParaRPr lang="en-US" sz="3200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974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9012" y="216986"/>
            <a:ext cx="8722040" cy="1019631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EPIGLOTTITIS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284" y="1349827"/>
            <a:ext cx="11897831" cy="97335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u="sng" dirty="0">
                <a:solidFill>
                  <a:srgbClr val="2F2B20"/>
                </a:solidFill>
              </a:rPr>
              <a:t>Radiological features:</a:t>
            </a:r>
            <a:endParaRPr lang="en-US" sz="3200" dirty="0">
              <a:solidFill>
                <a:srgbClr val="2F2B20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01F54A94-C62A-4F50-AD39-0EC7B08197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899" b="16068"/>
          <a:stretch/>
        </p:blipFill>
        <p:spPr>
          <a:xfrm>
            <a:off x="223283" y="2436390"/>
            <a:ext cx="4553927" cy="37617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BE6DEEDE-FF40-43CA-9784-C04DDAFDF1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816" y="2436390"/>
            <a:ext cx="3238569" cy="37617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C56BFCA-5436-4FEA-A6B4-EA57229EDD3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4204" t="14275" r="11563" b="26457"/>
          <a:stretch/>
        </p:blipFill>
        <p:spPr>
          <a:xfrm>
            <a:off x="8381813" y="2436389"/>
            <a:ext cx="3739302" cy="3761795"/>
          </a:xfrm>
          <a:prstGeom prst="rect">
            <a:avLst/>
          </a:prstGeom>
        </p:spPr>
      </p:pic>
      <p:pic>
        <p:nvPicPr>
          <p:cNvPr id="9" name="Picture 8" descr="epiglottis normal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094" y="0"/>
            <a:ext cx="54673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83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 pitfall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OMEGA EPIGLOTTI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755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662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2019" y="482800"/>
            <a:ext cx="11711762" cy="101963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2: ACUTE LARYNGOTRACHEOBRONCHITIS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089" y="1349827"/>
            <a:ext cx="11525692" cy="4811740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A viral infection of the upper airway by parainfluenza virus or respiratory syncytial virus)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4000" u="sng" dirty="0">
                <a:solidFill>
                  <a:srgbClr val="2F2B20"/>
                </a:solidFill>
              </a:rPr>
              <a:t>Clinical features: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Presents with protracted barking cough and inspiratory stridor due to mucosal edema resulting in tracheal narrowing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Imaging findings are not required for the diagnosis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692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227" y="482800"/>
            <a:ext cx="11080899" cy="1019631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ACUTE LARYNGOTRACHEOBRONCHITIS</a:t>
            </a:r>
          </a:p>
        </p:txBody>
      </p:sp>
      <p:sp useBgFill="1"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3916" y="1349827"/>
            <a:ext cx="11834037" cy="1433228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u="sng" dirty="0">
                <a:solidFill>
                  <a:srgbClr val="2F2B20"/>
                </a:solidFill>
              </a:rPr>
              <a:t>Radiological features:</a:t>
            </a:r>
          </a:p>
          <a:p>
            <a:r>
              <a:rPr lang="en-US" sz="3200" dirty="0"/>
              <a:t>Normal epiglottis &amp; AP narrowing of subglottic trachea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130629" y="1228637"/>
            <a:ext cx="12061371" cy="798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E2A740-6B36-4B5D-99A9-71E09450D3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16" y="2850285"/>
            <a:ext cx="3347900" cy="33479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7712C387-E838-422B-9DD4-F45657593F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5228" y="2842548"/>
            <a:ext cx="2146097" cy="33556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F5836FD-D691-46CA-BA1D-54C66E389A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31349" y="2850284"/>
            <a:ext cx="3209667" cy="335563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AF5B63F4-1529-436F-8B07-9BC7311FDCC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76" t="5880" r="11201" b="9779"/>
          <a:stretch/>
        </p:blipFill>
        <p:spPr>
          <a:xfrm>
            <a:off x="6300676" y="2850284"/>
            <a:ext cx="2375907" cy="337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5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1311</TotalTime>
  <Words>898</Words>
  <Application>Microsoft Macintosh PowerPoint</Application>
  <PresentationFormat>Custom</PresentationFormat>
  <Paragraphs>142</Paragraphs>
  <Slides>25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Adjacency</vt:lpstr>
      <vt:lpstr>PEDIATRIC AIRWAY</vt:lpstr>
      <vt:lpstr>SCOPE OF THE LECTURE</vt:lpstr>
      <vt:lpstr>1: EPIGLOTTITIS</vt:lpstr>
      <vt:lpstr>EPIGLOTTITIS</vt:lpstr>
      <vt:lpstr>EPIGLOTTITIS</vt:lpstr>
      <vt:lpstr>EPIGLOTTITIS</vt:lpstr>
      <vt:lpstr>Imaging pitfall</vt:lpstr>
      <vt:lpstr>2: ACUTE LARYNGOTRACHEOBRONCHITIS</vt:lpstr>
      <vt:lpstr>ACUTE LARYNGOTRACHEOBRONCHITIS</vt:lpstr>
      <vt:lpstr>ACUTE LARYNGOTRACHEOBRONCHITIS</vt:lpstr>
      <vt:lpstr>3: RETROPHARYNGEAL ABSCESS</vt:lpstr>
      <vt:lpstr>RETROPHARYNGEAL ABSCESS</vt:lpstr>
      <vt:lpstr>RETROPHARYNGEAL ABSCESS</vt:lpstr>
      <vt:lpstr>4: TONSILAR HYPERTROPHY</vt:lpstr>
      <vt:lpstr>TONSILAR HYPERTROPHY</vt:lpstr>
      <vt:lpstr>ADENOID HYPERTROPHY</vt:lpstr>
      <vt:lpstr>TONSILAR HYPERTROPHY</vt:lpstr>
      <vt:lpstr>TONSILAR HYPERTROPHY</vt:lpstr>
      <vt:lpstr>5: AIRWAY FOREIGN BODY</vt:lpstr>
      <vt:lpstr>AIRWAY FOREIGN BODY</vt:lpstr>
      <vt:lpstr>AIRWAY FOREIGN BODY</vt:lpstr>
      <vt:lpstr>AIRWAY FOREIGN BODY</vt:lpstr>
      <vt:lpstr>AIRWAY FOREIGN BODY</vt:lpstr>
      <vt:lpstr>AIRWAY FOREIGN BODY</vt:lpstr>
      <vt:lpstr>THE END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PAEDIATRIC IMAGING</dc:title>
  <dc:creator>Beda Olabu</dc:creator>
  <cp:lastModifiedBy>AIR</cp:lastModifiedBy>
  <cp:revision>126</cp:revision>
  <dcterms:created xsi:type="dcterms:W3CDTF">2018-06-18T10:48:23Z</dcterms:created>
  <dcterms:modified xsi:type="dcterms:W3CDTF">2019-10-23T11:43:29Z</dcterms:modified>
</cp:coreProperties>
</file>