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sldIdLst>
    <p:sldId id="314" r:id="rId2"/>
    <p:sldId id="258" r:id="rId3"/>
    <p:sldId id="315" r:id="rId4"/>
    <p:sldId id="316" r:id="rId5"/>
    <p:sldId id="317" r:id="rId6"/>
    <p:sldId id="318" r:id="rId7"/>
    <p:sldId id="265" r:id="rId8"/>
    <p:sldId id="269" r:id="rId9"/>
    <p:sldId id="298" r:id="rId10"/>
    <p:sldId id="324" r:id="rId11"/>
    <p:sldId id="297" r:id="rId12"/>
    <p:sldId id="325" r:id="rId13"/>
    <p:sldId id="326" r:id="rId14"/>
    <p:sldId id="328" r:id="rId15"/>
    <p:sldId id="323" r:id="rId16"/>
    <p:sldId id="299" r:id="rId17"/>
    <p:sldId id="321" r:id="rId18"/>
    <p:sldId id="327"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99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snapToGrid="0" snapToObjects="1">
      <p:cViewPr varScale="1">
        <p:scale>
          <a:sx n="63" d="100"/>
          <a:sy n="63" d="100"/>
        </p:scale>
        <p:origin x="676"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CBC2E5-4EB4-CD42-9944-9E73E10CAB5E}" type="datetimeFigureOut">
              <a:rPr lang="en-US" smtClean="0"/>
              <a:pPr/>
              <a:t>1/28/2020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8385B8-CE6C-5A4C-AFA1-4769E98FC20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8931B9E-B4BE-9548-AD2F-449887733FD9}" type="slidenum">
              <a:rPr lang="en-US">
                <a:latin typeface="Arial" pitchFamily="25" charset="0"/>
              </a:rPr>
              <a:pPr/>
              <a:t>2</a:t>
            </a:fld>
            <a:endParaRPr lang="en-US">
              <a:latin typeface="Arial" pitchFamily="25"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GB" dirty="0">
              <a:latin typeface="Arial" pitchFamily="25" charset="0"/>
              <a:ea typeface="ＭＳ Ｐゴシック" pitchFamily="25" charset="-128"/>
              <a:cs typeface="ＭＳ Ｐゴシック" pitchFamily="2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8931B9E-B4BE-9548-AD2F-449887733FD9}" type="slidenum">
              <a:rPr lang="en-US">
                <a:latin typeface="Arial" pitchFamily="25" charset="0"/>
              </a:rPr>
              <a:pPr/>
              <a:t>11</a:t>
            </a:fld>
            <a:endParaRPr lang="en-US">
              <a:latin typeface="Arial" pitchFamily="25"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GB" dirty="0">
              <a:latin typeface="Arial" pitchFamily="25" charset="0"/>
              <a:ea typeface="ＭＳ Ｐゴシック" pitchFamily="25" charset="-128"/>
              <a:cs typeface="ＭＳ Ｐゴシック" pitchFamily="2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8931B9E-B4BE-9548-AD2F-449887733FD9}" type="slidenum">
              <a:rPr lang="en-US">
                <a:latin typeface="Arial" pitchFamily="25" charset="0"/>
              </a:rPr>
              <a:pPr/>
              <a:t>15</a:t>
            </a:fld>
            <a:endParaRPr lang="en-US">
              <a:latin typeface="Arial" pitchFamily="25"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GB" dirty="0">
              <a:latin typeface="Arial" pitchFamily="25" charset="0"/>
              <a:ea typeface="ＭＳ Ｐゴシック" pitchFamily="25" charset="-128"/>
              <a:cs typeface="ＭＳ Ｐゴシック" pitchFamily="2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8931B9E-B4BE-9548-AD2F-449887733FD9}" type="slidenum">
              <a:rPr lang="en-US">
                <a:latin typeface="Arial" pitchFamily="25" charset="0"/>
              </a:rPr>
              <a:pPr/>
              <a:t>16</a:t>
            </a:fld>
            <a:endParaRPr lang="en-US">
              <a:latin typeface="Arial" pitchFamily="25"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GB" dirty="0">
              <a:latin typeface="Arial" pitchFamily="25" charset="0"/>
              <a:ea typeface="ＭＳ Ｐゴシック" pitchFamily="25" charset="-128"/>
              <a:cs typeface="ＭＳ Ｐゴシック" pitchFamily="25"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43000" y="685800"/>
            <a:ext cx="4572000" cy="3429000"/>
          </a:xfrm>
          <a:ln/>
        </p:spPr>
      </p:sp>
      <p:sp>
        <p:nvSpPr>
          <p:cNvPr id="28675" name="Rectangle 3"/>
          <p:cNvSpPr>
            <a:spLocks noGrp="1" noChangeArrowheads="1"/>
          </p:cNvSpPr>
          <p:nvPr>
            <p:ph type="body" idx="1"/>
          </p:nvPr>
        </p:nvSpPr>
        <p:spPr>
          <a:noFill/>
          <a:ln/>
        </p:spPr>
        <p:txBody>
          <a:bodyPr/>
          <a:lstStyle/>
          <a:p>
            <a:pPr algn="l">
              <a:lnSpc>
                <a:spcPct val="80000"/>
              </a:lnSpc>
            </a:pPr>
            <a:r>
              <a:rPr lang="en-US" sz="1000" dirty="0"/>
              <a:t>Pneumonia is the second leading cause of child deaths, after neonatal conditions.  </a:t>
            </a:r>
            <a:r>
              <a:rPr lang="en-US" sz="1000" dirty="0" err="1"/>
              <a:t>Pneumococcus</a:t>
            </a:r>
            <a:r>
              <a:rPr lang="en-US" sz="1000" dirty="0"/>
              <a:t> is the most important cause of pneumonia. </a:t>
            </a:r>
          </a:p>
          <a:p>
            <a:pPr algn="l">
              <a:lnSpc>
                <a:spcPct val="80000"/>
              </a:lnSpc>
            </a:pPr>
            <a:r>
              <a:rPr lang="en-US" sz="1000" dirty="0"/>
              <a:t>WHO estimates that in 2000 there were 824,000 deaths from pneumococcal diseases in children aged under-five years. Over 90% pneumococcal deaths in children are in Africa and Asia. Effective interventions exist for prevention and management of pneumonia. However, combined use of these interventions at country level is inadequate. </a:t>
            </a:r>
          </a:p>
          <a:p>
            <a:pPr algn="l">
              <a:lnSpc>
                <a:spcPct val="80000"/>
              </a:lnSpc>
            </a:pPr>
            <a:r>
              <a:rPr lang="en-US" sz="1000" dirty="0"/>
              <a:t>No single approach will fully address the problem of pneumonia, which requires prevention (vaccination: </a:t>
            </a:r>
            <a:r>
              <a:rPr lang="en-US" sz="1000" dirty="0" err="1"/>
              <a:t>pertussis</a:t>
            </a:r>
            <a:r>
              <a:rPr lang="en-US" sz="1000" dirty="0"/>
              <a:t>, measles, </a:t>
            </a:r>
            <a:r>
              <a:rPr lang="en-US" sz="1000" dirty="0" err="1"/>
              <a:t>Hib</a:t>
            </a:r>
            <a:r>
              <a:rPr lang="en-US" sz="1000" dirty="0"/>
              <a:t> and PCV), case management (at community and health facility levels) as well as risk factor modification (environmental pollution, nutrition, etc.). Implementation at scale of a package of interventions using integrated approach could reduce overall child mortality by up to 20% and be highly cost-effective</a:t>
            </a:r>
            <a:r>
              <a:rPr lang="en-US" sz="1000" dirty="0">
                <a:hlinkClick r:id="" action="ppaction://noaction"/>
              </a:rPr>
              <a:t>[1]</a:t>
            </a:r>
            <a:r>
              <a:rPr lang="en-US" sz="1000" dirty="0"/>
              <a:t>.</a:t>
            </a:r>
          </a:p>
          <a:p>
            <a:pPr algn="l">
              <a:lnSpc>
                <a:spcPct val="80000"/>
              </a:lnSpc>
            </a:pPr>
            <a:r>
              <a:rPr lang="en-US" sz="1000" dirty="0"/>
              <a:t>The priority interventions for pneumonia control as determined by the global action plan for pneumonia control and prevention (GAPP) are as follows:</a:t>
            </a:r>
          </a:p>
          <a:p>
            <a:pPr algn="l">
              <a:lnSpc>
                <a:spcPct val="80000"/>
              </a:lnSpc>
            </a:pPr>
            <a:r>
              <a:rPr lang="en-US" sz="1000" dirty="0"/>
              <a:t>Main interventions</a:t>
            </a:r>
          </a:p>
          <a:p>
            <a:pPr lvl="1" algn="l">
              <a:lnSpc>
                <a:spcPct val="80000"/>
              </a:lnSpc>
            </a:pPr>
            <a:r>
              <a:rPr lang="en-US" sz="1000" dirty="0"/>
              <a:t>Immunization (increase coverage with measles and </a:t>
            </a:r>
            <a:r>
              <a:rPr lang="en-US" sz="1000" dirty="0" err="1"/>
              <a:t>pertussis</a:t>
            </a:r>
            <a:r>
              <a:rPr lang="en-US" sz="1000" dirty="0"/>
              <a:t> and introduce </a:t>
            </a:r>
            <a:r>
              <a:rPr lang="en-US" sz="1000" dirty="0" err="1"/>
              <a:t>Hib</a:t>
            </a:r>
            <a:r>
              <a:rPr lang="en-US" sz="1000" dirty="0"/>
              <a:t> and PCV)</a:t>
            </a:r>
          </a:p>
          <a:p>
            <a:pPr lvl="1" algn="l">
              <a:lnSpc>
                <a:spcPct val="80000"/>
              </a:lnSpc>
            </a:pPr>
            <a:r>
              <a:rPr lang="en-US" sz="1000" dirty="0"/>
              <a:t>Case management (particularly community case management) and promotion of care-seeking</a:t>
            </a:r>
          </a:p>
          <a:p>
            <a:pPr algn="l">
              <a:lnSpc>
                <a:spcPct val="80000"/>
              </a:lnSpc>
            </a:pPr>
            <a:r>
              <a:rPr lang="en-US" sz="1000" dirty="0"/>
              <a:t>Additional interventions</a:t>
            </a:r>
          </a:p>
          <a:p>
            <a:pPr lvl="1" algn="l">
              <a:lnSpc>
                <a:spcPct val="80000"/>
              </a:lnSpc>
            </a:pPr>
            <a:r>
              <a:rPr lang="en-US" sz="1000" dirty="0"/>
              <a:t>Zn supplementation, initially through treatment of </a:t>
            </a:r>
            <a:r>
              <a:rPr lang="en-US" sz="1000" dirty="0" err="1"/>
              <a:t>diarrhoea</a:t>
            </a:r>
            <a:endParaRPr lang="en-US" sz="1000" dirty="0"/>
          </a:p>
          <a:p>
            <a:pPr lvl="1" algn="l">
              <a:lnSpc>
                <a:spcPct val="80000"/>
              </a:lnSpc>
            </a:pPr>
            <a:r>
              <a:rPr lang="en-US" sz="1000" dirty="0"/>
              <a:t>Promotion of exclusive breastfeeding up to six months</a:t>
            </a:r>
          </a:p>
          <a:p>
            <a:pPr lvl="1" algn="l">
              <a:lnSpc>
                <a:spcPct val="80000"/>
              </a:lnSpc>
            </a:pPr>
            <a:r>
              <a:rPr lang="en-US" sz="1000" dirty="0"/>
              <a:t>Interventions to reduce low birth weight</a:t>
            </a:r>
          </a:p>
          <a:p>
            <a:pPr lvl="1" algn="l">
              <a:lnSpc>
                <a:spcPct val="80000"/>
              </a:lnSpc>
            </a:pPr>
            <a:r>
              <a:rPr lang="en-US" sz="1000" dirty="0"/>
              <a:t>MTCT prevention and co-</a:t>
            </a:r>
            <a:r>
              <a:rPr lang="en-US" sz="1000" dirty="0" err="1"/>
              <a:t>trimoxazole</a:t>
            </a:r>
            <a:r>
              <a:rPr lang="en-US" sz="1000" dirty="0"/>
              <a:t> prophylaxis (in HIV endemic population)</a:t>
            </a:r>
          </a:p>
          <a:p>
            <a:pPr lvl="1" algn="l">
              <a:lnSpc>
                <a:spcPct val="80000"/>
              </a:lnSpc>
            </a:pPr>
            <a:r>
              <a:rPr lang="en-US" sz="1000" dirty="0"/>
              <a:t>Measures to reduce indoor air pollution (e.g. special stoves)</a:t>
            </a:r>
          </a:p>
          <a:p>
            <a:pPr lvl="1" algn="l">
              <a:lnSpc>
                <a:spcPct val="80000"/>
              </a:lnSpc>
            </a:pPr>
            <a:r>
              <a:rPr lang="en-US" sz="1000" dirty="0"/>
              <a:t>Hand washing</a:t>
            </a:r>
          </a:p>
          <a:p>
            <a:pPr algn="l">
              <a:lnSpc>
                <a:spcPct val="80000"/>
              </a:lnSpc>
            </a:pPr>
            <a:br>
              <a:rPr lang="en-US" sz="1000" dirty="0"/>
            </a:br>
            <a:r>
              <a:rPr lang="en-GB" altLang="zh-CN" sz="1000" dirty="0">
                <a:hlinkClick r:id="" action="ppaction://noaction"/>
              </a:rPr>
              <a:t>[1]</a:t>
            </a:r>
            <a:r>
              <a:rPr lang="en-GB" altLang="zh-CN" sz="1000" dirty="0"/>
              <a:t> </a:t>
            </a:r>
            <a:r>
              <a:rPr lang="en-GB" altLang="zh-CN" sz="1000" dirty="0" err="1"/>
              <a:t>Niessen</a:t>
            </a:r>
            <a:r>
              <a:rPr lang="en-GB" altLang="zh-CN" sz="1000" dirty="0"/>
              <a:t> L et al – Bull WHO in press</a:t>
            </a:r>
            <a:endParaRPr lang="en-US"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46175" y="687388"/>
            <a:ext cx="4568825" cy="3427412"/>
          </a:xfrm>
          <a:ln/>
        </p:spPr>
      </p:sp>
      <p:sp>
        <p:nvSpPr>
          <p:cNvPr id="23555" name="Rectangle 3"/>
          <p:cNvSpPr>
            <a:spLocks noGrp="1" noChangeArrowheads="1"/>
          </p:cNvSpPr>
          <p:nvPr>
            <p:ph type="body" idx="1"/>
          </p:nvPr>
        </p:nvSpPr>
        <p:spPr>
          <a:xfrm>
            <a:off x="686269" y="4342158"/>
            <a:ext cx="5485463" cy="4114385"/>
          </a:xfrm>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With the inclusion of neonatal pneumonia, respiratory disease is the number one cause of hospitalization and death in African children, with an estimated 35 million pneumonia cases and 1 million deaths every year.  Out</a:t>
            </a:r>
            <a:r>
              <a:rPr lang="en-US" baseline="0" dirty="0"/>
              <a:t> of every 2 children that die in the world from pneumonia, 1 is an African child. </a:t>
            </a:r>
          </a:p>
          <a:p>
            <a:endParaRPr lang="en-US" baseline="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4BB639F-9648-4E6F-B648-C51FCF3F86F6}" type="slidenum">
              <a:rPr lang="en-US"/>
              <a:pPr/>
              <a:t>4</a:t>
            </a:fld>
            <a:endParaRPr lang="en-US"/>
          </a:p>
        </p:txBody>
      </p:sp>
      <p:sp>
        <p:nvSpPr>
          <p:cNvPr id="153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4422" tIns="47211" rIns="94422" bIns="47211" anchor="b"/>
          <a:lstStyle/>
          <a:p>
            <a:pPr algn="r" defTabSz="944563" eaLnBrk="0" hangingPunct="0"/>
            <a:fld id="{F46A62EC-87C1-470D-A2D2-C50A058CD86D}" type="slidenum">
              <a:rPr lang="en-US" sz="1200">
                <a:latin typeface="Times" charset="0"/>
              </a:rPr>
              <a:pPr algn="r" defTabSz="944563" eaLnBrk="0" hangingPunct="0"/>
              <a:t>4</a:t>
            </a:fld>
            <a:endParaRPr lang="en-US" sz="1200">
              <a:latin typeface="Times" charset="0"/>
            </a:endParaRPr>
          </a:p>
        </p:txBody>
      </p:sp>
      <p:sp>
        <p:nvSpPr>
          <p:cNvPr id="15363" name="Rectangle 2"/>
          <p:cNvSpPr>
            <a:spLocks noGrp="1" noRot="1" noChangeAspect="1" noChangeArrowheads="1" noTextEdit="1"/>
          </p:cNvSpPr>
          <p:nvPr>
            <p:ph type="sldImg"/>
          </p:nvPr>
        </p:nvSpPr>
        <p:spPr bwMode="auto">
          <a:xfrm>
            <a:off x="1143000" y="685800"/>
            <a:ext cx="4573588" cy="3430588"/>
          </a:xfrm>
          <a:prstGeom prst="rect">
            <a:avLst/>
          </a:prstGeom>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xfrm>
            <a:off x="685800" y="4341813"/>
            <a:ext cx="5486400" cy="4116387"/>
          </a:xfrm>
          <a:prstGeom prst="rect">
            <a:avLst/>
          </a:prstGeom>
          <a:noFill/>
          <a:ln>
            <a:solidFill>
              <a:srgbClr val="000000"/>
            </a:solidFill>
            <a:miter lim="800000"/>
            <a:headEnd/>
            <a:tailEnd/>
          </a:ln>
        </p:spPr>
        <p:txBody>
          <a:bodyPr lIns="94422" tIns="47211" rIns="94422" bIns="47211"/>
          <a:lstStyle/>
          <a:p>
            <a:r>
              <a:rPr lang="en-US" dirty="0"/>
              <a:t>Even among</a:t>
            </a:r>
            <a:r>
              <a:rPr lang="en-US" baseline="0" dirty="0"/>
              <a:t> older children above the age of five years, as reflected in the red portion of the bars, pneumonia continues to be a significant cause of morbidity and mortality – ranking second only to HIV.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i="0" kern="1200" baseline="0" dirty="0">
                <a:solidFill>
                  <a:schemeClr val="tx1"/>
                </a:solidFill>
                <a:latin typeface="+mn-lt"/>
                <a:ea typeface="+mn-ea"/>
                <a:cs typeface="+mn-cs"/>
              </a:rPr>
              <a:t>This map graphically demonstrates the tragedy of high pneumonia incidence in Africa, with incidences as high as 0.5 per child year in some African countries, TEN TIMES higher than that of 0.05 per child year seen in developed countries.</a:t>
            </a:r>
          </a:p>
          <a:p>
            <a:pPr>
              <a:buFont typeface="Arial" pitchFamily="34" charset="0"/>
              <a:buChar char="•"/>
            </a:pPr>
            <a:r>
              <a:rPr lang="en-US" sz="1200" i="0" kern="1200" baseline="0" dirty="0">
                <a:solidFill>
                  <a:schemeClr val="tx1"/>
                </a:solidFill>
                <a:latin typeface="+mn-lt"/>
                <a:ea typeface="+mn-ea"/>
                <a:cs typeface="+mn-cs"/>
              </a:rPr>
              <a:t>Out of 15 countries in the world with the highest case-specific mortality rates for pneumonia, 11 are in Africa.</a:t>
            </a:r>
          </a:p>
          <a:p>
            <a:endParaRPr lang="en-US" sz="1200" i="1" kern="1200" baseline="0" dirty="0">
              <a:solidFill>
                <a:schemeClr val="tx1"/>
              </a:solidFill>
              <a:latin typeface="+mn-lt"/>
              <a:ea typeface="+mn-ea"/>
              <a:cs typeface="+mn-cs"/>
            </a:endParaRPr>
          </a:p>
          <a:p>
            <a:r>
              <a:rPr lang="en-US" sz="1000" i="1" kern="1200" baseline="0" dirty="0" err="1">
                <a:solidFill>
                  <a:schemeClr val="tx1"/>
                </a:solidFill>
                <a:latin typeface="+mn-lt"/>
                <a:ea typeface="+mn-ea"/>
                <a:cs typeface="+mn-cs"/>
              </a:rPr>
              <a:t>Rudan</a:t>
            </a:r>
            <a:r>
              <a:rPr lang="en-US" sz="1000" i="1" kern="1200" baseline="0" dirty="0">
                <a:solidFill>
                  <a:schemeClr val="tx1"/>
                </a:solidFill>
                <a:latin typeface="+mn-lt"/>
                <a:ea typeface="+mn-ea"/>
                <a:cs typeface="+mn-cs"/>
              </a:rPr>
              <a:t> I, </a:t>
            </a:r>
            <a:r>
              <a:rPr lang="en-US" sz="1000" i="1" kern="1200" baseline="0" dirty="0" err="1">
                <a:solidFill>
                  <a:schemeClr val="tx1"/>
                </a:solidFill>
                <a:latin typeface="+mn-lt"/>
                <a:ea typeface="+mn-ea"/>
                <a:cs typeface="+mn-cs"/>
              </a:rPr>
              <a:t>Boschi</a:t>
            </a:r>
            <a:r>
              <a:rPr lang="en-US" sz="1000" i="1" kern="1200" baseline="0" dirty="0">
                <a:solidFill>
                  <a:schemeClr val="tx1"/>
                </a:solidFill>
                <a:latin typeface="+mn-lt"/>
                <a:ea typeface="+mn-ea"/>
                <a:cs typeface="+mn-cs"/>
              </a:rPr>
              <a:t>-Pinto C, </a:t>
            </a:r>
            <a:r>
              <a:rPr lang="en-US" sz="1000" i="1" kern="1200" baseline="0" dirty="0" err="1">
                <a:solidFill>
                  <a:schemeClr val="tx1"/>
                </a:solidFill>
                <a:latin typeface="+mn-lt"/>
                <a:ea typeface="+mn-ea"/>
                <a:cs typeface="+mn-cs"/>
              </a:rPr>
              <a:t>Biloglav</a:t>
            </a:r>
            <a:r>
              <a:rPr lang="en-US" sz="1000" i="1" kern="1200" baseline="0" dirty="0">
                <a:solidFill>
                  <a:schemeClr val="tx1"/>
                </a:solidFill>
                <a:latin typeface="+mn-lt"/>
                <a:ea typeface="+mn-ea"/>
                <a:cs typeface="+mn-cs"/>
              </a:rPr>
              <a:t> Z, et al. Epidemiology and etiology of</a:t>
            </a:r>
          </a:p>
          <a:p>
            <a:r>
              <a:rPr lang="en-US" sz="1000" i="1" kern="1200" baseline="0" dirty="0">
                <a:solidFill>
                  <a:schemeClr val="tx1"/>
                </a:solidFill>
                <a:latin typeface="+mn-lt"/>
                <a:ea typeface="+mn-ea"/>
                <a:cs typeface="+mn-cs"/>
              </a:rPr>
              <a:t>childhood pneumonia. Bull World Health Organ 2008; 86:408–416.</a:t>
            </a:r>
          </a:p>
          <a:p>
            <a:r>
              <a:rPr lang="en-US" sz="1000" i="1" kern="1200" baseline="0" dirty="0" err="1">
                <a:solidFill>
                  <a:schemeClr val="tx1"/>
                </a:solidFill>
                <a:latin typeface="+mn-lt"/>
                <a:ea typeface="+mn-ea"/>
                <a:cs typeface="+mn-cs"/>
              </a:rPr>
              <a:t>Wardlaw</a:t>
            </a:r>
            <a:r>
              <a:rPr lang="en-US" sz="1000" i="1" kern="1200" baseline="0" dirty="0">
                <a:solidFill>
                  <a:schemeClr val="tx1"/>
                </a:solidFill>
                <a:latin typeface="+mn-lt"/>
                <a:ea typeface="+mn-ea"/>
                <a:cs typeface="+mn-cs"/>
              </a:rPr>
              <a:t> T, </a:t>
            </a:r>
            <a:r>
              <a:rPr lang="en-US" sz="1000" i="1" kern="1200" baseline="0" dirty="0" err="1">
                <a:solidFill>
                  <a:schemeClr val="tx1"/>
                </a:solidFill>
                <a:latin typeface="+mn-lt"/>
                <a:ea typeface="+mn-ea"/>
                <a:cs typeface="+mn-cs"/>
              </a:rPr>
              <a:t>Salama</a:t>
            </a:r>
            <a:r>
              <a:rPr lang="en-US" sz="1000" i="1" kern="1200" baseline="0" dirty="0">
                <a:solidFill>
                  <a:schemeClr val="tx1"/>
                </a:solidFill>
                <a:latin typeface="+mn-lt"/>
                <a:ea typeface="+mn-ea"/>
                <a:cs typeface="+mn-cs"/>
              </a:rPr>
              <a:t> P, Johansson EW, et al. Pneumonia: the leading killer of</a:t>
            </a:r>
          </a:p>
          <a:p>
            <a:r>
              <a:rPr lang="en-US" sz="1000" i="1" kern="1200" baseline="0" dirty="0">
                <a:solidFill>
                  <a:schemeClr val="tx1"/>
                </a:solidFill>
                <a:latin typeface="+mn-lt"/>
                <a:ea typeface="+mn-ea"/>
                <a:cs typeface="+mn-cs"/>
              </a:rPr>
              <a:t>children. Lancet 2006;368:1048–50.</a:t>
            </a:r>
          </a:p>
          <a:p>
            <a:r>
              <a:rPr lang="en-US" sz="1000" i="1" kern="1200" baseline="0" dirty="0" err="1">
                <a:solidFill>
                  <a:schemeClr val="tx1"/>
                </a:solidFill>
                <a:latin typeface="+mn-lt"/>
                <a:ea typeface="+mn-ea"/>
                <a:cs typeface="+mn-cs"/>
              </a:rPr>
              <a:t>Varinder</a:t>
            </a:r>
            <a:r>
              <a:rPr lang="en-US" sz="1000" i="1" kern="1200" baseline="0" dirty="0">
                <a:solidFill>
                  <a:schemeClr val="tx1"/>
                </a:solidFill>
                <a:latin typeface="+mn-lt"/>
                <a:ea typeface="+mn-ea"/>
                <a:cs typeface="+mn-cs"/>
              </a:rPr>
              <a:t> Singh, </a:t>
            </a:r>
            <a:r>
              <a:rPr lang="en-US" sz="1000" i="1" kern="1200" baseline="0" dirty="0" err="1">
                <a:solidFill>
                  <a:schemeClr val="tx1"/>
                </a:solidFill>
                <a:latin typeface="+mn-lt"/>
                <a:ea typeface="+mn-ea"/>
                <a:cs typeface="+mn-cs"/>
              </a:rPr>
              <a:t>Satinder</a:t>
            </a:r>
            <a:r>
              <a:rPr lang="en-US" sz="1000" i="1" kern="1200" baseline="0" dirty="0">
                <a:solidFill>
                  <a:schemeClr val="tx1"/>
                </a:solidFill>
                <a:latin typeface="+mn-lt"/>
                <a:ea typeface="+mn-ea"/>
                <a:cs typeface="+mn-cs"/>
              </a:rPr>
              <a:t> </a:t>
            </a:r>
            <a:r>
              <a:rPr lang="en-US" sz="1000" i="1" kern="1200" baseline="0" dirty="0" err="1">
                <a:solidFill>
                  <a:schemeClr val="tx1"/>
                </a:solidFill>
                <a:latin typeface="+mn-lt"/>
                <a:ea typeface="+mn-ea"/>
                <a:cs typeface="+mn-cs"/>
              </a:rPr>
              <a:t>Aneja</a:t>
            </a:r>
            <a:r>
              <a:rPr lang="en-US" sz="1000" i="1" kern="1200" baseline="0" dirty="0">
                <a:solidFill>
                  <a:schemeClr val="tx1"/>
                </a:solidFill>
                <a:latin typeface="+mn-lt"/>
                <a:ea typeface="+mn-ea"/>
                <a:cs typeface="+mn-cs"/>
              </a:rPr>
              <a:t>. Pneumonia – Management in the Developing World.</a:t>
            </a:r>
          </a:p>
          <a:p>
            <a:r>
              <a:rPr lang="en-US" sz="1000" i="1" kern="1200" baseline="0" dirty="0" err="1">
                <a:solidFill>
                  <a:schemeClr val="tx1"/>
                </a:solidFill>
                <a:latin typeface="+mn-lt"/>
                <a:ea typeface="+mn-ea"/>
                <a:cs typeface="+mn-cs"/>
              </a:rPr>
              <a:t>Paediatric</a:t>
            </a:r>
            <a:r>
              <a:rPr lang="en-US" sz="1000" i="1" kern="1200" baseline="0" dirty="0">
                <a:solidFill>
                  <a:schemeClr val="tx1"/>
                </a:solidFill>
                <a:latin typeface="+mn-lt"/>
                <a:ea typeface="+mn-ea"/>
                <a:cs typeface="+mn-cs"/>
              </a:rPr>
              <a:t> Respiratory Reviews 12 (2011) 52–59</a:t>
            </a:r>
            <a:endParaRPr lang="en-US" sz="1000" i="1" dirty="0"/>
          </a:p>
          <a:p>
            <a:endParaRPr lang="en-US" dirty="0"/>
          </a:p>
        </p:txBody>
      </p:sp>
      <p:sp>
        <p:nvSpPr>
          <p:cNvPr id="4" name="Slide Number Placeholder 3"/>
          <p:cNvSpPr>
            <a:spLocks noGrp="1"/>
          </p:cNvSpPr>
          <p:nvPr>
            <p:ph type="sldNum" sz="quarter" idx="10"/>
          </p:nvPr>
        </p:nvSpPr>
        <p:spPr/>
        <p:txBody>
          <a:bodyPr/>
          <a:lstStyle/>
          <a:p>
            <a:fld id="{A6D5D78E-588F-4B5E-BFBD-6CB24C4646F4}"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Why are</a:t>
            </a:r>
            <a:r>
              <a:rPr lang="en-US" sz="1200" kern="1200" baseline="0" dirty="0">
                <a:solidFill>
                  <a:schemeClr val="tx1"/>
                </a:solidFill>
                <a:latin typeface="+mn-lt"/>
                <a:ea typeface="+mn-ea"/>
                <a:cs typeface="+mn-cs"/>
              </a:rPr>
              <a:t> African children so vulnerable to pneumonia? I will mention some of the major contributing factors: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a:solidFill>
                  <a:schemeClr val="tx1"/>
                </a:solidFill>
                <a:latin typeface="+mn-lt"/>
                <a:ea typeface="+mn-ea"/>
                <a:cs typeface="+mn-cs"/>
              </a:rPr>
              <a:t>The first is MALNUTRITION: 42% of African children have moderate to severe forms of malnutrition, therefore have weakened immunity and increased susceptibility to severe infections.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a:solidFill>
                  <a:schemeClr val="tx1"/>
                </a:solidFill>
                <a:latin typeface="+mn-lt"/>
                <a:ea typeface="+mn-ea"/>
                <a:cs typeface="+mn-cs"/>
              </a:rPr>
              <a:t>Another important factor is INDOOR POLLUTION: 	90% of rural households in Sub-Saharan Africa use solid fuels for cooking, most cooking done indoors.</a:t>
            </a:r>
            <a:endParaRPr lang="en-US" sz="1200" i="1" kern="1200" baseline="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a:solidFill>
                  <a:schemeClr val="tx1"/>
                </a:solidFill>
                <a:latin typeface="+mn-lt"/>
                <a:ea typeface="+mn-ea"/>
                <a:cs typeface="+mn-cs"/>
              </a:rPr>
              <a:t>The third factor is - Poor access to health care, and the fourth is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baseline="0" dirty="0">
                <a:solidFill>
                  <a:schemeClr val="tx1"/>
                </a:solidFill>
                <a:latin typeface="+mn-lt"/>
                <a:ea typeface="+mn-ea"/>
                <a:cs typeface="+mn-cs"/>
              </a:rPr>
              <a:t>HIV infection – We shall examine the latter two factors in greater detail in the next few slides.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i="0" kern="1200" baseline="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i="1" dirty="0"/>
              <a:t>Find pictures to illustrate: </a:t>
            </a:r>
            <a:r>
              <a:rPr lang="en-US" sz="1200" kern="1200" dirty="0">
                <a:solidFill>
                  <a:schemeClr val="tx1"/>
                </a:solidFill>
                <a:latin typeface="+mn-lt"/>
                <a:ea typeface="+mn-ea"/>
                <a:cs typeface="+mn-cs"/>
              </a:rPr>
              <a:t>Evidence suggests that 30% of all under-five mortality is associated with malnutrition,</a:t>
            </a:r>
            <a:r>
              <a:rPr lang="en-US" sz="1200" i="1" kern="1200" dirty="0">
                <a:solidFill>
                  <a:schemeClr val="tx1"/>
                </a:solidFill>
                <a:latin typeface="+mn-lt"/>
                <a:ea typeface="+mn-ea"/>
                <a:cs typeface="+mn-cs"/>
              </a:rPr>
              <a:t> (and that …..% of</a:t>
            </a:r>
            <a:r>
              <a:rPr lang="en-US" sz="1200" i="1" kern="1200" baseline="0" dirty="0">
                <a:solidFill>
                  <a:schemeClr val="tx1"/>
                </a:solidFill>
                <a:latin typeface="+mn-lt"/>
                <a:ea typeface="+mn-ea"/>
                <a:cs typeface="+mn-cs"/>
              </a:rPr>
              <a:t> children hospitalized with pneumonia have HIV.)…MOVE TO HIV SECTION</a:t>
            </a:r>
            <a:endParaRPr lang="en-US" i="1" dirty="0"/>
          </a:p>
          <a:p>
            <a:endParaRPr lang="en-US" i="1" dirty="0"/>
          </a:p>
          <a:p>
            <a:r>
              <a:rPr lang="en-US" dirty="0"/>
              <a:t>UNICEF State of the World’s Children 2010. </a:t>
            </a:r>
          </a:p>
          <a:p>
            <a:r>
              <a:rPr lang="en-US" dirty="0"/>
              <a:t>WHO World Health Statistics 2009</a:t>
            </a:r>
          </a:p>
          <a:p>
            <a:r>
              <a:rPr lang="en-US" dirty="0"/>
              <a:t>UNAIDS Global Report</a:t>
            </a:r>
            <a:r>
              <a:rPr lang="en-US" baseline="0" dirty="0"/>
              <a:t> 2010.</a:t>
            </a:r>
          </a:p>
          <a:p>
            <a:r>
              <a:rPr lang="en-US" baseline="0" dirty="0" err="1"/>
              <a:t>Rudan</a:t>
            </a:r>
            <a:r>
              <a:rPr lang="en-US" baseline="0" dirty="0"/>
              <a:t> I, Bull WHO 2008.</a:t>
            </a:r>
          </a:p>
          <a:p>
            <a:endParaRPr lang="en-US" dirty="0"/>
          </a:p>
        </p:txBody>
      </p:sp>
      <p:sp>
        <p:nvSpPr>
          <p:cNvPr id="4" name="Slide Number Placeholder 3"/>
          <p:cNvSpPr>
            <a:spLocks noGrp="1"/>
          </p:cNvSpPr>
          <p:nvPr>
            <p:ph type="sldNum" sz="quarter" idx="10"/>
          </p:nvPr>
        </p:nvSpPr>
        <p:spPr/>
        <p:txBody>
          <a:bodyPr/>
          <a:lstStyle/>
          <a:p>
            <a:fld id="{A6D5D78E-588F-4B5E-BFBD-6CB24C4646F4}"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8931B9E-B4BE-9548-AD2F-449887733FD9}" type="slidenum">
              <a:rPr lang="en-US">
                <a:latin typeface="Arial" pitchFamily="25" charset="0"/>
              </a:rPr>
              <a:pPr/>
              <a:t>7</a:t>
            </a:fld>
            <a:endParaRPr lang="en-US">
              <a:latin typeface="Arial" pitchFamily="25"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GB" dirty="0">
              <a:latin typeface="Arial" pitchFamily="25" charset="0"/>
              <a:ea typeface="ＭＳ Ｐゴシック" pitchFamily="25" charset="-128"/>
              <a:cs typeface="ＭＳ Ｐゴシック" pitchFamily="2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8931B9E-B4BE-9548-AD2F-449887733FD9}" type="slidenum">
              <a:rPr lang="en-US">
                <a:latin typeface="Arial" pitchFamily="25" charset="0"/>
              </a:rPr>
              <a:pPr/>
              <a:t>8</a:t>
            </a:fld>
            <a:endParaRPr lang="en-US">
              <a:latin typeface="Arial" pitchFamily="25"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GB" dirty="0">
              <a:latin typeface="Arial" pitchFamily="25" charset="0"/>
              <a:ea typeface="ＭＳ Ｐゴシック" pitchFamily="25" charset="-128"/>
              <a:cs typeface="ＭＳ Ｐゴシック" pitchFamily="2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8931B9E-B4BE-9548-AD2F-449887733FD9}" type="slidenum">
              <a:rPr lang="en-US">
                <a:latin typeface="Arial" pitchFamily="25" charset="0"/>
              </a:rPr>
              <a:pPr/>
              <a:t>9</a:t>
            </a:fld>
            <a:endParaRPr lang="en-US">
              <a:latin typeface="Arial" pitchFamily="25"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GB" dirty="0">
              <a:latin typeface="Arial" pitchFamily="25" charset="0"/>
              <a:ea typeface="ＭＳ Ｐゴシック" pitchFamily="25" charset="-128"/>
              <a:cs typeface="ＭＳ Ｐゴシック" pitchFamily="2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54DB5BD-1856-49C1-9556-1FABD91F5B9D}" type="slidenum">
              <a:rPr lang="en-GB" smtClean="0"/>
              <a:pPr/>
              <a:t>10</a:t>
            </a:fld>
            <a:endParaRPr lang="en-GB"/>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ln>
        </p:spPr>
        <p:txBody>
          <a:bodyPr/>
          <a:lstStyle/>
          <a:p>
            <a:pPr marL="227679" indent="-227679">
              <a:buFontTx/>
              <a:buAutoNum type="arabicParenR"/>
            </a:pPr>
            <a:r>
              <a:rPr lang="en-GB" dirty="0"/>
              <a:t>As a result of this research the WHO proposes a classification of pneumonia based on key signs – this is part of the IMCI (and previously the ARI) programme.</a:t>
            </a:r>
          </a:p>
          <a:p>
            <a:pPr marL="227679" indent="-227679">
              <a:buFontTx/>
              <a:buAutoNum type="arabicParenR"/>
            </a:pPr>
            <a:r>
              <a:rPr lang="en-GB" dirty="0"/>
              <a:t>Working from the severe end downwards one can check for only a few signs in a child with cough and difficulty breathing and classify into one of four categories that provide a measure of the severity of the child’s disease. </a:t>
            </a:r>
          </a:p>
          <a:p>
            <a:pPr marL="227679" indent="-227679">
              <a:buFontTx/>
              <a:buAutoNum type="arabicParenR"/>
            </a:pPr>
            <a:r>
              <a:rPr lang="en-GB" dirty="0"/>
              <a:t>Once the severity is classified it becomes easier to decide who should be in hospital – only those with severe or very severe pneumonia.</a:t>
            </a:r>
          </a:p>
          <a:p>
            <a:pPr marL="227679" indent="-227679">
              <a:buFontTx/>
              <a:buAutoNum type="arabicParenR"/>
            </a:pPr>
            <a:r>
              <a:rPr lang="en-GB" dirty="0"/>
              <a:t>There is evidence that this classification works to identify those at greatest risk of death and thus most in need of hospital care (see pneumonia severity of disease summary).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08A6800-B4AE-4F40-9B8F-68597E4F3361}" type="datetime1">
              <a:rPr lang="en-US" smtClean="0"/>
              <a:t>1/28/2020</a:t>
            </a:fld>
            <a:endParaRPr lang="en-US"/>
          </a:p>
        </p:txBody>
      </p:sp>
      <p:sp>
        <p:nvSpPr>
          <p:cNvPr id="5" name="Footer Placeholder 4"/>
          <p:cNvSpPr>
            <a:spLocks noGrp="1"/>
          </p:cNvSpPr>
          <p:nvPr>
            <p:ph type="ftr" sz="quarter" idx="11"/>
          </p:nvPr>
        </p:nvSpPr>
        <p:spPr/>
        <p:txBody>
          <a:bodyPr/>
          <a:lstStyle/>
          <a:p>
            <a:r>
              <a:rPr lang="en-US"/>
              <a:t>Pneumonia in Children 2018 Marangu</a:t>
            </a:r>
          </a:p>
        </p:txBody>
      </p:sp>
      <p:sp>
        <p:nvSpPr>
          <p:cNvPr id="6" name="Slide Number Placeholder 5"/>
          <p:cNvSpPr>
            <a:spLocks noGrp="1"/>
          </p:cNvSpPr>
          <p:nvPr>
            <p:ph type="sldNum" sz="quarter" idx="12"/>
          </p:nvPr>
        </p:nvSpPr>
        <p:spPr/>
        <p:txBody>
          <a:bodyPr/>
          <a:lstStyle/>
          <a:p>
            <a:fld id="{B44EF40D-E795-1349-9C92-C177AB06AF7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59BC005-2874-4BE2-8D10-84885733A4E8}" type="datetime1">
              <a:rPr lang="en-US" smtClean="0"/>
              <a:t>1/28/2020</a:t>
            </a:fld>
            <a:endParaRPr lang="en-US"/>
          </a:p>
        </p:txBody>
      </p:sp>
      <p:sp>
        <p:nvSpPr>
          <p:cNvPr id="5" name="Footer Placeholder 4"/>
          <p:cNvSpPr>
            <a:spLocks noGrp="1"/>
          </p:cNvSpPr>
          <p:nvPr>
            <p:ph type="ftr" sz="quarter" idx="11"/>
          </p:nvPr>
        </p:nvSpPr>
        <p:spPr/>
        <p:txBody>
          <a:bodyPr/>
          <a:lstStyle/>
          <a:p>
            <a:r>
              <a:rPr lang="en-US"/>
              <a:t>Pneumonia in Children 2018 Marangu</a:t>
            </a:r>
          </a:p>
        </p:txBody>
      </p:sp>
      <p:sp>
        <p:nvSpPr>
          <p:cNvPr id="6" name="Slide Number Placeholder 5"/>
          <p:cNvSpPr>
            <a:spLocks noGrp="1"/>
          </p:cNvSpPr>
          <p:nvPr>
            <p:ph type="sldNum" sz="quarter" idx="12"/>
          </p:nvPr>
        </p:nvSpPr>
        <p:spPr/>
        <p:txBody>
          <a:bodyPr/>
          <a:lstStyle/>
          <a:p>
            <a:fld id="{B44EF40D-E795-1349-9C92-C177AB06AF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2710D34-A13C-4C95-8970-2C7DD0FBEA93}" type="datetime1">
              <a:rPr lang="en-US" smtClean="0"/>
              <a:t>1/28/2020</a:t>
            </a:fld>
            <a:endParaRPr lang="en-US"/>
          </a:p>
        </p:txBody>
      </p:sp>
      <p:sp>
        <p:nvSpPr>
          <p:cNvPr id="5" name="Footer Placeholder 4"/>
          <p:cNvSpPr>
            <a:spLocks noGrp="1"/>
          </p:cNvSpPr>
          <p:nvPr>
            <p:ph type="ftr" sz="quarter" idx="11"/>
          </p:nvPr>
        </p:nvSpPr>
        <p:spPr/>
        <p:txBody>
          <a:bodyPr/>
          <a:lstStyle/>
          <a:p>
            <a:r>
              <a:rPr lang="en-US"/>
              <a:t>Pneumonia in Children 2018 Marangu</a:t>
            </a:r>
          </a:p>
        </p:txBody>
      </p:sp>
      <p:sp>
        <p:nvSpPr>
          <p:cNvPr id="6" name="Slide Number Placeholder 5"/>
          <p:cNvSpPr>
            <a:spLocks noGrp="1"/>
          </p:cNvSpPr>
          <p:nvPr>
            <p:ph type="sldNum" sz="quarter" idx="12"/>
          </p:nvPr>
        </p:nvSpPr>
        <p:spPr/>
        <p:txBody>
          <a:bodyPr/>
          <a:lstStyle/>
          <a:p>
            <a:fld id="{B44EF40D-E795-1349-9C92-C177AB06AF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52055E6-0377-41EE-A908-28CD78CB8E80}" type="datetime1">
              <a:rPr lang="en-US" smtClean="0"/>
              <a:t>1/28/2020</a:t>
            </a:fld>
            <a:endParaRPr lang="en-US"/>
          </a:p>
        </p:txBody>
      </p:sp>
      <p:sp>
        <p:nvSpPr>
          <p:cNvPr id="5" name="Footer Placeholder 4"/>
          <p:cNvSpPr>
            <a:spLocks noGrp="1"/>
          </p:cNvSpPr>
          <p:nvPr>
            <p:ph type="ftr" sz="quarter" idx="11"/>
          </p:nvPr>
        </p:nvSpPr>
        <p:spPr/>
        <p:txBody>
          <a:bodyPr/>
          <a:lstStyle/>
          <a:p>
            <a:r>
              <a:rPr lang="en-US"/>
              <a:t>Pneumonia in Children 2018 Marangu</a:t>
            </a:r>
          </a:p>
        </p:txBody>
      </p:sp>
      <p:sp>
        <p:nvSpPr>
          <p:cNvPr id="6" name="Slide Number Placeholder 5"/>
          <p:cNvSpPr>
            <a:spLocks noGrp="1"/>
          </p:cNvSpPr>
          <p:nvPr>
            <p:ph type="sldNum" sz="quarter" idx="12"/>
          </p:nvPr>
        </p:nvSpPr>
        <p:spPr/>
        <p:txBody>
          <a:bodyPr/>
          <a:lstStyle/>
          <a:p>
            <a:fld id="{B44EF40D-E795-1349-9C92-C177AB06AF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0DD3532-49B9-4F0D-B402-F741EB98D934}" type="datetime1">
              <a:rPr lang="en-US" smtClean="0"/>
              <a:t>1/28/2020</a:t>
            </a:fld>
            <a:endParaRPr lang="en-US"/>
          </a:p>
        </p:txBody>
      </p:sp>
      <p:sp>
        <p:nvSpPr>
          <p:cNvPr id="5" name="Footer Placeholder 4"/>
          <p:cNvSpPr>
            <a:spLocks noGrp="1"/>
          </p:cNvSpPr>
          <p:nvPr>
            <p:ph type="ftr" sz="quarter" idx="11"/>
          </p:nvPr>
        </p:nvSpPr>
        <p:spPr/>
        <p:txBody>
          <a:bodyPr/>
          <a:lstStyle/>
          <a:p>
            <a:r>
              <a:rPr lang="en-US"/>
              <a:t>Pneumonia in Children 2018 Marangu</a:t>
            </a:r>
          </a:p>
        </p:txBody>
      </p:sp>
      <p:sp>
        <p:nvSpPr>
          <p:cNvPr id="6" name="Slide Number Placeholder 5"/>
          <p:cNvSpPr>
            <a:spLocks noGrp="1"/>
          </p:cNvSpPr>
          <p:nvPr>
            <p:ph type="sldNum" sz="quarter" idx="12"/>
          </p:nvPr>
        </p:nvSpPr>
        <p:spPr/>
        <p:txBody>
          <a:bodyPr/>
          <a:lstStyle/>
          <a:p>
            <a:fld id="{B44EF40D-E795-1349-9C92-C177AB06AF7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2E64825-86BC-47BA-93DA-7F7EEFE52883}" type="datetime1">
              <a:rPr lang="en-US" smtClean="0"/>
              <a:t>1/28/2020</a:t>
            </a:fld>
            <a:endParaRPr lang="en-US"/>
          </a:p>
        </p:txBody>
      </p:sp>
      <p:sp>
        <p:nvSpPr>
          <p:cNvPr id="6" name="Footer Placeholder 5"/>
          <p:cNvSpPr>
            <a:spLocks noGrp="1"/>
          </p:cNvSpPr>
          <p:nvPr>
            <p:ph type="ftr" sz="quarter" idx="11"/>
          </p:nvPr>
        </p:nvSpPr>
        <p:spPr/>
        <p:txBody>
          <a:bodyPr/>
          <a:lstStyle/>
          <a:p>
            <a:r>
              <a:rPr lang="en-US"/>
              <a:t>Pneumonia in Children 2018 Marangu</a:t>
            </a:r>
          </a:p>
        </p:txBody>
      </p:sp>
      <p:sp>
        <p:nvSpPr>
          <p:cNvPr id="7" name="Slide Number Placeholder 6"/>
          <p:cNvSpPr>
            <a:spLocks noGrp="1"/>
          </p:cNvSpPr>
          <p:nvPr>
            <p:ph type="sldNum" sz="quarter" idx="12"/>
          </p:nvPr>
        </p:nvSpPr>
        <p:spPr/>
        <p:txBody>
          <a:bodyPr/>
          <a:lstStyle/>
          <a:p>
            <a:fld id="{B44EF40D-E795-1349-9C92-C177AB06AF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A661327-4A64-40A9-A236-FC23BABFCD0A}" type="datetime1">
              <a:rPr lang="en-US" smtClean="0"/>
              <a:t>1/28/2020</a:t>
            </a:fld>
            <a:endParaRPr lang="en-US"/>
          </a:p>
        </p:txBody>
      </p:sp>
      <p:sp>
        <p:nvSpPr>
          <p:cNvPr id="8" name="Footer Placeholder 7"/>
          <p:cNvSpPr>
            <a:spLocks noGrp="1"/>
          </p:cNvSpPr>
          <p:nvPr>
            <p:ph type="ftr" sz="quarter" idx="11"/>
          </p:nvPr>
        </p:nvSpPr>
        <p:spPr/>
        <p:txBody>
          <a:bodyPr/>
          <a:lstStyle/>
          <a:p>
            <a:r>
              <a:rPr lang="en-US"/>
              <a:t>Pneumonia in Children 2018 Marangu</a:t>
            </a:r>
          </a:p>
        </p:txBody>
      </p:sp>
      <p:sp>
        <p:nvSpPr>
          <p:cNvPr id="9" name="Slide Number Placeholder 8"/>
          <p:cNvSpPr>
            <a:spLocks noGrp="1"/>
          </p:cNvSpPr>
          <p:nvPr>
            <p:ph type="sldNum" sz="quarter" idx="12"/>
          </p:nvPr>
        </p:nvSpPr>
        <p:spPr/>
        <p:txBody>
          <a:bodyPr/>
          <a:lstStyle/>
          <a:p>
            <a:fld id="{B44EF40D-E795-1349-9C92-C177AB06AF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F7F1CA2-1009-44AF-84A0-882C48D25EAB}" type="datetime1">
              <a:rPr lang="en-US" smtClean="0"/>
              <a:t>1/28/2020</a:t>
            </a:fld>
            <a:endParaRPr lang="en-US"/>
          </a:p>
        </p:txBody>
      </p:sp>
      <p:sp>
        <p:nvSpPr>
          <p:cNvPr id="4" name="Footer Placeholder 3"/>
          <p:cNvSpPr>
            <a:spLocks noGrp="1"/>
          </p:cNvSpPr>
          <p:nvPr>
            <p:ph type="ftr" sz="quarter" idx="11"/>
          </p:nvPr>
        </p:nvSpPr>
        <p:spPr/>
        <p:txBody>
          <a:bodyPr/>
          <a:lstStyle/>
          <a:p>
            <a:r>
              <a:rPr lang="en-US"/>
              <a:t>Pneumonia in Children 2018 Marangu</a:t>
            </a:r>
          </a:p>
        </p:txBody>
      </p:sp>
      <p:sp>
        <p:nvSpPr>
          <p:cNvPr id="5" name="Slide Number Placeholder 4"/>
          <p:cNvSpPr>
            <a:spLocks noGrp="1"/>
          </p:cNvSpPr>
          <p:nvPr>
            <p:ph type="sldNum" sz="quarter" idx="12"/>
          </p:nvPr>
        </p:nvSpPr>
        <p:spPr/>
        <p:txBody>
          <a:bodyPr/>
          <a:lstStyle/>
          <a:p>
            <a:fld id="{B44EF40D-E795-1349-9C92-C177AB06AF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09847B-B6E9-4FFE-B9F8-4EC7E44CD92D}" type="datetime1">
              <a:rPr lang="en-US" smtClean="0"/>
              <a:t>1/28/2020</a:t>
            </a:fld>
            <a:endParaRPr lang="en-US"/>
          </a:p>
        </p:txBody>
      </p:sp>
      <p:sp>
        <p:nvSpPr>
          <p:cNvPr id="3" name="Footer Placeholder 2"/>
          <p:cNvSpPr>
            <a:spLocks noGrp="1"/>
          </p:cNvSpPr>
          <p:nvPr>
            <p:ph type="ftr" sz="quarter" idx="11"/>
          </p:nvPr>
        </p:nvSpPr>
        <p:spPr/>
        <p:txBody>
          <a:bodyPr/>
          <a:lstStyle/>
          <a:p>
            <a:r>
              <a:rPr lang="en-US"/>
              <a:t>Pneumonia in Children 2018 Marangu</a:t>
            </a:r>
          </a:p>
        </p:txBody>
      </p:sp>
      <p:sp>
        <p:nvSpPr>
          <p:cNvPr id="4" name="Slide Number Placeholder 3"/>
          <p:cNvSpPr>
            <a:spLocks noGrp="1"/>
          </p:cNvSpPr>
          <p:nvPr>
            <p:ph type="sldNum" sz="quarter" idx="12"/>
          </p:nvPr>
        </p:nvSpPr>
        <p:spPr/>
        <p:txBody>
          <a:bodyPr/>
          <a:lstStyle/>
          <a:p>
            <a:fld id="{B44EF40D-E795-1349-9C92-C177AB06AF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F5374F4-2163-4A3E-A8B9-D10FF952F335}" type="datetime1">
              <a:rPr lang="en-US" smtClean="0"/>
              <a:t>1/28/2020</a:t>
            </a:fld>
            <a:endParaRPr lang="en-US"/>
          </a:p>
        </p:txBody>
      </p:sp>
      <p:sp>
        <p:nvSpPr>
          <p:cNvPr id="6" name="Footer Placeholder 5"/>
          <p:cNvSpPr>
            <a:spLocks noGrp="1"/>
          </p:cNvSpPr>
          <p:nvPr>
            <p:ph type="ftr" sz="quarter" idx="11"/>
          </p:nvPr>
        </p:nvSpPr>
        <p:spPr/>
        <p:txBody>
          <a:bodyPr/>
          <a:lstStyle/>
          <a:p>
            <a:r>
              <a:rPr lang="en-US"/>
              <a:t>Pneumonia in Children 2018 Marangu</a:t>
            </a:r>
          </a:p>
        </p:txBody>
      </p:sp>
      <p:sp>
        <p:nvSpPr>
          <p:cNvPr id="7" name="Slide Number Placeholder 6"/>
          <p:cNvSpPr>
            <a:spLocks noGrp="1"/>
          </p:cNvSpPr>
          <p:nvPr>
            <p:ph type="sldNum" sz="quarter" idx="12"/>
          </p:nvPr>
        </p:nvSpPr>
        <p:spPr/>
        <p:txBody>
          <a:bodyPr/>
          <a:lstStyle/>
          <a:p>
            <a:fld id="{B44EF40D-E795-1349-9C92-C177AB06AF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F83D7E3-1037-424E-8044-8901A9E35CE0}" type="datetime1">
              <a:rPr lang="en-US" smtClean="0"/>
              <a:t>1/28/2020</a:t>
            </a:fld>
            <a:endParaRPr lang="en-US"/>
          </a:p>
        </p:txBody>
      </p:sp>
      <p:sp>
        <p:nvSpPr>
          <p:cNvPr id="6" name="Footer Placeholder 5"/>
          <p:cNvSpPr>
            <a:spLocks noGrp="1"/>
          </p:cNvSpPr>
          <p:nvPr>
            <p:ph type="ftr" sz="quarter" idx="11"/>
          </p:nvPr>
        </p:nvSpPr>
        <p:spPr/>
        <p:txBody>
          <a:bodyPr/>
          <a:lstStyle/>
          <a:p>
            <a:r>
              <a:rPr lang="en-US"/>
              <a:t>Pneumonia in Children 2018 Marangu</a:t>
            </a:r>
          </a:p>
        </p:txBody>
      </p:sp>
      <p:sp>
        <p:nvSpPr>
          <p:cNvPr id="7" name="Slide Number Placeholder 6"/>
          <p:cNvSpPr>
            <a:spLocks noGrp="1"/>
          </p:cNvSpPr>
          <p:nvPr>
            <p:ph type="sldNum" sz="quarter" idx="12"/>
          </p:nvPr>
        </p:nvSpPr>
        <p:spPr/>
        <p:txBody>
          <a:bodyPr/>
          <a:lstStyle/>
          <a:p>
            <a:fld id="{B44EF40D-E795-1349-9C92-C177AB06AF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D73D92-D626-4D69-BF54-85AE36936130}" type="datetime1">
              <a:rPr lang="en-US" smtClean="0"/>
              <a:t>1/28/2020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Pneumonia in Children 2018 Marangu</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4EF40D-E795-1349-9C92-C177AB06AF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Pneumonia in Children</a:t>
            </a:r>
          </a:p>
        </p:txBody>
      </p:sp>
      <p:sp>
        <p:nvSpPr>
          <p:cNvPr id="3" name="Subtitle 2"/>
          <p:cNvSpPr>
            <a:spLocks noGrp="1"/>
          </p:cNvSpPr>
          <p:nvPr>
            <p:ph type="subTitle" idx="1"/>
          </p:nvPr>
        </p:nvSpPr>
        <p:spPr/>
        <p:txBody>
          <a:bodyPr>
            <a:normAutofit fontScale="85000" lnSpcReduction="20000"/>
          </a:bodyPr>
          <a:lstStyle/>
          <a:p>
            <a:r>
              <a:rPr lang="en-US" dirty="0"/>
              <a:t>Diana Marangu</a:t>
            </a:r>
          </a:p>
          <a:p>
            <a:r>
              <a:rPr lang="en-US" dirty="0"/>
              <a:t>Paediatrician &amp; Pulmonologist</a:t>
            </a:r>
          </a:p>
          <a:p>
            <a:r>
              <a:rPr lang="en-US" dirty="0"/>
              <a:t>28</a:t>
            </a:r>
            <a:r>
              <a:rPr lang="en-US" baseline="30000" dirty="0"/>
              <a:t>th</a:t>
            </a:r>
            <a:r>
              <a:rPr lang="en-US" dirty="0"/>
              <a:t> Jan 2020</a:t>
            </a:r>
          </a:p>
          <a:p>
            <a:r>
              <a:rPr lang="en-US" i="1" dirty="0"/>
              <a:t>*Updated Prof. </a:t>
            </a:r>
            <a:r>
              <a:rPr lang="en-US" i="1" dirty="0" err="1"/>
              <a:t>Obimbo’s</a:t>
            </a:r>
            <a:r>
              <a:rPr lang="en-US" i="1" dirty="0"/>
              <a:t> Slides</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52400"/>
            <a:ext cx="7772400" cy="1143000"/>
          </a:xfrm>
        </p:spPr>
        <p:txBody>
          <a:bodyPr>
            <a:normAutofit fontScale="90000"/>
          </a:bodyPr>
          <a:lstStyle/>
          <a:p>
            <a:pPr eaLnBrk="1" hangingPunct="1"/>
            <a:r>
              <a:rPr lang="en-GB" sz="3600" dirty="0"/>
              <a:t>Diagnosis and Classification of Pneumonia</a:t>
            </a:r>
            <a:br>
              <a:rPr lang="en-GB" sz="3600" dirty="0"/>
            </a:br>
            <a:r>
              <a:rPr lang="en-GB" sz="3600" dirty="0"/>
              <a:t>Presence of Cough PLUS</a:t>
            </a:r>
          </a:p>
        </p:txBody>
      </p:sp>
      <p:sp>
        <p:nvSpPr>
          <p:cNvPr id="6147" name="Text Box 3"/>
          <p:cNvSpPr txBox="1">
            <a:spLocks noChangeArrowheads="1"/>
          </p:cNvSpPr>
          <p:nvPr/>
        </p:nvSpPr>
        <p:spPr bwMode="auto">
          <a:xfrm>
            <a:off x="457200" y="1524000"/>
            <a:ext cx="4724400" cy="1477328"/>
          </a:xfrm>
          <a:prstGeom prst="rect">
            <a:avLst/>
          </a:prstGeom>
          <a:noFill/>
          <a:ln w="9525">
            <a:solidFill>
              <a:schemeClr val="tx1"/>
            </a:solidFill>
            <a:miter lim="800000"/>
            <a:headEnd/>
            <a:tailEnd/>
          </a:ln>
        </p:spPr>
        <p:txBody>
          <a:bodyPr>
            <a:spAutoFit/>
          </a:bodyPr>
          <a:lstStyle/>
          <a:p>
            <a:r>
              <a:rPr lang="en-GB" dirty="0">
                <a:latin typeface="Arial" charset="0"/>
              </a:rPr>
              <a:t>Oxygen saturations &lt;90%</a:t>
            </a:r>
          </a:p>
          <a:p>
            <a:r>
              <a:rPr lang="en-GB" dirty="0">
                <a:latin typeface="Arial" charset="0"/>
              </a:rPr>
              <a:t>Cyanosed?</a:t>
            </a:r>
          </a:p>
          <a:p>
            <a:r>
              <a:rPr lang="en-GB" dirty="0">
                <a:latin typeface="Arial" charset="0"/>
              </a:rPr>
              <a:t>Unable to drink?</a:t>
            </a:r>
          </a:p>
          <a:p>
            <a:r>
              <a:rPr lang="en-GB" dirty="0">
                <a:latin typeface="Arial" charset="0"/>
              </a:rPr>
              <a:t>Reduced level of consciousness?</a:t>
            </a:r>
          </a:p>
          <a:p>
            <a:r>
              <a:rPr lang="en-GB" dirty="0">
                <a:latin typeface="Arial" charset="0"/>
              </a:rPr>
              <a:t>Grunting (infants)?</a:t>
            </a:r>
          </a:p>
        </p:txBody>
      </p:sp>
      <p:sp>
        <p:nvSpPr>
          <p:cNvPr id="6149" name="Rectangle 5"/>
          <p:cNvSpPr>
            <a:spLocks noChangeArrowheads="1"/>
          </p:cNvSpPr>
          <p:nvPr/>
        </p:nvSpPr>
        <p:spPr bwMode="auto">
          <a:xfrm>
            <a:off x="1524000" y="3953470"/>
            <a:ext cx="4191000" cy="923330"/>
          </a:xfrm>
          <a:prstGeom prst="rect">
            <a:avLst/>
          </a:prstGeom>
          <a:noFill/>
          <a:ln w="9525">
            <a:solidFill>
              <a:schemeClr val="tx1"/>
            </a:solidFill>
            <a:miter lim="800000"/>
            <a:headEnd/>
            <a:tailEnd/>
          </a:ln>
        </p:spPr>
        <p:txBody>
          <a:bodyPr>
            <a:spAutoFit/>
          </a:bodyPr>
          <a:lstStyle/>
          <a:p>
            <a:r>
              <a:rPr lang="en-GB" dirty="0">
                <a:latin typeface="Arial" charset="0"/>
              </a:rPr>
              <a:t>RR </a:t>
            </a:r>
            <a:r>
              <a:rPr lang="en-GB" dirty="0">
                <a:latin typeface="Arial" charset="0"/>
                <a:cs typeface="Times New Roman" pitchFamily="18" charset="0"/>
              </a:rPr>
              <a:t>≥ 50 aged 2 –11 months?</a:t>
            </a:r>
          </a:p>
          <a:p>
            <a:r>
              <a:rPr lang="en-GB" dirty="0">
                <a:latin typeface="Arial" charset="0"/>
              </a:rPr>
              <a:t>RR </a:t>
            </a:r>
            <a:r>
              <a:rPr lang="en-GB" dirty="0">
                <a:latin typeface="Arial" charset="0"/>
                <a:cs typeface="Times New Roman" pitchFamily="18" charset="0"/>
              </a:rPr>
              <a:t>≥ 40 aged 12 – 59 months?</a:t>
            </a:r>
          </a:p>
          <a:p>
            <a:r>
              <a:rPr lang="en-GB" dirty="0">
                <a:latin typeface="Arial" charset="0"/>
              </a:rPr>
              <a:t>Lower chest wall indrawing?</a:t>
            </a:r>
          </a:p>
        </p:txBody>
      </p:sp>
      <p:sp>
        <p:nvSpPr>
          <p:cNvPr id="6150" name="Text Box 6"/>
          <p:cNvSpPr txBox="1">
            <a:spLocks noChangeArrowheads="1"/>
          </p:cNvSpPr>
          <p:nvPr/>
        </p:nvSpPr>
        <p:spPr bwMode="auto">
          <a:xfrm>
            <a:off x="6351105" y="1997763"/>
            <a:ext cx="2362200" cy="369332"/>
          </a:xfrm>
          <a:prstGeom prst="rect">
            <a:avLst/>
          </a:prstGeom>
          <a:solidFill>
            <a:srgbClr val="FF6600"/>
          </a:solidFill>
          <a:ln w="9525">
            <a:noFill/>
            <a:miter lim="800000"/>
            <a:headEnd/>
            <a:tailEnd/>
          </a:ln>
        </p:spPr>
        <p:txBody>
          <a:bodyPr>
            <a:spAutoFit/>
          </a:bodyPr>
          <a:lstStyle/>
          <a:p>
            <a:pPr algn="ctr">
              <a:spcBef>
                <a:spcPct val="50000"/>
              </a:spcBef>
            </a:pPr>
            <a:r>
              <a:rPr lang="en-GB" dirty="0">
                <a:latin typeface="Arial" charset="0"/>
              </a:rPr>
              <a:t>Severe Pneumonia</a:t>
            </a:r>
          </a:p>
        </p:txBody>
      </p:sp>
      <p:sp>
        <p:nvSpPr>
          <p:cNvPr id="6152" name="Text Box 8"/>
          <p:cNvSpPr txBox="1">
            <a:spLocks noChangeArrowheads="1"/>
          </p:cNvSpPr>
          <p:nvPr/>
        </p:nvSpPr>
        <p:spPr bwMode="auto">
          <a:xfrm>
            <a:off x="6400800" y="4206876"/>
            <a:ext cx="2286000" cy="457200"/>
          </a:xfrm>
          <a:prstGeom prst="rect">
            <a:avLst/>
          </a:prstGeom>
          <a:solidFill>
            <a:srgbClr val="FFFF66"/>
          </a:solidFill>
          <a:ln w="9525">
            <a:noFill/>
            <a:miter lim="800000"/>
            <a:headEnd/>
            <a:tailEnd/>
          </a:ln>
        </p:spPr>
        <p:txBody>
          <a:bodyPr>
            <a:spAutoFit/>
          </a:bodyPr>
          <a:lstStyle/>
          <a:p>
            <a:pPr algn="ctr">
              <a:spcBef>
                <a:spcPct val="50000"/>
              </a:spcBef>
            </a:pPr>
            <a:r>
              <a:rPr lang="en-GB" dirty="0">
                <a:latin typeface="Arial" charset="0"/>
              </a:rPr>
              <a:t>Pneumonia</a:t>
            </a:r>
          </a:p>
        </p:txBody>
      </p:sp>
      <p:sp>
        <p:nvSpPr>
          <p:cNvPr id="6153" name="Text Box 9"/>
          <p:cNvSpPr txBox="1">
            <a:spLocks noChangeArrowheads="1"/>
          </p:cNvSpPr>
          <p:nvPr/>
        </p:nvSpPr>
        <p:spPr bwMode="auto">
          <a:xfrm>
            <a:off x="2552700" y="5421313"/>
            <a:ext cx="3124200" cy="466725"/>
          </a:xfrm>
          <a:prstGeom prst="rect">
            <a:avLst/>
          </a:prstGeom>
          <a:noFill/>
          <a:ln w="9525">
            <a:solidFill>
              <a:schemeClr val="tx1"/>
            </a:solidFill>
            <a:miter lim="800000"/>
            <a:headEnd/>
            <a:tailEnd/>
          </a:ln>
        </p:spPr>
        <p:txBody>
          <a:bodyPr>
            <a:spAutoFit/>
          </a:bodyPr>
          <a:lstStyle/>
          <a:p>
            <a:pPr>
              <a:spcBef>
                <a:spcPct val="50000"/>
              </a:spcBef>
            </a:pPr>
            <a:r>
              <a:rPr lang="en-GB">
                <a:latin typeface="Arial" charset="0"/>
              </a:rPr>
              <a:t>None of the above?</a:t>
            </a:r>
          </a:p>
        </p:txBody>
      </p:sp>
      <p:sp>
        <p:nvSpPr>
          <p:cNvPr id="6154" name="Text Box 10"/>
          <p:cNvSpPr txBox="1">
            <a:spLocks noChangeArrowheads="1"/>
          </p:cNvSpPr>
          <p:nvPr/>
        </p:nvSpPr>
        <p:spPr bwMode="auto">
          <a:xfrm>
            <a:off x="6438900" y="5473148"/>
            <a:ext cx="2286000" cy="457200"/>
          </a:xfrm>
          <a:prstGeom prst="rect">
            <a:avLst/>
          </a:prstGeom>
          <a:solidFill>
            <a:schemeClr val="accent5">
              <a:lumMod val="20000"/>
              <a:lumOff val="80000"/>
            </a:schemeClr>
          </a:solidFill>
          <a:ln w="9525">
            <a:noFill/>
            <a:miter lim="800000"/>
            <a:headEnd/>
            <a:tailEnd/>
          </a:ln>
        </p:spPr>
        <p:txBody>
          <a:bodyPr>
            <a:spAutoFit/>
          </a:bodyPr>
          <a:lstStyle/>
          <a:p>
            <a:pPr algn="ctr">
              <a:spcBef>
                <a:spcPct val="50000"/>
              </a:spcBef>
            </a:pPr>
            <a:r>
              <a:rPr lang="en-GB" dirty="0">
                <a:latin typeface="Arial" charset="0"/>
              </a:rPr>
              <a:t>No Pneumonia</a:t>
            </a:r>
          </a:p>
        </p:txBody>
      </p:sp>
      <p:sp>
        <p:nvSpPr>
          <p:cNvPr id="6155" name="Line 11"/>
          <p:cNvSpPr>
            <a:spLocks noChangeShapeType="1"/>
          </p:cNvSpPr>
          <p:nvPr/>
        </p:nvSpPr>
        <p:spPr bwMode="auto">
          <a:xfrm>
            <a:off x="1222513" y="3114261"/>
            <a:ext cx="0" cy="762000"/>
          </a:xfrm>
          <a:prstGeom prst="line">
            <a:avLst/>
          </a:prstGeom>
          <a:noFill/>
          <a:ln w="28575">
            <a:solidFill>
              <a:schemeClr val="tx1"/>
            </a:solidFill>
            <a:round/>
            <a:headEnd/>
            <a:tailEnd/>
          </a:ln>
        </p:spPr>
        <p:txBody>
          <a:bodyPr/>
          <a:lstStyle/>
          <a:p>
            <a:endParaRPr lang="en-US"/>
          </a:p>
        </p:txBody>
      </p:sp>
      <p:sp>
        <p:nvSpPr>
          <p:cNvPr id="6157" name="Line 13"/>
          <p:cNvSpPr>
            <a:spLocks noChangeShapeType="1"/>
          </p:cNvSpPr>
          <p:nvPr/>
        </p:nvSpPr>
        <p:spPr bwMode="auto">
          <a:xfrm>
            <a:off x="1219200" y="3886200"/>
            <a:ext cx="0" cy="990600"/>
          </a:xfrm>
          <a:prstGeom prst="line">
            <a:avLst/>
          </a:prstGeom>
          <a:noFill/>
          <a:ln w="28575">
            <a:solidFill>
              <a:schemeClr val="tx1"/>
            </a:solidFill>
            <a:round/>
            <a:headEnd/>
            <a:tailEnd/>
          </a:ln>
        </p:spPr>
        <p:txBody>
          <a:bodyPr/>
          <a:lstStyle/>
          <a:p>
            <a:endParaRPr lang="en-US"/>
          </a:p>
        </p:txBody>
      </p:sp>
      <p:sp>
        <p:nvSpPr>
          <p:cNvPr id="6158" name="Line 14"/>
          <p:cNvSpPr>
            <a:spLocks noChangeShapeType="1"/>
          </p:cNvSpPr>
          <p:nvPr/>
        </p:nvSpPr>
        <p:spPr bwMode="auto">
          <a:xfrm>
            <a:off x="1219200" y="4876800"/>
            <a:ext cx="304800" cy="0"/>
          </a:xfrm>
          <a:prstGeom prst="line">
            <a:avLst/>
          </a:prstGeom>
          <a:noFill/>
          <a:ln w="28575">
            <a:solidFill>
              <a:schemeClr val="tx1"/>
            </a:solidFill>
            <a:round/>
            <a:headEnd/>
            <a:tailEnd type="triangle" w="med" len="med"/>
          </a:ln>
        </p:spPr>
        <p:txBody>
          <a:bodyPr/>
          <a:lstStyle/>
          <a:p>
            <a:endParaRPr lang="en-US"/>
          </a:p>
        </p:txBody>
      </p:sp>
      <p:sp>
        <p:nvSpPr>
          <p:cNvPr id="6159" name="Line 15"/>
          <p:cNvSpPr>
            <a:spLocks noChangeShapeType="1"/>
          </p:cNvSpPr>
          <p:nvPr/>
        </p:nvSpPr>
        <p:spPr bwMode="auto">
          <a:xfrm>
            <a:off x="1905000" y="4953000"/>
            <a:ext cx="0" cy="685800"/>
          </a:xfrm>
          <a:prstGeom prst="line">
            <a:avLst/>
          </a:prstGeom>
          <a:noFill/>
          <a:ln w="28575">
            <a:solidFill>
              <a:schemeClr val="tx1"/>
            </a:solidFill>
            <a:round/>
            <a:headEnd/>
            <a:tailEnd/>
          </a:ln>
        </p:spPr>
        <p:txBody>
          <a:bodyPr/>
          <a:lstStyle/>
          <a:p>
            <a:endParaRPr lang="en-US"/>
          </a:p>
        </p:txBody>
      </p:sp>
      <p:sp>
        <p:nvSpPr>
          <p:cNvPr id="6160" name="Line 16"/>
          <p:cNvSpPr>
            <a:spLocks noChangeShapeType="1"/>
          </p:cNvSpPr>
          <p:nvPr/>
        </p:nvSpPr>
        <p:spPr bwMode="auto">
          <a:xfrm>
            <a:off x="1905000" y="5640456"/>
            <a:ext cx="685800" cy="0"/>
          </a:xfrm>
          <a:prstGeom prst="line">
            <a:avLst/>
          </a:prstGeom>
          <a:noFill/>
          <a:ln w="28575">
            <a:solidFill>
              <a:schemeClr val="tx1"/>
            </a:solidFill>
            <a:round/>
            <a:headEnd/>
            <a:tailEnd type="triangle" w="med" len="med"/>
          </a:ln>
        </p:spPr>
        <p:txBody>
          <a:bodyPr/>
          <a:lstStyle/>
          <a:p>
            <a:endParaRPr lang="en-US"/>
          </a:p>
        </p:txBody>
      </p:sp>
      <p:sp>
        <p:nvSpPr>
          <p:cNvPr id="6161" name="Line 17"/>
          <p:cNvSpPr>
            <a:spLocks noChangeShapeType="1"/>
          </p:cNvSpPr>
          <p:nvPr/>
        </p:nvSpPr>
        <p:spPr bwMode="auto">
          <a:xfrm>
            <a:off x="5181600" y="2209800"/>
            <a:ext cx="1143000" cy="0"/>
          </a:xfrm>
          <a:prstGeom prst="line">
            <a:avLst/>
          </a:prstGeom>
          <a:noFill/>
          <a:ln w="28575">
            <a:solidFill>
              <a:schemeClr val="tx1"/>
            </a:solidFill>
            <a:round/>
            <a:headEnd/>
            <a:tailEnd type="triangle" w="med" len="med"/>
          </a:ln>
        </p:spPr>
        <p:txBody>
          <a:bodyPr/>
          <a:lstStyle/>
          <a:p>
            <a:endParaRPr lang="en-US"/>
          </a:p>
        </p:txBody>
      </p:sp>
      <p:sp>
        <p:nvSpPr>
          <p:cNvPr id="6163" name="Line 19"/>
          <p:cNvSpPr>
            <a:spLocks noChangeShapeType="1"/>
          </p:cNvSpPr>
          <p:nvPr/>
        </p:nvSpPr>
        <p:spPr bwMode="auto">
          <a:xfrm>
            <a:off x="5715000" y="4459359"/>
            <a:ext cx="685800" cy="0"/>
          </a:xfrm>
          <a:prstGeom prst="line">
            <a:avLst/>
          </a:prstGeom>
          <a:noFill/>
          <a:ln w="28575">
            <a:solidFill>
              <a:schemeClr val="tx1"/>
            </a:solidFill>
            <a:round/>
            <a:headEnd/>
            <a:tailEnd type="triangle" w="med" len="med"/>
          </a:ln>
        </p:spPr>
        <p:txBody>
          <a:bodyPr/>
          <a:lstStyle/>
          <a:p>
            <a:endParaRPr lang="en-US"/>
          </a:p>
        </p:txBody>
      </p:sp>
      <p:sp>
        <p:nvSpPr>
          <p:cNvPr id="6164" name="Line 20"/>
          <p:cNvSpPr>
            <a:spLocks noChangeShapeType="1"/>
          </p:cNvSpPr>
          <p:nvPr/>
        </p:nvSpPr>
        <p:spPr bwMode="auto">
          <a:xfrm>
            <a:off x="5729909" y="5701753"/>
            <a:ext cx="685800" cy="0"/>
          </a:xfrm>
          <a:prstGeom prst="line">
            <a:avLst/>
          </a:prstGeom>
          <a:noFill/>
          <a:ln w="28575">
            <a:solidFill>
              <a:schemeClr val="tx1"/>
            </a:solidFill>
            <a:round/>
            <a:headEnd/>
            <a:tailEnd type="triangle" w="med" len="med"/>
          </a:ln>
        </p:spPr>
        <p:txBody>
          <a:bodyPr/>
          <a:lstStyle/>
          <a:p>
            <a:endParaRPr lang="en-US"/>
          </a:p>
        </p:txBody>
      </p:sp>
      <p:sp>
        <p:nvSpPr>
          <p:cNvPr id="6165" name="Text Box 21"/>
          <p:cNvSpPr txBox="1">
            <a:spLocks noChangeArrowheads="1"/>
          </p:cNvSpPr>
          <p:nvPr/>
        </p:nvSpPr>
        <p:spPr bwMode="auto">
          <a:xfrm>
            <a:off x="5791200" y="1752600"/>
            <a:ext cx="381000" cy="457200"/>
          </a:xfrm>
          <a:prstGeom prst="rect">
            <a:avLst/>
          </a:prstGeom>
          <a:noFill/>
          <a:ln w="9525">
            <a:noFill/>
            <a:miter lim="800000"/>
            <a:headEnd/>
            <a:tailEnd/>
          </a:ln>
        </p:spPr>
        <p:txBody>
          <a:bodyPr>
            <a:spAutoFit/>
          </a:bodyPr>
          <a:lstStyle/>
          <a:p>
            <a:pPr>
              <a:spcBef>
                <a:spcPct val="50000"/>
              </a:spcBef>
            </a:pPr>
            <a:r>
              <a:rPr lang="en-GB" b="1">
                <a:latin typeface="Arial" charset="0"/>
              </a:rPr>
              <a:t>Y</a:t>
            </a:r>
          </a:p>
        </p:txBody>
      </p:sp>
      <p:sp>
        <p:nvSpPr>
          <p:cNvPr id="6167" name="Text Box 23"/>
          <p:cNvSpPr txBox="1">
            <a:spLocks noChangeArrowheads="1"/>
          </p:cNvSpPr>
          <p:nvPr/>
        </p:nvSpPr>
        <p:spPr bwMode="auto">
          <a:xfrm>
            <a:off x="5791200" y="4058481"/>
            <a:ext cx="381000" cy="457200"/>
          </a:xfrm>
          <a:prstGeom prst="rect">
            <a:avLst/>
          </a:prstGeom>
          <a:noFill/>
          <a:ln w="9525">
            <a:noFill/>
            <a:miter lim="800000"/>
            <a:headEnd/>
            <a:tailEnd/>
          </a:ln>
        </p:spPr>
        <p:txBody>
          <a:bodyPr>
            <a:spAutoFit/>
          </a:bodyPr>
          <a:lstStyle/>
          <a:p>
            <a:pPr>
              <a:spcBef>
                <a:spcPct val="50000"/>
              </a:spcBef>
            </a:pPr>
            <a:r>
              <a:rPr lang="en-GB" b="1" dirty="0">
                <a:latin typeface="Arial" charset="0"/>
              </a:rPr>
              <a:t>Y</a:t>
            </a:r>
          </a:p>
        </p:txBody>
      </p:sp>
      <p:sp>
        <p:nvSpPr>
          <p:cNvPr id="6168" name="Text Box 24"/>
          <p:cNvSpPr txBox="1">
            <a:spLocks noChangeArrowheads="1"/>
          </p:cNvSpPr>
          <p:nvPr/>
        </p:nvSpPr>
        <p:spPr bwMode="auto">
          <a:xfrm>
            <a:off x="5791200" y="5231301"/>
            <a:ext cx="381000" cy="457200"/>
          </a:xfrm>
          <a:prstGeom prst="rect">
            <a:avLst/>
          </a:prstGeom>
          <a:noFill/>
          <a:ln w="9525">
            <a:noFill/>
            <a:miter lim="800000"/>
            <a:headEnd/>
            <a:tailEnd/>
          </a:ln>
        </p:spPr>
        <p:txBody>
          <a:bodyPr>
            <a:spAutoFit/>
          </a:bodyPr>
          <a:lstStyle/>
          <a:p>
            <a:pPr>
              <a:spcBef>
                <a:spcPct val="50000"/>
              </a:spcBef>
            </a:pPr>
            <a:r>
              <a:rPr lang="en-GB" b="1" dirty="0">
                <a:latin typeface="Arial" charset="0"/>
              </a:rPr>
              <a:t>Y</a:t>
            </a:r>
          </a:p>
        </p:txBody>
      </p:sp>
      <p:sp>
        <p:nvSpPr>
          <p:cNvPr id="2" name="Footer Placeholder 1">
            <a:extLst>
              <a:ext uri="{FF2B5EF4-FFF2-40B4-BE49-F238E27FC236}">
                <a16:creationId xmlns:a16="http://schemas.microsoft.com/office/drawing/2014/main" id="{060F81E0-BABC-4830-B670-0A54C1DB7876}"/>
              </a:ext>
            </a:extLst>
          </p:cNvPr>
          <p:cNvSpPr>
            <a:spLocks noGrp="1"/>
          </p:cNvSpPr>
          <p:nvPr>
            <p:ph type="ftr" sz="quarter" idx="11"/>
          </p:nvPr>
        </p:nvSpPr>
        <p:spPr/>
        <p:txBody>
          <a:bodyPr/>
          <a:lstStyle/>
          <a:p>
            <a:r>
              <a:rPr lang="en-US"/>
              <a:t>Pneumonia in Children 2018 Marangu</a:t>
            </a:r>
          </a:p>
        </p:txBody>
      </p:sp>
      <p:sp>
        <p:nvSpPr>
          <p:cNvPr id="3" name="Slide Number Placeholder 2">
            <a:extLst>
              <a:ext uri="{FF2B5EF4-FFF2-40B4-BE49-F238E27FC236}">
                <a16:creationId xmlns:a16="http://schemas.microsoft.com/office/drawing/2014/main" id="{E89828B7-90BD-42B3-8B9F-EA8FEFE2CCE5}"/>
              </a:ext>
            </a:extLst>
          </p:cNvPr>
          <p:cNvSpPr>
            <a:spLocks noGrp="1"/>
          </p:cNvSpPr>
          <p:nvPr>
            <p:ph type="sldNum" sz="quarter" idx="12"/>
          </p:nvPr>
        </p:nvSpPr>
        <p:spPr/>
        <p:txBody>
          <a:bodyPr/>
          <a:lstStyle/>
          <a:p>
            <a:fld id="{B44EF40D-E795-1349-9C92-C177AB06AF70}"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8175" y="387655"/>
            <a:ext cx="6854825" cy="1209675"/>
          </a:xfrm>
        </p:spPr>
        <p:txBody>
          <a:bodyPr>
            <a:normAutofit/>
          </a:bodyPr>
          <a:lstStyle/>
          <a:p>
            <a:pPr algn="l" eaLnBrk="1" hangingPunct="1">
              <a:spcAft>
                <a:spcPts val="4200"/>
              </a:spcAft>
            </a:pPr>
            <a:r>
              <a:rPr lang="en-GB" sz="3600" b="1" dirty="0">
                <a:ea typeface="ＭＳ Ｐゴシック" pitchFamily="25" charset="-128"/>
                <a:cs typeface="ＭＳ Ｐゴシック" pitchFamily="25" charset="-128"/>
              </a:rPr>
              <a:t>Clinical investigations</a:t>
            </a:r>
            <a:endParaRPr lang="en-US" sz="2000" b="1" dirty="0">
              <a:solidFill>
                <a:schemeClr val="tx1"/>
              </a:solidFill>
              <a:ea typeface="ＭＳ Ｐゴシック" pitchFamily="25" charset="-128"/>
              <a:cs typeface="ＭＳ Ｐゴシック" pitchFamily="25" charset="-128"/>
            </a:endParaRPr>
          </a:p>
        </p:txBody>
      </p:sp>
      <p:sp>
        <p:nvSpPr>
          <p:cNvPr id="8" name="Content Placeholder 2"/>
          <p:cNvSpPr>
            <a:spLocks noGrp="1"/>
          </p:cNvSpPr>
          <p:nvPr>
            <p:ph idx="1"/>
          </p:nvPr>
        </p:nvSpPr>
        <p:spPr>
          <a:xfrm>
            <a:off x="457200" y="1817910"/>
            <a:ext cx="7985276" cy="4435327"/>
          </a:xfrm>
        </p:spPr>
        <p:txBody>
          <a:bodyPr>
            <a:normAutofit lnSpcReduction="10000"/>
          </a:bodyPr>
          <a:lstStyle/>
          <a:p>
            <a:r>
              <a:rPr lang="en-US" sz="2800" dirty="0"/>
              <a:t>Pulse </a:t>
            </a:r>
            <a:r>
              <a:rPr lang="en-US" sz="2800" dirty="0" err="1"/>
              <a:t>oximetry</a:t>
            </a:r>
            <a:endParaRPr lang="en-US" sz="2800" dirty="0"/>
          </a:p>
          <a:p>
            <a:r>
              <a:rPr lang="en-US" sz="2800" dirty="0"/>
              <a:t>Chest x-ray </a:t>
            </a:r>
          </a:p>
          <a:p>
            <a:pPr lvl="1"/>
            <a:r>
              <a:rPr lang="en-US" sz="2400" dirty="0"/>
              <a:t>effusion, </a:t>
            </a:r>
            <a:r>
              <a:rPr lang="en-US" sz="2400" dirty="0" err="1"/>
              <a:t>pneumothorax</a:t>
            </a:r>
            <a:r>
              <a:rPr lang="en-US" sz="2400" dirty="0"/>
              <a:t>, LIP, pericardial effusion</a:t>
            </a:r>
          </a:p>
          <a:p>
            <a:r>
              <a:rPr lang="en-US" sz="2800" dirty="0"/>
              <a:t>Full blood count</a:t>
            </a:r>
          </a:p>
          <a:p>
            <a:pPr>
              <a:spcAft>
                <a:spcPts val="1800"/>
              </a:spcAft>
            </a:pPr>
            <a:r>
              <a:rPr lang="en-US" sz="2800" dirty="0"/>
              <a:t>Blood cultures</a:t>
            </a:r>
          </a:p>
          <a:p>
            <a:pPr>
              <a:spcAft>
                <a:spcPts val="1800"/>
              </a:spcAft>
            </a:pPr>
            <a:r>
              <a:rPr lang="en-US" sz="2800" dirty="0"/>
              <a:t>Other Ix guided by clinical presentation, e.g. </a:t>
            </a:r>
          </a:p>
          <a:p>
            <a:pPr lvl="1"/>
            <a:r>
              <a:rPr lang="en-US" sz="2400" dirty="0"/>
              <a:t>Pleural aspiration for effusion/</a:t>
            </a:r>
            <a:r>
              <a:rPr lang="en-US" sz="2400" dirty="0" err="1"/>
              <a:t>empyema</a:t>
            </a:r>
            <a:endParaRPr lang="en-US" sz="2400" dirty="0"/>
          </a:p>
          <a:p>
            <a:pPr lvl="1"/>
            <a:r>
              <a:rPr lang="en-US" sz="2400" dirty="0"/>
              <a:t>Induced sputum for TB, PCP</a:t>
            </a:r>
          </a:p>
          <a:p>
            <a:pPr lvl="1"/>
            <a:r>
              <a:rPr lang="en-US" sz="2400" dirty="0"/>
              <a:t>Nasal/</a:t>
            </a:r>
            <a:r>
              <a:rPr lang="en-US" sz="2400" dirty="0" err="1"/>
              <a:t>oropharyngeal</a:t>
            </a:r>
            <a:r>
              <a:rPr lang="en-US" sz="2400" dirty="0"/>
              <a:t> swab for respiratory viruses </a:t>
            </a:r>
          </a:p>
          <a:p>
            <a:endParaRPr lang="en-US" dirty="0"/>
          </a:p>
        </p:txBody>
      </p:sp>
      <p:sp>
        <p:nvSpPr>
          <p:cNvPr id="6" name="Slide Number Placeholder 5"/>
          <p:cNvSpPr>
            <a:spLocks noGrp="1"/>
          </p:cNvSpPr>
          <p:nvPr>
            <p:ph type="sldNum" sz="quarter" idx="12"/>
          </p:nvPr>
        </p:nvSpPr>
        <p:spPr/>
        <p:txBody>
          <a:bodyPr/>
          <a:lstStyle/>
          <a:p>
            <a:fld id="{B44EF40D-E795-1349-9C92-C177AB06AF70}" type="slidenum">
              <a:rPr lang="en-US" smtClean="0"/>
              <a:pPr/>
              <a:t>11</a:t>
            </a:fld>
            <a:endParaRPr lang="en-US"/>
          </a:p>
        </p:txBody>
      </p:sp>
      <p:sp>
        <p:nvSpPr>
          <p:cNvPr id="7" name="Footer Placeholder 6"/>
          <p:cNvSpPr>
            <a:spLocks noGrp="1"/>
          </p:cNvSpPr>
          <p:nvPr>
            <p:ph type="ftr" sz="quarter" idx="11"/>
          </p:nvPr>
        </p:nvSpPr>
        <p:spPr/>
        <p:txBody>
          <a:bodyPr/>
          <a:lstStyle/>
          <a:p>
            <a:r>
              <a:rPr lang="en-US"/>
              <a:t>Pneumonia in Children 2018 Marangu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Pneumonia in Children 2018 Marangu</a:t>
            </a:r>
          </a:p>
        </p:txBody>
      </p:sp>
      <p:pic>
        <p:nvPicPr>
          <p:cNvPr id="2050" name="Picture 2"/>
          <p:cNvPicPr>
            <a:picLocks noGrp="1" noChangeAspect="1" noChangeArrowheads="1"/>
          </p:cNvPicPr>
          <p:nvPr>
            <p:ph sz="half" idx="1"/>
          </p:nvPr>
        </p:nvPicPr>
        <p:blipFill>
          <a:blip r:embed="rId2"/>
          <a:srcRect/>
          <a:stretch>
            <a:fillRect/>
          </a:stretch>
        </p:blipFill>
        <p:spPr bwMode="auto">
          <a:xfrm>
            <a:off x="457200" y="643596"/>
            <a:ext cx="4038600" cy="4525963"/>
          </a:xfrm>
          <a:prstGeom prst="rect">
            <a:avLst/>
          </a:prstGeom>
          <a:noFill/>
          <a:ln w="9525">
            <a:noFill/>
            <a:miter lim="800000"/>
            <a:headEnd/>
            <a:tailEnd/>
          </a:ln>
        </p:spPr>
      </p:pic>
      <p:sp>
        <p:nvSpPr>
          <p:cNvPr id="8" name="TextBox 7"/>
          <p:cNvSpPr txBox="1"/>
          <p:nvPr/>
        </p:nvSpPr>
        <p:spPr>
          <a:xfrm>
            <a:off x="647114" y="5515856"/>
            <a:ext cx="3956019" cy="400110"/>
          </a:xfrm>
          <a:prstGeom prst="rect">
            <a:avLst/>
          </a:prstGeom>
          <a:noFill/>
        </p:spPr>
        <p:txBody>
          <a:bodyPr wrap="none" rtlCol="0">
            <a:spAutoFit/>
          </a:bodyPr>
          <a:lstStyle/>
          <a:p>
            <a:r>
              <a:rPr lang="en-US" sz="2000" dirty="0"/>
              <a:t>6 year old left pneumonia + effusion</a:t>
            </a:r>
          </a:p>
        </p:txBody>
      </p:sp>
      <p:pic>
        <p:nvPicPr>
          <p:cNvPr id="2051" name="Picture 3"/>
          <p:cNvPicPr>
            <a:picLocks noGrp="1" noChangeAspect="1" noChangeArrowheads="1"/>
          </p:cNvPicPr>
          <p:nvPr>
            <p:ph sz="half" idx="2"/>
          </p:nvPr>
        </p:nvPicPr>
        <p:blipFill>
          <a:blip r:embed="rId3"/>
          <a:srcRect/>
          <a:stretch>
            <a:fillRect/>
          </a:stretch>
        </p:blipFill>
        <p:spPr bwMode="auto">
          <a:xfrm>
            <a:off x="4740645" y="643597"/>
            <a:ext cx="3946155" cy="4525963"/>
          </a:xfrm>
          <a:prstGeom prst="rect">
            <a:avLst/>
          </a:prstGeom>
          <a:noFill/>
          <a:ln w="9525">
            <a:noFill/>
            <a:miter lim="800000"/>
            <a:headEnd/>
            <a:tailEnd/>
          </a:ln>
        </p:spPr>
      </p:pic>
      <p:sp>
        <p:nvSpPr>
          <p:cNvPr id="10" name="TextBox 9"/>
          <p:cNvSpPr txBox="1"/>
          <p:nvPr/>
        </p:nvSpPr>
        <p:spPr>
          <a:xfrm>
            <a:off x="5176911" y="5515856"/>
            <a:ext cx="3163879" cy="400110"/>
          </a:xfrm>
          <a:prstGeom prst="rect">
            <a:avLst/>
          </a:prstGeom>
          <a:noFill/>
        </p:spPr>
        <p:txBody>
          <a:bodyPr wrap="none" rtlCol="0">
            <a:spAutoFit/>
          </a:bodyPr>
          <a:lstStyle/>
          <a:p>
            <a:r>
              <a:rPr lang="en-US" sz="2000" dirty="0"/>
              <a:t>Right upper lobe pneumonia</a:t>
            </a:r>
          </a:p>
        </p:txBody>
      </p:sp>
      <p:sp>
        <p:nvSpPr>
          <p:cNvPr id="2" name="Slide Number Placeholder 1">
            <a:extLst>
              <a:ext uri="{FF2B5EF4-FFF2-40B4-BE49-F238E27FC236}">
                <a16:creationId xmlns:a16="http://schemas.microsoft.com/office/drawing/2014/main" id="{A1387E6B-75BD-4576-B1BB-958BCAE993DF}"/>
              </a:ext>
            </a:extLst>
          </p:cNvPr>
          <p:cNvSpPr>
            <a:spLocks noGrp="1"/>
          </p:cNvSpPr>
          <p:nvPr>
            <p:ph type="sldNum" sz="quarter" idx="12"/>
          </p:nvPr>
        </p:nvSpPr>
        <p:spPr/>
        <p:txBody>
          <a:bodyPr/>
          <a:lstStyle/>
          <a:p>
            <a:fld id="{B44EF40D-E795-1349-9C92-C177AB06AF70}"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Pneumonia in Children 2018 Marangu</a:t>
            </a:r>
          </a:p>
        </p:txBody>
      </p:sp>
      <p:sp>
        <p:nvSpPr>
          <p:cNvPr id="6" name="Slide Number Placeholder 5"/>
          <p:cNvSpPr>
            <a:spLocks noGrp="1"/>
          </p:cNvSpPr>
          <p:nvPr>
            <p:ph type="sldNum" sz="quarter" idx="12"/>
          </p:nvPr>
        </p:nvSpPr>
        <p:spPr/>
        <p:txBody>
          <a:bodyPr/>
          <a:lstStyle/>
          <a:p>
            <a:fld id="{B44EF40D-E795-1349-9C92-C177AB06AF70}" type="slidenum">
              <a:rPr lang="en-US" smtClean="0"/>
              <a:pPr/>
              <a:t>13</a:t>
            </a:fld>
            <a:endParaRPr lang="en-US"/>
          </a:p>
        </p:txBody>
      </p:sp>
      <p:pic>
        <p:nvPicPr>
          <p:cNvPr id="3074" name="Picture 2" descr="C:\Users\Eobimbo\Documents\Respiratory Medicine\Cases\RML lobar pneum\RML pneum-8yr-119129666-tshambuluka.jpg"/>
          <p:cNvPicPr>
            <a:picLocks noGrp="1" noChangeAspect="1" noChangeArrowheads="1"/>
          </p:cNvPicPr>
          <p:nvPr>
            <p:ph sz="half" idx="1"/>
          </p:nvPr>
        </p:nvPicPr>
        <p:blipFill>
          <a:blip r:embed="rId2"/>
          <a:srcRect/>
          <a:stretch>
            <a:fillRect/>
          </a:stretch>
        </p:blipFill>
        <p:spPr bwMode="auto">
          <a:xfrm>
            <a:off x="457200" y="1139483"/>
            <a:ext cx="4038600" cy="3221070"/>
          </a:xfrm>
          <a:prstGeom prst="rect">
            <a:avLst/>
          </a:prstGeom>
          <a:noFill/>
        </p:spPr>
      </p:pic>
      <p:sp>
        <p:nvSpPr>
          <p:cNvPr id="8" name="TextBox 7"/>
          <p:cNvSpPr txBox="1"/>
          <p:nvPr/>
        </p:nvSpPr>
        <p:spPr>
          <a:xfrm>
            <a:off x="457200" y="5621327"/>
            <a:ext cx="3873496" cy="461665"/>
          </a:xfrm>
          <a:prstGeom prst="rect">
            <a:avLst/>
          </a:prstGeom>
          <a:noFill/>
        </p:spPr>
        <p:txBody>
          <a:bodyPr wrap="none" rtlCol="0">
            <a:spAutoFit/>
          </a:bodyPr>
          <a:lstStyle/>
          <a:p>
            <a:r>
              <a:rPr lang="en-US" sz="2400" dirty="0"/>
              <a:t>Right middle lobe pneumonia</a:t>
            </a:r>
          </a:p>
        </p:txBody>
      </p:sp>
      <p:pic>
        <p:nvPicPr>
          <p:cNvPr id="3075" name="Picture 3" descr="C:\Users\Eobimbo\Documents\Respiratory Medicine\Cases\Persistent RLL pneum\Persistent 4mth_RLL pneum-cavitation-breakdown_age7yr-nolabel.bmp"/>
          <p:cNvPicPr>
            <a:picLocks noGrp="1" noChangeAspect="1" noChangeArrowheads="1"/>
          </p:cNvPicPr>
          <p:nvPr>
            <p:ph sz="half" idx="2"/>
          </p:nvPr>
        </p:nvPicPr>
        <p:blipFill>
          <a:blip r:embed="rId3"/>
          <a:srcRect/>
          <a:stretch>
            <a:fillRect/>
          </a:stretch>
        </p:blipFill>
        <p:spPr bwMode="auto">
          <a:xfrm>
            <a:off x="5010383" y="1139483"/>
            <a:ext cx="3085634" cy="3868790"/>
          </a:xfrm>
          <a:prstGeom prst="rect">
            <a:avLst/>
          </a:prstGeom>
          <a:noFill/>
        </p:spPr>
      </p:pic>
      <p:sp>
        <p:nvSpPr>
          <p:cNvPr id="10" name="TextBox 9"/>
          <p:cNvSpPr txBox="1"/>
          <p:nvPr/>
        </p:nvSpPr>
        <p:spPr>
          <a:xfrm>
            <a:off x="5010383" y="5621327"/>
            <a:ext cx="3718903" cy="461665"/>
          </a:xfrm>
          <a:prstGeom prst="rect">
            <a:avLst/>
          </a:prstGeom>
          <a:noFill/>
        </p:spPr>
        <p:txBody>
          <a:bodyPr wrap="none" rtlCol="0">
            <a:spAutoFit/>
          </a:bodyPr>
          <a:lstStyle/>
          <a:p>
            <a:r>
              <a:rPr lang="en-US" sz="2400" dirty="0"/>
              <a:t>Right lower lobe pneumonia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A3BE7E7-6E40-489B-8D15-1B017D6942F7}"/>
              </a:ext>
            </a:extLst>
          </p:cNvPr>
          <p:cNvPicPr>
            <a:picLocks noGrp="1" noChangeAspect="1"/>
          </p:cNvPicPr>
          <p:nvPr>
            <p:ph idx="1"/>
          </p:nvPr>
        </p:nvPicPr>
        <p:blipFill>
          <a:blip r:embed="rId2"/>
          <a:stretch>
            <a:fillRect/>
          </a:stretch>
        </p:blipFill>
        <p:spPr>
          <a:xfrm>
            <a:off x="2181639" y="126586"/>
            <a:ext cx="4780721" cy="6262552"/>
          </a:xfrm>
          <a:prstGeom prst="rect">
            <a:avLst/>
          </a:prstGeom>
        </p:spPr>
      </p:pic>
      <p:sp>
        <p:nvSpPr>
          <p:cNvPr id="4" name="Footer Placeholder 3">
            <a:extLst>
              <a:ext uri="{FF2B5EF4-FFF2-40B4-BE49-F238E27FC236}">
                <a16:creationId xmlns:a16="http://schemas.microsoft.com/office/drawing/2014/main" id="{3B08C158-6CD1-4323-9DAB-7A7974785623}"/>
              </a:ext>
            </a:extLst>
          </p:cNvPr>
          <p:cNvSpPr>
            <a:spLocks noGrp="1"/>
          </p:cNvSpPr>
          <p:nvPr>
            <p:ph type="ftr" sz="quarter" idx="11"/>
          </p:nvPr>
        </p:nvSpPr>
        <p:spPr/>
        <p:txBody>
          <a:bodyPr/>
          <a:lstStyle/>
          <a:p>
            <a:r>
              <a:rPr lang="en-US"/>
              <a:t>Pneumonia in Children 2018 Marangu</a:t>
            </a:r>
          </a:p>
        </p:txBody>
      </p:sp>
      <p:sp>
        <p:nvSpPr>
          <p:cNvPr id="5" name="Slide Number Placeholder 4">
            <a:extLst>
              <a:ext uri="{FF2B5EF4-FFF2-40B4-BE49-F238E27FC236}">
                <a16:creationId xmlns:a16="http://schemas.microsoft.com/office/drawing/2014/main" id="{8D36E7CF-11F8-4923-8838-D0DE50F52CD3}"/>
              </a:ext>
            </a:extLst>
          </p:cNvPr>
          <p:cNvSpPr>
            <a:spLocks noGrp="1"/>
          </p:cNvSpPr>
          <p:nvPr>
            <p:ph type="sldNum" sz="quarter" idx="12"/>
          </p:nvPr>
        </p:nvSpPr>
        <p:spPr>
          <a:xfrm>
            <a:off x="6553200" y="6366289"/>
            <a:ext cx="2133600" cy="365125"/>
          </a:xfrm>
        </p:spPr>
        <p:txBody>
          <a:bodyPr/>
          <a:lstStyle/>
          <a:p>
            <a:fld id="{B44EF40D-E795-1349-9C92-C177AB06AF70}" type="slidenum">
              <a:rPr lang="en-US" smtClean="0"/>
              <a:pPr/>
              <a:t>14</a:t>
            </a:fld>
            <a:endParaRPr lang="en-US"/>
          </a:p>
        </p:txBody>
      </p:sp>
    </p:spTree>
    <p:extLst>
      <p:ext uri="{BB962C8B-B14F-4D97-AF65-F5344CB8AC3E}">
        <p14:creationId xmlns:p14="http://schemas.microsoft.com/office/powerpoint/2010/main" val="115608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78189" y="387655"/>
            <a:ext cx="8484811" cy="1209675"/>
          </a:xfrm>
        </p:spPr>
        <p:txBody>
          <a:bodyPr>
            <a:normAutofit/>
          </a:bodyPr>
          <a:lstStyle/>
          <a:p>
            <a:pPr algn="l" eaLnBrk="1" hangingPunct="1">
              <a:spcAft>
                <a:spcPts val="4200"/>
              </a:spcAft>
            </a:pPr>
            <a:r>
              <a:rPr lang="en-GB" sz="3600" b="1" dirty="0">
                <a:ea typeface="ＭＳ Ｐゴシック" pitchFamily="25" charset="-128"/>
                <a:cs typeface="ＭＳ Ｐゴシック" pitchFamily="25" charset="-128"/>
              </a:rPr>
              <a:t>Antibiotic therapy for pneumonia: known or suspected HIV</a:t>
            </a:r>
            <a:endParaRPr lang="en-US" sz="2000" b="1" dirty="0">
              <a:solidFill>
                <a:schemeClr val="tx1"/>
              </a:solidFill>
              <a:ea typeface="ＭＳ Ｐゴシック" pitchFamily="25" charset="-128"/>
              <a:cs typeface="ＭＳ Ｐゴシック" pitchFamily="25" charset="-128"/>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45086068"/>
              </p:ext>
            </p:extLst>
          </p:nvPr>
        </p:nvGraphicFramePr>
        <p:xfrm>
          <a:off x="278189" y="1842600"/>
          <a:ext cx="8684381" cy="2514600"/>
        </p:xfrm>
        <a:graphic>
          <a:graphicData uri="http://schemas.openxmlformats.org/drawingml/2006/table">
            <a:tbl>
              <a:tblPr firstRow="1" bandRow="1">
                <a:tableStyleId>{5C22544A-7EE6-4342-B048-85BDC9FD1C3A}</a:tableStyleId>
              </a:tblPr>
              <a:tblGrid>
                <a:gridCol w="1572382">
                  <a:extLst>
                    <a:ext uri="{9D8B030D-6E8A-4147-A177-3AD203B41FA5}">
                      <a16:colId xmlns:a16="http://schemas.microsoft.com/office/drawing/2014/main" val="20000"/>
                    </a:ext>
                  </a:extLst>
                </a:gridCol>
                <a:gridCol w="3519715">
                  <a:extLst>
                    <a:ext uri="{9D8B030D-6E8A-4147-A177-3AD203B41FA5}">
                      <a16:colId xmlns:a16="http://schemas.microsoft.com/office/drawing/2014/main" val="20001"/>
                    </a:ext>
                  </a:extLst>
                </a:gridCol>
                <a:gridCol w="3592284">
                  <a:extLst>
                    <a:ext uri="{9D8B030D-6E8A-4147-A177-3AD203B41FA5}">
                      <a16:colId xmlns:a16="http://schemas.microsoft.com/office/drawing/2014/main" val="20002"/>
                    </a:ext>
                  </a:extLst>
                </a:gridCol>
              </a:tblGrid>
              <a:tr h="370840">
                <a:tc>
                  <a:txBody>
                    <a:bodyPr/>
                    <a:lstStyle/>
                    <a:p>
                      <a:r>
                        <a:rPr lang="en-US" dirty="0"/>
                        <a:t>Pneumonia</a:t>
                      </a:r>
                      <a:r>
                        <a:rPr lang="en-US" baseline="0" dirty="0"/>
                        <a:t> severity</a:t>
                      </a:r>
                      <a:endParaRPr lang="en-US" dirty="0"/>
                    </a:p>
                  </a:txBody>
                  <a:tcPr/>
                </a:tc>
                <a:tc>
                  <a:txBody>
                    <a:bodyPr/>
                    <a:lstStyle/>
                    <a:p>
                      <a:r>
                        <a:rPr lang="en-US" dirty="0"/>
                        <a:t>First line therapy</a:t>
                      </a:r>
                    </a:p>
                  </a:txBody>
                  <a:tcPr/>
                </a:tc>
                <a:tc>
                  <a:txBody>
                    <a:bodyPr/>
                    <a:lstStyle/>
                    <a:p>
                      <a:r>
                        <a:rPr lang="en-US" dirty="0"/>
                        <a:t>Second line therapy if not improving </a:t>
                      </a:r>
                      <a:r>
                        <a:rPr lang="en-US" baseline="0" dirty="0"/>
                        <a:t>at 48 hours </a:t>
                      </a:r>
                    </a:p>
                    <a:p>
                      <a:r>
                        <a:rPr lang="en-US" baseline="0" dirty="0"/>
                        <a:t>(first assess for complications)</a:t>
                      </a:r>
                      <a:endParaRPr lang="en-US" dirty="0"/>
                    </a:p>
                  </a:txBody>
                  <a:tcPr/>
                </a:tc>
                <a:extLst>
                  <a:ext uri="{0D108BD9-81ED-4DB2-BD59-A6C34878D82A}">
                    <a16:rowId xmlns:a16="http://schemas.microsoft.com/office/drawing/2014/main" val="10000"/>
                  </a:ext>
                </a:extLst>
              </a:tr>
              <a:tr h="370840">
                <a:tc>
                  <a:txBody>
                    <a:bodyPr/>
                    <a:lstStyle/>
                    <a:p>
                      <a:r>
                        <a:rPr lang="en-US" dirty="0"/>
                        <a:t>Pneumonia</a:t>
                      </a:r>
                    </a:p>
                  </a:txBody>
                  <a:tcPr/>
                </a:tc>
                <a:tc>
                  <a:txBody>
                    <a:bodyPr/>
                    <a:lstStyle/>
                    <a:p>
                      <a:r>
                        <a:rPr lang="en-US" baseline="0" dirty="0"/>
                        <a:t>Amoxicillin (5 days)</a:t>
                      </a:r>
                      <a:endParaRPr lang="en-US" dirty="0"/>
                    </a:p>
                  </a:txBody>
                  <a:tcPr/>
                </a:tc>
                <a:tc>
                  <a:txBody>
                    <a:bodyPr/>
                    <a:lstStyle/>
                    <a:p>
                      <a:r>
                        <a:rPr lang="en-US" dirty="0"/>
                        <a:t>2</a:t>
                      </a:r>
                      <a:r>
                        <a:rPr lang="en-US" baseline="30000" dirty="0"/>
                        <a:t>nd</a:t>
                      </a:r>
                      <a:r>
                        <a:rPr lang="en-US" dirty="0"/>
                        <a:t> line antibiotic</a:t>
                      </a:r>
                    </a:p>
                    <a:p>
                      <a:endParaRPr lang="en-US" sz="800" dirty="0"/>
                    </a:p>
                  </a:txBody>
                  <a:tcPr/>
                </a:tc>
                <a:extLst>
                  <a:ext uri="{0D108BD9-81ED-4DB2-BD59-A6C34878D82A}">
                    <a16:rowId xmlns:a16="http://schemas.microsoft.com/office/drawing/2014/main" val="10001"/>
                  </a:ext>
                </a:extLst>
              </a:tr>
              <a:tr h="711437">
                <a:tc>
                  <a:txBody>
                    <a:bodyPr/>
                    <a:lstStyle/>
                    <a:p>
                      <a:r>
                        <a:rPr lang="en-US" dirty="0"/>
                        <a:t>Severe Pneumonia</a:t>
                      </a:r>
                    </a:p>
                  </a:txBody>
                  <a:tcPr/>
                </a:tc>
                <a:tc>
                  <a:txBody>
                    <a:bodyPr/>
                    <a:lstStyle/>
                    <a:p>
                      <a:pPr>
                        <a:spcAft>
                          <a:spcPts val="600"/>
                        </a:spcAft>
                      </a:pPr>
                      <a:r>
                        <a:rPr lang="en-US" dirty="0" err="1"/>
                        <a:t>Ampicillin</a:t>
                      </a:r>
                      <a:r>
                        <a:rPr lang="en-US" baseline="0" dirty="0"/>
                        <a:t> + </a:t>
                      </a:r>
                      <a:r>
                        <a:rPr lang="en-US" baseline="0" dirty="0" err="1"/>
                        <a:t>Gentamicin</a:t>
                      </a:r>
                      <a:r>
                        <a:rPr lang="en-US" baseline="0" dirty="0"/>
                        <a:t> 10 days</a:t>
                      </a:r>
                    </a:p>
                    <a:p>
                      <a:r>
                        <a:rPr lang="en-US" baseline="0" dirty="0"/>
                        <a:t>Add 3w high dose </a:t>
                      </a:r>
                      <a:r>
                        <a:rPr lang="en-US" baseline="0" dirty="0" err="1"/>
                        <a:t>cotrimoxazole</a:t>
                      </a:r>
                      <a:r>
                        <a:rPr lang="en-US" baseline="0" dirty="0"/>
                        <a:t> if 2-11m old or features of PCP.  </a:t>
                      </a:r>
                      <a:endParaRPr lang="en-US" dirty="0"/>
                    </a:p>
                  </a:txBody>
                  <a:tcPr/>
                </a:tc>
                <a:tc>
                  <a:txBody>
                    <a:bodyPr/>
                    <a:lstStyle/>
                    <a:p>
                      <a:r>
                        <a:rPr lang="en-US" baseline="0" dirty="0" err="1"/>
                        <a:t>Ceftriaxone</a:t>
                      </a:r>
                      <a:r>
                        <a:rPr lang="en-US" baseline="0" dirty="0"/>
                        <a:t> </a:t>
                      </a:r>
                    </a:p>
                    <a:p>
                      <a:pPr>
                        <a:spcAft>
                          <a:spcPts val="600"/>
                        </a:spcAft>
                      </a:pPr>
                      <a:r>
                        <a:rPr lang="en-US" baseline="0" dirty="0"/>
                        <a:t>(or </a:t>
                      </a:r>
                      <a:r>
                        <a:rPr lang="en-US" baseline="0" dirty="0" err="1"/>
                        <a:t>Cloxacillin</a:t>
                      </a:r>
                      <a:r>
                        <a:rPr lang="en-US" baseline="0" dirty="0"/>
                        <a:t> + </a:t>
                      </a:r>
                      <a:r>
                        <a:rPr lang="en-US" baseline="0" dirty="0" err="1"/>
                        <a:t>Gentamicin</a:t>
                      </a:r>
                      <a:r>
                        <a:rPr lang="en-US" baseline="0" dirty="0"/>
                        <a:t>)</a:t>
                      </a:r>
                    </a:p>
                    <a:p>
                      <a:r>
                        <a:rPr lang="en-US" baseline="0" dirty="0"/>
                        <a:t>plus high dose </a:t>
                      </a:r>
                      <a:r>
                        <a:rPr lang="en-US" baseline="0" dirty="0" err="1"/>
                        <a:t>cotrimoxazole</a:t>
                      </a:r>
                      <a:endParaRPr lang="en-US" baseline="0" dirty="0"/>
                    </a:p>
                    <a:p>
                      <a:endParaRPr lang="en-US" sz="800" baseline="0" dirty="0"/>
                    </a:p>
                  </a:txBody>
                  <a:tcPr/>
                </a:tc>
                <a:extLst>
                  <a:ext uri="{0D108BD9-81ED-4DB2-BD59-A6C34878D82A}">
                    <a16:rowId xmlns:a16="http://schemas.microsoft.com/office/drawing/2014/main" val="10002"/>
                  </a:ext>
                </a:extLst>
              </a:tr>
            </a:tbl>
          </a:graphicData>
        </a:graphic>
      </p:graphicFrame>
      <p:sp>
        <p:nvSpPr>
          <p:cNvPr id="6" name="Slide Number Placeholder 5"/>
          <p:cNvSpPr>
            <a:spLocks noGrp="1"/>
          </p:cNvSpPr>
          <p:nvPr>
            <p:ph type="sldNum" sz="quarter" idx="12"/>
          </p:nvPr>
        </p:nvSpPr>
        <p:spPr/>
        <p:txBody>
          <a:bodyPr/>
          <a:lstStyle/>
          <a:p>
            <a:fld id="{B44EF40D-E795-1349-9C92-C177AB06AF70}" type="slidenum">
              <a:rPr lang="en-US" smtClean="0"/>
              <a:pPr/>
              <a:t>15</a:t>
            </a:fld>
            <a:endParaRPr lang="en-US"/>
          </a:p>
        </p:txBody>
      </p:sp>
      <p:sp>
        <p:nvSpPr>
          <p:cNvPr id="8" name="Footer Placeholder 7"/>
          <p:cNvSpPr>
            <a:spLocks noGrp="1"/>
          </p:cNvSpPr>
          <p:nvPr>
            <p:ph type="ftr" sz="quarter" idx="11"/>
          </p:nvPr>
        </p:nvSpPr>
        <p:spPr/>
        <p:txBody>
          <a:bodyPr/>
          <a:lstStyle/>
          <a:p>
            <a:r>
              <a:rPr lang="en-US"/>
              <a:t>Pneumonia in Children 2018 Marangu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1" y="387655"/>
            <a:ext cx="8305800" cy="1209675"/>
          </a:xfrm>
        </p:spPr>
        <p:txBody>
          <a:bodyPr>
            <a:normAutofit/>
          </a:bodyPr>
          <a:lstStyle/>
          <a:p>
            <a:pPr algn="l" eaLnBrk="1" hangingPunct="1">
              <a:spcAft>
                <a:spcPts val="4200"/>
              </a:spcAft>
            </a:pPr>
            <a:r>
              <a:rPr lang="en-GB" sz="3600" b="1" dirty="0">
                <a:ea typeface="ＭＳ Ｐゴシック" pitchFamily="25" charset="-128"/>
                <a:cs typeface="ＭＳ Ｐゴシック" pitchFamily="25" charset="-128"/>
              </a:rPr>
              <a:t>Supportive therapy for pneumonia</a:t>
            </a:r>
            <a:endParaRPr lang="en-US" sz="2000" b="1" dirty="0">
              <a:solidFill>
                <a:schemeClr val="tx1"/>
              </a:solidFill>
              <a:ea typeface="ＭＳ Ｐゴシック" pitchFamily="25" charset="-128"/>
              <a:cs typeface="ＭＳ Ｐゴシック" pitchFamily="25" charset="-128"/>
            </a:endParaRPr>
          </a:p>
        </p:txBody>
      </p:sp>
      <p:sp>
        <p:nvSpPr>
          <p:cNvPr id="8" name="Content Placeholder 2"/>
          <p:cNvSpPr>
            <a:spLocks noGrp="1"/>
          </p:cNvSpPr>
          <p:nvPr>
            <p:ph idx="1"/>
          </p:nvPr>
        </p:nvSpPr>
        <p:spPr>
          <a:xfrm>
            <a:off x="457200" y="1899138"/>
            <a:ext cx="7985276" cy="4354099"/>
          </a:xfrm>
        </p:spPr>
        <p:txBody>
          <a:bodyPr>
            <a:normAutofit/>
          </a:bodyPr>
          <a:lstStyle/>
          <a:p>
            <a:pPr>
              <a:spcAft>
                <a:spcPts val="2400"/>
              </a:spcAft>
            </a:pPr>
            <a:r>
              <a:rPr lang="en-US" sz="2800" dirty="0"/>
              <a:t>Oxygen (esp. if SaO</a:t>
            </a:r>
            <a:r>
              <a:rPr lang="en-US" sz="2800" baseline="-25000" dirty="0"/>
              <a:t>2</a:t>
            </a:r>
            <a:r>
              <a:rPr lang="en-US" sz="2800" dirty="0"/>
              <a:t> &lt;90%)</a:t>
            </a:r>
          </a:p>
          <a:p>
            <a:pPr>
              <a:spcAft>
                <a:spcPts val="2400"/>
              </a:spcAft>
            </a:pPr>
            <a:r>
              <a:rPr lang="en-US" sz="2800" dirty="0"/>
              <a:t>Bronchodilators (if significant wheeze)</a:t>
            </a:r>
          </a:p>
          <a:p>
            <a:pPr>
              <a:spcAft>
                <a:spcPts val="2400"/>
              </a:spcAft>
            </a:pPr>
            <a:r>
              <a:rPr lang="en-US" sz="2800" dirty="0"/>
              <a:t>Suction secretions as required</a:t>
            </a:r>
          </a:p>
          <a:p>
            <a:pPr>
              <a:spcAft>
                <a:spcPts val="2400"/>
              </a:spcAft>
            </a:pPr>
            <a:r>
              <a:rPr lang="en-US" sz="2800" dirty="0"/>
              <a:t>Ensure adequate hydration</a:t>
            </a:r>
          </a:p>
          <a:p>
            <a:pPr>
              <a:spcAft>
                <a:spcPts val="2400"/>
              </a:spcAft>
            </a:pPr>
            <a:r>
              <a:rPr lang="en-US" sz="2800" dirty="0"/>
              <a:t>Regular monitoring</a:t>
            </a:r>
          </a:p>
        </p:txBody>
      </p:sp>
      <p:sp>
        <p:nvSpPr>
          <p:cNvPr id="6" name="Slide Number Placeholder 5"/>
          <p:cNvSpPr>
            <a:spLocks noGrp="1"/>
          </p:cNvSpPr>
          <p:nvPr>
            <p:ph type="sldNum" sz="quarter" idx="12"/>
          </p:nvPr>
        </p:nvSpPr>
        <p:spPr/>
        <p:txBody>
          <a:bodyPr/>
          <a:lstStyle/>
          <a:p>
            <a:fld id="{B44EF40D-E795-1349-9C92-C177AB06AF70}" type="slidenum">
              <a:rPr lang="en-US" smtClean="0"/>
              <a:pPr/>
              <a:t>16</a:t>
            </a:fld>
            <a:endParaRPr lang="en-US"/>
          </a:p>
        </p:txBody>
      </p:sp>
      <p:sp>
        <p:nvSpPr>
          <p:cNvPr id="7" name="Footer Placeholder 6"/>
          <p:cNvSpPr>
            <a:spLocks noGrp="1"/>
          </p:cNvSpPr>
          <p:nvPr>
            <p:ph type="ftr" sz="quarter" idx="11"/>
          </p:nvPr>
        </p:nvSpPr>
        <p:spPr/>
        <p:txBody>
          <a:bodyPr/>
          <a:lstStyle/>
          <a:p>
            <a:r>
              <a:rPr lang="en-US"/>
              <a:t>Pneumonia in Children 2018 Marangu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0" y="0"/>
            <a:ext cx="9144000" cy="575939"/>
          </a:xfrm>
          <a:noFill/>
        </p:spPr>
        <p:txBody>
          <a:bodyPr>
            <a:normAutofit fontScale="90000"/>
          </a:bodyPr>
          <a:lstStyle/>
          <a:p>
            <a:pPr>
              <a:defRPr/>
            </a:pPr>
            <a:r>
              <a:rPr lang="en-US" sz="3200" dirty="0">
                <a:latin typeface="Arial Narrow" pitchFamily="34" charset="0"/>
              </a:rPr>
              <a:t>Framework for Prevention &amp; Control of Pneumonia</a:t>
            </a:r>
          </a:p>
        </p:txBody>
      </p:sp>
      <p:pic>
        <p:nvPicPr>
          <p:cNvPr id="15363" name="Picture 3"/>
          <p:cNvPicPr>
            <a:picLocks noGrp="1" noChangeAspect="1" noChangeArrowheads="1"/>
          </p:cNvPicPr>
          <p:nvPr>
            <p:ph idx="1"/>
          </p:nvPr>
        </p:nvPicPr>
        <p:blipFill>
          <a:blip r:embed="rId3" cstate="print"/>
          <a:srcRect/>
          <a:stretch>
            <a:fillRect/>
          </a:stretch>
        </p:blipFill>
        <p:spPr>
          <a:xfrm>
            <a:off x="0" y="717045"/>
            <a:ext cx="9144000" cy="5461347"/>
          </a:xfrm>
          <a:noFill/>
        </p:spPr>
      </p:pic>
      <p:sp>
        <p:nvSpPr>
          <p:cNvPr id="15364" name="Rectangle 4"/>
          <p:cNvSpPr>
            <a:spLocks noChangeArrowheads="1"/>
          </p:cNvSpPr>
          <p:nvPr/>
        </p:nvSpPr>
        <p:spPr bwMode="auto">
          <a:xfrm>
            <a:off x="0" y="5171937"/>
            <a:ext cx="2436681" cy="830981"/>
          </a:xfrm>
          <a:prstGeom prst="rect">
            <a:avLst/>
          </a:prstGeom>
          <a:noFill/>
          <a:ln w="9525">
            <a:noFill/>
            <a:miter lim="800000"/>
            <a:headEnd/>
            <a:tailEnd/>
          </a:ln>
        </p:spPr>
        <p:txBody>
          <a:bodyPr lIns="91424" tIns="45712" rIns="91424" bIns="45712">
            <a:spAutoFit/>
          </a:bodyPr>
          <a:lstStyle/>
          <a:p>
            <a:pPr algn="ctr" defTabSz="914179"/>
            <a:r>
              <a:rPr lang="en-US" sz="1200" dirty="0"/>
              <a:t>Source: Global Action Plan for Prevention and Control of Pneumonia (GAPP), UNICEF/ WHO, November 2009</a:t>
            </a:r>
          </a:p>
        </p:txBody>
      </p:sp>
      <p:sp>
        <p:nvSpPr>
          <p:cNvPr id="5" name="Slide Number Placeholder 4"/>
          <p:cNvSpPr>
            <a:spLocks noGrp="1"/>
          </p:cNvSpPr>
          <p:nvPr>
            <p:ph type="sldNum" sz="quarter" idx="12"/>
          </p:nvPr>
        </p:nvSpPr>
        <p:spPr/>
        <p:txBody>
          <a:bodyPr/>
          <a:lstStyle/>
          <a:p>
            <a:fld id="{195960C4-BE30-4510-BEB9-66D026441F38}" type="slidenum">
              <a:rPr lang="en-US" smtClean="0"/>
              <a:pPr/>
              <a:t>17</a:t>
            </a:fld>
            <a:endParaRPr lang="en-US"/>
          </a:p>
        </p:txBody>
      </p:sp>
      <p:sp>
        <p:nvSpPr>
          <p:cNvPr id="6" name="Footer Placeholder 5"/>
          <p:cNvSpPr>
            <a:spLocks noGrp="1"/>
          </p:cNvSpPr>
          <p:nvPr>
            <p:ph type="ftr" sz="quarter" idx="11"/>
          </p:nvPr>
        </p:nvSpPr>
        <p:spPr/>
        <p:txBody>
          <a:bodyPr/>
          <a:lstStyle/>
          <a:p>
            <a:r>
              <a:rPr lang="en-US"/>
              <a:t>Pneumonia in Children 2018 Marangu</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ASANTE!</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36099" y="387655"/>
            <a:ext cx="8326902" cy="1209675"/>
          </a:xfrm>
        </p:spPr>
        <p:txBody>
          <a:bodyPr>
            <a:normAutofit/>
          </a:bodyPr>
          <a:lstStyle/>
          <a:p>
            <a:pPr eaLnBrk="1" hangingPunct="1"/>
            <a:r>
              <a:rPr lang="en-GB" sz="3600" dirty="0">
                <a:solidFill>
                  <a:schemeClr val="tx1"/>
                </a:solidFill>
                <a:ea typeface="ＭＳ Ｐゴシック" pitchFamily="25" charset="-128"/>
                <a:cs typeface="ＭＳ Ｐゴシック" pitchFamily="25" charset="-128"/>
              </a:rPr>
              <a:t>Pneumonia: Epidemiology, Diagnosis and Treatment</a:t>
            </a:r>
            <a:endParaRPr lang="en-US" sz="3600" dirty="0">
              <a:solidFill>
                <a:schemeClr val="tx1"/>
              </a:solidFill>
              <a:ea typeface="ＭＳ Ｐゴシック" pitchFamily="25" charset="-128"/>
              <a:cs typeface="ＭＳ Ｐゴシック" pitchFamily="25" charset="-128"/>
            </a:endParaRPr>
          </a:p>
        </p:txBody>
      </p:sp>
      <p:sp>
        <p:nvSpPr>
          <p:cNvPr id="19459" name="Rectangle 3"/>
          <p:cNvSpPr>
            <a:spLocks noGrp="1" noChangeArrowheads="1"/>
          </p:cNvSpPr>
          <p:nvPr>
            <p:ph type="body" idx="1"/>
          </p:nvPr>
        </p:nvSpPr>
        <p:spPr>
          <a:xfrm>
            <a:off x="838200" y="1885071"/>
            <a:ext cx="7761288" cy="4059979"/>
          </a:xfrm>
        </p:spPr>
        <p:txBody>
          <a:bodyPr>
            <a:normAutofit/>
          </a:bodyPr>
          <a:lstStyle/>
          <a:p>
            <a:pPr eaLnBrk="1" hangingPunct="1">
              <a:spcBef>
                <a:spcPct val="0"/>
              </a:spcBef>
              <a:spcAft>
                <a:spcPts val="2525"/>
              </a:spcAft>
            </a:pPr>
            <a:r>
              <a:rPr lang="en-GB" sz="2800" dirty="0">
                <a:ea typeface="ＭＳ Ｐゴシック" pitchFamily="25" charset="-128"/>
                <a:cs typeface="ＭＳ Ｐゴシック" pitchFamily="25" charset="-128"/>
              </a:rPr>
              <a:t>Epidemiology</a:t>
            </a:r>
          </a:p>
          <a:p>
            <a:pPr eaLnBrk="1" hangingPunct="1">
              <a:spcBef>
                <a:spcPct val="0"/>
              </a:spcBef>
              <a:spcAft>
                <a:spcPts val="2525"/>
              </a:spcAft>
            </a:pPr>
            <a:r>
              <a:rPr lang="en-GB" sz="2800" dirty="0">
                <a:ea typeface="ＭＳ Ｐゴシック" pitchFamily="25" charset="-128"/>
                <a:cs typeface="ＭＳ Ｐゴシック" pitchFamily="25" charset="-128"/>
              </a:rPr>
              <a:t>Aetiology of pneumonia	</a:t>
            </a:r>
          </a:p>
          <a:p>
            <a:pPr eaLnBrk="1" hangingPunct="1">
              <a:spcBef>
                <a:spcPct val="0"/>
              </a:spcBef>
              <a:spcAft>
                <a:spcPts val="1925"/>
              </a:spcAft>
            </a:pPr>
            <a:r>
              <a:rPr lang="en-GB" sz="2800" dirty="0">
                <a:ea typeface="ＭＳ Ｐゴシック" pitchFamily="25" charset="-128"/>
                <a:cs typeface="ＭＳ Ｐゴシック" pitchFamily="25" charset="-128"/>
              </a:rPr>
              <a:t>Diagnosis &amp; Classification </a:t>
            </a:r>
          </a:p>
          <a:p>
            <a:pPr eaLnBrk="1" hangingPunct="1">
              <a:spcBef>
                <a:spcPct val="0"/>
              </a:spcBef>
              <a:spcAft>
                <a:spcPts val="1925"/>
              </a:spcAft>
            </a:pPr>
            <a:r>
              <a:rPr lang="en-GB" sz="2800" dirty="0">
                <a:ea typeface="ＭＳ Ｐゴシック" pitchFamily="25" charset="-128"/>
                <a:cs typeface="ＭＳ Ｐゴシック" pitchFamily="25" charset="-128"/>
              </a:rPr>
              <a:t>Investigations</a:t>
            </a:r>
          </a:p>
          <a:p>
            <a:pPr eaLnBrk="1" hangingPunct="1">
              <a:spcBef>
                <a:spcPct val="0"/>
              </a:spcBef>
              <a:spcAft>
                <a:spcPts val="1925"/>
              </a:spcAft>
            </a:pPr>
            <a:r>
              <a:rPr lang="en-GB" sz="2800" dirty="0">
                <a:ea typeface="ＭＳ Ｐゴシック" pitchFamily="25" charset="-128"/>
                <a:cs typeface="ＭＳ Ｐゴシック" pitchFamily="25" charset="-128"/>
              </a:rPr>
              <a:t>Treatment</a:t>
            </a:r>
          </a:p>
          <a:p>
            <a:pPr eaLnBrk="1" hangingPunct="1">
              <a:spcBef>
                <a:spcPct val="0"/>
              </a:spcBef>
              <a:spcAft>
                <a:spcPts val="1925"/>
              </a:spcAft>
            </a:pPr>
            <a:r>
              <a:rPr lang="en-GB" sz="2800" dirty="0">
                <a:ea typeface="ＭＳ Ｐゴシック" pitchFamily="25" charset="-128"/>
                <a:cs typeface="ＭＳ Ｐゴシック" pitchFamily="25" charset="-128"/>
              </a:rPr>
              <a:t>Prevention</a:t>
            </a:r>
          </a:p>
        </p:txBody>
      </p:sp>
      <p:sp>
        <p:nvSpPr>
          <p:cNvPr id="6" name="Slide Number Placeholder 5"/>
          <p:cNvSpPr>
            <a:spLocks noGrp="1"/>
          </p:cNvSpPr>
          <p:nvPr>
            <p:ph type="sldNum" sz="quarter" idx="12"/>
          </p:nvPr>
        </p:nvSpPr>
        <p:spPr/>
        <p:txBody>
          <a:bodyPr/>
          <a:lstStyle/>
          <a:p>
            <a:fld id="{B44EF40D-E795-1349-9C92-C177AB06AF70}" type="slidenum">
              <a:rPr lang="en-US" smtClean="0"/>
              <a:pPr/>
              <a:t>2</a:t>
            </a:fld>
            <a:endParaRPr lang="en-US"/>
          </a:p>
        </p:txBody>
      </p:sp>
      <p:sp>
        <p:nvSpPr>
          <p:cNvPr id="7" name="Footer Placeholder 6"/>
          <p:cNvSpPr>
            <a:spLocks noGrp="1"/>
          </p:cNvSpPr>
          <p:nvPr>
            <p:ph type="ftr" sz="quarter" idx="11"/>
          </p:nvPr>
        </p:nvSpPr>
        <p:spPr/>
        <p:txBody>
          <a:bodyPr/>
          <a:lstStyle/>
          <a:p>
            <a:r>
              <a:rPr lang="en-US"/>
              <a:t>Pneumonia in Children 2018 Marangu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381000" y="182880"/>
            <a:ext cx="8407297" cy="980537"/>
          </a:xfrm>
        </p:spPr>
        <p:txBody>
          <a:bodyPr/>
          <a:lstStyle/>
          <a:p>
            <a:pPr defTabSz="914179">
              <a:spcBef>
                <a:spcPct val="50000"/>
              </a:spcBef>
            </a:pPr>
            <a:r>
              <a:rPr lang="en-US" sz="2800" dirty="0"/>
              <a:t>Main Causes of Under-five mortality, African Region</a:t>
            </a:r>
          </a:p>
        </p:txBody>
      </p:sp>
      <p:grpSp>
        <p:nvGrpSpPr>
          <p:cNvPr id="2" name="Group 3"/>
          <p:cNvGrpSpPr>
            <a:grpSpLocks/>
          </p:cNvGrpSpPr>
          <p:nvPr/>
        </p:nvGrpSpPr>
        <p:grpSpPr bwMode="auto">
          <a:xfrm>
            <a:off x="5867564" y="1778214"/>
            <a:ext cx="2957242" cy="3694622"/>
            <a:chOff x="3908" y="1418"/>
            <a:chExt cx="1863" cy="2327"/>
          </a:xfrm>
        </p:grpSpPr>
        <p:sp>
          <p:nvSpPr>
            <p:cNvPr id="9223" name="Text Box 4"/>
            <p:cNvSpPr txBox="1">
              <a:spLocks noChangeArrowheads="1"/>
            </p:cNvSpPr>
            <p:nvPr/>
          </p:nvSpPr>
          <p:spPr bwMode="auto">
            <a:xfrm>
              <a:off x="4436" y="1418"/>
              <a:ext cx="1324" cy="672"/>
            </a:xfrm>
            <a:prstGeom prst="rect">
              <a:avLst/>
            </a:prstGeom>
            <a:noFill/>
            <a:ln w="19050">
              <a:solidFill>
                <a:schemeClr val="tx1"/>
              </a:solidFill>
              <a:miter lim="800000"/>
              <a:headEnd/>
              <a:tailEnd/>
            </a:ln>
          </p:spPr>
          <p:txBody>
            <a:bodyPr wrap="square" lIns="104306" tIns="52153" rIns="104306" bIns="52153">
              <a:spAutoFit/>
            </a:bodyPr>
            <a:lstStyle/>
            <a:p>
              <a:pPr algn="ctr" defTabSz="914179" eaLnBrk="0" hangingPunct="0">
                <a:spcBef>
                  <a:spcPct val="50000"/>
                </a:spcBef>
              </a:pPr>
              <a:r>
                <a:rPr lang="en-GB" sz="2000" dirty="0">
                  <a:latin typeface="Tahoma" charset="0"/>
                </a:rPr>
                <a:t>1.2 million babies die in the first month </a:t>
              </a:r>
              <a:endParaRPr lang="en-US" sz="2000" dirty="0">
                <a:latin typeface="Tahoma" charset="0"/>
              </a:endParaRPr>
            </a:p>
          </p:txBody>
        </p:sp>
        <p:sp>
          <p:nvSpPr>
            <p:cNvPr id="9224" name="Text Box 5"/>
            <p:cNvSpPr txBox="1">
              <a:spLocks noChangeArrowheads="1"/>
            </p:cNvSpPr>
            <p:nvPr/>
          </p:nvSpPr>
          <p:spPr bwMode="auto">
            <a:xfrm>
              <a:off x="4004" y="2122"/>
              <a:ext cx="1744" cy="648"/>
            </a:xfrm>
            <a:prstGeom prst="rect">
              <a:avLst/>
            </a:prstGeom>
            <a:noFill/>
            <a:ln w="19050">
              <a:solidFill>
                <a:schemeClr val="tx1"/>
              </a:solidFill>
              <a:miter lim="800000"/>
              <a:headEnd/>
              <a:tailEnd/>
            </a:ln>
          </p:spPr>
          <p:txBody>
            <a:bodyPr wrap="square" lIns="104306" tIns="52153" rIns="104306" bIns="52153">
              <a:spAutoFit/>
            </a:bodyPr>
            <a:lstStyle/>
            <a:p>
              <a:pPr algn="ctr" defTabSz="914179" eaLnBrk="0" hangingPunct="0">
                <a:spcBef>
                  <a:spcPct val="50000"/>
                </a:spcBef>
              </a:pPr>
              <a:r>
                <a:rPr lang="en-GB" sz="2000" dirty="0">
                  <a:solidFill>
                    <a:srgbClr val="FF0000"/>
                  </a:solidFill>
                  <a:latin typeface="Tahoma" charset="0"/>
                </a:rPr>
                <a:t>Almost 1 million children die from pneumonia</a:t>
              </a:r>
              <a:endParaRPr lang="en-US" sz="2000" dirty="0">
                <a:solidFill>
                  <a:srgbClr val="FF0000"/>
                </a:solidFill>
                <a:latin typeface="Tahoma" charset="0"/>
              </a:endParaRPr>
            </a:p>
          </p:txBody>
        </p:sp>
        <p:sp>
          <p:nvSpPr>
            <p:cNvPr id="9225" name="Text Box 6"/>
            <p:cNvSpPr txBox="1">
              <a:spLocks noChangeArrowheads="1"/>
            </p:cNvSpPr>
            <p:nvPr/>
          </p:nvSpPr>
          <p:spPr bwMode="auto">
            <a:xfrm>
              <a:off x="3908" y="3274"/>
              <a:ext cx="1860" cy="471"/>
            </a:xfrm>
            <a:prstGeom prst="rect">
              <a:avLst/>
            </a:prstGeom>
            <a:noFill/>
            <a:ln w="19050">
              <a:solidFill>
                <a:schemeClr val="tx1"/>
              </a:solidFill>
              <a:miter lim="800000"/>
              <a:headEnd/>
              <a:tailEnd/>
            </a:ln>
          </p:spPr>
          <p:txBody>
            <a:bodyPr lIns="104306" tIns="52153" rIns="104306" bIns="52153">
              <a:spAutoFit/>
            </a:bodyPr>
            <a:lstStyle/>
            <a:p>
              <a:pPr algn="ctr" defTabSz="914179" eaLnBrk="0" hangingPunct="0">
                <a:spcBef>
                  <a:spcPct val="50000"/>
                </a:spcBef>
              </a:pPr>
              <a:r>
                <a:rPr lang="en-GB" sz="2000" dirty="0">
                  <a:latin typeface="Tahoma" charset="0"/>
                </a:rPr>
                <a:t>763,000 children die from diarrhoea</a:t>
              </a:r>
              <a:endParaRPr lang="en-US" sz="2000" dirty="0">
                <a:latin typeface="Tahoma" charset="0"/>
              </a:endParaRPr>
            </a:p>
          </p:txBody>
        </p:sp>
        <p:sp>
          <p:nvSpPr>
            <p:cNvPr id="9226" name="Text Box 7"/>
            <p:cNvSpPr txBox="1">
              <a:spLocks noChangeArrowheads="1"/>
            </p:cNvSpPr>
            <p:nvPr/>
          </p:nvSpPr>
          <p:spPr bwMode="auto">
            <a:xfrm>
              <a:off x="3956" y="2794"/>
              <a:ext cx="1815" cy="472"/>
            </a:xfrm>
            <a:prstGeom prst="rect">
              <a:avLst/>
            </a:prstGeom>
            <a:noFill/>
            <a:ln w="19050">
              <a:solidFill>
                <a:schemeClr val="tx1"/>
              </a:solidFill>
              <a:miter lim="800000"/>
              <a:headEnd/>
              <a:tailEnd/>
            </a:ln>
          </p:spPr>
          <p:txBody>
            <a:bodyPr lIns="104306" tIns="52153" rIns="104306" bIns="52153">
              <a:spAutoFit/>
            </a:bodyPr>
            <a:lstStyle/>
            <a:p>
              <a:pPr algn="ctr" defTabSz="914179" eaLnBrk="0" hangingPunct="0">
                <a:spcBef>
                  <a:spcPct val="50000"/>
                </a:spcBef>
              </a:pPr>
              <a:r>
                <a:rPr lang="en-GB" sz="2000" dirty="0">
                  <a:latin typeface="Tahoma" charset="0"/>
                </a:rPr>
                <a:t>800,000 children die from malaria</a:t>
              </a:r>
              <a:endParaRPr lang="en-US" sz="2000" dirty="0">
                <a:latin typeface="Tahoma" charset="0"/>
              </a:endParaRPr>
            </a:p>
          </p:txBody>
        </p:sp>
      </p:grpSp>
      <p:pic>
        <p:nvPicPr>
          <p:cNvPr id="9220" name="Picture 8"/>
          <p:cNvPicPr>
            <a:picLocks noChangeAspect="1" noChangeArrowheads="1"/>
          </p:cNvPicPr>
          <p:nvPr/>
        </p:nvPicPr>
        <p:blipFill>
          <a:blip r:embed="rId3" cstate="print"/>
          <a:srcRect/>
          <a:stretch>
            <a:fillRect/>
          </a:stretch>
        </p:blipFill>
        <p:spPr bwMode="auto">
          <a:xfrm>
            <a:off x="0" y="1752600"/>
            <a:ext cx="6248400" cy="3477234"/>
          </a:xfrm>
          <a:prstGeom prst="rect">
            <a:avLst/>
          </a:prstGeom>
          <a:noFill/>
          <a:ln w="9525">
            <a:noFill/>
            <a:miter lim="800000"/>
            <a:headEnd/>
            <a:tailEnd/>
          </a:ln>
        </p:spPr>
      </p:pic>
      <p:sp>
        <p:nvSpPr>
          <p:cNvPr id="9221" name="Text Box 9"/>
          <p:cNvSpPr txBox="1">
            <a:spLocks noChangeArrowheads="1"/>
          </p:cNvSpPr>
          <p:nvPr/>
        </p:nvSpPr>
        <p:spPr bwMode="auto">
          <a:xfrm>
            <a:off x="564466" y="5989188"/>
            <a:ext cx="5119468" cy="367162"/>
          </a:xfrm>
          <a:prstGeom prst="rect">
            <a:avLst/>
          </a:prstGeom>
          <a:noFill/>
          <a:ln w="9525">
            <a:noFill/>
            <a:miter lim="800000"/>
            <a:headEnd/>
            <a:tailEnd/>
          </a:ln>
        </p:spPr>
        <p:txBody>
          <a:bodyPr wrap="square" lIns="91424" tIns="45712" rIns="91424" bIns="45712">
            <a:spAutoFit/>
          </a:bodyPr>
          <a:lstStyle/>
          <a:p>
            <a:pPr defTabSz="914179">
              <a:spcBef>
                <a:spcPct val="50000"/>
              </a:spcBef>
            </a:pPr>
            <a:r>
              <a:rPr lang="en-US" dirty="0">
                <a:solidFill>
                  <a:srgbClr val="000000"/>
                </a:solidFill>
                <a:latin typeface="Tahoma" charset="0"/>
              </a:rPr>
              <a:t>Source: WHO, World Health Statistics, 2009</a:t>
            </a:r>
          </a:p>
        </p:txBody>
      </p:sp>
      <p:sp>
        <p:nvSpPr>
          <p:cNvPr id="10" name="TextBox 9"/>
          <p:cNvSpPr txBox="1"/>
          <p:nvPr/>
        </p:nvSpPr>
        <p:spPr>
          <a:xfrm>
            <a:off x="5715000" y="5486400"/>
            <a:ext cx="3124200" cy="707886"/>
          </a:xfrm>
          <a:prstGeom prst="rect">
            <a:avLst/>
          </a:prstGeom>
          <a:noFill/>
          <a:ln cmpd="sng">
            <a:solidFill>
              <a:schemeClr val="tx1"/>
            </a:solidFill>
          </a:ln>
        </p:spPr>
        <p:txBody>
          <a:bodyPr wrap="square" rtlCol="0">
            <a:spAutoFit/>
          </a:bodyPr>
          <a:lstStyle/>
          <a:p>
            <a:r>
              <a:rPr lang="en-US" sz="2000" dirty="0"/>
              <a:t>30% of deaths associated </a:t>
            </a:r>
          </a:p>
          <a:p>
            <a:r>
              <a:rPr lang="en-US" sz="2000" dirty="0"/>
              <a:t>with MALNUTRITION</a:t>
            </a:r>
          </a:p>
        </p:txBody>
      </p:sp>
      <p:sp>
        <p:nvSpPr>
          <p:cNvPr id="11" name="Slide Number Placeholder 10"/>
          <p:cNvSpPr>
            <a:spLocks noGrp="1"/>
          </p:cNvSpPr>
          <p:nvPr>
            <p:ph type="sldNum" sz="quarter" idx="12"/>
          </p:nvPr>
        </p:nvSpPr>
        <p:spPr/>
        <p:txBody>
          <a:bodyPr/>
          <a:lstStyle/>
          <a:p>
            <a:fld id="{195960C4-BE30-4510-BEB9-66D026441F38}" type="slidenum">
              <a:rPr lang="en-US" smtClean="0"/>
              <a:pPr/>
              <a:t>3</a:t>
            </a:fld>
            <a:endParaRPr lang="en-US"/>
          </a:p>
        </p:txBody>
      </p:sp>
      <p:sp>
        <p:nvSpPr>
          <p:cNvPr id="12" name="Footer Placeholder 11"/>
          <p:cNvSpPr>
            <a:spLocks noGrp="1"/>
          </p:cNvSpPr>
          <p:nvPr>
            <p:ph type="ftr" sz="quarter" idx="11"/>
          </p:nvPr>
        </p:nvSpPr>
        <p:spPr/>
        <p:txBody>
          <a:bodyPr/>
          <a:lstStyle/>
          <a:p>
            <a:r>
              <a:rPr lang="en-US"/>
              <a:t>Pneumonia in Children 2018 Marangu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1219200" y="152400"/>
            <a:ext cx="7924800" cy="685800"/>
          </a:xfrm>
          <a:ln/>
        </p:spPr>
        <p:txBody>
          <a:bodyPr>
            <a:normAutofit fontScale="90000"/>
          </a:bodyPr>
          <a:lstStyle/>
          <a:p>
            <a:r>
              <a:rPr lang="en-GB" sz="4000"/>
              <a:t>Pneumonia kills more children than any other illness….</a:t>
            </a:r>
          </a:p>
        </p:txBody>
      </p:sp>
      <p:sp>
        <p:nvSpPr>
          <p:cNvPr id="14339" name="Line 3"/>
          <p:cNvSpPr>
            <a:spLocks noChangeShapeType="1"/>
          </p:cNvSpPr>
          <p:nvPr/>
        </p:nvSpPr>
        <p:spPr bwMode="auto">
          <a:xfrm>
            <a:off x="1695450" y="3209925"/>
            <a:ext cx="6642100" cy="0"/>
          </a:xfrm>
          <a:prstGeom prst="line">
            <a:avLst/>
          </a:prstGeom>
          <a:noFill/>
          <a:ln w="12700">
            <a:solidFill>
              <a:schemeClr val="tx1"/>
            </a:solidFill>
            <a:round/>
            <a:headEnd/>
            <a:tailEnd/>
          </a:ln>
        </p:spPr>
        <p:txBody>
          <a:bodyPr wrap="none" lIns="95785" tIns="47893" rIns="95785" bIns="47893" anchor="ctr"/>
          <a:lstStyle/>
          <a:p>
            <a:endParaRPr lang="en-US"/>
          </a:p>
        </p:txBody>
      </p:sp>
      <p:sp>
        <p:nvSpPr>
          <p:cNvPr id="14340" name="Line 4"/>
          <p:cNvSpPr>
            <a:spLocks noChangeShapeType="1"/>
          </p:cNvSpPr>
          <p:nvPr/>
        </p:nvSpPr>
        <p:spPr bwMode="auto">
          <a:xfrm>
            <a:off x="1695450" y="3819525"/>
            <a:ext cx="6642100" cy="0"/>
          </a:xfrm>
          <a:prstGeom prst="line">
            <a:avLst/>
          </a:prstGeom>
          <a:noFill/>
          <a:ln w="12700">
            <a:solidFill>
              <a:schemeClr val="tx1"/>
            </a:solidFill>
            <a:round/>
            <a:headEnd/>
            <a:tailEnd/>
          </a:ln>
        </p:spPr>
        <p:txBody>
          <a:bodyPr wrap="none" lIns="95785" tIns="47893" rIns="95785" bIns="47893" anchor="ctr"/>
          <a:lstStyle/>
          <a:p>
            <a:endParaRPr lang="en-US"/>
          </a:p>
        </p:txBody>
      </p:sp>
      <p:sp>
        <p:nvSpPr>
          <p:cNvPr id="14341" name="Line 5"/>
          <p:cNvSpPr>
            <a:spLocks noChangeShapeType="1"/>
          </p:cNvSpPr>
          <p:nvPr/>
        </p:nvSpPr>
        <p:spPr bwMode="auto">
          <a:xfrm>
            <a:off x="1695450" y="1990725"/>
            <a:ext cx="6642100" cy="0"/>
          </a:xfrm>
          <a:prstGeom prst="line">
            <a:avLst/>
          </a:prstGeom>
          <a:noFill/>
          <a:ln w="12700">
            <a:solidFill>
              <a:schemeClr val="tx1"/>
            </a:solidFill>
            <a:round/>
            <a:headEnd/>
            <a:tailEnd/>
          </a:ln>
        </p:spPr>
        <p:txBody>
          <a:bodyPr wrap="none" lIns="95785" tIns="47893" rIns="95785" bIns="47893" anchor="ctr"/>
          <a:lstStyle/>
          <a:p>
            <a:endParaRPr lang="en-US"/>
          </a:p>
        </p:txBody>
      </p:sp>
      <p:sp>
        <p:nvSpPr>
          <p:cNvPr id="14342" name="Line 6"/>
          <p:cNvSpPr>
            <a:spLocks noChangeShapeType="1"/>
          </p:cNvSpPr>
          <p:nvPr/>
        </p:nvSpPr>
        <p:spPr bwMode="auto">
          <a:xfrm>
            <a:off x="1695450" y="1381125"/>
            <a:ext cx="6642100" cy="0"/>
          </a:xfrm>
          <a:prstGeom prst="line">
            <a:avLst/>
          </a:prstGeom>
          <a:noFill/>
          <a:ln w="12700">
            <a:solidFill>
              <a:schemeClr val="tx1"/>
            </a:solidFill>
            <a:round/>
            <a:headEnd/>
            <a:tailEnd/>
          </a:ln>
        </p:spPr>
        <p:txBody>
          <a:bodyPr wrap="none" lIns="95785" tIns="47893" rIns="95785" bIns="47893" anchor="ctr"/>
          <a:lstStyle/>
          <a:p>
            <a:endParaRPr lang="en-US"/>
          </a:p>
        </p:txBody>
      </p:sp>
      <p:sp>
        <p:nvSpPr>
          <p:cNvPr id="14343" name="Line 7"/>
          <p:cNvSpPr>
            <a:spLocks noChangeShapeType="1"/>
          </p:cNvSpPr>
          <p:nvPr/>
        </p:nvSpPr>
        <p:spPr bwMode="auto">
          <a:xfrm>
            <a:off x="1695450" y="2600325"/>
            <a:ext cx="6642100" cy="0"/>
          </a:xfrm>
          <a:prstGeom prst="line">
            <a:avLst/>
          </a:prstGeom>
          <a:noFill/>
          <a:ln w="12700">
            <a:solidFill>
              <a:schemeClr val="tx1"/>
            </a:solidFill>
            <a:round/>
            <a:headEnd/>
            <a:tailEnd/>
          </a:ln>
        </p:spPr>
        <p:txBody>
          <a:bodyPr wrap="none" lIns="95785" tIns="47893" rIns="95785" bIns="47893" anchor="ctr"/>
          <a:lstStyle/>
          <a:p>
            <a:endParaRPr lang="en-US"/>
          </a:p>
        </p:txBody>
      </p:sp>
      <p:sp>
        <p:nvSpPr>
          <p:cNvPr id="14344" name="Line 8"/>
          <p:cNvSpPr>
            <a:spLocks noChangeShapeType="1"/>
          </p:cNvSpPr>
          <p:nvPr/>
        </p:nvSpPr>
        <p:spPr bwMode="auto">
          <a:xfrm>
            <a:off x="1695450" y="4425950"/>
            <a:ext cx="6642100" cy="0"/>
          </a:xfrm>
          <a:prstGeom prst="line">
            <a:avLst/>
          </a:prstGeom>
          <a:noFill/>
          <a:ln w="12700">
            <a:solidFill>
              <a:schemeClr val="tx1"/>
            </a:solidFill>
            <a:round/>
            <a:headEnd/>
            <a:tailEnd/>
          </a:ln>
        </p:spPr>
        <p:txBody>
          <a:bodyPr wrap="none" lIns="95785" tIns="47893" rIns="95785" bIns="47893" anchor="ctr"/>
          <a:lstStyle/>
          <a:p>
            <a:endParaRPr lang="en-US"/>
          </a:p>
        </p:txBody>
      </p:sp>
      <p:sp>
        <p:nvSpPr>
          <p:cNvPr id="14345" name="Line 9"/>
          <p:cNvSpPr>
            <a:spLocks noChangeShapeType="1"/>
          </p:cNvSpPr>
          <p:nvPr/>
        </p:nvSpPr>
        <p:spPr bwMode="auto">
          <a:xfrm>
            <a:off x="1695450" y="5035550"/>
            <a:ext cx="6642100" cy="0"/>
          </a:xfrm>
          <a:prstGeom prst="line">
            <a:avLst/>
          </a:prstGeom>
          <a:noFill/>
          <a:ln w="12700">
            <a:solidFill>
              <a:schemeClr val="tx1"/>
            </a:solidFill>
            <a:round/>
            <a:headEnd/>
            <a:tailEnd/>
          </a:ln>
        </p:spPr>
        <p:txBody>
          <a:bodyPr wrap="none" lIns="95785" tIns="47893" rIns="95785" bIns="47893" anchor="ctr"/>
          <a:lstStyle/>
          <a:p>
            <a:endParaRPr lang="en-US"/>
          </a:p>
        </p:txBody>
      </p:sp>
      <p:sp>
        <p:nvSpPr>
          <p:cNvPr id="14346" name="Text Box 10"/>
          <p:cNvSpPr txBox="1">
            <a:spLocks noChangeArrowheads="1"/>
          </p:cNvSpPr>
          <p:nvPr/>
        </p:nvSpPr>
        <p:spPr bwMode="auto">
          <a:xfrm rot="-5400000">
            <a:off x="-784225" y="2597150"/>
            <a:ext cx="3467100" cy="406400"/>
          </a:xfrm>
          <a:prstGeom prst="rect">
            <a:avLst/>
          </a:prstGeom>
          <a:noFill/>
          <a:ln w="12700">
            <a:noFill/>
            <a:miter lim="800000"/>
            <a:headEnd/>
            <a:tailEnd/>
          </a:ln>
        </p:spPr>
        <p:txBody>
          <a:bodyPr lIns="103016" tIns="51508" rIns="103016" bIns="51508">
            <a:spAutoFit/>
          </a:bodyPr>
          <a:lstStyle/>
          <a:p>
            <a:pPr defTabSz="860425" eaLnBrk="0" hangingPunct="0">
              <a:spcBef>
                <a:spcPct val="50000"/>
              </a:spcBef>
            </a:pPr>
            <a:r>
              <a:rPr lang="en-US" altLang="en-US" sz="2000" b="1">
                <a:solidFill>
                  <a:srgbClr val="000066"/>
                </a:solidFill>
              </a:rPr>
              <a:t>Deaths (millions)</a:t>
            </a:r>
            <a:endParaRPr lang="en-US" altLang="en-US" sz="3600" b="1">
              <a:solidFill>
                <a:srgbClr val="000066"/>
              </a:solidFill>
            </a:endParaRPr>
          </a:p>
        </p:txBody>
      </p:sp>
      <p:grpSp>
        <p:nvGrpSpPr>
          <p:cNvPr id="2" name="Group 11"/>
          <p:cNvGrpSpPr>
            <a:grpSpLocks/>
          </p:cNvGrpSpPr>
          <p:nvPr/>
        </p:nvGrpSpPr>
        <p:grpSpPr bwMode="auto">
          <a:xfrm>
            <a:off x="4238625" y="1543050"/>
            <a:ext cx="1876425" cy="482600"/>
            <a:chOff x="2700" y="1426"/>
            <a:chExt cx="1208" cy="260"/>
          </a:xfrm>
        </p:grpSpPr>
        <p:sp>
          <p:nvSpPr>
            <p:cNvPr id="14348" name="Rectangle 12"/>
            <p:cNvSpPr>
              <a:spLocks noChangeArrowheads="1"/>
            </p:cNvSpPr>
            <p:nvPr/>
          </p:nvSpPr>
          <p:spPr bwMode="auto">
            <a:xfrm>
              <a:off x="2700" y="1426"/>
              <a:ext cx="240" cy="260"/>
            </a:xfrm>
            <a:prstGeom prst="rect">
              <a:avLst/>
            </a:prstGeom>
            <a:solidFill>
              <a:srgbClr val="FFFF00"/>
            </a:solidFill>
            <a:ln w="12700">
              <a:solidFill>
                <a:schemeClr val="bg2"/>
              </a:solidFill>
              <a:miter lim="800000"/>
              <a:headEnd/>
              <a:tailEnd/>
            </a:ln>
          </p:spPr>
          <p:txBody>
            <a:bodyPr lIns="103016" tIns="51508" rIns="103016" bIns="51508">
              <a:spAutoFit/>
            </a:bodyPr>
            <a:lstStyle/>
            <a:p>
              <a:pPr algn="ctr" eaLnBrk="0" hangingPunct="0"/>
              <a:endParaRPr lang="en-US" b="1">
                <a:latin typeface="Times" charset="0"/>
              </a:endParaRPr>
            </a:p>
          </p:txBody>
        </p:sp>
        <p:sp>
          <p:nvSpPr>
            <p:cNvPr id="14349" name="Text Box 13"/>
            <p:cNvSpPr txBox="1">
              <a:spLocks noChangeArrowheads="1"/>
            </p:cNvSpPr>
            <p:nvPr/>
          </p:nvSpPr>
          <p:spPr bwMode="auto">
            <a:xfrm>
              <a:off x="2958" y="1426"/>
              <a:ext cx="950" cy="220"/>
            </a:xfrm>
            <a:prstGeom prst="rect">
              <a:avLst/>
            </a:prstGeom>
            <a:noFill/>
            <a:ln w="12700">
              <a:noFill/>
              <a:miter lim="800000"/>
              <a:headEnd/>
              <a:tailEnd/>
            </a:ln>
          </p:spPr>
          <p:txBody>
            <a:bodyPr lIns="103016" tIns="51508" rIns="103016" bIns="51508">
              <a:spAutoFit/>
            </a:bodyPr>
            <a:lstStyle/>
            <a:p>
              <a:pPr defTabSz="860425" eaLnBrk="0" hangingPunct="0">
                <a:spcBef>
                  <a:spcPct val="50000"/>
                </a:spcBef>
              </a:pPr>
              <a:r>
                <a:rPr lang="en-US" altLang="en-US" sz="2000" b="1">
                  <a:solidFill>
                    <a:srgbClr val="000066"/>
                  </a:solidFill>
                  <a:latin typeface="Arial Narrow" pitchFamily="34" charset="0"/>
                </a:rPr>
                <a:t>&lt; 5 years old</a:t>
              </a:r>
              <a:endParaRPr lang="en-US" altLang="en-US" sz="3600" b="1">
                <a:solidFill>
                  <a:srgbClr val="000066"/>
                </a:solidFill>
                <a:latin typeface="Arial Narrow" pitchFamily="34" charset="0"/>
              </a:endParaRPr>
            </a:p>
          </p:txBody>
        </p:sp>
      </p:grpSp>
      <p:sp>
        <p:nvSpPr>
          <p:cNvPr id="14350" name="Rectangle 14"/>
          <p:cNvSpPr>
            <a:spLocks noChangeArrowheads="1"/>
          </p:cNvSpPr>
          <p:nvPr/>
        </p:nvSpPr>
        <p:spPr bwMode="auto">
          <a:xfrm>
            <a:off x="6604000" y="1543050"/>
            <a:ext cx="219075" cy="479425"/>
          </a:xfrm>
          <a:prstGeom prst="rect">
            <a:avLst/>
          </a:prstGeom>
          <a:solidFill>
            <a:srgbClr val="CC0000"/>
          </a:solidFill>
          <a:ln w="12700">
            <a:solidFill>
              <a:schemeClr val="bg2"/>
            </a:solidFill>
            <a:miter lim="800000"/>
            <a:headEnd/>
            <a:tailEnd/>
          </a:ln>
        </p:spPr>
        <p:txBody>
          <a:bodyPr wrap="none" lIns="103016" tIns="51508" rIns="103016" bIns="51508">
            <a:spAutoFit/>
          </a:bodyPr>
          <a:lstStyle/>
          <a:p>
            <a:pPr algn="ctr" eaLnBrk="0" hangingPunct="0"/>
            <a:endParaRPr lang="en-US" b="1">
              <a:latin typeface="Times" charset="0"/>
            </a:endParaRPr>
          </a:p>
        </p:txBody>
      </p:sp>
      <p:sp>
        <p:nvSpPr>
          <p:cNvPr id="14351" name="Rectangle 15"/>
          <p:cNvSpPr>
            <a:spLocks noChangeArrowheads="1"/>
          </p:cNvSpPr>
          <p:nvPr/>
        </p:nvSpPr>
        <p:spPr bwMode="auto">
          <a:xfrm>
            <a:off x="6864350" y="1539875"/>
            <a:ext cx="1473200" cy="406400"/>
          </a:xfrm>
          <a:prstGeom prst="rect">
            <a:avLst/>
          </a:prstGeom>
          <a:noFill/>
          <a:ln w="12700">
            <a:noFill/>
            <a:miter lim="800000"/>
            <a:headEnd/>
            <a:tailEnd/>
          </a:ln>
        </p:spPr>
        <p:txBody>
          <a:bodyPr wrap="none" lIns="103016" tIns="51508" rIns="103016" bIns="51508">
            <a:spAutoFit/>
          </a:bodyPr>
          <a:lstStyle/>
          <a:p>
            <a:pPr defTabSz="860425" eaLnBrk="0" hangingPunct="0"/>
            <a:r>
              <a:rPr lang="en-US" altLang="en-US" sz="2000" b="1">
                <a:solidFill>
                  <a:srgbClr val="000066"/>
                </a:solidFill>
                <a:latin typeface="Arial Narrow" pitchFamily="34" charset="0"/>
              </a:rPr>
              <a:t>&gt; 5 years old</a:t>
            </a:r>
          </a:p>
        </p:txBody>
      </p:sp>
      <p:sp>
        <p:nvSpPr>
          <p:cNvPr id="14352" name="Freeform 16"/>
          <p:cNvSpPr>
            <a:spLocks/>
          </p:cNvSpPr>
          <p:nvPr/>
        </p:nvSpPr>
        <p:spPr bwMode="auto">
          <a:xfrm>
            <a:off x="1685925" y="5356225"/>
            <a:ext cx="6651625" cy="285750"/>
          </a:xfrm>
          <a:custGeom>
            <a:avLst/>
            <a:gdLst>
              <a:gd name="T0" fmla="*/ 0 w 4126"/>
              <a:gd name="T1" fmla="*/ 2147483647 h 155"/>
              <a:gd name="T2" fmla="*/ 2147483647 w 4126"/>
              <a:gd name="T3" fmla="*/ 0 h 155"/>
              <a:gd name="T4" fmla="*/ 2147483647 w 4126"/>
              <a:gd name="T5" fmla="*/ 0 h 155"/>
              <a:gd name="T6" fmla="*/ 2147483647 w 4126"/>
              <a:gd name="T7" fmla="*/ 2147483647 h 155"/>
              <a:gd name="T8" fmla="*/ 0 w 4126"/>
              <a:gd name="T9" fmla="*/ 2147483647 h 155"/>
              <a:gd name="T10" fmla="*/ 0 60000 65536"/>
              <a:gd name="T11" fmla="*/ 0 60000 65536"/>
              <a:gd name="T12" fmla="*/ 0 60000 65536"/>
              <a:gd name="T13" fmla="*/ 0 60000 65536"/>
              <a:gd name="T14" fmla="*/ 0 60000 65536"/>
              <a:gd name="T15" fmla="*/ 0 w 4126"/>
              <a:gd name="T16" fmla="*/ 0 h 155"/>
              <a:gd name="T17" fmla="*/ 4126 w 4126"/>
              <a:gd name="T18" fmla="*/ 155 h 155"/>
            </a:gdLst>
            <a:ahLst/>
            <a:cxnLst>
              <a:cxn ang="T10">
                <a:pos x="T0" y="T1"/>
              </a:cxn>
              <a:cxn ang="T11">
                <a:pos x="T2" y="T3"/>
              </a:cxn>
              <a:cxn ang="T12">
                <a:pos x="T4" y="T5"/>
              </a:cxn>
              <a:cxn ang="T13">
                <a:pos x="T6" y="T7"/>
              </a:cxn>
              <a:cxn ang="T14">
                <a:pos x="T8" y="T9"/>
              </a:cxn>
            </a:cxnLst>
            <a:rect l="T15" t="T16" r="T17" b="T18"/>
            <a:pathLst>
              <a:path w="4126" h="155">
                <a:moveTo>
                  <a:pt x="0" y="155"/>
                </a:moveTo>
                <a:lnTo>
                  <a:pt x="173" y="0"/>
                </a:lnTo>
                <a:lnTo>
                  <a:pt x="4126" y="0"/>
                </a:lnTo>
                <a:lnTo>
                  <a:pt x="3952" y="155"/>
                </a:lnTo>
                <a:lnTo>
                  <a:pt x="0" y="155"/>
                </a:lnTo>
                <a:close/>
              </a:path>
            </a:pathLst>
          </a:custGeom>
          <a:solidFill>
            <a:srgbClr val="3366CC"/>
          </a:solidFill>
          <a:ln w="9525">
            <a:noFill/>
            <a:round/>
            <a:headEnd/>
            <a:tailEnd/>
          </a:ln>
        </p:spPr>
        <p:txBody>
          <a:bodyPr/>
          <a:lstStyle/>
          <a:p>
            <a:pPr algn="ctr" eaLnBrk="0" hangingPunct="0"/>
            <a:endParaRPr lang="en-US" b="1">
              <a:latin typeface="Times" charset="0"/>
            </a:endParaRPr>
          </a:p>
        </p:txBody>
      </p:sp>
      <p:sp>
        <p:nvSpPr>
          <p:cNvPr id="14353" name="Freeform 17"/>
          <p:cNvSpPr>
            <a:spLocks/>
          </p:cNvSpPr>
          <p:nvPr/>
        </p:nvSpPr>
        <p:spPr bwMode="auto">
          <a:xfrm>
            <a:off x="1685925" y="1108075"/>
            <a:ext cx="279400" cy="4533900"/>
          </a:xfrm>
          <a:custGeom>
            <a:avLst/>
            <a:gdLst>
              <a:gd name="T0" fmla="*/ 0 w 173"/>
              <a:gd name="T1" fmla="*/ 2147483647 h 2449"/>
              <a:gd name="T2" fmla="*/ 0 w 173"/>
              <a:gd name="T3" fmla="*/ 2147483647 h 2449"/>
              <a:gd name="T4" fmla="*/ 2147483647 w 173"/>
              <a:gd name="T5" fmla="*/ 0 h 2449"/>
              <a:gd name="T6" fmla="*/ 2147483647 w 173"/>
              <a:gd name="T7" fmla="*/ 2147483647 h 2449"/>
              <a:gd name="T8" fmla="*/ 0 w 173"/>
              <a:gd name="T9" fmla="*/ 2147483647 h 2449"/>
              <a:gd name="T10" fmla="*/ 0 60000 65536"/>
              <a:gd name="T11" fmla="*/ 0 60000 65536"/>
              <a:gd name="T12" fmla="*/ 0 60000 65536"/>
              <a:gd name="T13" fmla="*/ 0 60000 65536"/>
              <a:gd name="T14" fmla="*/ 0 60000 65536"/>
              <a:gd name="T15" fmla="*/ 0 w 173"/>
              <a:gd name="T16" fmla="*/ 0 h 2449"/>
              <a:gd name="T17" fmla="*/ 173 w 173"/>
              <a:gd name="T18" fmla="*/ 2449 h 2449"/>
            </a:gdLst>
            <a:ahLst/>
            <a:cxnLst>
              <a:cxn ang="T10">
                <a:pos x="T0" y="T1"/>
              </a:cxn>
              <a:cxn ang="T11">
                <a:pos x="T2" y="T3"/>
              </a:cxn>
              <a:cxn ang="T12">
                <a:pos x="T4" y="T5"/>
              </a:cxn>
              <a:cxn ang="T13">
                <a:pos x="T6" y="T7"/>
              </a:cxn>
              <a:cxn ang="T14">
                <a:pos x="T8" y="T9"/>
              </a:cxn>
            </a:cxnLst>
            <a:rect l="T15" t="T16" r="T17" b="T18"/>
            <a:pathLst>
              <a:path w="173" h="2449">
                <a:moveTo>
                  <a:pt x="0" y="2449"/>
                </a:moveTo>
                <a:lnTo>
                  <a:pt x="0" y="155"/>
                </a:lnTo>
                <a:lnTo>
                  <a:pt x="173" y="0"/>
                </a:lnTo>
                <a:lnTo>
                  <a:pt x="173" y="2294"/>
                </a:lnTo>
                <a:lnTo>
                  <a:pt x="0" y="2449"/>
                </a:lnTo>
                <a:close/>
              </a:path>
            </a:pathLst>
          </a:custGeom>
          <a:noFill/>
          <a:ln w="9525">
            <a:noFill/>
            <a:round/>
            <a:headEnd/>
            <a:tailEnd/>
          </a:ln>
        </p:spPr>
        <p:txBody>
          <a:bodyPr/>
          <a:lstStyle/>
          <a:p>
            <a:pPr algn="ctr" eaLnBrk="0" hangingPunct="0"/>
            <a:endParaRPr lang="en-US" b="1">
              <a:latin typeface="Times" charset="0"/>
            </a:endParaRPr>
          </a:p>
        </p:txBody>
      </p:sp>
      <p:sp>
        <p:nvSpPr>
          <p:cNvPr id="14354" name="Rectangle 18"/>
          <p:cNvSpPr>
            <a:spLocks noChangeArrowheads="1"/>
          </p:cNvSpPr>
          <p:nvPr/>
        </p:nvSpPr>
        <p:spPr bwMode="auto">
          <a:xfrm>
            <a:off x="1965325" y="1108075"/>
            <a:ext cx="6851650" cy="4248150"/>
          </a:xfrm>
          <a:prstGeom prst="rect">
            <a:avLst/>
          </a:prstGeom>
          <a:noFill/>
          <a:ln w="9525">
            <a:noFill/>
            <a:miter lim="800000"/>
            <a:headEnd/>
            <a:tailEnd/>
          </a:ln>
        </p:spPr>
        <p:txBody>
          <a:bodyPr/>
          <a:lstStyle/>
          <a:p>
            <a:pPr algn="ctr" eaLnBrk="0" hangingPunct="0"/>
            <a:endParaRPr lang="en-US" b="1">
              <a:latin typeface="Times" charset="0"/>
            </a:endParaRPr>
          </a:p>
        </p:txBody>
      </p:sp>
      <p:sp>
        <p:nvSpPr>
          <p:cNvPr id="14355" name="Freeform 19"/>
          <p:cNvSpPr>
            <a:spLocks/>
          </p:cNvSpPr>
          <p:nvPr/>
        </p:nvSpPr>
        <p:spPr bwMode="auto">
          <a:xfrm>
            <a:off x="1685925" y="5356225"/>
            <a:ext cx="6651625" cy="285750"/>
          </a:xfrm>
          <a:custGeom>
            <a:avLst/>
            <a:gdLst>
              <a:gd name="T0" fmla="*/ 0 w 618"/>
              <a:gd name="T1" fmla="*/ 2147483647 h 26"/>
              <a:gd name="T2" fmla="*/ 2147483647 w 618"/>
              <a:gd name="T3" fmla="*/ 0 h 26"/>
              <a:gd name="T4" fmla="*/ 2147483647 w 618"/>
              <a:gd name="T5" fmla="*/ 0 h 26"/>
              <a:gd name="T6" fmla="*/ 0 60000 65536"/>
              <a:gd name="T7" fmla="*/ 0 60000 65536"/>
              <a:gd name="T8" fmla="*/ 0 60000 65536"/>
              <a:gd name="T9" fmla="*/ 0 w 618"/>
              <a:gd name="T10" fmla="*/ 0 h 26"/>
              <a:gd name="T11" fmla="*/ 618 w 618"/>
              <a:gd name="T12" fmla="*/ 26 h 26"/>
            </a:gdLst>
            <a:ahLst/>
            <a:cxnLst>
              <a:cxn ang="T6">
                <a:pos x="T0" y="T1"/>
              </a:cxn>
              <a:cxn ang="T7">
                <a:pos x="T2" y="T3"/>
              </a:cxn>
              <a:cxn ang="T8">
                <a:pos x="T4" y="T5"/>
              </a:cxn>
            </a:cxnLst>
            <a:rect l="T9" t="T10" r="T11" b="T12"/>
            <a:pathLst>
              <a:path w="618" h="26">
                <a:moveTo>
                  <a:pt x="0" y="26"/>
                </a:moveTo>
                <a:lnTo>
                  <a:pt x="26" y="0"/>
                </a:lnTo>
                <a:lnTo>
                  <a:pt x="618" y="0"/>
                </a:lnTo>
              </a:path>
            </a:pathLst>
          </a:custGeom>
          <a:noFill/>
          <a:ln w="11113">
            <a:solidFill>
              <a:srgbClr val="FFFFFF"/>
            </a:solidFill>
            <a:round/>
            <a:headEnd/>
            <a:tailEnd/>
          </a:ln>
        </p:spPr>
        <p:txBody>
          <a:bodyPr/>
          <a:lstStyle/>
          <a:p>
            <a:pPr algn="ctr" eaLnBrk="0" hangingPunct="0"/>
            <a:endParaRPr lang="en-US" b="1">
              <a:latin typeface="Times" charset="0"/>
            </a:endParaRPr>
          </a:p>
        </p:txBody>
      </p:sp>
      <p:sp>
        <p:nvSpPr>
          <p:cNvPr id="14356" name="Freeform 20"/>
          <p:cNvSpPr>
            <a:spLocks/>
          </p:cNvSpPr>
          <p:nvPr/>
        </p:nvSpPr>
        <p:spPr bwMode="auto">
          <a:xfrm>
            <a:off x="1685925" y="5356225"/>
            <a:ext cx="6651625" cy="285750"/>
          </a:xfrm>
          <a:custGeom>
            <a:avLst/>
            <a:gdLst>
              <a:gd name="T0" fmla="*/ 2147483647 w 4126"/>
              <a:gd name="T1" fmla="*/ 0 h 155"/>
              <a:gd name="T2" fmla="*/ 2147483647 w 4126"/>
              <a:gd name="T3" fmla="*/ 2147483647 h 155"/>
              <a:gd name="T4" fmla="*/ 0 w 4126"/>
              <a:gd name="T5" fmla="*/ 2147483647 h 155"/>
              <a:gd name="T6" fmla="*/ 2147483647 w 4126"/>
              <a:gd name="T7" fmla="*/ 0 h 155"/>
              <a:gd name="T8" fmla="*/ 2147483647 w 4126"/>
              <a:gd name="T9" fmla="*/ 0 h 155"/>
              <a:gd name="T10" fmla="*/ 0 60000 65536"/>
              <a:gd name="T11" fmla="*/ 0 60000 65536"/>
              <a:gd name="T12" fmla="*/ 0 60000 65536"/>
              <a:gd name="T13" fmla="*/ 0 60000 65536"/>
              <a:gd name="T14" fmla="*/ 0 60000 65536"/>
              <a:gd name="T15" fmla="*/ 0 w 4126"/>
              <a:gd name="T16" fmla="*/ 0 h 155"/>
              <a:gd name="T17" fmla="*/ 4126 w 4126"/>
              <a:gd name="T18" fmla="*/ 155 h 155"/>
            </a:gdLst>
            <a:ahLst/>
            <a:cxnLst>
              <a:cxn ang="T10">
                <a:pos x="T0" y="T1"/>
              </a:cxn>
              <a:cxn ang="T11">
                <a:pos x="T2" y="T3"/>
              </a:cxn>
              <a:cxn ang="T12">
                <a:pos x="T4" y="T5"/>
              </a:cxn>
              <a:cxn ang="T13">
                <a:pos x="T6" y="T7"/>
              </a:cxn>
              <a:cxn ang="T14">
                <a:pos x="T8" y="T9"/>
              </a:cxn>
            </a:cxnLst>
            <a:rect l="T15" t="T16" r="T17" b="T18"/>
            <a:pathLst>
              <a:path w="4126" h="155">
                <a:moveTo>
                  <a:pt x="4126" y="0"/>
                </a:moveTo>
                <a:lnTo>
                  <a:pt x="3952" y="155"/>
                </a:lnTo>
                <a:lnTo>
                  <a:pt x="0" y="155"/>
                </a:lnTo>
                <a:lnTo>
                  <a:pt x="173" y="0"/>
                </a:lnTo>
                <a:lnTo>
                  <a:pt x="4126" y="0"/>
                </a:lnTo>
                <a:close/>
              </a:path>
            </a:pathLst>
          </a:custGeom>
          <a:noFill/>
          <a:ln w="11113">
            <a:solidFill>
              <a:srgbClr val="FFFFFF"/>
            </a:solidFill>
            <a:round/>
            <a:headEnd/>
            <a:tailEnd/>
          </a:ln>
        </p:spPr>
        <p:txBody>
          <a:bodyPr/>
          <a:lstStyle/>
          <a:p>
            <a:pPr algn="ctr" eaLnBrk="0" hangingPunct="0"/>
            <a:endParaRPr lang="en-US" b="1">
              <a:latin typeface="Times" charset="0"/>
            </a:endParaRPr>
          </a:p>
        </p:txBody>
      </p:sp>
      <p:sp>
        <p:nvSpPr>
          <p:cNvPr id="14357" name="Freeform 21"/>
          <p:cNvSpPr>
            <a:spLocks/>
          </p:cNvSpPr>
          <p:nvPr/>
        </p:nvSpPr>
        <p:spPr bwMode="auto">
          <a:xfrm>
            <a:off x="2428875" y="3175000"/>
            <a:ext cx="279400" cy="2466975"/>
          </a:xfrm>
          <a:custGeom>
            <a:avLst/>
            <a:gdLst>
              <a:gd name="T0" fmla="*/ 0 w 174"/>
              <a:gd name="T1" fmla="*/ 2147483647 h 1332"/>
              <a:gd name="T2" fmla="*/ 0 w 174"/>
              <a:gd name="T3" fmla="*/ 2147483647 h 1332"/>
              <a:gd name="T4" fmla="*/ 2147483647 w 174"/>
              <a:gd name="T5" fmla="*/ 0 h 1332"/>
              <a:gd name="T6" fmla="*/ 2147483647 w 174"/>
              <a:gd name="T7" fmla="*/ 2147483647 h 1332"/>
              <a:gd name="T8" fmla="*/ 0 w 174"/>
              <a:gd name="T9" fmla="*/ 2147483647 h 1332"/>
              <a:gd name="T10" fmla="*/ 0 60000 65536"/>
              <a:gd name="T11" fmla="*/ 0 60000 65536"/>
              <a:gd name="T12" fmla="*/ 0 60000 65536"/>
              <a:gd name="T13" fmla="*/ 0 60000 65536"/>
              <a:gd name="T14" fmla="*/ 0 60000 65536"/>
              <a:gd name="T15" fmla="*/ 0 w 174"/>
              <a:gd name="T16" fmla="*/ 0 h 1332"/>
              <a:gd name="T17" fmla="*/ 174 w 174"/>
              <a:gd name="T18" fmla="*/ 1332 h 1332"/>
            </a:gdLst>
            <a:ahLst/>
            <a:cxnLst>
              <a:cxn ang="T10">
                <a:pos x="T0" y="T1"/>
              </a:cxn>
              <a:cxn ang="T11">
                <a:pos x="T2" y="T3"/>
              </a:cxn>
              <a:cxn ang="T12">
                <a:pos x="T4" y="T5"/>
              </a:cxn>
              <a:cxn ang="T13">
                <a:pos x="T6" y="T7"/>
              </a:cxn>
              <a:cxn ang="T14">
                <a:pos x="T8" y="T9"/>
              </a:cxn>
            </a:cxnLst>
            <a:rect l="T15" t="T16" r="T17" b="T18"/>
            <a:pathLst>
              <a:path w="174" h="1332">
                <a:moveTo>
                  <a:pt x="0" y="1332"/>
                </a:moveTo>
                <a:lnTo>
                  <a:pt x="0" y="149"/>
                </a:lnTo>
                <a:lnTo>
                  <a:pt x="174" y="0"/>
                </a:lnTo>
                <a:lnTo>
                  <a:pt x="174" y="1177"/>
                </a:lnTo>
                <a:lnTo>
                  <a:pt x="0" y="1332"/>
                </a:lnTo>
                <a:close/>
              </a:path>
            </a:pathLst>
          </a:custGeom>
          <a:solidFill>
            <a:srgbClr val="808000"/>
          </a:solidFill>
          <a:ln w="9525">
            <a:noFill/>
            <a:round/>
            <a:headEnd/>
            <a:tailEnd/>
          </a:ln>
        </p:spPr>
        <p:txBody>
          <a:bodyPr/>
          <a:lstStyle/>
          <a:p>
            <a:pPr algn="ctr" eaLnBrk="0" hangingPunct="0"/>
            <a:endParaRPr lang="en-US" b="1">
              <a:latin typeface="Times" charset="0"/>
            </a:endParaRPr>
          </a:p>
        </p:txBody>
      </p:sp>
      <p:sp>
        <p:nvSpPr>
          <p:cNvPr id="14358" name="Rectangle 22"/>
          <p:cNvSpPr>
            <a:spLocks noChangeArrowheads="1"/>
          </p:cNvSpPr>
          <p:nvPr/>
        </p:nvSpPr>
        <p:spPr bwMode="auto">
          <a:xfrm>
            <a:off x="2009775" y="3451225"/>
            <a:ext cx="419100" cy="2190750"/>
          </a:xfrm>
          <a:prstGeom prst="rect">
            <a:avLst/>
          </a:prstGeom>
          <a:solidFill>
            <a:srgbClr val="FFFF00"/>
          </a:solidFill>
          <a:ln w="9525">
            <a:noFill/>
            <a:miter lim="800000"/>
            <a:headEnd/>
            <a:tailEnd/>
          </a:ln>
        </p:spPr>
        <p:txBody>
          <a:bodyPr/>
          <a:lstStyle/>
          <a:p>
            <a:pPr algn="ctr" eaLnBrk="0" hangingPunct="0"/>
            <a:endParaRPr lang="en-US" b="1">
              <a:latin typeface="Times" charset="0"/>
            </a:endParaRPr>
          </a:p>
        </p:txBody>
      </p:sp>
      <p:sp>
        <p:nvSpPr>
          <p:cNvPr id="14359" name="Freeform 23"/>
          <p:cNvSpPr>
            <a:spLocks/>
          </p:cNvSpPr>
          <p:nvPr/>
        </p:nvSpPr>
        <p:spPr bwMode="auto">
          <a:xfrm>
            <a:off x="2009775" y="3175000"/>
            <a:ext cx="698500" cy="276225"/>
          </a:xfrm>
          <a:custGeom>
            <a:avLst/>
            <a:gdLst>
              <a:gd name="T0" fmla="*/ 2147483647 w 434"/>
              <a:gd name="T1" fmla="*/ 2147483647 h 149"/>
              <a:gd name="T2" fmla="*/ 2147483647 w 434"/>
              <a:gd name="T3" fmla="*/ 0 h 149"/>
              <a:gd name="T4" fmla="*/ 2147483647 w 434"/>
              <a:gd name="T5" fmla="*/ 0 h 149"/>
              <a:gd name="T6" fmla="*/ 0 w 434"/>
              <a:gd name="T7" fmla="*/ 2147483647 h 149"/>
              <a:gd name="T8" fmla="*/ 2147483647 w 434"/>
              <a:gd name="T9" fmla="*/ 2147483647 h 149"/>
              <a:gd name="T10" fmla="*/ 0 60000 65536"/>
              <a:gd name="T11" fmla="*/ 0 60000 65536"/>
              <a:gd name="T12" fmla="*/ 0 60000 65536"/>
              <a:gd name="T13" fmla="*/ 0 60000 65536"/>
              <a:gd name="T14" fmla="*/ 0 60000 65536"/>
              <a:gd name="T15" fmla="*/ 0 w 434"/>
              <a:gd name="T16" fmla="*/ 0 h 149"/>
              <a:gd name="T17" fmla="*/ 434 w 434"/>
              <a:gd name="T18" fmla="*/ 149 h 149"/>
            </a:gdLst>
            <a:ahLst/>
            <a:cxnLst>
              <a:cxn ang="T10">
                <a:pos x="T0" y="T1"/>
              </a:cxn>
              <a:cxn ang="T11">
                <a:pos x="T2" y="T3"/>
              </a:cxn>
              <a:cxn ang="T12">
                <a:pos x="T4" y="T5"/>
              </a:cxn>
              <a:cxn ang="T13">
                <a:pos x="T6" y="T7"/>
              </a:cxn>
              <a:cxn ang="T14">
                <a:pos x="T8" y="T9"/>
              </a:cxn>
            </a:cxnLst>
            <a:rect l="T15" t="T16" r="T17" b="T18"/>
            <a:pathLst>
              <a:path w="434" h="149">
                <a:moveTo>
                  <a:pt x="260" y="149"/>
                </a:moveTo>
                <a:lnTo>
                  <a:pt x="434" y="0"/>
                </a:lnTo>
                <a:lnTo>
                  <a:pt x="174" y="0"/>
                </a:lnTo>
                <a:lnTo>
                  <a:pt x="0" y="149"/>
                </a:lnTo>
                <a:lnTo>
                  <a:pt x="260" y="149"/>
                </a:lnTo>
                <a:close/>
              </a:path>
            </a:pathLst>
          </a:custGeom>
          <a:solidFill>
            <a:srgbClr val="BFBF00"/>
          </a:solidFill>
          <a:ln w="9525">
            <a:noFill/>
            <a:round/>
            <a:headEnd/>
            <a:tailEnd/>
          </a:ln>
        </p:spPr>
        <p:txBody>
          <a:bodyPr/>
          <a:lstStyle/>
          <a:p>
            <a:pPr algn="ctr" eaLnBrk="0" hangingPunct="0"/>
            <a:endParaRPr lang="en-US" b="1">
              <a:latin typeface="Times" charset="0"/>
            </a:endParaRPr>
          </a:p>
        </p:txBody>
      </p:sp>
      <p:sp>
        <p:nvSpPr>
          <p:cNvPr id="14360" name="Freeform 24"/>
          <p:cNvSpPr>
            <a:spLocks/>
          </p:cNvSpPr>
          <p:nvPr/>
        </p:nvSpPr>
        <p:spPr bwMode="auto">
          <a:xfrm>
            <a:off x="2428875" y="1108075"/>
            <a:ext cx="279400" cy="2343150"/>
          </a:xfrm>
          <a:custGeom>
            <a:avLst/>
            <a:gdLst>
              <a:gd name="T0" fmla="*/ 0 w 174"/>
              <a:gd name="T1" fmla="*/ 2147483647 h 1266"/>
              <a:gd name="T2" fmla="*/ 0 w 174"/>
              <a:gd name="T3" fmla="*/ 2147483647 h 1266"/>
              <a:gd name="T4" fmla="*/ 2147483647 w 174"/>
              <a:gd name="T5" fmla="*/ 0 h 1266"/>
              <a:gd name="T6" fmla="*/ 2147483647 w 174"/>
              <a:gd name="T7" fmla="*/ 2147483647 h 1266"/>
              <a:gd name="T8" fmla="*/ 0 w 174"/>
              <a:gd name="T9" fmla="*/ 2147483647 h 1266"/>
              <a:gd name="T10" fmla="*/ 0 60000 65536"/>
              <a:gd name="T11" fmla="*/ 0 60000 65536"/>
              <a:gd name="T12" fmla="*/ 0 60000 65536"/>
              <a:gd name="T13" fmla="*/ 0 60000 65536"/>
              <a:gd name="T14" fmla="*/ 0 60000 65536"/>
              <a:gd name="T15" fmla="*/ 0 w 174"/>
              <a:gd name="T16" fmla="*/ 0 h 1266"/>
              <a:gd name="T17" fmla="*/ 174 w 174"/>
              <a:gd name="T18" fmla="*/ 1266 h 1266"/>
            </a:gdLst>
            <a:ahLst/>
            <a:cxnLst>
              <a:cxn ang="T10">
                <a:pos x="T0" y="T1"/>
              </a:cxn>
              <a:cxn ang="T11">
                <a:pos x="T2" y="T3"/>
              </a:cxn>
              <a:cxn ang="T12">
                <a:pos x="T4" y="T5"/>
              </a:cxn>
              <a:cxn ang="T13">
                <a:pos x="T6" y="T7"/>
              </a:cxn>
              <a:cxn ang="T14">
                <a:pos x="T8" y="T9"/>
              </a:cxn>
            </a:cxnLst>
            <a:rect l="T15" t="T16" r="T17" b="T18"/>
            <a:pathLst>
              <a:path w="174" h="1266">
                <a:moveTo>
                  <a:pt x="0" y="1266"/>
                </a:moveTo>
                <a:lnTo>
                  <a:pt x="0" y="155"/>
                </a:lnTo>
                <a:lnTo>
                  <a:pt x="174" y="0"/>
                </a:lnTo>
                <a:lnTo>
                  <a:pt x="174" y="1117"/>
                </a:lnTo>
                <a:lnTo>
                  <a:pt x="0" y="1266"/>
                </a:lnTo>
                <a:close/>
              </a:path>
            </a:pathLst>
          </a:custGeom>
          <a:solidFill>
            <a:srgbClr val="6F0403"/>
          </a:solidFill>
          <a:ln w="9525">
            <a:noFill/>
            <a:round/>
            <a:headEnd/>
            <a:tailEnd/>
          </a:ln>
        </p:spPr>
        <p:txBody>
          <a:bodyPr/>
          <a:lstStyle/>
          <a:p>
            <a:pPr algn="ctr" eaLnBrk="0" hangingPunct="0"/>
            <a:endParaRPr lang="en-US" b="1">
              <a:latin typeface="Times" charset="0"/>
            </a:endParaRPr>
          </a:p>
        </p:txBody>
      </p:sp>
      <p:sp>
        <p:nvSpPr>
          <p:cNvPr id="14361" name="Rectangle 25"/>
          <p:cNvSpPr>
            <a:spLocks noChangeArrowheads="1"/>
          </p:cNvSpPr>
          <p:nvPr/>
        </p:nvSpPr>
        <p:spPr bwMode="auto">
          <a:xfrm>
            <a:off x="2009775" y="1393825"/>
            <a:ext cx="419100" cy="2057400"/>
          </a:xfrm>
          <a:prstGeom prst="rect">
            <a:avLst/>
          </a:prstGeom>
          <a:solidFill>
            <a:srgbClr val="CC0000"/>
          </a:solidFill>
          <a:ln w="9525">
            <a:noFill/>
            <a:miter lim="800000"/>
            <a:headEnd/>
            <a:tailEnd/>
          </a:ln>
        </p:spPr>
        <p:txBody>
          <a:bodyPr/>
          <a:lstStyle/>
          <a:p>
            <a:pPr algn="ctr" eaLnBrk="0" hangingPunct="0"/>
            <a:endParaRPr lang="en-US" b="1">
              <a:latin typeface="Times" charset="0"/>
            </a:endParaRPr>
          </a:p>
        </p:txBody>
      </p:sp>
      <p:sp>
        <p:nvSpPr>
          <p:cNvPr id="14362" name="Freeform 26"/>
          <p:cNvSpPr>
            <a:spLocks/>
          </p:cNvSpPr>
          <p:nvPr/>
        </p:nvSpPr>
        <p:spPr bwMode="auto">
          <a:xfrm>
            <a:off x="2009775" y="1108075"/>
            <a:ext cx="698500" cy="285750"/>
          </a:xfrm>
          <a:custGeom>
            <a:avLst/>
            <a:gdLst>
              <a:gd name="T0" fmla="*/ 2147483647 w 434"/>
              <a:gd name="T1" fmla="*/ 2147483647 h 155"/>
              <a:gd name="T2" fmla="*/ 2147483647 w 434"/>
              <a:gd name="T3" fmla="*/ 0 h 155"/>
              <a:gd name="T4" fmla="*/ 2147483647 w 434"/>
              <a:gd name="T5" fmla="*/ 0 h 155"/>
              <a:gd name="T6" fmla="*/ 0 w 434"/>
              <a:gd name="T7" fmla="*/ 2147483647 h 155"/>
              <a:gd name="T8" fmla="*/ 2147483647 w 434"/>
              <a:gd name="T9" fmla="*/ 2147483647 h 155"/>
              <a:gd name="T10" fmla="*/ 0 60000 65536"/>
              <a:gd name="T11" fmla="*/ 0 60000 65536"/>
              <a:gd name="T12" fmla="*/ 0 60000 65536"/>
              <a:gd name="T13" fmla="*/ 0 60000 65536"/>
              <a:gd name="T14" fmla="*/ 0 60000 65536"/>
              <a:gd name="T15" fmla="*/ 0 w 434"/>
              <a:gd name="T16" fmla="*/ 0 h 155"/>
              <a:gd name="T17" fmla="*/ 434 w 434"/>
              <a:gd name="T18" fmla="*/ 155 h 155"/>
            </a:gdLst>
            <a:ahLst/>
            <a:cxnLst>
              <a:cxn ang="T10">
                <a:pos x="T0" y="T1"/>
              </a:cxn>
              <a:cxn ang="T11">
                <a:pos x="T2" y="T3"/>
              </a:cxn>
              <a:cxn ang="T12">
                <a:pos x="T4" y="T5"/>
              </a:cxn>
              <a:cxn ang="T13">
                <a:pos x="T6" y="T7"/>
              </a:cxn>
              <a:cxn ang="T14">
                <a:pos x="T8" y="T9"/>
              </a:cxn>
            </a:cxnLst>
            <a:rect l="T15" t="T16" r="T17" b="T18"/>
            <a:pathLst>
              <a:path w="434" h="155">
                <a:moveTo>
                  <a:pt x="260" y="155"/>
                </a:moveTo>
                <a:lnTo>
                  <a:pt x="434" y="0"/>
                </a:lnTo>
                <a:lnTo>
                  <a:pt x="174" y="0"/>
                </a:lnTo>
                <a:lnTo>
                  <a:pt x="0" y="155"/>
                </a:lnTo>
                <a:lnTo>
                  <a:pt x="260" y="155"/>
                </a:lnTo>
                <a:close/>
              </a:path>
            </a:pathLst>
          </a:custGeom>
          <a:solidFill>
            <a:srgbClr val="A60605"/>
          </a:solidFill>
          <a:ln w="9525">
            <a:noFill/>
            <a:round/>
            <a:headEnd/>
            <a:tailEnd/>
          </a:ln>
        </p:spPr>
        <p:txBody>
          <a:bodyPr/>
          <a:lstStyle/>
          <a:p>
            <a:pPr algn="ctr" eaLnBrk="0" hangingPunct="0"/>
            <a:endParaRPr lang="en-US" b="1">
              <a:latin typeface="Times" charset="0"/>
            </a:endParaRPr>
          </a:p>
        </p:txBody>
      </p:sp>
      <p:sp>
        <p:nvSpPr>
          <p:cNvPr id="14363" name="Freeform 27"/>
          <p:cNvSpPr>
            <a:spLocks/>
          </p:cNvSpPr>
          <p:nvPr/>
        </p:nvSpPr>
        <p:spPr bwMode="auto">
          <a:xfrm>
            <a:off x="4559300" y="3175000"/>
            <a:ext cx="266700" cy="2466975"/>
          </a:xfrm>
          <a:custGeom>
            <a:avLst/>
            <a:gdLst>
              <a:gd name="T0" fmla="*/ 0 w 167"/>
              <a:gd name="T1" fmla="*/ 2147483647 h 1332"/>
              <a:gd name="T2" fmla="*/ 0 w 167"/>
              <a:gd name="T3" fmla="*/ 2147483647 h 1332"/>
              <a:gd name="T4" fmla="*/ 2147483647 w 167"/>
              <a:gd name="T5" fmla="*/ 0 h 1332"/>
              <a:gd name="T6" fmla="*/ 2147483647 w 167"/>
              <a:gd name="T7" fmla="*/ 2147483647 h 1332"/>
              <a:gd name="T8" fmla="*/ 0 w 167"/>
              <a:gd name="T9" fmla="*/ 2147483647 h 1332"/>
              <a:gd name="T10" fmla="*/ 0 60000 65536"/>
              <a:gd name="T11" fmla="*/ 0 60000 65536"/>
              <a:gd name="T12" fmla="*/ 0 60000 65536"/>
              <a:gd name="T13" fmla="*/ 0 60000 65536"/>
              <a:gd name="T14" fmla="*/ 0 60000 65536"/>
              <a:gd name="T15" fmla="*/ 0 w 167"/>
              <a:gd name="T16" fmla="*/ 0 h 1332"/>
              <a:gd name="T17" fmla="*/ 167 w 167"/>
              <a:gd name="T18" fmla="*/ 1332 h 1332"/>
            </a:gdLst>
            <a:ahLst/>
            <a:cxnLst>
              <a:cxn ang="T10">
                <a:pos x="T0" y="T1"/>
              </a:cxn>
              <a:cxn ang="T11">
                <a:pos x="T2" y="T3"/>
              </a:cxn>
              <a:cxn ang="T12">
                <a:pos x="T4" y="T5"/>
              </a:cxn>
              <a:cxn ang="T13">
                <a:pos x="T6" y="T7"/>
              </a:cxn>
              <a:cxn ang="T14">
                <a:pos x="T8" y="T9"/>
              </a:cxn>
            </a:cxnLst>
            <a:rect l="T15" t="T16" r="T17" b="T18"/>
            <a:pathLst>
              <a:path w="167" h="1332">
                <a:moveTo>
                  <a:pt x="0" y="1332"/>
                </a:moveTo>
                <a:lnTo>
                  <a:pt x="0" y="149"/>
                </a:lnTo>
                <a:lnTo>
                  <a:pt x="167" y="0"/>
                </a:lnTo>
                <a:lnTo>
                  <a:pt x="167" y="1177"/>
                </a:lnTo>
                <a:lnTo>
                  <a:pt x="0" y="1332"/>
                </a:lnTo>
                <a:close/>
              </a:path>
            </a:pathLst>
          </a:custGeom>
          <a:solidFill>
            <a:srgbClr val="808000"/>
          </a:solidFill>
          <a:ln w="9525">
            <a:noFill/>
            <a:round/>
            <a:headEnd/>
            <a:tailEnd/>
          </a:ln>
        </p:spPr>
        <p:txBody>
          <a:bodyPr/>
          <a:lstStyle/>
          <a:p>
            <a:pPr algn="ctr" eaLnBrk="0" hangingPunct="0"/>
            <a:endParaRPr lang="en-US" b="1">
              <a:latin typeface="Times" charset="0"/>
            </a:endParaRPr>
          </a:p>
        </p:txBody>
      </p:sp>
      <p:sp>
        <p:nvSpPr>
          <p:cNvPr id="14364" name="Rectangle 28"/>
          <p:cNvSpPr>
            <a:spLocks noChangeArrowheads="1"/>
          </p:cNvSpPr>
          <p:nvPr/>
        </p:nvSpPr>
        <p:spPr bwMode="auto">
          <a:xfrm>
            <a:off x="4127500" y="3451225"/>
            <a:ext cx="431800" cy="2190750"/>
          </a:xfrm>
          <a:prstGeom prst="rect">
            <a:avLst/>
          </a:prstGeom>
          <a:solidFill>
            <a:srgbClr val="FFFF00"/>
          </a:solidFill>
          <a:ln w="9525">
            <a:noFill/>
            <a:miter lim="800000"/>
            <a:headEnd/>
            <a:tailEnd/>
          </a:ln>
        </p:spPr>
        <p:txBody>
          <a:bodyPr/>
          <a:lstStyle/>
          <a:p>
            <a:pPr algn="ctr" eaLnBrk="0" hangingPunct="0"/>
            <a:endParaRPr lang="en-US" b="1">
              <a:latin typeface="Times" charset="0"/>
            </a:endParaRPr>
          </a:p>
        </p:txBody>
      </p:sp>
      <p:sp>
        <p:nvSpPr>
          <p:cNvPr id="14365" name="Freeform 29"/>
          <p:cNvSpPr>
            <a:spLocks/>
          </p:cNvSpPr>
          <p:nvPr/>
        </p:nvSpPr>
        <p:spPr bwMode="auto">
          <a:xfrm>
            <a:off x="4127500" y="3175000"/>
            <a:ext cx="698500" cy="276225"/>
          </a:xfrm>
          <a:custGeom>
            <a:avLst/>
            <a:gdLst>
              <a:gd name="T0" fmla="*/ 2147483647 w 434"/>
              <a:gd name="T1" fmla="*/ 2147483647 h 149"/>
              <a:gd name="T2" fmla="*/ 2147483647 w 434"/>
              <a:gd name="T3" fmla="*/ 0 h 149"/>
              <a:gd name="T4" fmla="*/ 2147483647 w 434"/>
              <a:gd name="T5" fmla="*/ 0 h 149"/>
              <a:gd name="T6" fmla="*/ 0 w 434"/>
              <a:gd name="T7" fmla="*/ 2147483647 h 149"/>
              <a:gd name="T8" fmla="*/ 2147483647 w 434"/>
              <a:gd name="T9" fmla="*/ 2147483647 h 149"/>
              <a:gd name="T10" fmla="*/ 0 60000 65536"/>
              <a:gd name="T11" fmla="*/ 0 60000 65536"/>
              <a:gd name="T12" fmla="*/ 0 60000 65536"/>
              <a:gd name="T13" fmla="*/ 0 60000 65536"/>
              <a:gd name="T14" fmla="*/ 0 60000 65536"/>
              <a:gd name="T15" fmla="*/ 0 w 434"/>
              <a:gd name="T16" fmla="*/ 0 h 149"/>
              <a:gd name="T17" fmla="*/ 434 w 434"/>
              <a:gd name="T18" fmla="*/ 149 h 149"/>
            </a:gdLst>
            <a:ahLst/>
            <a:cxnLst>
              <a:cxn ang="T10">
                <a:pos x="T0" y="T1"/>
              </a:cxn>
              <a:cxn ang="T11">
                <a:pos x="T2" y="T3"/>
              </a:cxn>
              <a:cxn ang="T12">
                <a:pos x="T4" y="T5"/>
              </a:cxn>
              <a:cxn ang="T13">
                <a:pos x="T6" y="T7"/>
              </a:cxn>
              <a:cxn ang="T14">
                <a:pos x="T8" y="T9"/>
              </a:cxn>
            </a:cxnLst>
            <a:rect l="T15" t="T16" r="T17" b="T18"/>
            <a:pathLst>
              <a:path w="434" h="149">
                <a:moveTo>
                  <a:pt x="267" y="149"/>
                </a:moveTo>
                <a:lnTo>
                  <a:pt x="434" y="0"/>
                </a:lnTo>
                <a:lnTo>
                  <a:pt x="174" y="0"/>
                </a:lnTo>
                <a:lnTo>
                  <a:pt x="0" y="149"/>
                </a:lnTo>
                <a:lnTo>
                  <a:pt x="267" y="149"/>
                </a:lnTo>
                <a:close/>
              </a:path>
            </a:pathLst>
          </a:custGeom>
          <a:solidFill>
            <a:srgbClr val="BFBF00"/>
          </a:solidFill>
          <a:ln w="9525">
            <a:noFill/>
            <a:round/>
            <a:headEnd/>
            <a:tailEnd/>
          </a:ln>
        </p:spPr>
        <p:txBody>
          <a:bodyPr/>
          <a:lstStyle/>
          <a:p>
            <a:pPr algn="ctr" eaLnBrk="0" hangingPunct="0"/>
            <a:endParaRPr lang="en-US" b="1">
              <a:latin typeface="Times" charset="0"/>
            </a:endParaRPr>
          </a:p>
        </p:txBody>
      </p:sp>
      <p:sp>
        <p:nvSpPr>
          <p:cNvPr id="14366" name="Freeform 30"/>
          <p:cNvSpPr>
            <a:spLocks/>
          </p:cNvSpPr>
          <p:nvPr/>
        </p:nvSpPr>
        <p:spPr bwMode="auto">
          <a:xfrm>
            <a:off x="4559300" y="2689225"/>
            <a:ext cx="266700" cy="762000"/>
          </a:xfrm>
          <a:custGeom>
            <a:avLst/>
            <a:gdLst>
              <a:gd name="T0" fmla="*/ 0 w 167"/>
              <a:gd name="T1" fmla="*/ 2147483647 h 412"/>
              <a:gd name="T2" fmla="*/ 0 w 167"/>
              <a:gd name="T3" fmla="*/ 2147483647 h 412"/>
              <a:gd name="T4" fmla="*/ 2147483647 w 167"/>
              <a:gd name="T5" fmla="*/ 0 h 412"/>
              <a:gd name="T6" fmla="*/ 2147483647 w 167"/>
              <a:gd name="T7" fmla="*/ 2147483647 h 412"/>
              <a:gd name="T8" fmla="*/ 0 w 167"/>
              <a:gd name="T9" fmla="*/ 2147483647 h 412"/>
              <a:gd name="T10" fmla="*/ 0 60000 65536"/>
              <a:gd name="T11" fmla="*/ 0 60000 65536"/>
              <a:gd name="T12" fmla="*/ 0 60000 65536"/>
              <a:gd name="T13" fmla="*/ 0 60000 65536"/>
              <a:gd name="T14" fmla="*/ 0 60000 65536"/>
              <a:gd name="T15" fmla="*/ 0 w 167"/>
              <a:gd name="T16" fmla="*/ 0 h 412"/>
              <a:gd name="T17" fmla="*/ 167 w 167"/>
              <a:gd name="T18" fmla="*/ 412 h 412"/>
            </a:gdLst>
            <a:ahLst/>
            <a:cxnLst>
              <a:cxn ang="T10">
                <a:pos x="T0" y="T1"/>
              </a:cxn>
              <a:cxn ang="T11">
                <a:pos x="T2" y="T3"/>
              </a:cxn>
              <a:cxn ang="T12">
                <a:pos x="T4" y="T5"/>
              </a:cxn>
              <a:cxn ang="T13">
                <a:pos x="T6" y="T7"/>
              </a:cxn>
              <a:cxn ang="T14">
                <a:pos x="T8" y="T9"/>
              </a:cxn>
            </a:cxnLst>
            <a:rect l="T15" t="T16" r="T17" b="T18"/>
            <a:pathLst>
              <a:path w="167" h="412">
                <a:moveTo>
                  <a:pt x="0" y="412"/>
                </a:moveTo>
                <a:lnTo>
                  <a:pt x="0" y="149"/>
                </a:lnTo>
                <a:lnTo>
                  <a:pt x="167" y="0"/>
                </a:lnTo>
                <a:lnTo>
                  <a:pt x="167" y="263"/>
                </a:lnTo>
                <a:lnTo>
                  <a:pt x="0" y="412"/>
                </a:lnTo>
                <a:close/>
              </a:path>
            </a:pathLst>
          </a:custGeom>
          <a:solidFill>
            <a:srgbClr val="6F0403"/>
          </a:solidFill>
          <a:ln w="9525">
            <a:noFill/>
            <a:round/>
            <a:headEnd/>
            <a:tailEnd/>
          </a:ln>
        </p:spPr>
        <p:txBody>
          <a:bodyPr/>
          <a:lstStyle/>
          <a:p>
            <a:pPr algn="ctr" eaLnBrk="0" hangingPunct="0"/>
            <a:endParaRPr lang="en-US" b="1">
              <a:latin typeface="Times" charset="0"/>
            </a:endParaRPr>
          </a:p>
        </p:txBody>
      </p:sp>
      <p:sp>
        <p:nvSpPr>
          <p:cNvPr id="14367" name="Rectangle 31"/>
          <p:cNvSpPr>
            <a:spLocks noChangeArrowheads="1"/>
          </p:cNvSpPr>
          <p:nvPr/>
        </p:nvSpPr>
        <p:spPr bwMode="auto">
          <a:xfrm>
            <a:off x="4127500" y="2965450"/>
            <a:ext cx="431800" cy="485775"/>
          </a:xfrm>
          <a:prstGeom prst="rect">
            <a:avLst/>
          </a:prstGeom>
          <a:solidFill>
            <a:srgbClr val="CC0000"/>
          </a:solidFill>
          <a:ln w="9525">
            <a:noFill/>
            <a:miter lim="800000"/>
            <a:headEnd/>
            <a:tailEnd/>
          </a:ln>
        </p:spPr>
        <p:txBody>
          <a:bodyPr/>
          <a:lstStyle/>
          <a:p>
            <a:pPr algn="ctr" eaLnBrk="0" hangingPunct="0"/>
            <a:endParaRPr lang="en-US" b="1">
              <a:latin typeface="Times" charset="0"/>
            </a:endParaRPr>
          </a:p>
        </p:txBody>
      </p:sp>
      <p:sp>
        <p:nvSpPr>
          <p:cNvPr id="14368" name="Freeform 32"/>
          <p:cNvSpPr>
            <a:spLocks/>
          </p:cNvSpPr>
          <p:nvPr/>
        </p:nvSpPr>
        <p:spPr bwMode="auto">
          <a:xfrm>
            <a:off x="4127500" y="2689225"/>
            <a:ext cx="698500" cy="276225"/>
          </a:xfrm>
          <a:custGeom>
            <a:avLst/>
            <a:gdLst>
              <a:gd name="T0" fmla="*/ 2147483647 w 434"/>
              <a:gd name="T1" fmla="*/ 2147483647 h 149"/>
              <a:gd name="T2" fmla="*/ 2147483647 w 434"/>
              <a:gd name="T3" fmla="*/ 0 h 149"/>
              <a:gd name="T4" fmla="*/ 2147483647 w 434"/>
              <a:gd name="T5" fmla="*/ 0 h 149"/>
              <a:gd name="T6" fmla="*/ 0 w 434"/>
              <a:gd name="T7" fmla="*/ 2147483647 h 149"/>
              <a:gd name="T8" fmla="*/ 2147483647 w 434"/>
              <a:gd name="T9" fmla="*/ 2147483647 h 149"/>
              <a:gd name="T10" fmla="*/ 0 60000 65536"/>
              <a:gd name="T11" fmla="*/ 0 60000 65536"/>
              <a:gd name="T12" fmla="*/ 0 60000 65536"/>
              <a:gd name="T13" fmla="*/ 0 60000 65536"/>
              <a:gd name="T14" fmla="*/ 0 60000 65536"/>
              <a:gd name="T15" fmla="*/ 0 w 434"/>
              <a:gd name="T16" fmla="*/ 0 h 149"/>
              <a:gd name="T17" fmla="*/ 434 w 434"/>
              <a:gd name="T18" fmla="*/ 149 h 149"/>
            </a:gdLst>
            <a:ahLst/>
            <a:cxnLst>
              <a:cxn ang="T10">
                <a:pos x="T0" y="T1"/>
              </a:cxn>
              <a:cxn ang="T11">
                <a:pos x="T2" y="T3"/>
              </a:cxn>
              <a:cxn ang="T12">
                <a:pos x="T4" y="T5"/>
              </a:cxn>
              <a:cxn ang="T13">
                <a:pos x="T6" y="T7"/>
              </a:cxn>
              <a:cxn ang="T14">
                <a:pos x="T8" y="T9"/>
              </a:cxn>
            </a:cxnLst>
            <a:rect l="T15" t="T16" r="T17" b="T18"/>
            <a:pathLst>
              <a:path w="434" h="149">
                <a:moveTo>
                  <a:pt x="267" y="149"/>
                </a:moveTo>
                <a:lnTo>
                  <a:pt x="434" y="0"/>
                </a:lnTo>
                <a:lnTo>
                  <a:pt x="174" y="0"/>
                </a:lnTo>
                <a:lnTo>
                  <a:pt x="0" y="149"/>
                </a:lnTo>
                <a:lnTo>
                  <a:pt x="267" y="149"/>
                </a:lnTo>
                <a:close/>
              </a:path>
            </a:pathLst>
          </a:custGeom>
          <a:solidFill>
            <a:srgbClr val="A60605"/>
          </a:solidFill>
          <a:ln w="9525">
            <a:noFill/>
            <a:round/>
            <a:headEnd/>
            <a:tailEnd/>
          </a:ln>
        </p:spPr>
        <p:txBody>
          <a:bodyPr/>
          <a:lstStyle/>
          <a:p>
            <a:pPr algn="ctr" eaLnBrk="0" hangingPunct="0"/>
            <a:endParaRPr lang="en-US" b="1">
              <a:latin typeface="Times" charset="0"/>
            </a:endParaRPr>
          </a:p>
        </p:txBody>
      </p:sp>
      <p:sp>
        <p:nvSpPr>
          <p:cNvPr id="14369" name="Freeform 33"/>
          <p:cNvSpPr>
            <a:spLocks/>
          </p:cNvSpPr>
          <p:nvPr/>
        </p:nvSpPr>
        <p:spPr bwMode="auto">
          <a:xfrm>
            <a:off x="5613400" y="5245100"/>
            <a:ext cx="279400" cy="396875"/>
          </a:xfrm>
          <a:custGeom>
            <a:avLst/>
            <a:gdLst>
              <a:gd name="T0" fmla="*/ 0 w 173"/>
              <a:gd name="T1" fmla="*/ 2147483647 h 215"/>
              <a:gd name="T2" fmla="*/ 0 w 173"/>
              <a:gd name="T3" fmla="*/ 2147483647 h 215"/>
              <a:gd name="T4" fmla="*/ 2147483647 w 173"/>
              <a:gd name="T5" fmla="*/ 0 h 215"/>
              <a:gd name="T6" fmla="*/ 2147483647 w 173"/>
              <a:gd name="T7" fmla="*/ 2147483647 h 215"/>
              <a:gd name="T8" fmla="*/ 0 w 173"/>
              <a:gd name="T9" fmla="*/ 2147483647 h 215"/>
              <a:gd name="T10" fmla="*/ 0 60000 65536"/>
              <a:gd name="T11" fmla="*/ 0 60000 65536"/>
              <a:gd name="T12" fmla="*/ 0 60000 65536"/>
              <a:gd name="T13" fmla="*/ 0 60000 65536"/>
              <a:gd name="T14" fmla="*/ 0 60000 65536"/>
              <a:gd name="T15" fmla="*/ 0 w 173"/>
              <a:gd name="T16" fmla="*/ 0 h 215"/>
              <a:gd name="T17" fmla="*/ 173 w 173"/>
              <a:gd name="T18" fmla="*/ 215 h 215"/>
            </a:gdLst>
            <a:ahLst/>
            <a:cxnLst>
              <a:cxn ang="T10">
                <a:pos x="T0" y="T1"/>
              </a:cxn>
              <a:cxn ang="T11">
                <a:pos x="T2" y="T3"/>
              </a:cxn>
              <a:cxn ang="T12">
                <a:pos x="T4" y="T5"/>
              </a:cxn>
              <a:cxn ang="T13">
                <a:pos x="T6" y="T7"/>
              </a:cxn>
              <a:cxn ang="T14">
                <a:pos x="T8" y="T9"/>
              </a:cxn>
            </a:cxnLst>
            <a:rect l="T15" t="T16" r="T17" b="T18"/>
            <a:pathLst>
              <a:path w="173" h="215">
                <a:moveTo>
                  <a:pt x="0" y="215"/>
                </a:moveTo>
                <a:lnTo>
                  <a:pt x="0" y="150"/>
                </a:lnTo>
                <a:lnTo>
                  <a:pt x="173" y="0"/>
                </a:lnTo>
                <a:lnTo>
                  <a:pt x="173" y="60"/>
                </a:lnTo>
                <a:lnTo>
                  <a:pt x="0" y="215"/>
                </a:lnTo>
                <a:close/>
              </a:path>
            </a:pathLst>
          </a:custGeom>
          <a:solidFill>
            <a:srgbClr val="808000"/>
          </a:solidFill>
          <a:ln w="9525">
            <a:noFill/>
            <a:round/>
            <a:headEnd/>
            <a:tailEnd/>
          </a:ln>
        </p:spPr>
        <p:txBody>
          <a:bodyPr/>
          <a:lstStyle/>
          <a:p>
            <a:pPr algn="ctr" eaLnBrk="0" hangingPunct="0"/>
            <a:endParaRPr lang="en-US" b="1">
              <a:latin typeface="Times" charset="0"/>
            </a:endParaRPr>
          </a:p>
        </p:txBody>
      </p:sp>
      <p:sp>
        <p:nvSpPr>
          <p:cNvPr id="14370" name="Rectangle 34"/>
          <p:cNvSpPr>
            <a:spLocks noChangeArrowheads="1"/>
          </p:cNvSpPr>
          <p:nvPr/>
        </p:nvSpPr>
        <p:spPr bwMode="auto">
          <a:xfrm>
            <a:off x="5194300" y="5521325"/>
            <a:ext cx="419100" cy="120650"/>
          </a:xfrm>
          <a:prstGeom prst="rect">
            <a:avLst/>
          </a:prstGeom>
          <a:solidFill>
            <a:srgbClr val="FFFF00"/>
          </a:solidFill>
          <a:ln w="9525">
            <a:noFill/>
            <a:miter lim="800000"/>
            <a:headEnd/>
            <a:tailEnd/>
          </a:ln>
        </p:spPr>
        <p:txBody>
          <a:bodyPr/>
          <a:lstStyle/>
          <a:p>
            <a:pPr algn="ctr" eaLnBrk="0" hangingPunct="0"/>
            <a:endParaRPr lang="en-US" b="1">
              <a:latin typeface="Times" charset="0"/>
            </a:endParaRPr>
          </a:p>
        </p:txBody>
      </p:sp>
      <p:sp>
        <p:nvSpPr>
          <p:cNvPr id="14371" name="Freeform 35"/>
          <p:cNvSpPr>
            <a:spLocks/>
          </p:cNvSpPr>
          <p:nvPr/>
        </p:nvSpPr>
        <p:spPr bwMode="auto">
          <a:xfrm>
            <a:off x="5194300" y="5245100"/>
            <a:ext cx="698500" cy="276225"/>
          </a:xfrm>
          <a:custGeom>
            <a:avLst/>
            <a:gdLst>
              <a:gd name="T0" fmla="*/ 2147483647 w 434"/>
              <a:gd name="T1" fmla="*/ 2147483647 h 150"/>
              <a:gd name="T2" fmla="*/ 2147483647 w 434"/>
              <a:gd name="T3" fmla="*/ 0 h 150"/>
              <a:gd name="T4" fmla="*/ 2147483647 w 434"/>
              <a:gd name="T5" fmla="*/ 0 h 150"/>
              <a:gd name="T6" fmla="*/ 0 w 434"/>
              <a:gd name="T7" fmla="*/ 2147483647 h 150"/>
              <a:gd name="T8" fmla="*/ 2147483647 w 434"/>
              <a:gd name="T9" fmla="*/ 2147483647 h 150"/>
              <a:gd name="T10" fmla="*/ 0 60000 65536"/>
              <a:gd name="T11" fmla="*/ 0 60000 65536"/>
              <a:gd name="T12" fmla="*/ 0 60000 65536"/>
              <a:gd name="T13" fmla="*/ 0 60000 65536"/>
              <a:gd name="T14" fmla="*/ 0 60000 65536"/>
              <a:gd name="T15" fmla="*/ 0 w 434"/>
              <a:gd name="T16" fmla="*/ 0 h 150"/>
              <a:gd name="T17" fmla="*/ 434 w 434"/>
              <a:gd name="T18" fmla="*/ 150 h 150"/>
            </a:gdLst>
            <a:ahLst/>
            <a:cxnLst>
              <a:cxn ang="T10">
                <a:pos x="T0" y="T1"/>
              </a:cxn>
              <a:cxn ang="T11">
                <a:pos x="T2" y="T3"/>
              </a:cxn>
              <a:cxn ang="T12">
                <a:pos x="T4" y="T5"/>
              </a:cxn>
              <a:cxn ang="T13">
                <a:pos x="T6" y="T7"/>
              </a:cxn>
              <a:cxn ang="T14">
                <a:pos x="T8" y="T9"/>
              </a:cxn>
            </a:cxnLst>
            <a:rect l="T15" t="T16" r="T17" b="T18"/>
            <a:pathLst>
              <a:path w="434" h="150">
                <a:moveTo>
                  <a:pt x="261" y="150"/>
                </a:moveTo>
                <a:lnTo>
                  <a:pt x="434" y="0"/>
                </a:lnTo>
                <a:lnTo>
                  <a:pt x="167" y="0"/>
                </a:lnTo>
                <a:lnTo>
                  <a:pt x="0" y="150"/>
                </a:lnTo>
                <a:lnTo>
                  <a:pt x="261" y="150"/>
                </a:lnTo>
                <a:close/>
              </a:path>
            </a:pathLst>
          </a:custGeom>
          <a:solidFill>
            <a:srgbClr val="BFBF00"/>
          </a:solidFill>
          <a:ln w="9525">
            <a:noFill/>
            <a:round/>
            <a:headEnd/>
            <a:tailEnd/>
          </a:ln>
        </p:spPr>
        <p:txBody>
          <a:bodyPr/>
          <a:lstStyle/>
          <a:p>
            <a:pPr algn="ctr" eaLnBrk="0" hangingPunct="0"/>
            <a:endParaRPr lang="en-US" b="1">
              <a:latin typeface="Times" charset="0"/>
            </a:endParaRPr>
          </a:p>
        </p:txBody>
      </p:sp>
      <p:sp>
        <p:nvSpPr>
          <p:cNvPr id="14372" name="Freeform 36"/>
          <p:cNvSpPr>
            <a:spLocks/>
          </p:cNvSpPr>
          <p:nvPr/>
        </p:nvSpPr>
        <p:spPr bwMode="auto">
          <a:xfrm>
            <a:off x="5613400" y="3419475"/>
            <a:ext cx="279400" cy="2101850"/>
          </a:xfrm>
          <a:custGeom>
            <a:avLst/>
            <a:gdLst>
              <a:gd name="T0" fmla="*/ 0 w 173"/>
              <a:gd name="T1" fmla="*/ 2147483647 h 1136"/>
              <a:gd name="T2" fmla="*/ 0 w 173"/>
              <a:gd name="T3" fmla="*/ 2147483647 h 1136"/>
              <a:gd name="T4" fmla="*/ 2147483647 w 173"/>
              <a:gd name="T5" fmla="*/ 0 h 1136"/>
              <a:gd name="T6" fmla="*/ 2147483647 w 173"/>
              <a:gd name="T7" fmla="*/ 2147483647 h 1136"/>
              <a:gd name="T8" fmla="*/ 0 w 173"/>
              <a:gd name="T9" fmla="*/ 2147483647 h 1136"/>
              <a:gd name="T10" fmla="*/ 0 60000 65536"/>
              <a:gd name="T11" fmla="*/ 0 60000 65536"/>
              <a:gd name="T12" fmla="*/ 0 60000 65536"/>
              <a:gd name="T13" fmla="*/ 0 60000 65536"/>
              <a:gd name="T14" fmla="*/ 0 60000 65536"/>
              <a:gd name="T15" fmla="*/ 0 w 173"/>
              <a:gd name="T16" fmla="*/ 0 h 1136"/>
              <a:gd name="T17" fmla="*/ 173 w 173"/>
              <a:gd name="T18" fmla="*/ 1136 h 1136"/>
            </a:gdLst>
            <a:ahLst/>
            <a:cxnLst>
              <a:cxn ang="T10">
                <a:pos x="T0" y="T1"/>
              </a:cxn>
              <a:cxn ang="T11">
                <a:pos x="T2" y="T3"/>
              </a:cxn>
              <a:cxn ang="T12">
                <a:pos x="T4" y="T5"/>
              </a:cxn>
              <a:cxn ang="T13">
                <a:pos x="T6" y="T7"/>
              </a:cxn>
              <a:cxn ang="T14">
                <a:pos x="T8" y="T9"/>
              </a:cxn>
            </a:cxnLst>
            <a:rect l="T15" t="T16" r="T17" b="T18"/>
            <a:pathLst>
              <a:path w="173" h="1136">
                <a:moveTo>
                  <a:pt x="0" y="1136"/>
                </a:moveTo>
                <a:lnTo>
                  <a:pt x="0" y="150"/>
                </a:lnTo>
                <a:lnTo>
                  <a:pt x="173" y="0"/>
                </a:lnTo>
                <a:lnTo>
                  <a:pt x="173" y="986"/>
                </a:lnTo>
                <a:lnTo>
                  <a:pt x="0" y="1136"/>
                </a:lnTo>
                <a:close/>
              </a:path>
            </a:pathLst>
          </a:custGeom>
          <a:solidFill>
            <a:srgbClr val="6F0403"/>
          </a:solidFill>
          <a:ln w="9525">
            <a:noFill/>
            <a:round/>
            <a:headEnd/>
            <a:tailEnd/>
          </a:ln>
        </p:spPr>
        <p:txBody>
          <a:bodyPr/>
          <a:lstStyle/>
          <a:p>
            <a:pPr algn="ctr" eaLnBrk="0" hangingPunct="0"/>
            <a:endParaRPr lang="en-US" b="1">
              <a:latin typeface="Times" charset="0"/>
            </a:endParaRPr>
          </a:p>
        </p:txBody>
      </p:sp>
      <p:sp>
        <p:nvSpPr>
          <p:cNvPr id="14373" name="Rectangle 37"/>
          <p:cNvSpPr>
            <a:spLocks noChangeArrowheads="1"/>
          </p:cNvSpPr>
          <p:nvPr/>
        </p:nvSpPr>
        <p:spPr bwMode="auto">
          <a:xfrm>
            <a:off x="5194300" y="3695700"/>
            <a:ext cx="419100" cy="1825625"/>
          </a:xfrm>
          <a:prstGeom prst="rect">
            <a:avLst/>
          </a:prstGeom>
          <a:solidFill>
            <a:srgbClr val="CC0000"/>
          </a:solidFill>
          <a:ln w="9525">
            <a:noFill/>
            <a:miter lim="800000"/>
            <a:headEnd/>
            <a:tailEnd/>
          </a:ln>
        </p:spPr>
        <p:txBody>
          <a:bodyPr/>
          <a:lstStyle/>
          <a:p>
            <a:pPr algn="ctr" eaLnBrk="0" hangingPunct="0"/>
            <a:endParaRPr lang="en-US" b="1">
              <a:latin typeface="Times" charset="0"/>
            </a:endParaRPr>
          </a:p>
        </p:txBody>
      </p:sp>
      <p:sp>
        <p:nvSpPr>
          <p:cNvPr id="14374" name="Freeform 38"/>
          <p:cNvSpPr>
            <a:spLocks/>
          </p:cNvSpPr>
          <p:nvPr/>
        </p:nvSpPr>
        <p:spPr bwMode="auto">
          <a:xfrm>
            <a:off x="5194300" y="3419475"/>
            <a:ext cx="698500" cy="276225"/>
          </a:xfrm>
          <a:custGeom>
            <a:avLst/>
            <a:gdLst>
              <a:gd name="T0" fmla="*/ 2147483647 w 434"/>
              <a:gd name="T1" fmla="*/ 2147483647 h 150"/>
              <a:gd name="T2" fmla="*/ 2147483647 w 434"/>
              <a:gd name="T3" fmla="*/ 0 h 150"/>
              <a:gd name="T4" fmla="*/ 2147483647 w 434"/>
              <a:gd name="T5" fmla="*/ 0 h 150"/>
              <a:gd name="T6" fmla="*/ 0 w 434"/>
              <a:gd name="T7" fmla="*/ 2147483647 h 150"/>
              <a:gd name="T8" fmla="*/ 2147483647 w 434"/>
              <a:gd name="T9" fmla="*/ 2147483647 h 150"/>
              <a:gd name="T10" fmla="*/ 0 60000 65536"/>
              <a:gd name="T11" fmla="*/ 0 60000 65536"/>
              <a:gd name="T12" fmla="*/ 0 60000 65536"/>
              <a:gd name="T13" fmla="*/ 0 60000 65536"/>
              <a:gd name="T14" fmla="*/ 0 60000 65536"/>
              <a:gd name="T15" fmla="*/ 0 w 434"/>
              <a:gd name="T16" fmla="*/ 0 h 150"/>
              <a:gd name="T17" fmla="*/ 434 w 434"/>
              <a:gd name="T18" fmla="*/ 150 h 150"/>
            </a:gdLst>
            <a:ahLst/>
            <a:cxnLst>
              <a:cxn ang="T10">
                <a:pos x="T0" y="T1"/>
              </a:cxn>
              <a:cxn ang="T11">
                <a:pos x="T2" y="T3"/>
              </a:cxn>
              <a:cxn ang="T12">
                <a:pos x="T4" y="T5"/>
              </a:cxn>
              <a:cxn ang="T13">
                <a:pos x="T6" y="T7"/>
              </a:cxn>
              <a:cxn ang="T14">
                <a:pos x="T8" y="T9"/>
              </a:cxn>
            </a:cxnLst>
            <a:rect l="T15" t="T16" r="T17" b="T18"/>
            <a:pathLst>
              <a:path w="434" h="150">
                <a:moveTo>
                  <a:pt x="261" y="150"/>
                </a:moveTo>
                <a:lnTo>
                  <a:pt x="434" y="0"/>
                </a:lnTo>
                <a:lnTo>
                  <a:pt x="167" y="0"/>
                </a:lnTo>
                <a:lnTo>
                  <a:pt x="0" y="150"/>
                </a:lnTo>
                <a:lnTo>
                  <a:pt x="261" y="150"/>
                </a:lnTo>
                <a:close/>
              </a:path>
            </a:pathLst>
          </a:custGeom>
          <a:solidFill>
            <a:srgbClr val="A60605"/>
          </a:solidFill>
          <a:ln w="9525">
            <a:noFill/>
            <a:round/>
            <a:headEnd/>
            <a:tailEnd/>
          </a:ln>
        </p:spPr>
        <p:txBody>
          <a:bodyPr/>
          <a:lstStyle/>
          <a:p>
            <a:pPr algn="ctr" eaLnBrk="0" hangingPunct="0"/>
            <a:endParaRPr lang="en-US" b="1">
              <a:latin typeface="Times" charset="0"/>
            </a:endParaRPr>
          </a:p>
        </p:txBody>
      </p:sp>
      <p:sp>
        <p:nvSpPr>
          <p:cNvPr id="14375" name="Freeform 39"/>
          <p:cNvSpPr>
            <a:spLocks/>
          </p:cNvSpPr>
          <p:nvPr/>
        </p:nvSpPr>
        <p:spPr bwMode="auto">
          <a:xfrm>
            <a:off x="6680200" y="4391025"/>
            <a:ext cx="269875" cy="1250950"/>
          </a:xfrm>
          <a:custGeom>
            <a:avLst/>
            <a:gdLst>
              <a:gd name="T0" fmla="*/ 0 w 167"/>
              <a:gd name="T1" fmla="*/ 2147483647 h 675"/>
              <a:gd name="T2" fmla="*/ 0 w 167"/>
              <a:gd name="T3" fmla="*/ 2147483647 h 675"/>
              <a:gd name="T4" fmla="*/ 2147483647 w 167"/>
              <a:gd name="T5" fmla="*/ 0 h 675"/>
              <a:gd name="T6" fmla="*/ 2147483647 w 167"/>
              <a:gd name="T7" fmla="*/ 2147483647 h 675"/>
              <a:gd name="T8" fmla="*/ 0 w 167"/>
              <a:gd name="T9" fmla="*/ 2147483647 h 675"/>
              <a:gd name="T10" fmla="*/ 0 60000 65536"/>
              <a:gd name="T11" fmla="*/ 0 60000 65536"/>
              <a:gd name="T12" fmla="*/ 0 60000 65536"/>
              <a:gd name="T13" fmla="*/ 0 60000 65536"/>
              <a:gd name="T14" fmla="*/ 0 60000 65536"/>
              <a:gd name="T15" fmla="*/ 0 w 167"/>
              <a:gd name="T16" fmla="*/ 0 h 675"/>
              <a:gd name="T17" fmla="*/ 167 w 167"/>
              <a:gd name="T18" fmla="*/ 675 h 675"/>
            </a:gdLst>
            <a:ahLst/>
            <a:cxnLst>
              <a:cxn ang="T10">
                <a:pos x="T0" y="T1"/>
              </a:cxn>
              <a:cxn ang="T11">
                <a:pos x="T2" y="T3"/>
              </a:cxn>
              <a:cxn ang="T12">
                <a:pos x="T4" y="T5"/>
              </a:cxn>
              <a:cxn ang="T13">
                <a:pos x="T6" y="T7"/>
              </a:cxn>
              <a:cxn ang="T14">
                <a:pos x="T8" y="T9"/>
              </a:cxn>
            </a:cxnLst>
            <a:rect l="T15" t="T16" r="T17" b="T18"/>
            <a:pathLst>
              <a:path w="167" h="675">
                <a:moveTo>
                  <a:pt x="0" y="675"/>
                </a:moveTo>
                <a:lnTo>
                  <a:pt x="0" y="150"/>
                </a:lnTo>
                <a:lnTo>
                  <a:pt x="167" y="0"/>
                </a:lnTo>
                <a:lnTo>
                  <a:pt x="167" y="520"/>
                </a:lnTo>
                <a:lnTo>
                  <a:pt x="0" y="675"/>
                </a:lnTo>
                <a:close/>
              </a:path>
            </a:pathLst>
          </a:custGeom>
          <a:solidFill>
            <a:srgbClr val="808000"/>
          </a:solidFill>
          <a:ln w="9525">
            <a:noFill/>
            <a:round/>
            <a:headEnd/>
            <a:tailEnd/>
          </a:ln>
        </p:spPr>
        <p:txBody>
          <a:bodyPr/>
          <a:lstStyle/>
          <a:p>
            <a:pPr algn="ctr" eaLnBrk="0" hangingPunct="0"/>
            <a:endParaRPr lang="en-US" b="1">
              <a:latin typeface="Times" charset="0"/>
            </a:endParaRPr>
          </a:p>
        </p:txBody>
      </p:sp>
      <p:sp>
        <p:nvSpPr>
          <p:cNvPr id="14376" name="Rectangle 40"/>
          <p:cNvSpPr>
            <a:spLocks noChangeArrowheads="1"/>
          </p:cNvSpPr>
          <p:nvPr/>
        </p:nvSpPr>
        <p:spPr bwMode="auto">
          <a:xfrm>
            <a:off x="6248400" y="4670425"/>
            <a:ext cx="431800" cy="971550"/>
          </a:xfrm>
          <a:prstGeom prst="rect">
            <a:avLst/>
          </a:prstGeom>
          <a:solidFill>
            <a:srgbClr val="FFFF00"/>
          </a:solidFill>
          <a:ln w="9525">
            <a:noFill/>
            <a:miter lim="800000"/>
            <a:headEnd/>
            <a:tailEnd/>
          </a:ln>
        </p:spPr>
        <p:txBody>
          <a:bodyPr/>
          <a:lstStyle/>
          <a:p>
            <a:pPr algn="ctr" eaLnBrk="0" hangingPunct="0"/>
            <a:endParaRPr lang="en-US" b="1">
              <a:latin typeface="Times" charset="0"/>
            </a:endParaRPr>
          </a:p>
        </p:txBody>
      </p:sp>
      <p:sp>
        <p:nvSpPr>
          <p:cNvPr id="14377" name="Freeform 41"/>
          <p:cNvSpPr>
            <a:spLocks/>
          </p:cNvSpPr>
          <p:nvPr/>
        </p:nvSpPr>
        <p:spPr bwMode="auto">
          <a:xfrm>
            <a:off x="6248400" y="4391025"/>
            <a:ext cx="701675" cy="279400"/>
          </a:xfrm>
          <a:custGeom>
            <a:avLst/>
            <a:gdLst>
              <a:gd name="T0" fmla="*/ 2147483647 w 434"/>
              <a:gd name="T1" fmla="*/ 2147483647 h 150"/>
              <a:gd name="T2" fmla="*/ 2147483647 w 434"/>
              <a:gd name="T3" fmla="*/ 0 h 150"/>
              <a:gd name="T4" fmla="*/ 2147483647 w 434"/>
              <a:gd name="T5" fmla="*/ 0 h 150"/>
              <a:gd name="T6" fmla="*/ 0 w 434"/>
              <a:gd name="T7" fmla="*/ 2147483647 h 150"/>
              <a:gd name="T8" fmla="*/ 2147483647 w 434"/>
              <a:gd name="T9" fmla="*/ 2147483647 h 150"/>
              <a:gd name="T10" fmla="*/ 0 60000 65536"/>
              <a:gd name="T11" fmla="*/ 0 60000 65536"/>
              <a:gd name="T12" fmla="*/ 0 60000 65536"/>
              <a:gd name="T13" fmla="*/ 0 60000 65536"/>
              <a:gd name="T14" fmla="*/ 0 60000 65536"/>
              <a:gd name="T15" fmla="*/ 0 w 434"/>
              <a:gd name="T16" fmla="*/ 0 h 150"/>
              <a:gd name="T17" fmla="*/ 434 w 434"/>
              <a:gd name="T18" fmla="*/ 150 h 150"/>
            </a:gdLst>
            <a:ahLst/>
            <a:cxnLst>
              <a:cxn ang="T10">
                <a:pos x="T0" y="T1"/>
              </a:cxn>
              <a:cxn ang="T11">
                <a:pos x="T2" y="T3"/>
              </a:cxn>
              <a:cxn ang="T12">
                <a:pos x="T4" y="T5"/>
              </a:cxn>
              <a:cxn ang="T13">
                <a:pos x="T6" y="T7"/>
              </a:cxn>
              <a:cxn ang="T14">
                <a:pos x="T8" y="T9"/>
              </a:cxn>
            </a:cxnLst>
            <a:rect l="T15" t="T16" r="T17" b="T18"/>
            <a:pathLst>
              <a:path w="434" h="150">
                <a:moveTo>
                  <a:pt x="267" y="150"/>
                </a:moveTo>
                <a:lnTo>
                  <a:pt x="434" y="0"/>
                </a:lnTo>
                <a:lnTo>
                  <a:pt x="173" y="0"/>
                </a:lnTo>
                <a:lnTo>
                  <a:pt x="0" y="150"/>
                </a:lnTo>
                <a:lnTo>
                  <a:pt x="267" y="150"/>
                </a:lnTo>
                <a:close/>
              </a:path>
            </a:pathLst>
          </a:custGeom>
          <a:solidFill>
            <a:srgbClr val="BFBF00"/>
          </a:solidFill>
          <a:ln w="9525">
            <a:noFill/>
            <a:round/>
            <a:headEnd/>
            <a:tailEnd/>
          </a:ln>
        </p:spPr>
        <p:txBody>
          <a:bodyPr/>
          <a:lstStyle/>
          <a:p>
            <a:pPr algn="ctr" eaLnBrk="0" hangingPunct="0"/>
            <a:endParaRPr lang="en-US" b="1">
              <a:latin typeface="Times" charset="0"/>
            </a:endParaRPr>
          </a:p>
        </p:txBody>
      </p:sp>
      <p:sp>
        <p:nvSpPr>
          <p:cNvPr id="14378" name="Freeform 42"/>
          <p:cNvSpPr>
            <a:spLocks/>
          </p:cNvSpPr>
          <p:nvPr/>
        </p:nvSpPr>
        <p:spPr bwMode="auto">
          <a:xfrm>
            <a:off x="6680200" y="4025900"/>
            <a:ext cx="269875" cy="644525"/>
          </a:xfrm>
          <a:custGeom>
            <a:avLst/>
            <a:gdLst>
              <a:gd name="T0" fmla="*/ 0 w 167"/>
              <a:gd name="T1" fmla="*/ 2147483647 h 347"/>
              <a:gd name="T2" fmla="*/ 0 w 167"/>
              <a:gd name="T3" fmla="*/ 2147483647 h 347"/>
              <a:gd name="T4" fmla="*/ 2147483647 w 167"/>
              <a:gd name="T5" fmla="*/ 0 h 347"/>
              <a:gd name="T6" fmla="*/ 2147483647 w 167"/>
              <a:gd name="T7" fmla="*/ 2147483647 h 347"/>
              <a:gd name="T8" fmla="*/ 0 w 167"/>
              <a:gd name="T9" fmla="*/ 2147483647 h 347"/>
              <a:gd name="T10" fmla="*/ 0 60000 65536"/>
              <a:gd name="T11" fmla="*/ 0 60000 65536"/>
              <a:gd name="T12" fmla="*/ 0 60000 65536"/>
              <a:gd name="T13" fmla="*/ 0 60000 65536"/>
              <a:gd name="T14" fmla="*/ 0 60000 65536"/>
              <a:gd name="T15" fmla="*/ 0 w 167"/>
              <a:gd name="T16" fmla="*/ 0 h 347"/>
              <a:gd name="T17" fmla="*/ 167 w 167"/>
              <a:gd name="T18" fmla="*/ 347 h 347"/>
            </a:gdLst>
            <a:ahLst/>
            <a:cxnLst>
              <a:cxn ang="T10">
                <a:pos x="T0" y="T1"/>
              </a:cxn>
              <a:cxn ang="T11">
                <a:pos x="T2" y="T3"/>
              </a:cxn>
              <a:cxn ang="T12">
                <a:pos x="T4" y="T5"/>
              </a:cxn>
              <a:cxn ang="T13">
                <a:pos x="T6" y="T7"/>
              </a:cxn>
              <a:cxn ang="T14">
                <a:pos x="T8" y="T9"/>
              </a:cxn>
            </a:cxnLst>
            <a:rect l="T15" t="T16" r="T17" b="T18"/>
            <a:pathLst>
              <a:path w="167" h="347">
                <a:moveTo>
                  <a:pt x="0" y="347"/>
                </a:moveTo>
                <a:lnTo>
                  <a:pt x="0" y="149"/>
                </a:lnTo>
                <a:lnTo>
                  <a:pt x="167" y="0"/>
                </a:lnTo>
                <a:lnTo>
                  <a:pt x="167" y="197"/>
                </a:lnTo>
                <a:lnTo>
                  <a:pt x="0" y="347"/>
                </a:lnTo>
                <a:close/>
              </a:path>
            </a:pathLst>
          </a:custGeom>
          <a:solidFill>
            <a:srgbClr val="6F0403"/>
          </a:solidFill>
          <a:ln w="9525">
            <a:noFill/>
            <a:round/>
            <a:headEnd/>
            <a:tailEnd/>
          </a:ln>
        </p:spPr>
        <p:txBody>
          <a:bodyPr/>
          <a:lstStyle/>
          <a:p>
            <a:pPr algn="ctr" eaLnBrk="0" hangingPunct="0"/>
            <a:endParaRPr lang="en-US" b="1">
              <a:latin typeface="Times" charset="0"/>
            </a:endParaRPr>
          </a:p>
        </p:txBody>
      </p:sp>
      <p:sp>
        <p:nvSpPr>
          <p:cNvPr id="14379" name="Rectangle 43"/>
          <p:cNvSpPr>
            <a:spLocks noChangeArrowheads="1"/>
          </p:cNvSpPr>
          <p:nvPr/>
        </p:nvSpPr>
        <p:spPr bwMode="auto">
          <a:xfrm>
            <a:off x="6248400" y="4302125"/>
            <a:ext cx="431800" cy="368300"/>
          </a:xfrm>
          <a:prstGeom prst="rect">
            <a:avLst/>
          </a:prstGeom>
          <a:solidFill>
            <a:srgbClr val="CC0000"/>
          </a:solidFill>
          <a:ln w="9525">
            <a:noFill/>
            <a:miter lim="800000"/>
            <a:headEnd/>
            <a:tailEnd/>
          </a:ln>
        </p:spPr>
        <p:txBody>
          <a:bodyPr/>
          <a:lstStyle/>
          <a:p>
            <a:pPr algn="ctr" eaLnBrk="0" hangingPunct="0"/>
            <a:endParaRPr lang="en-US" b="1">
              <a:latin typeface="Times" charset="0"/>
            </a:endParaRPr>
          </a:p>
        </p:txBody>
      </p:sp>
      <p:sp>
        <p:nvSpPr>
          <p:cNvPr id="14380" name="Freeform 44"/>
          <p:cNvSpPr>
            <a:spLocks/>
          </p:cNvSpPr>
          <p:nvPr/>
        </p:nvSpPr>
        <p:spPr bwMode="auto">
          <a:xfrm>
            <a:off x="6248400" y="4025900"/>
            <a:ext cx="701675" cy="276225"/>
          </a:xfrm>
          <a:custGeom>
            <a:avLst/>
            <a:gdLst>
              <a:gd name="T0" fmla="*/ 2147483647 w 434"/>
              <a:gd name="T1" fmla="*/ 2147483647 h 149"/>
              <a:gd name="T2" fmla="*/ 2147483647 w 434"/>
              <a:gd name="T3" fmla="*/ 0 h 149"/>
              <a:gd name="T4" fmla="*/ 2147483647 w 434"/>
              <a:gd name="T5" fmla="*/ 0 h 149"/>
              <a:gd name="T6" fmla="*/ 0 w 434"/>
              <a:gd name="T7" fmla="*/ 2147483647 h 149"/>
              <a:gd name="T8" fmla="*/ 2147483647 w 434"/>
              <a:gd name="T9" fmla="*/ 2147483647 h 149"/>
              <a:gd name="T10" fmla="*/ 0 60000 65536"/>
              <a:gd name="T11" fmla="*/ 0 60000 65536"/>
              <a:gd name="T12" fmla="*/ 0 60000 65536"/>
              <a:gd name="T13" fmla="*/ 0 60000 65536"/>
              <a:gd name="T14" fmla="*/ 0 60000 65536"/>
              <a:gd name="T15" fmla="*/ 0 w 434"/>
              <a:gd name="T16" fmla="*/ 0 h 149"/>
              <a:gd name="T17" fmla="*/ 434 w 434"/>
              <a:gd name="T18" fmla="*/ 149 h 149"/>
            </a:gdLst>
            <a:ahLst/>
            <a:cxnLst>
              <a:cxn ang="T10">
                <a:pos x="T0" y="T1"/>
              </a:cxn>
              <a:cxn ang="T11">
                <a:pos x="T2" y="T3"/>
              </a:cxn>
              <a:cxn ang="T12">
                <a:pos x="T4" y="T5"/>
              </a:cxn>
              <a:cxn ang="T13">
                <a:pos x="T6" y="T7"/>
              </a:cxn>
              <a:cxn ang="T14">
                <a:pos x="T8" y="T9"/>
              </a:cxn>
            </a:cxnLst>
            <a:rect l="T15" t="T16" r="T17" b="T18"/>
            <a:pathLst>
              <a:path w="434" h="149">
                <a:moveTo>
                  <a:pt x="267" y="149"/>
                </a:moveTo>
                <a:lnTo>
                  <a:pt x="434" y="0"/>
                </a:lnTo>
                <a:lnTo>
                  <a:pt x="173" y="0"/>
                </a:lnTo>
                <a:lnTo>
                  <a:pt x="0" y="149"/>
                </a:lnTo>
                <a:lnTo>
                  <a:pt x="267" y="149"/>
                </a:lnTo>
                <a:close/>
              </a:path>
            </a:pathLst>
          </a:custGeom>
          <a:solidFill>
            <a:srgbClr val="A60605"/>
          </a:solidFill>
          <a:ln w="9525">
            <a:noFill/>
            <a:round/>
            <a:headEnd/>
            <a:tailEnd/>
          </a:ln>
        </p:spPr>
        <p:txBody>
          <a:bodyPr/>
          <a:lstStyle/>
          <a:p>
            <a:pPr algn="ctr" eaLnBrk="0" hangingPunct="0"/>
            <a:endParaRPr lang="en-US" b="1">
              <a:latin typeface="Times" charset="0"/>
            </a:endParaRPr>
          </a:p>
        </p:txBody>
      </p:sp>
      <p:sp>
        <p:nvSpPr>
          <p:cNvPr id="14381" name="Freeform 45"/>
          <p:cNvSpPr>
            <a:spLocks/>
          </p:cNvSpPr>
          <p:nvPr/>
        </p:nvSpPr>
        <p:spPr bwMode="auto">
          <a:xfrm>
            <a:off x="7734300" y="4270375"/>
            <a:ext cx="276225" cy="1371600"/>
          </a:xfrm>
          <a:custGeom>
            <a:avLst/>
            <a:gdLst>
              <a:gd name="T0" fmla="*/ 0 w 173"/>
              <a:gd name="T1" fmla="*/ 2147483647 h 741"/>
              <a:gd name="T2" fmla="*/ 0 w 173"/>
              <a:gd name="T3" fmla="*/ 2147483647 h 741"/>
              <a:gd name="T4" fmla="*/ 2147483647 w 173"/>
              <a:gd name="T5" fmla="*/ 0 h 741"/>
              <a:gd name="T6" fmla="*/ 2147483647 w 173"/>
              <a:gd name="T7" fmla="*/ 2147483647 h 741"/>
              <a:gd name="T8" fmla="*/ 0 w 173"/>
              <a:gd name="T9" fmla="*/ 2147483647 h 741"/>
              <a:gd name="T10" fmla="*/ 0 60000 65536"/>
              <a:gd name="T11" fmla="*/ 0 60000 65536"/>
              <a:gd name="T12" fmla="*/ 0 60000 65536"/>
              <a:gd name="T13" fmla="*/ 0 60000 65536"/>
              <a:gd name="T14" fmla="*/ 0 60000 65536"/>
              <a:gd name="T15" fmla="*/ 0 w 173"/>
              <a:gd name="T16" fmla="*/ 0 h 741"/>
              <a:gd name="T17" fmla="*/ 173 w 173"/>
              <a:gd name="T18" fmla="*/ 741 h 741"/>
            </a:gdLst>
            <a:ahLst/>
            <a:cxnLst>
              <a:cxn ang="T10">
                <a:pos x="T0" y="T1"/>
              </a:cxn>
              <a:cxn ang="T11">
                <a:pos x="T2" y="T3"/>
              </a:cxn>
              <a:cxn ang="T12">
                <a:pos x="T4" y="T5"/>
              </a:cxn>
              <a:cxn ang="T13">
                <a:pos x="T6" y="T7"/>
              </a:cxn>
              <a:cxn ang="T14">
                <a:pos x="T8" y="T9"/>
              </a:cxn>
            </a:cxnLst>
            <a:rect l="T15" t="T16" r="T17" b="T18"/>
            <a:pathLst>
              <a:path w="173" h="741">
                <a:moveTo>
                  <a:pt x="0" y="741"/>
                </a:moveTo>
                <a:lnTo>
                  <a:pt x="0" y="150"/>
                </a:lnTo>
                <a:lnTo>
                  <a:pt x="173" y="0"/>
                </a:lnTo>
                <a:lnTo>
                  <a:pt x="173" y="586"/>
                </a:lnTo>
                <a:lnTo>
                  <a:pt x="0" y="741"/>
                </a:lnTo>
                <a:close/>
              </a:path>
            </a:pathLst>
          </a:custGeom>
          <a:solidFill>
            <a:srgbClr val="808000"/>
          </a:solidFill>
          <a:ln w="9525">
            <a:noFill/>
            <a:round/>
            <a:headEnd/>
            <a:tailEnd/>
          </a:ln>
        </p:spPr>
        <p:txBody>
          <a:bodyPr/>
          <a:lstStyle/>
          <a:p>
            <a:pPr algn="ctr" eaLnBrk="0" hangingPunct="0"/>
            <a:endParaRPr lang="en-US" b="1">
              <a:latin typeface="Times" charset="0"/>
            </a:endParaRPr>
          </a:p>
        </p:txBody>
      </p:sp>
      <p:sp>
        <p:nvSpPr>
          <p:cNvPr id="14382" name="Rectangle 46"/>
          <p:cNvSpPr>
            <a:spLocks noChangeArrowheads="1"/>
          </p:cNvSpPr>
          <p:nvPr/>
        </p:nvSpPr>
        <p:spPr bwMode="auto">
          <a:xfrm>
            <a:off x="7315200" y="4546600"/>
            <a:ext cx="419100" cy="1095375"/>
          </a:xfrm>
          <a:prstGeom prst="rect">
            <a:avLst/>
          </a:prstGeom>
          <a:solidFill>
            <a:srgbClr val="FFFF00"/>
          </a:solidFill>
          <a:ln w="9525">
            <a:noFill/>
            <a:miter lim="800000"/>
            <a:headEnd/>
            <a:tailEnd/>
          </a:ln>
        </p:spPr>
        <p:txBody>
          <a:bodyPr/>
          <a:lstStyle/>
          <a:p>
            <a:pPr algn="ctr" eaLnBrk="0" hangingPunct="0"/>
            <a:endParaRPr lang="en-US" b="1">
              <a:latin typeface="Times" charset="0"/>
            </a:endParaRPr>
          </a:p>
        </p:txBody>
      </p:sp>
      <p:sp>
        <p:nvSpPr>
          <p:cNvPr id="14383" name="Freeform 47"/>
          <p:cNvSpPr>
            <a:spLocks/>
          </p:cNvSpPr>
          <p:nvPr/>
        </p:nvSpPr>
        <p:spPr bwMode="auto">
          <a:xfrm>
            <a:off x="7315200" y="4270375"/>
            <a:ext cx="695325" cy="276225"/>
          </a:xfrm>
          <a:custGeom>
            <a:avLst/>
            <a:gdLst>
              <a:gd name="T0" fmla="*/ 2147483647 w 433"/>
              <a:gd name="T1" fmla="*/ 2147483647 h 150"/>
              <a:gd name="T2" fmla="*/ 2147483647 w 433"/>
              <a:gd name="T3" fmla="*/ 0 h 150"/>
              <a:gd name="T4" fmla="*/ 2147483647 w 433"/>
              <a:gd name="T5" fmla="*/ 0 h 150"/>
              <a:gd name="T6" fmla="*/ 0 w 433"/>
              <a:gd name="T7" fmla="*/ 2147483647 h 150"/>
              <a:gd name="T8" fmla="*/ 2147483647 w 433"/>
              <a:gd name="T9" fmla="*/ 2147483647 h 150"/>
              <a:gd name="T10" fmla="*/ 0 60000 65536"/>
              <a:gd name="T11" fmla="*/ 0 60000 65536"/>
              <a:gd name="T12" fmla="*/ 0 60000 65536"/>
              <a:gd name="T13" fmla="*/ 0 60000 65536"/>
              <a:gd name="T14" fmla="*/ 0 60000 65536"/>
              <a:gd name="T15" fmla="*/ 0 w 433"/>
              <a:gd name="T16" fmla="*/ 0 h 150"/>
              <a:gd name="T17" fmla="*/ 433 w 433"/>
              <a:gd name="T18" fmla="*/ 150 h 150"/>
            </a:gdLst>
            <a:ahLst/>
            <a:cxnLst>
              <a:cxn ang="T10">
                <a:pos x="T0" y="T1"/>
              </a:cxn>
              <a:cxn ang="T11">
                <a:pos x="T2" y="T3"/>
              </a:cxn>
              <a:cxn ang="T12">
                <a:pos x="T4" y="T5"/>
              </a:cxn>
              <a:cxn ang="T13">
                <a:pos x="T6" y="T7"/>
              </a:cxn>
              <a:cxn ang="T14">
                <a:pos x="T8" y="T9"/>
              </a:cxn>
            </a:cxnLst>
            <a:rect l="T15" t="T16" r="T17" b="T18"/>
            <a:pathLst>
              <a:path w="433" h="150">
                <a:moveTo>
                  <a:pt x="260" y="150"/>
                </a:moveTo>
                <a:lnTo>
                  <a:pt x="433" y="0"/>
                </a:lnTo>
                <a:lnTo>
                  <a:pt x="173" y="0"/>
                </a:lnTo>
                <a:lnTo>
                  <a:pt x="0" y="150"/>
                </a:lnTo>
                <a:lnTo>
                  <a:pt x="260" y="150"/>
                </a:lnTo>
                <a:close/>
              </a:path>
            </a:pathLst>
          </a:custGeom>
          <a:solidFill>
            <a:srgbClr val="BFBF00"/>
          </a:solidFill>
          <a:ln w="9525">
            <a:noFill/>
            <a:round/>
            <a:headEnd/>
            <a:tailEnd/>
          </a:ln>
        </p:spPr>
        <p:txBody>
          <a:bodyPr/>
          <a:lstStyle/>
          <a:p>
            <a:pPr algn="ctr" eaLnBrk="0" hangingPunct="0"/>
            <a:endParaRPr lang="en-US" b="1">
              <a:latin typeface="Times" charset="0"/>
            </a:endParaRPr>
          </a:p>
        </p:txBody>
      </p:sp>
      <p:sp>
        <p:nvSpPr>
          <p:cNvPr id="14384" name="Line 48"/>
          <p:cNvSpPr>
            <a:spLocks noChangeShapeType="1"/>
          </p:cNvSpPr>
          <p:nvPr/>
        </p:nvSpPr>
        <p:spPr bwMode="auto">
          <a:xfrm flipH="1">
            <a:off x="1622425" y="5641975"/>
            <a:ext cx="63500" cy="3175"/>
          </a:xfrm>
          <a:prstGeom prst="line">
            <a:avLst/>
          </a:prstGeom>
          <a:noFill/>
          <a:ln w="11113">
            <a:solidFill>
              <a:srgbClr val="FFFFFF"/>
            </a:solidFill>
            <a:round/>
            <a:headEnd/>
            <a:tailEnd/>
          </a:ln>
        </p:spPr>
        <p:txBody>
          <a:bodyPr/>
          <a:lstStyle/>
          <a:p>
            <a:endParaRPr lang="en-US"/>
          </a:p>
        </p:txBody>
      </p:sp>
      <p:sp>
        <p:nvSpPr>
          <p:cNvPr id="14385" name="Rectangle 49"/>
          <p:cNvSpPr>
            <a:spLocks noChangeArrowheads="1"/>
          </p:cNvSpPr>
          <p:nvPr/>
        </p:nvSpPr>
        <p:spPr bwMode="auto">
          <a:xfrm>
            <a:off x="1438275" y="5489575"/>
            <a:ext cx="139700" cy="304800"/>
          </a:xfrm>
          <a:prstGeom prst="rect">
            <a:avLst/>
          </a:prstGeom>
          <a:noFill/>
          <a:ln w="9525">
            <a:noFill/>
            <a:miter lim="800000"/>
            <a:headEnd/>
            <a:tailEnd/>
          </a:ln>
        </p:spPr>
        <p:txBody>
          <a:bodyPr wrap="none" lIns="0" tIns="0" rIns="0" bIns="0">
            <a:spAutoFit/>
          </a:bodyPr>
          <a:lstStyle/>
          <a:p>
            <a:pPr defTabSz="860425" eaLnBrk="0" hangingPunct="0">
              <a:spcBef>
                <a:spcPct val="20000"/>
              </a:spcBef>
              <a:buClr>
                <a:schemeClr val="tx1"/>
              </a:buClr>
              <a:buSzPct val="70000"/>
              <a:buFont typeface="Wingdings" pitchFamily="2" charset="2"/>
              <a:buNone/>
            </a:pPr>
            <a:r>
              <a:rPr lang="en-GB" sz="2000" b="1">
                <a:solidFill>
                  <a:srgbClr val="000066"/>
                </a:solidFill>
                <a:latin typeface="Arial" pitchFamily="34" charset="0"/>
              </a:rPr>
              <a:t>0</a:t>
            </a:r>
            <a:endParaRPr lang="en-GB" sz="3600" b="1">
              <a:solidFill>
                <a:srgbClr val="000066"/>
              </a:solidFill>
              <a:latin typeface="Arial" pitchFamily="34" charset="0"/>
            </a:endParaRPr>
          </a:p>
        </p:txBody>
      </p:sp>
      <p:sp>
        <p:nvSpPr>
          <p:cNvPr id="14386" name="Rectangle 50"/>
          <p:cNvSpPr>
            <a:spLocks noChangeArrowheads="1"/>
          </p:cNvSpPr>
          <p:nvPr/>
        </p:nvSpPr>
        <p:spPr bwMode="auto">
          <a:xfrm>
            <a:off x="1225550" y="4879975"/>
            <a:ext cx="352425" cy="304800"/>
          </a:xfrm>
          <a:prstGeom prst="rect">
            <a:avLst/>
          </a:prstGeom>
          <a:noFill/>
          <a:ln w="9525">
            <a:noFill/>
            <a:miter lim="800000"/>
            <a:headEnd/>
            <a:tailEnd/>
          </a:ln>
        </p:spPr>
        <p:txBody>
          <a:bodyPr wrap="none" lIns="0" tIns="0" rIns="0" bIns="0">
            <a:spAutoFit/>
          </a:bodyPr>
          <a:lstStyle/>
          <a:p>
            <a:pPr algn="r" defTabSz="860425" eaLnBrk="0" hangingPunct="0">
              <a:spcBef>
                <a:spcPct val="20000"/>
              </a:spcBef>
              <a:buClr>
                <a:schemeClr val="tx1"/>
              </a:buClr>
              <a:buSzPct val="70000"/>
              <a:buFont typeface="Wingdings" pitchFamily="2" charset="2"/>
              <a:buNone/>
            </a:pPr>
            <a:r>
              <a:rPr lang="en-GB" sz="2000" b="1">
                <a:solidFill>
                  <a:srgbClr val="000066"/>
                </a:solidFill>
                <a:latin typeface="Arial" pitchFamily="34" charset="0"/>
              </a:rPr>
              <a:t>0.5</a:t>
            </a:r>
            <a:endParaRPr lang="en-GB" sz="3600" b="1">
              <a:solidFill>
                <a:srgbClr val="000066"/>
              </a:solidFill>
              <a:latin typeface="Arial" pitchFamily="34" charset="0"/>
            </a:endParaRPr>
          </a:p>
        </p:txBody>
      </p:sp>
      <p:sp>
        <p:nvSpPr>
          <p:cNvPr id="14387" name="Rectangle 51"/>
          <p:cNvSpPr>
            <a:spLocks noChangeArrowheads="1"/>
          </p:cNvSpPr>
          <p:nvPr/>
        </p:nvSpPr>
        <p:spPr bwMode="auto">
          <a:xfrm>
            <a:off x="1270000" y="4270375"/>
            <a:ext cx="352425" cy="304800"/>
          </a:xfrm>
          <a:prstGeom prst="rect">
            <a:avLst/>
          </a:prstGeom>
          <a:noFill/>
          <a:ln w="9525">
            <a:noFill/>
            <a:miter lim="800000"/>
            <a:headEnd/>
            <a:tailEnd/>
          </a:ln>
        </p:spPr>
        <p:txBody>
          <a:bodyPr wrap="none" lIns="0" tIns="0" rIns="0" bIns="0">
            <a:spAutoFit/>
          </a:bodyPr>
          <a:lstStyle/>
          <a:p>
            <a:pPr algn="r" defTabSz="860425" eaLnBrk="0" hangingPunct="0">
              <a:spcBef>
                <a:spcPct val="20000"/>
              </a:spcBef>
              <a:buClr>
                <a:schemeClr val="tx1"/>
              </a:buClr>
              <a:buSzPct val="70000"/>
              <a:buFont typeface="Wingdings" pitchFamily="2" charset="2"/>
              <a:buNone/>
            </a:pPr>
            <a:r>
              <a:rPr lang="en-GB" sz="2000" b="1">
                <a:solidFill>
                  <a:srgbClr val="000066"/>
                </a:solidFill>
                <a:latin typeface="Arial" pitchFamily="34" charset="0"/>
              </a:rPr>
              <a:t>1.0</a:t>
            </a:r>
            <a:endParaRPr lang="en-GB" sz="3600" b="1">
              <a:solidFill>
                <a:srgbClr val="000066"/>
              </a:solidFill>
              <a:latin typeface="Arial" pitchFamily="34" charset="0"/>
            </a:endParaRPr>
          </a:p>
        </p:txBody>
      </p:sp>
      <p:sp>
        <p:nvSpPr>
          <p:cNvPr id="14388" name="Rectangle 52"/>
          <p:cNvSpPr>
            <a:spLocks noChangeArrowheads="1"/>
          </p:cNvSpPr>
          <p:nvPr/>
        </p:nvSpPr>
        <p:spPr bwMode="auto">
          <a:xfrm>
            <a:off x="1225550" y="3663950"/>
            <a:ext cx="352425" cy="304800"/>
          </a:xfrm>
          <a:prstGeom prst="rect">
            <a:avLst/>
          </a:prstGeom>
          <a:noFill/>
          <a:ln w="9525">
            <a:noFill/>
            <a:miter lim="800000"/>
            <a:headEnd/>
            <a:tailEnd/>
          </a:ln>
        </p:spPr>
        <p:txBody>
          <a:bodyPr wrap="none" lIns="0" tIns="0" rIns="0" bIns="0">
            <a:spAutoFit/>
          </a:bodyPr>
          <a:lstStyle/>
          <a:p>
            <a:pPr algn="r" defTabSz="860425" eaLnBrk="0" hangingPunct="0">
              <a:spcBef>
                <a:spcPct val="20000"/>
              </a:spcBef>
              <a:buClr>
                <a:schemeClr val="tx1"/>
              </a:buClr>
              <a:buSzPct val="70000"/>
              <a:buFont typeface="Wingdings" pitchFamily="2" charset="2"/>
              <a:buNone/>
            </a:pPr>
            <a:r>
              <a:rPr lang="en-GB" sz="2000" b="1">
                <a:solidFill>
                  <a:srgbClr val="000066"/>
                </a:solidFill>
                <a:latin typeface="Arial" pitchFamily="34" charset="0"/>
              </a:rPr>
              <a:t>1.5</a:t>
            </a:r>
            <a:endParaRPr lang="en-GB" sz="3600" b="1">
              <a:solidFill>
                <a:srgbClr val="000066"/>
              </a:solidFill>
              <a:latin typeface="Arial" pitchFamily="34" charset="0"/>
            </a:endParaRPr>
          </a:p>
        </p:txBody>
      </p:sp>
      <p:sp>
        <p:nvSpPr>
          <p:cNvPr id="14389" name="Rectangle 53"/>
          <p:cNvSpPr>
            <a:spLocks noChangeArrowheads="1"/>
          </p:cNvSpPr>
          <p:nvPr/>
        </p:nvSpPr>
        <p:spPr bwMode="auto">
          <a:xfrm>
            <a:off x="1270000" y="3054350"/>
            <a:ext cx="352425" cy="304800"/>
          </a:xfrm>
          <a:prstGeom prst="rect">
            <a:avLst/>
          </a:prstGeom>
          <a:noFill/>
          <a:ln w="9525">
            <a:noFill/>
            <a:miter lim="800000"/>
            <a:headEnd/>
            <a:tailEnd/>
          </a:ln>
        </p:spPr>
        <p:txBody>
          <a:bodyPr wrap="none" lIns="0" tIns="0" rIns="0" bIns="0">
            <a:spAutoFit/>
          </a:bodyPr>
          <a:lstStyle/>
          <a:p>
            <a:pPr algn="r" defTabSz="860425" eaLnBrk="0" hangingPunct="0">
              <a:spcBef>
                <a:spcPct val="20000"/>
              </a:spcBef>
              <a:buClr>
                <a:schemeClr val="tx1"/>
              </a:buClr>
              <a:buSzPct val="70000"/>
              <a:buFont typeface="Wingdings" pitchFamily="2" charset="2"/>
              <a:buNone/>
            </a:pPr>
            <a:r>
              <a:rPr lang="en-GB" sz="2000" b="1">
                <a:solidFill>
                  <a:srgbClr val="000066"/>
                </a:solidFill>
                <a:latin typeface="Arial" pitchFamily="34" charset="0"/>
              </a:rPr>
              <a:t>2.0</a:t>
            </a:r>
            <a:endParaRPr lang="en-GB" sz="3600" b="1">
              <a:solidFill>
                <a:srgbClr val="000066"/>
              </a:solidFill>
              <a:latin typeface="Arial" pitchFamily="34" charset="0"/>
            </a:endParaRPr>
          </a:p>
        </p:txBody>
      </p:sp>
      <p:sp>
        <p:nvSpPr>
          <p:cNvPr id="14390" name="Rectangle 54"/>
          <p:cNvSpPr>
            <a:spLocks noChangeArrowheads="1"/>
          </p:cNvSpPr>
          <p:nvPr/>
        </p:nvSpPr>
        <p:spPr bwMode="auto">
          <a:xfrm>
            <a:off x="1225550" y="2444750"/>
            <a:ext cx="352425" cy="304800"/>
          </a:xfrm>
          <a:prstGeom prst="rect">
            <a:avLst/>
          </a:prstGeom>
          <a:noFill/>
          <a:ln w="9525">
            <a:noFill/>
            <a:miter lim="800000"/>
            <a:headEnd/>
            <a:tailEnd/>
          </a:ln>
        </p:spPr>
        <p:txBody>
          <a:bodyPr wrap="none" lIns="0" tIns="0" rIns="0" bIns="0">
            <a:spAutoFit/>
          </a:bodyPr>
          <a:lstStyle/>
          <a:p>
            <a:pPr algn="r" defTabSz="860425" eaLnBrk="0" hangingPunct="0">
              <a:spcBef>
                <a:spcPct val="20000"/>
              </a:spcBef>
              <a:buClr>
                <a:schemeClr val="tx1"/>
              </a:buClr>
              <a:buSzPct val="70000"/>
              <a:buFont typeface="Wingdings" pitchFamily="2" charset="2"/>
              <a:buNone/>
            </a:pPr>
            <a:r>
              <a:rPr lang="en-GB" sz="2000" b="1">
                <a:solidFill>
                  <a:srgbClr val="000066"/>
                </a:solidFill>
                <a:latin typeface="Arial" pitchFamily="34" charset="0"/>
              </a:rPr>
              <a:t>2.5</a:t>
            </a:r>
            <a:endParaRPr lang="en-GB" sz="3600" b="1">
              <a:solidFill>
                <a:srgbClr val="000066"/>
              </a:solidFill>
              <a:latin typeface="Arial" pitchFamily="34" charset="0"/>
            </a:endParaRPr>
          </a:p>
        </p:txBody>
      </p:sp>
      <p:sp>
        <p:nvSpPr>
          <p:cNvPr id="14391" name="Rectangle 55"/>
          <p:cNvSpPr>
            <a:spLocks noChangeArrowheads="1"/>
          </p:cNvSpPr>
          <p:nvPr/>
        </p:nvSpPr>
        <p:spPr bwMode="auto">
          <a:xfrm>
            <a:off x="1270000" y="1835150"/>
            <a:ext cx="352425" cy="304800"/>
          </a:xfrm>
          <a:prstGeom prst="rect">
            <a:avLst/>
          </a:prstGeom>
          <a:noFill/>
          <a:ln w="9525">
            <a:noFill/>
            <a:miter lim="800000"/>
            <a:headEnd/>
            <a:tailEnd/>
          </a:ln>
        </p:spPr>
        <p:txBody>
          <a:bodyPr wrap="none" lIns="0" tIns="0" rIns="0" bIns="0">
            <a:spAutoFit/>
          </a:bodyPr>
          <a:lstStyle/>
          <a:p>
            <a:pPr algn="r" defTabSz="860425" eaLnBrk="0" hangingPunct="0">
              <a:spcBef>
                <a:spcPct val="20000"/>
              </a:spcBef>
              <a:buClr>
                <a:schemeClr val="tx1"/>
              </a:buClr>
              <a:buSzPct val="70000"/>
              <a:buFont typeface="Wingdings" pitchFamily="2" charset="2"/>
              <a:buNone/>
            </a:pPr>
            <a:r>
              <a:rPr lang="en-GB" sz="2000" b="1">
                <a:solidFill>
                  <a:srgbClr val="000066"/>
                </a:solidFill>
                <a:latin typeface="Arial" pitchFamily="34" charset="0"/>
              </a:rPr>
              <a:t>3.0</a:t>
            </a:r>
            <a:endParaRPr lang="en-GB" sz="3600" b="1">
              <a:solidFill>
                <a:srgbClr val="000066"/>
              </a:solidFill>
              <a:latin typeface="Arial" pitchFamily="34" charset="0"/>
            </a:endParaRPr>
          </a:p>
        </p:txBody>
      </p:sp>
      <p:sp>
        <p:nvSpPr>
          <p:cNvPr id="14392" name="Rectangle 56"/>
          <p:cNvSpPr>
            <a:spLocks noChangeArrowheads="1"/>
          </p:cNvSpPr>
          <p:nvPr/>
        </p:nvSpPr>
        <p:spPr bwMode="auto">
          <a:xfrm>
            <a:off x="1225550" y="1238250"/>
            <a:ext cx="352425" cy="304800"/>
          </a:xfrm>
          <a:prstGeom prst="rect">
            <a:avLst/>
          </a:prstGeom>
          <a:noFill/>
          <a:ln w="9525">
            <a:noFill/>
            <a:miter lim="800000"/>
            <a:headEnd/>
            <a:tailEnd/>
          </a:ln>
        </p:spPr>
        <p:txBody>
          <a:bodyPr wrap="none" lIns="0" tIns="0" rIns="0" bIns="0">
            <a:spAutoFit/>
          </a:bodyPr>
          <a:lstStyle/>
          <a:p>
            <a:pPr algn="r" defTabSz="860425" eaLnBrk="0" hangingPunct="0">
              <a:spcBef>
                <a:spcPct val="20000"/>
              </a:spcBef>
              <a:buClr>
                <a:schemeClr val="tx1"/>
              </a:buClr>
              <a:buSzPct val="70000"/>
              <a:buFont typeface="Wingdings" pitchFamily="2" charset="2"/>
              <a:buNone/>
            </a:pPr>
            <a:r>
              <a:rPr lang="en-GB" sz="2000" b="1">
                <a:solidFill>
                  <a:srgbClr val="000066"/>
                </a:solidFill>
                <a:latin typeface="Arial" pitchFamily="34" charset="0"/>
              </a:rPr>
              <a:t>3.5</a:t>
            </a:r>
            <a:endParaRPr lang="en-GB" sz="3600" b="1">
              <a:solidFill>
                <a:srgbClr val="000066"/>
              </a:solidFill>
              <a:latin typeface="Arial" pitchFamily="34" charset="0"/>
            </a:endParaRPr>
          </a:p>
        </p:txBody>
      </p:sp>
      <p:sp>
        <p:nvSpPr>
          <p:cNvPr id="14393" name="Line 57"/>
          <p:cNvSpPr>
            <a:spLocks noChangeShapeType="1"/>
          </p:cNvSpPr>
          <p:nvPr/>
        </p:nvSpPr>
        <p:spPr bwMode="auto">
          <a:xfrm>
            <a:off x="1685925" y="5641975"/>
            <a:ext cx="6369050" cy="3175"/>
          </a:xfrm>
          <a:prstGeom prst="line">
            <a:avLst/>
          </a:prstGeom>
          <a:noFill/>
          <a:ln w="11113">
            <a:solidFill>
              <a:srgbClr val="FFFFFF"/>
            </a:solidFill>
            <a:round/>
            <a:headEnd/>
            <a:tailEnd/>
          </a:ln>
        </p:spPr>
        <p:txBody>
          <a:bodyPr/>
          <a:lstStyle/>
          <a:p>
            <a:endParaRPr lang="en-US"/>
          </a:p>
        </p:txBody>
      </p:sp>
      <p:sp>
        <p:nvSpPr>
          <p:cNvPr id="14394" name="Line 58"/>
          <p:cNvSpPr>
            <a:spLocks noChangeShapeType="1"/>
          </p:cNvSpPr>
          <p:nvPr/>
        </p:nvSpPr>
        <p:spPr bwMode="auto">
          <a:xfrm>
            <a:off x="1685925" y="5641975"/>
            <a:ext cx="0" cy="66675"/>
          </a:xfrm>
          <a:prstGeom prst="line">
            <a:avLst/>
          </a:prstGeom>
          <a:noFill/>
          <a:ln w="11113">
            <a:solidFill>
              <a:srgbClr val="FFFFFF"/>
            </a:solidFill>
            <a:round/>
            <a:headEnd/>
            <a:tailEnd/>
          </a:ln>
        </p:spPr>
        <p:txBody>
          <a:bodyPr/>
          <a:lstStyle/>
          <a:p>
            <a:endParaRPr lang="en-US"/>
          </a:p>
        </p:txBody>
      </p:sp>
      <p:sp>
        <p:nvSpPr>
          <p:cNvPr id="14395" name="Line 59"/>
          <p:cNvSpPr>
            <a:spLocks noChangeShapeType="1"/>
          </p:cNvSpPr>
          <p:nvPr/>
        </p:nvSpPr>
        <p:spPr bwMode="auto">
          <a:xfrm>
            <a:off x="2752725" y="5641975"/>
            <a:ext cx="0" cy="66675"/>
          </a:xfrm>
          <a:prstGeom prst="line">
            <a:avLst/>
          </a:prstGeom>
          <a:noFill/>
          <a:ln w="11113">
            <a:solidFill>
              <a:srgbClr val="FFFFFF"/>
            </a:solidFill>
            <a:round/>
            <a:headEnd/>
            <a:tailEnd/>
          </a:ln>
        </p:spPr>
        <p:txBody>
          <a:bodyPr/>
          <a:lstStyle/>
          <a:p>
            <a:endParaRPr lang="en-US"/>
          </a:p>
        </p:txBody>
      </p:sp>
      <p:grpSp>
        <p:nvGrpSpPr>
          <p:cNvPr id="3" name="Group 60"/>
          <p:cNvGrpSpPr>
            <a:grpSpLocks/>
          </p:cNvGrpSpPr>
          <p:nvPr/>
        </p:nvGrpSpPr>
        <p:grpSpPr bwMode="auto">
          <a:xfrm>
            <a:off x="3073400" y="2314575"/>
            <a:ext cx="742950" cy="3394075"/>
            <a:chOff x="2177" y="2057"/>
            <a:chExt cx="528" cy="1903"/>
          </a:xfrm>
        </p:grpSpPr>
        <p:sp>
          <p:nvSpPr>
            <p:cNvPr id="14397" name="Freeform 61"/>
            <p:cNvSpPr>
              <a:spLocks/>
            </p:cNvSpPr>
            <p:nvPr/>
          </p:nvSpPr>
          <p:spPr bwMode="auto">
            <a:xfrm>
              <a:off x="2474" y="3472"/>
              <a:ext cx="199" cy="446"/>
            </a:xfrm>
            <a:custGeom>
              <a:avLst/>
              <a:gdLst>
                <a:gd name="T0" fmla="*/ 0 w 174"/>
                <a:gd name="T1" fmla="*/ 608 h 382"/>
                <a:gd name="T2" fmla="*/ 0 w 174"/>
                <a:gd name="T3" fmla="*/ 246 h 382"/>
                <a:gd name="T4" fmla="*/ 261 w 174"/>
                <a:gd name="T5" fmla="*/ 0 h 382"/>
                <a:gd name="T6" fmla="*/ 261 w 174"/>
                <a:gd name="T7" fmla="*/ 361 h 382"/>
                <a:gd name="T8" fmla="*/ 0 w 174"/>
                <a:gd name="T9" fmla="*/ 608 h 382"/>
                <a:gd name="T10" fmla="*/ 0 60000 65536"/>
                <a:gd name="T11" fmla="*/ 0 60000 65536"/>
                <a:gd name="T12" fmla="*/ 0 60000 65536"/>
                <a:gd name="T13" fmla="*/ 0 60000 65536"/>
                <a:gd name="T14" fmla="*/ 0 60000 65536"/>
                <a:gd name="T15" fmla="*/ 0 w 174"/>
                <a:gd name="T16" fmla="*/ 0 h 382"/>
                <a:gd name="T17" fmla="*/ 174 w 174"/>
                <a:gd name="T18" fmla="*/ 382 h 382"/>
              </a:gdLst>
              <a:ahLst/>
              <a:cxnLst>
                <a:cxn ang="T10">
                  <a:pos x="T0" y="T1"/>
                </a:cxn>
                <a:cxn ang="T11">
                  <a:pos x="T2" y="T3"/>
                </a:cxn>
                <a:cxn ang="T12">
                  <a:pos x="T4" y="T5"/>
                </a:cxn>
                <a:cxn ang="T13">
                  <a:pos x="T6" y="T7"/>
                </a:cxn>
                <a:cxn ang="T14">
                  <a:pos x="T8" y="T9"/>
                </a:cxn>
              </a:cxnLst>
              <a:rect l="T15" t="T16" r="T17" b="T18"/>
              <a:pathLst>
                <a:path w="174" h="382">
                  <a:moveTo>
                    <a:pt x="0" y="382"/>
                  </a:moveTo>
                  <a:lnTo>
                    <a:pt x="0" y="155"/>
                  </a:lnTo>
                  <a:lnTo>
                    <a:pt x="174" y="0"/>
                  </a:lnTo>
                  <a:lnTo>
                    <a:pt x="174" y="227"/>
                  </a:lnTo>
                  <a:lnTo>
                    <a:pt x="0" y="382"/>
                  </a:lnTo>
                  <a:close/>
                </a:path>
              </a:pathLst>
            </a:custGeom>
            <a:solidFill>
              <a:srgbClr val="808000"/>
            </a:solidFill>
            <a:ln w="9525">
              <a:noFill/>
              <a:round/>
              <a:headEnd/>
              <a:tailEnd/>
            </a:ln>
          </p:spPr>
          <p:txBody>
            <a:bodyPr/>
            <a:lstStyle/>
            <a:p>
              <a:pPr algn="ctr" eaLnBrk="0" hangingPunct="0"/>
              <a:endParaRPr lang="en-US" b="1">
                <a:latin typeface="Times" charset="0"/>
              </a:endParaRPr>
            </a:p>
          </p:txBody>
        </p:sp>
        <p:sp>
          <p:nvSpPr>
            <p:cNvPr id="14398" name="Rectangle 62"/>
            <p:cNvSpPr>
              <a:spLocks noChangeArrowheads="1"/>
            </p:cNvSpPr>
            <p:nvPr/>
          </p:nvSpPr>
          <p:spPr bwMode="auto">
            <a:xfrm>
              <a:off x="2177" y="3653"/>
              <a:ext cx="297" cy="265"/>
            </a:xfrm>
            <a:prstGeom prst="rect">
              <a:avLst/>
            </a:prstGeom>
            <a:solidFill>
              <a:srgbClr val="FFFF00"/>
            </a:solidFill>
            <a:ln w="9525">
              <a:noFill/>
              <a:miter lim="800000"/>
              <a:headEnd/>
              <a:tailEnd/>
            </a:ln>
          </p:spPr>
          <p:txBody>
            <a:bodyPr/>
            <a:lstStyle/>
            <a:p>
              <a:pPr algn="ctr" eaLnBrk="0" hangingPunct="0"/>
              <a:endParaRPr lang="en-US" b="1">
                <a:latin typeface="Times" charset="0"/>
              </a:endParaRPr>
            </a:p>
          </p:txBody>
        </p:sp>
        <p:sp>
          <p:nvSpPr>
            <p:cNvPr id="14399" name="Freeform 63"/>
            <p:cNvSpPr>
              <a:spLocks/>
            </p:cNvSpPr>
            <p:nvPr/>
          </p:nvSpPr>
          <p:spPr bwMode="auto">
            <a:xfrm>
              <a:off x="2177" y="3472"/>
              <a:ext cx="496" cy="181"/>
            </a:xfrm>
            <a:custGeom>
              <a:avLst/>
              <a:gdLst>
                <a:gd name="T0" fmla="*/ 387 w 434"/>
                <a:gd name="T1" fmla="*/ 246 h 155"/>
                <a:gd name="T2" fmla="*/ 648 w 434"/>
                <a:gd name="T3" fmla="*/ 0 h 155"/>
                <a:gd name="T4" fmla="*/ 249 w 434"/>
                <a:gd name="T5" fmla="*/ 0 h 155"/>
                <a:gd name="T6" fmla="*/ 0 w 434"/>
                <a:gd name="T7" fmla="*/ 246 h 155"/>
                <a:gd name="T8" fmla="*/ 387 w 434"/>
                <a:gd name="T9" fmla="*/ 246 h 155"/>
                <a:gd name="T10" fmla="*/ 0 60000 65536"/>
                <a:gd name="T11" fmla="*/ 0 60000 65536"/>
                <a:gd name="T12" fmla="*/ 0 60000 65536"/>
                <a:gd name="T13" fmla="*/ 0 60000 65536"/>
                <a:gd name="T14" fmla="*/ 0 60000 65536"/>
                <a:gd name="T15" fmla="*/ 0 w 434"/>
                <a:gd name="T16" fmla="*/ 0 h 155"/>
                <a:gd name="T17" fmla="*/ 434 w 434"/>
                <a:gd name="T18" fmla="*/ 155 h 155"/>
              </a:gdLst>
              <a:ahLst/>
              <a:cxnLst>
                <a:cxn ang="T10">
                  <a:pos x="T0" y="T1"/>
                </a:cxn>
                <a:cxn ang="T11">
                  <a:pos x="T2" y="T3"/>
                </a:cxn>
                <a:cxn ang="T12">
                  <a:pos x="T4" y="T5"/>
                </a:cxn>
                <a:cxn ang="T13">
                  <a:pos x="T6" y="T7"/>
                </a:cxn>
                <a:cxn ang="T14">
                  <a:pos x="T8" y="T9"/>
                </a:cxn>
              </a:cxnLst>
              <a:rect l="T15" t="T16" r="T17" b="T18"/>
              <a:pathLst>
                <a:path w="434" h="155">
                  <a:moveTo>
                    <a:pt x="260" y="155"/>
                  </a:moveTo>
                  <a:lnTo>
                    <a:pt x="434" y="0"/>
                  </a:lnTo>
                  <a:lnTo>
                    <a:pt x="167" y="0"/>
                  </a:lnTo>
                  <a:lnTo>
                    <a:pt x="0" y="155"/>
                  </a:lnTo>
                  <a:lnTo>
                    <a:pt x="260" y="155"/>
                  </a:lnTo>
                  <a:close/>
                </a:path>
              </a:pathLst>
            </a:custGeom>
            <a:solidFill>
              <a:srgbClr val="BFBF00"/>
            </a:solidFill>
            <a:ln w="9525">
              <a:noFill/>
              <a:round/>
              <a:headEnd/>
              <a:tailEnd/>
            </a:ln>
          </p:spPr>
          <p:txBody>
            <a:bodyPr/>
            <a:lstStyle/>
            <a:p>
              <a:pPr algn="ctr" eaLnBrk="0" hangingPunct="0"/>
              <a:endParaRPr lang="en-US" b="1">
                <a:latin typeface="Times" charset="0"/>
              </a:endParaRPr>
            </a:p>
          </p:txBody>
        </p:sp>
        <p:sp>
          <p:nvSpPr>
            <p:cNvPr id="14400" name="Freeform 64"/>
            <p:cNvSpPr>
              <a:spLocks/>
            </p:cNvSpPr>
            <p:nvPr/>
          </p:nvSpPr>
          <p:spPr bwMode="auto">
            <a:xfrm>
              <a:off x="2474" y="2057"/>
              <a:ext cx="199" cy="1596"/>
            </a:xfrm>
            <a:custGeom>
              <a:avLst/>
              <a:gdLst>
                <a:gd name="T0" fmla="*/ 0 w 174"/>
                <a:gd name="T1" fmla="*/ 2172 h 1368"/>
                <a:gd name="T2" fmla="*/ 0 w 174"/>
                <a:gd name="T3" fmla="*/ 237 h 1368"/>
                <a:gd name="T4" fmla="*/ 261 w 174"/>
                <a:gd name="T5" fmla="*/ 0 h 1368"/>
                <a:gd name="T6" fmla="*/ 261 w 174"/>
                <a:gd name="T7" fmla="*/ 1926 h 1368"/>
                <a:gd name="T8" fmla="*/ 0 w 174"/>
                <a:gd name="T9" fmla="*/ 2172 h 1368"/>
                <a:gd name="T10" fmla="*/ 0 60000 65536"/>
                <a:gd name="T11" fmla="*/ 0 60000 65536"/>
                <a:gd name="T12" fmla="*/ 0 60000 65536"/>
                <a:gd name="T13" fmla="*/ 0 60000 65536"/>
                <a:gd name="T14" fmla="*/ 0 60000 65536"/>
                <a:gd name="T15" fmla="*/ 0 w 174"/>
                <a:gd name="T16" fmla="*/ 0 h 1368"/>
                <a:gd name="T17" fmla="*/ 174 w 174"/>
                <a:gd name="T18" fmla="*/ 1368 h 1368"/>
              </a:gdLst>
              <a:ahLst/>
              <a:cxnLst>
                <a:cxn ang="T10">
                  <a:pos x="T0" y="T1"/>
                </a:cxn>
                <a:cxn ang="T11">
                  <a:pos x="T2" y="T3"/>
                </a:cxn>
                <a:cxn ang="T12">
                  <a:pos x="T4" y="T5"/>
                </a:cxn>
                <a:cxn ang="T13">
                  <a:pos x="T6" y="T7"/>
                </a:cxn>
                <a:cxn ang="T14">
                  <a:pos x="T8" y="T9"/>
                </a:cxn>
              </a:cxnLst>
              <a:rect l="T15" t="T16" r="T17" b="T18"/>
              <a:pathLst>
                <a:path w="174" h="1368">
                  <a:moveTo>
                    <a:pt x="0" y="1368"/>
                  </a:moveTo>
                  <a:lnTo>
                    <a:pt x="0" y="149"/>
                  </a:lnTo>
                  <a:lnTo>
                    <a:pt x="174" y="0"/>
                  </a:lnTo>
                  <a:lnTo>
                    <a:pt x="174" y="1213"/>
                  </a:lnTo>
                  <a:lnTo>
                    <a:pt x="0" y="1368"/>
                  </a:lnTo>
                  <a:close/>
                </a:path>
              </a:pathLst>
            </a:custGeom>
            <a:solidFill>
              <a:srgbClr val="6F0403"/>
            </a:solidFill>
            <a:ln w="9525">
              <a:noFill/>
              <a:round/>
              <a:headEnd/>
              <a:tailEnd/>
            </a:ln>
          </p:spPr>
          <p:txBody>
            <a:bodyPr/>
            <a:lstStyle/>
            <a:p>
              <a:pPr algn="ctr" eaLnBrk="0" hangingPunct="0"/>
              <a:endParaRPr lang="en-US" b="1">
                <a:latin typeface="Times" charset="0"/>
              </a:endParaRPr>
            </a:p>
          </p:txBody>
        </p:sp>
        <p:sp>
          <p:nvSpPr>
            <p:cNvPr id="14401" name="Rectangle 65"/>
            <p:cNvSpPr>
              <a:spLocks noChangeArrowheads="1"/>
            </p:cNvSpPr>
            <p:nvPr/>
          </p:nvSpPr>
          <p:spPr bwMode="auto">
            <a:xfrm>
              <a:off x="2177" y="2231"/>
              <a:ext cx="297" cy="1422"/>
            </a:xfrm>
            <a:prstGeom prst="rect">
              <a:avLst/>
            </a:prstGeom>
            <a:solidFill>
              <a:srgbClr val="CC0000"/>
            </a:solidFill>
            <a:ln w="9525">
              <a:noFill/>
              <a:miter lim="800000"/>
              <a:headEnd/>
              <a:tailEnd/>
            </a:ln>
          </p:spPr>
          <p:txBody>
            <a:bodyPr/>
            <a:lstStyle/>
            <a:p>
              <a:pPr algn="ctr" eaLnBrk="0" hangingPunct="0"/>
              <a:endParaRPr lang="en-US" b="1">
                <a:latin typeface="Times" charset="0"/>
              </a:endParaRPr>
            </a:p>
          </p:txBody>
        </p:sp>
        <p:sp>
          <p:nvSpPr>
            <p:cNvPr id="14402" name="Freeform 66"/>
            <p:cNvSpPr>
              <a:spLocks/>
            </p:cNvSpPr>
            <p:nvPr/>
          </p:nvSpPr>
          <p:spPr bwMode="auto">
            <a:xfrm>
              <a:off x="2177" y="2057"/>
              <a:ext cx="496" cy="174"/>
            </a:xfrm>
            <a:custGeom>
              <a:avLst/>
              <a:gdLst>
                <a:gd name="T0" fmla="*/ 387 w 434"/>
                <a:gd name="T1" fmla="*/ 237 h 149"/>
                <a:gd name="T2" fmla="*/ 648 w 434"/>
                <a:gd name="T3" fmla="*/ 0 h 149"/>
                <a:gd name="T4" fmla="*/ 249 w 434"/>
                <a:gd name="T5" fmla="*/ 0 h 149"/>
                <a:gd name="T6" fmla="*/ 0 w 434"/>
                <a:gd name="T7" fmla="*/ 237 h 149"/>
                <a:gd name="T8" fmla="*/ 387 w 434"/>
                <a:gd name="T9" fmla="*/ 237 h 149"/>
                <a:gd name="T10" fmla="*/ 0 60000 65536"/>
                <a:gd name="T11" fmla="*/ 0 60000 65536"/>
                <a:gd name="T12" fmla="*/ 0 60000 65536"/>
                <a:gd name="T13" fmla="*/ 0 60000 65536"/>
                <a:gd name="T14" fmla="*/ 0 60000 65536"/>
                <a:gd name="T15" fmla="*/ 0 w 434"/>
                <a:gd name="T16" fmla="*/ 0 h 149"/>
                <a:gd name="T17" fmla="*/ 434 w 434"/>
                <a:gd name="T18" fmla="*/ 149 h 149"/>
              </a:gdLst>
              <a:ahLst/>
              <a:cxnLst>
                <a:cxn ang="T10">
                  <a:pos x="T0" y="T1"/>
                </a:cxn>
                <a:cxn ang="T11">
                  <a:pos x="T2" y="T3"/>
                </a:cxn>
                <a:cxn ang="T12">
                  <a:pos x="T4" y="T5"/>
                </a:cxn>
                <a:cxn ang="T13">
                  <a:pos x="T6" y="T7"/>
                </a:cxn>
                <a:cxn ang="T14">
                  <a:pos x="T8" y="T9"/>
                </a:cxn>
              </a:cxnLst>
              <a:rect l="T15" t="T16" r="T17" b="T18"/>
              <a:pathLst>
                <a:path w="434" h="149">
                  <a:moveTo>
                    <a:pt x="260" y="149"/>
                  </a:moveTo>
                  <a:lnTo>
                    <a:pt x="434" y="0"/>
                  </a:lnTo>
                  <a:lnTo>
                    <a:pt x="167" y="0"/>
                  </a:lnTo>
                  <a:lnTo>
                    <a:pt x="0" y="149"/>
                  </a:lnTo>
                  <a:lnTo>
                    <a:pt x="260" y="149"/>
                  </a:lnTo>
                  <a:close/>
                </a:path>
              </a:pathLst>
            </a:custGeom>
            <a:solidFill>
              <a:srgbClr val="A60605"/>
            </a:solidFill>
            <a:ln w="9525">
              <a:noFill/>
              <a:round/>
              <a:headEnd/>
              <a:tailEnd/>
            </a:ln>
          </p:spPr>
          <p:txBody>
            <a:bodyPr/>
            <a:lstStyle/>
            <a:p>
              <a:pPr algn="ctr" eaLnBrk="0" hangingPunct="0"/>
              <a:endParaRPr lang="en-US" b="1">
                <a:latin typeface="Times" charset="0"/>
              </a:endParaRPr>
            </a:p>
          </p:txBody>
        </p:sp>
        <p:sp>
          <p:nvSpPr>
            <p:cNvPr id="14403" name="Line 67"/>
            <p:cNvSpPr>
              <a:spLocks noChangeShapeType="1"/>
            </p:cNvSpPr>
            <p:nvPr/>
          </p:nvSpPr>
          <p:spPr bwMode="auto">
            <a:xfrm>
              <a:off x="2704" y="3918"/>
              <a:ext cx="1" cy="42"/>
            </a:xfrm>
            <a:prstGeom prst="line">
              <a:avLst/>
            </a:prstGeom>
            <a:noFill/>
            <a:ln w="11113">
              <a:solidFill>
                <a:srgbClr val="FFFFFF"/>
              </a:solidFill>
              <a:round/>
              <a:headEnd/>
              <a:tailEnd/>
            </a:ln>
          </p:spPr>
          <p:txBody>
            <a:bodyPr/>
            <a:lstStyle/>
            <a:p>
              <a:endParaRPr lang="en-US"/>
            </a:p>
          </p:txBody>
        </p:sp>
      </p:grpSp>
      <p:sp>
        <p:nvSpPr>
          <p:cNvPr id="14404" name="Line 68"/>
          <p:cNvSpPr>
            <a:spLocks noChangeShapeType="1"/>
          </p:cNvSpPr>
          <p:nvPr/>
        </p:nvSpPr>
        <p:spPr bwMode="auto">
          <a:xfrm>
            <a:off x="4870450" y="5641975"/>
            <a:ext cx="0" cy="66675"/>
          </a:xfrm>
          <a:prstGeom prst="line">
            <a:avLst/>
          </a:prstGeom>
          <a:noFill/>
          <a:ln w="11113">
            <a:solidFill>
              <a:srgbClr val="FFFFFF"/>
            </a:solidFill>
            <a:round/>
            <a:headEnd/>
            <a:tailEnd/>
          </a:ln>
        </p:spPr>
        <p:txBody>
          <a:bodyPr/>
          <a:lstStyle/>
          <a:p>
            <a:endParaRPr lang="en-US"/>
          </a:p>
        </p:txBody>
      </p:sp>
      <p:sp>
        <p:nvSpPr>
          <p:cNvPr id="14405" name="Line 69"/>
          <p:cNvSpPr>
            <a:spLocks noChangeShapeType="1"/>
          </p:cNvSpPr>
          <p:nvPr/>
        </p:nvSpPr>
        <p:spPr bwMode="auto">
          <a:xfrm>
            <a:off x="5937250" y="5641975"/>
            <a:ext cx="0" cy="66675"/>
          </a:xfrm>
          <a:prstGeom prst="line">
            <a:avLst/>
          </a:prstGeom>
          <a:noFill/>
          <a:ln w="11113">
            <a:solidFill>
              <a:srgbClr val="FFFFFF"/>
            </a:solidFill>
            <a:round/>
            <a:headEnd/>
            <a:tailEnd/>
          </a:ln>
        </p:spPr>
        <p:txBody>
          <a:bodyPr/>
          <a:lstStyle/>
          <a:p>
            <a:endParaRPr lang="en-US"/>
          </a:p>
        </p:txBody>
      </p:sp>
      <p:sp>
        <p:nvSpPr>
          <p:cNvPr id="14406" name="Line 70"/>
          <p:cNvSpPr>
            <a:spLocks noChangeShapeType="1"/>
          </p:cNvSpPr>
          <p:nvPr/>
        </p:nvSpPr>
        <p:spPr bwMode="auto">
          <a:xfrm>
            <a:off x="6991350" y="5641975"/>
            <a:ext cx="0" cy="66675"/>
          </a:xfrm>
          <a:prstGeom prst="line">
            <a:avLst/>
          </a:prstGeom>
          <a:noFill/>
          <a:ln w="11113">
            <a:solidFill>
              <a:srgbClr val="FFFFFF"/>
            </a:solidFill>
            <a:round/>
            <a:headEnd/>
            <a:tailEnd/>
          </a:ln>
        </p:spPr>
        <p:txBody>
          <a:bodyPr/>
          <a:lstStyle/>
          <a:p>
            <a:endParaRPr lang="en-US"/>
          </a:p>
        </p:txBody>
      </p:sp>
      <p:sp>
        <p:nvSpPr>
          <p:cNvPr id="14407" name="Line 71"/>
          <p:cNvSpPr>
            <a:spLocks noChangeShapeType="1"/>
          </p:cNvSpPr>
          <p:nvPr/>
        </p:nvSpPr>
        <p:spPr bwMode="auto">
          <a:xfrm>
            <a:off x="8054975" y="5641975"/>
            <a:ext cx="3175" cy="66675"/>
          </a:xfrm>
          <a:prstGeom prst="line">
            <a:avLst/>
          </a:prstGeom>
          <a:noFill/>
          <a:ln w="11113">
            <a:solidFill>
              <a:srgbClr val="FFFFFF"/>
            </a:solidFill>
            <a:round/>
            <a:headEnd/>
            <a:tailEnd/>
          </a:ln>
        </p:spPr>
        <p:txBody>
          <a:bodyPr/>
          <a:lstStyle/>
          <a:p>
            <a:endParaRPr lang="en-US"/>
          </a:p>
        </p:txBody>
      </p:sp>
      <p:sp>
        <p:nvSpPr>
          <p:cNvPr id="14408" name="Rectangle 72"/>
          <p:cNvSpPr>
            <a:spLocks noChangeArrowheads="1"/>
          </p:cNvSpPr>
          <p:nvPr/>
        </p:nvSpPr>
        <p:spPr bwMode="auto">
          <a:xfrm>
            <a:off x="1600200" y="5622925"/>
            <a:ext cx="1371600" cy="304800"/>
          </a:xfrm>
          <a:prstGeom prst="rect">
            <a:avLst/>
          </a:prstGeom>
          <a:noFill/>
          <a:ln w="9525">
            <a:noFill/>
            <a:miter lim="800000"/>
            <a:headEnd/>
            <a:tailEnd/>
          </a:ln>
        </p:spPr>
        <p:txBody>
          <a:bodyPr wrap="none" lIns="0" tIns="0" rIns="0" bIns="0">
            <a:spAutoFit/>
          </a:bodyPr>
          <a:lstStyle/>
          <a:p>
            <a:pPr defTabSz="860425" eaLnBrk="0" hangingPunct="0">
              <a:spcBef>
                <a:spcPct val="20000"/>
              </a:spcBef>
              <a:buClr>
                <a:schemeClr val="tx1"/>
              </a:buClr>
              <a:buSzPct val="70000"/>
              <a:buFont typeface="Wingdings" pitchFamily="2" charset="2"/>
              <a:buNone/>
            </a:pPr>
            <a:r>
              <a:rPr lang="en-GB" sz="2000" b="1">
                <a:solidFill>
                  <a:srgbClr val="000066"/>
                </a:solidFill>
                <a:latin typeface="Arial" pitchFamily="34" charset="0"/>
              </a:rPr>
              <a:t>Pneumonia</a:t>
            </a:r>
            <a:endParaRPr lang="en-GB" sz="3600" b="1">
              <a:solidFill>
                <a:srgbClr val="000066"/>
              </a:solidFill>
              <a:latin typeface="Arial" pitchFamily="34" charset="0"/>
            </a:endParaRPr>
          </a:p>
        </p:txBody>
      </p:sp>
      <p:sp>
        <p:nvSpPr>
          <p:cNvPr id="14409" name="Rectangle 73"/>
          <p:cNvSpPr>
            <a:spLocks noChangeArrowheads="1"/>
          </p:cNvSpPr>
          <p:nvPr/>
        </p:nvSpPr>
        <p:spPr bwMode="auto">
          <a:xfrm>
            <a:off x="3041650" y="5622925"/>
            <a:ext cx="609600" cy="304800"/>
          </a:xfrm>
          <a:prstGeom prst="rect">
            <a:avLst/>
          </a:prstGeom>
          <a:noFill/>
          <a:ln w="9525">
            <a:noFill/>
            <a:miter lim="800000"/>
            <a:headEnd/>
            <a:tailEnd/>
          </a:ln>
        </p:spPr>
        <p:txBody>
          <a:bodyPr wrap="none" lIns="0" tIns="0" rIns="0" bIns="0">
            <a:spAutoFit/>
          </a:bodyPr>
          <a:lstStyle/>
          <a:p>
            <a:pPr defTabSz="860425" eaLnBrk="0" hangingPunct="0">
              <a:spcBef>
                <a:spcPct val="20000"/>
              </a:spcBef>
              <a:buClr>
                <a:schemeClr val="tx1"/>
              </a:buClr>
              <a:buSzPct val="70000"/>
              <a:buFont typeface="Wingdings" pitchFamily="2" charset="2"/>
              <a:buNone/>
            </a:pPr>
            <a:r>
              <a:rPr lang="en-GB" sz="2000" b="1">
                <a:solidFill>
                  <a:srgbClr val="000066"/>
                </a:solidFill>
                <a:latin typeface="Arial" pitchFamily="34" charset="0"/>
              </a:rPr>
              <a:t>AIDS</a:t>
            </a:r>
            <a:endParaRPr lang="en-GB" sz="3600" b="1">
              <a:solidFill>
                <a:srgbClr val="000066"/>
              </a:solidFill>
              <a:latin typeface="Arial" pitchFamily="34" charset="0"/>
            </a:endParaRPr>
          </a:p>
        </p:txBody>
      </p:sp>
      <p:sp>
        <p:nvSpPr>
          <p:cNvPr id="14410" name="Rectangle 74"/>
          <p:cNvSpPr>
            <a:spLocks noChangeArrowheads="1"/>
          </p:cNvSpPr>
          <p:nvPr/>
        </p:nvSpPr>
        <p:spPr bwMode="auto">
          <a:xfrm>
            <a:off x="3848100" y="5622925"/>
            <a:ext cx="1187450" cy="304800"/>
          </a:xfrm>
          <a:prstGeom prst="rect">
            <a:avLst/>
          </a:prstGeom>
          <a:noFill/>
          <a:ln w="9525">
            <a:noFill/>
            <a:miter lim="800000"/>
            <a:headEnd/>
            <a:tailEnd/>
          </a:ln>
        </p:spPr>
        <p:txBody>
          <a:bodyPr wrap="none" lIns="0" tIns="0" rIns="0" bIns="0">
            <a:spAutoFit/>
          </a:bodyPr>
          <a:lstStyle/>
          <a:p>
            <a:pPr defTabSz="860425" eaLnBrk="0" hangingPunct="0">
              <a:spcBef>
                <a:spcPct val="20000"/>
              </a:spcBef>
              <a:buClr>
                <a:schemeClr val="tx1"/>
              </a:buClr>
              <a:buSzPct val="70000"/>
              <a:buFont typeface="Wingdings" pitchFamily="2" charset="2"/>
              <a:buNone/>
            </a:pPr>
            <a:r>
              <a:rPr lang="en-GB" sz="2000" b="1">
                <a:solidFill>
                  <a:srgbClr val="000066"/>
                </a:solidFill>
                <a:latin typeface="Arial" pitchFamily="34" charset="0"/>
              </a:rPr>
              <a:t>Diarrhoea</a:t>
            </a:r>
            <a:endParaRPr lang="en-GB" sz="3600" b="1">
              <a:solidFill>
                <a:srgbClr val="000066"/>
              </a:solidFill>
              <a:latin typeface="Arial" pitchFamily="34" charset="0"/>
            </a:endParaRPr>
          </a:p>
        </p:txBody>
      </p:sp>
      <p:sp>
        <p:nvSpPr>
          <p:cNvPr id="14411" name="Rectangle 75"/>
          <p:cNvSpPr>
            <a:spLocks noChangeArrowheads="1"/>
          </p:cNvSpPr>
          <p:nvPr/>
        </p:nvSpPr>
        <p:spPr bwMode="auto">
          <a:xfrm>
            <a:off x="5270500" y="5622925"/>
            <a:ext cx="339725" cy="304800"/>
          </a:xfrm>
          <a:prstGeom prst="rect">
            <a:avLst/>
          </a:prstGeom>
          <a:noFill/>
          <a:ln w="9525">
            <a:noFill/>
            <a:miter lim="800000"/>
            <a:headEnd/>
            <a:tailEnd/>
          </a:ln>
        </p:spPr>
        <p:txBody>
          <a:bodyPr wrap="none" lIns="0" tIns="0" rIns="0" bIns="0">
            <a:spAutoFit/>
          </a:bodyPr>
          <a:lstStyle/>
          <a:p>
            <a:pPr defTabSz="860425" eaLnBrk="0" hangingPunct="0">
              <a:spcBef>
                <a:spcPct val="20000"/>
              </a:spcBef>
              <a:buClr>
                <a:schemeClr val="tx1"/>
              </a:buClr>
              <a:buSzPct val="70000"/>
              <a:buFont typeface="Wingdings" pitchFamily="2" charset="2"/>
              <a:buNone/>
            </a:pPr>
            <a:r>
              <a:rPr lang="en-GB" sz="2000" b="1">
                <a:solidFill>
                  <a:srgbClr val="000066"/>
                </a:solidFill>
                <a:latin typeface="Arial" pitchFamily="34" charset="0"/>
              </a:rPr>
              <a:t>TB</a:t>
            </a:r>
            <a:endParaRPr lang="en-GB" sz="3600" b="1">
              <a:solidFill>
                <a:srgbClr val="000066"/>
              </a:solidFill>
              <a:latin typeface="Arial" pitchFamily="34" charset="0"/>
            </a:endParaRPr>
          </a:p>
        </p:txBody>
      </p:sp>
      <p:sp>
        <p:nvSpPr>
          <p:cNvPr id="14412" name="Rectangle 76"/>
          <p:cNvSpPr>
            <a:spLocks noChangeArrowheads="1"/>
          </p:cNvSpPr>
          <p:nvPr/>
        </p:nvSpPr>
        <p:spPr bwMode="auto">
          <a:xfrm>
            <a:off x="6099175" y="5622925"/>
            <a:ext cx="873125" cy="304800"/>
          </a:xfrm>
          <a:prstGeom prst="rect">
            <a:avLst/>
          </a:prstGeom>
          <a:noFill/>
          <a:ln w="9525">
            <a:noFill/>
            <a:miter lim="800000"/>
            <a:headEnd/>
            <a:tailEnd/>
          </a:ln>
        </p:spPr>
        <p:txBody>
          <a:bodyPr wrap="none" lIns="0" tIns="0" rIns="0" bIns="0">
            <a:spAutoFit/>
          </a:bodyPr>
          <a:lstStyle/>
          <a:p>
            <a:pPr defTabSz="860425" eaLnBrk="0" hangingPunct="0">
              <a:spcBef>
                <a:spcPct val="20000"/>
              </a:spcBef>
              <a:buClr>
                <a:schemeClr val="tx1"/>
              </a:buClr>
              <a:buSzPct val="70000"/>
              <a:buFont typeface="Wingdings" pitchFamily="2" charset="2"/>
              <a:buNone/>
            </a:pPr>
            <a:r>
              <a:rPr lang="en-GB" sz="2000" b="1">
                <a:solidFill>
                  <a:srgbClr val="000066"/>
                </a:solidFill>
                <a:latin typeface="Arial" pitchFamily="34" charset="0"/>
              </a:rPr>
              <a:t>Malaria</a:t>
            </a:r>
            <a:endParaRPr lang="en-GB" sz="3600" b="1">
              <a:solidFill>
                <a:srgbClr val="000066"/>
              </a:solidFill>
              <a:latin typeface="Arial" pitchFamily="34" charset="0"/>
            </a:endParaRPr>
          </a:p>
        </p:txBody>
      </p:sp>
      <p:sp>
        <p:nvSpPr>
          <p:cNvPr id="14413" name="Rectangle 77"/>
          <p:cNvSpPr>
            <a:spLocks noChangeArrowheads="1"/>
          </p:cNvSpPr>
          <p:nvPr/>
        </p:nvSpPr>
        <p:spPr bwMode="auto">
          <a:xfrm>
            <a:off x="7118350" y="5622925"/>
            <a:ext cx="987425" cy="304800"/>
          </a:xfrm>
          <a:prstGeom prst="rect">
            <a:avLst/>
          </a:prstGeom>
          <a:noFill/>
          <a:ln w="9525">
            <a:noFill/>
            <a:miter lim="800000"/>
            <a:headEnd/>
            <a:tailEnd/>
          </a:ln>
        </p:spPr>
        <p:txBody>
          <a:bodyPr wrap="none" lIns="0" tIns="0" rIns="0" bIns="0">
            <a:spAutoFit/>
          </a:bodyPr>
          <a:lstStyle/>
          <a:p>
            <a:pPr defTabSz="860425" eaLnBrk="0" hangingPunct="0">
              <a:spcBef>
                <a:spcPct val="20000"/>
              </a:spcBef>
              <a:buClr>
                <a:schemeClr val="tx1"/>
              </a:buClr>
              <a:buSzPct val="70000"/>
              <a:buFont typeface="Wingdings" pitchFamily="2" charset="2"/>
              <a:buNone/>
            </a:pPr>
            <a:r>
              <a:rPr lang="en-GB" sz="2000" b="1">
                <a:solidFill>
                  <a:srgbClr val="000066"/>
                </a:solidFill>
                <a:latin typeface="Arial" pitchFamily="34" charset="0"/>
              </a:rPr>
              <a:t>Measles</a:t>
            </a:r>
            <a:endParaRPr lang="en-GB" sz="3600" b="1">
              <a:solidFill>
                <a:srgbClr val="000066"/>
              </a:solidFill>
              <a:latin typeface="Arial" pitchFamily="34" charset="0"/>
            </a:endParaRPr>
          </a:p>
        </p:txBody>
      </p:sp>
      <p:sp>
        <p:nvSpPr>
          <p:cNvPr id="14414" name="Text Box 78"/>
          <p:cNvSpPr txBox="1">
            <a:spLocks noChangeArrowheads="1"/>
          </p:cNvSpPr>
          <p:nvPr/>
        </p:nvSpPr>
        <p:spPr bwMode="auto">
          <a:xfrm>
            <a:off x="2133600" y="838200"/>
            <a:ext cx="657225" cy="431800"/>
          </a:xfrm>
          <a:prstGeom prst="rect">
            <a:avLst/>
          </a:prstGeom>
          <a:noFill/>
          <a:ln w="9525">
            <a:noFill/>
            <a:miter lim="800000"/>
            <a:headEnd/>
            <a:tailEnd/>
          </a:ln>
        </p:spPr>
        <p:txBody>
          <a:bodyPr wrap="none" lIns="186964" tIns="93480" rIns="186964" bIns="93480">
            <a:spAutoFit/>
          </a:bodyPr>
          <a:lstStyle/>
          <a:p>
            <a:pPr algn="ctr" defTabSz="860425" eaLnBrk="0" hangingPunct="0"/>
            <a:r>
              <a:rPr lang="en-GB" sz="1600" b="1" i="1">
                <a:solidFill>
                  <a:srgbClr val="000066"/>
                </a:solidFill>
                <a:latin typeface="Arial" pitchFamily="34" charset="0"/>
              </a:rPr>
              <a:t>3.5</a:t>
            </a:r>
            <a:endParaRPr lang="en-GB" sz="1600" b="1" i="1">
              <a:solidFill>
                <a:srgbClr val="000066"/>
              </a:solidFill>
            </a:endParaRPr>
          </a:p>
        </p:txBody>
      </p:sp>
      <p:sp>
        <p:nvSpPr>
          <p:cNvPr id="14415" name="Text Box 79"/>
          <p:cNvSpPr txBox="1">
            <a:spLocks noChangeArrowheads="1"/>
          </p:cNvSpPr>
          <p:nvPr/>
        </p:nvSpPr>
        <p:spPr bwMode="auto">
          <a:xfrm>
            <a:off x="3232150" y="1924050"/>
            <a:ext cx="657225" cy="431800"/>
          </a:xfrm>
          <a:prstGeom prst="rect">
            <a:avLst/>
          </a:prstGeom>
          <a:noFill/>
          <a:ln w="9525">
            <a:noFill/>
            <a:miter lim="800000"/>
            <a:headEnd/>
            <a:tailEnd/>
          </a:ln>
        </p:spPr>
        <p:txBody>
          <a:bodyPr wrap="none" lIns="186964" tIns="93480" rIns="186964" bIns="93480">
            <a:spAutoFit/>
          </a:bodyPr>
          <a:lstStyle/>
          <a:p>
            <a:pPr algn="ctr" defTabSz="860425" eaLnBrk="0" hangingPunct="0"/>
            <a:r>
              <a:rPr lang="en-GB" sz="1600" b="1" i="1">
                <a:solidFill>
                  <a:srgbClr val="000066"/>
                </a:solidFill>
                <a:latin typeface="Arial" pitchFamily="34" charset="0"/>
              </a:rPr>
              <a:t>2.7</a:t>
            </a:r>
          </a:p>
        </p:txBody>
      </p:sp>
      <p:sp>
        <p:nvSpPr>
          <p:cNvPr id="14416" name="Text Box 80"/>
          <p:cNvSpPr txBox="1">
            <a:spLocks noChangeArrowheads="1"/>
          </p:cNvSpPr>
          <p:nvPr/>
        </p:nvSpPr>
        <p:spPr bwMode="auto">
          <a:xfrm>
            <a:off x="4276725" y="2311400"/>
            <a:ext cx="657225" cy="431800"/>
          </a:xfrm>
          <a:prstGeom prst="rect">
            <a:avLst/>
          </a:prstGeom>
          <a:noFill/>
          <a:ln w="9525">
            <a:noFill/>
            <a:miter lim="800000"/>
            <a:headEnd/>
            <a:tailEnd/>
          </a:ln>
        </p:spPr>
        <p:txBody>
          <a:bodyPr wrap="none" lIns="186964" tIns="93480" rIns="186964" bIns="93480">
            <a:spAutoFit/>
          </a:bodyPr>
          <a:lstStyle/>
          <a:p>
            <a:pPr algn="ctr" defTabSz="860425" eaLnBrk="0" hangingPunct="0"/>
            <a:r>
              <a:rPr lang="en-GB" sz="1600" b="1" i="1">
                <a:solidFill>
                  <a:srgbClr val="000066"/>
                </a:solidFill>
                <a:latin typeface="Arial" pitchFamily="34" charset="0"/>
              </a:rPr>
              <a:t>2.2</a:t>
            </a:r>
          </a:p>
        </p:txBody>
      </p:sp>
      <p:sp>
        <p:nvSpPr>
          <p:cNvPr id="14417" name="Text Box 81"/>
          <p:cNvSpPr txBox="1">
            <a:spLocks noChangeArrowheads="1"/>
          </p:cNvSpPr>
          <p:nvPr/>
        </p:nvSpPr>
        <p:spPr bwMode="auto">
          <a:xfrm>
            <a:off x="5280025" y="3105150"/>
            <a:ext cx="657225" cy="431800"/>
          </a:xfrm>
          <a:prstGeom prst="rect">
            <a:avLst/>
          </a:prstGeom>
          <a:noFill/>
          <a:ln w="9525">
            <a:noFill/>
            <a:miter lim="800000"/>
            <a:headEnd/>
            <a:tailEnd/>
          </a:ln>
        </p:spPr>
        <p:txBody>
          <a:bodyPr wrap="none" lIns="186964" tIns="93480" rIns="186964" bIns="93480">
            <a:spAutoFit/>
          </a:bodyPr>
          <a:lstStyle/>
          <a:p>
            <a:pPr algn="ctr" defTabSz="860425" eaLnBrk="0" hangingPunct="0"/>
            <a:r>
              <a:rPr lang="en-GB" sz="1600" b="1" i="1">
                <a:solidFill>
                  <a:srgbClr val="000066"/>
                </a:solidFill>
                <a:latin typeface="Arial" pitchFamily="34" charset="0"/>
              </a:rPr>
              <a:t>1.7</a:t>
            </a:r>
          </a:p>
        </p:txBody>
      </p:sp>
      <p:sp>
        <p:nvSpPr>
          <p:cNvPr id="14418" name="Text Box 82"/>
          <p:cNvSpPr txBox="1">
            <a:spLocks noChangeArrowheads="1"/>
          </p:cNvSpPr>
          <p:nvPr/>
        </p:nvSpPr>
        <p:spPr bwMode="auto">
          <a:xfrm>
            <a:off x="6381750" y="3708400"/>
            <a:ext cx="657225" cy="431800"/>
          </a:xfrm>
          <a:prstGeom prst="rect">
            <a:avLst/>
          </a:prstGeom>
          <a:noFill/>
          <a:ln w="9525">
            <a:noFill/>
            <a:miter lim="800000"/>
            <a:headEnd/>
            <a:tailEnd/>
          </a:ln>
        </p:spPr>
        <p:txBody>
          <a:bodyPr wrap="none" lIns="186964" tIns="93480" rIns="186964" bIns="93480">
            <a:spAutoFit/>
          </a:bodyPr>
          <a:lstStyle/>
          <a:p>
            <a:pPr algn="ctr" defTabSz="860425" eaLnBrk="0" hangingPunct="0"/>
            <a:r>
              <a:rPr lang="en-GB" sz="1600" b="1" i="1">
                <a:solidFill>
                  <a:srgbClr val="000066"/>
                </a:solidFill>
                <a:latin typeface="Arial" pitchFamily="34" charset="0"/>
              </a:rPr>
              <a:t>1.1</a:t>
            </a:r>
          </a:p>
        </p:txBody>
      </p:sp>
      <p:sp>
        <p:nvSpPr>
          <p:cNvPr id="14419" name="Text Box 83"/>
          <p:cNvSpPr txBox="1">
            <a:spLocks noChangeArrowheads="1"/>
          </p:cNvSpPr>
          <p:nvPr/>
        </p:nvSpPr>
        <p:spPr bwMode="auto">
          <a:xfrm>
            <a:off x="7458075" y="3835400"/>
            <a:ext cx="657225" cy="431800"/>
          </a:xfrm>
          <a:prstGeom prst="rect">
            <a:avLst/>
          </a:prstGeom>
          <a:noFill/>
          <a:ln w="9525">
            <a:noFill/>
            <a:miter lim="800000"/>
            <a:headEnd/>
            <a:tailEnd/>
          </a:ln>
        </p:spPr>
        <p:txBody>
          <a:bodyPr wrap="none" lIns="186964" tIns="93480" rIns="186964" bIns="93480">
            <a:spAutoFit/>
          </a:bodyPr>
          <a:lstStyle/>
          <a:p>
            <a:pPr algn="ctr" defTabSz="860425" eaLnBrk="0" hangingPunct="0"/>
            <a:r>
              <a:rPr lang="en-GB" sz="1600" b="1" i="1">
                <a:solidFill>
                  <a:srgbClr val="000066"/>
                </a:solidFill>
                <a:latin typeface="Arial" pitchFamily="34" charset="0"/>
              </a:rPr>
              <a:t>0.9</a:t>
            </a:r>
          </a:p>
        </p:txBody>
      </p:sp>
      <p:sp>
        <p:nvSpPr>
          <p:cNvPr id="14420" name="Text Box 84"/>
          <p:cNvSpPr txBox="1">
            <a:spLocks noChangeArrowheads="1"/>
          </p:cNvSpPr>
          <p:nvPr/>
        </p:nvSpPr>
        <p:spPr bwMode="auto">
          <a:xfrm>
            <a:off x="1219200" y="6172200"/>
            <a:ext cx="2057400" cy="369332"/>
          </a:xfrm>
          <a:prstGeom prst="rect">
            <a:avLst/>
          </a:prstGeom>
          <a:noFill/>
          <a:ln w="9525">
            <a:noFill/>
            <a:miter lim="800000"/>
            <a:headEnd/>
            <a:tailEnd/>
          </a:ln>
        </p:spPr>
        <p:txBody>
          <a:bodyPr>
            <a:spAutoFit/>
          </a:bodyPr>
          <a:lstStyle/>
          <a:p>
            <a:pPr eaLnBrk="0" hangingPunct="0">
              <a:spcBef>
                <a:spcPct val="50000"/>
              </a:spcBef>
            </a:pPr>
            <a:r>
              <a:rPr lang="en-US" dirty="0">
                <a:ea typeface="Tahoma" pitchFamily="34" charset="0"/>
                <a:cs typeface="Tahoma" pitchFamily="34" charset="0"/>
              </a:rPr>
              <a:t>Source: WHO</a:t>
            </a:r>
          </a:p>
        </p:txBody>
      </p:sp>
      <p:sp>
        <p:nvSpPr>
          <p:cNvPr id="14422" name="AutoShape 86"/>
          <p:cNvSpPr>
            <a:spLocks/>
          </p:cNvSpPr>
          <p:nvPr/>
        </p:nvSpPr>
        <p:spPr bwMode="auto">
          <a:xfrm>
            <a:off x="2819400" y="1219200"/>
            <a:ext cx="152400" cy="1905000"/>
          </a:xfrm>
          <a:prstGeom prst="rightBrace">
            <a:avLst>
              <a:gd name="adj1" fmla="val 41667"/>
              <a:gd name="adj2" fmla="val 50000"/>
            </a:avLst>
          </a:prstGeom>
          <a:noFill/>
          <a:ln w="57150">
            <a:solidFill>
              <a:schemeClr val="accent2"/>
            </a:solidFill>
            <a:round/>
            <a:headEnd/>
            <a:tailEnd/>
          </a:ln>
          <a:effectLst/>
        </p:spPr>
        <p:txBody>
          <a:bodyPr wrap="none" anchor="ctr"/>
          <a:lstStyle/>
          <a:p>
            <a:endParaRPr lang="en-US"/>
          </a:p>
        </p:txBody>
      </p:sp>
      <p:sp>
        <p:nvSpPr>
          <p:cNvPr id="14423" name="Line 87"/>
          <p:cNvSpPr>
            <a:spLocks noChangeShapeType="1"/>
          </p:cNvSpPr>
          <p:nvPr/>
        </p:nvSpPr>
        <p:spPr bwMode="auto">
          <a:xfrm flipH="1" flipV="1">
            <a:off x="3048000" y="2209800"/>
            <a:ext cx="3810000" cy="304800"/>
          </a:xfrm>
          <a:prstGeom prst="line">
            <a:avLst/>
          </a:prstGeom>
          <a:noFill/>
          <a:ln w="76200">
            <a:solidFill>
              <a:schemeClr val="accent2"/>
            </a:solidFill>
            <a:round/>
            <a:headEnd/>
            <a:tailEnd type="triangle" w="med" len="med"/>
          </a:ln>
          <a:effectLst/>
        </p:spPr>
        <p:txBody>
          <a:bodyPr/>
          <a:lstStyle/>
          <a:p>
            <a:endParaRPr lang="en-US"/>
          </a:p>
        </p:txBody>
      </p:sp>
      <p:sp>
        <p:nvSpPr>
          <p:cNvPr id="87" name="Slide Number Placeholder 86"/>
          <p:cNvSpPr>
            <a:spLocks noGrp="1"/>
          </p:cNvSpPr>
          <p:nvPr>
            <p:ph type="sldNum" sz="quarter" idx="12"/>
          </p:nvPr>
        </p:nvSpPr>
        <p:spPr/>
        <p:txBody>
          <a:bodyPr/>
          <a:lstStyle/>
          <a:p>
            <a:fld id="{195960C4-BE30-4510-BEB9-66D026441F38}" type="slidenum">
              <a:rPr lang="en-US" smtClean="0"/>
              <a:pPr/>
              <a:t>4</a:t>
            </a:fld>
            <a:endParaRPr lang="en-US"/>
          </a:p>
        </p:txBody>
      </p:sp>
      <p:sp>
        <p:nvSpPr>
          <p:cNvPr id="88" name="Footer Placeholder 87"/>
          <p:cNvSpPr>
            <a:spLocks noGrp="1"/>
          </p:cNvSpPr>
          <p:nvPr>
            <p:ph type="ftr" sz="quarter" idx="11"/>
          </p:nvPr>
        </p:nvSpPr>
        <p:spPr/>
        <p:txBody>
          <a:bodyPr/>
          <a:lstStyle/>
          <a:p>
            <a:r>
              <a:rPr lang="en-US"/>
              <a:t>Pneumonia in Children 2018 Marangu</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Incidence Childhood Clinical Pneumonia by Country 2007</a:t>
            </a:r>
          </a:p>
        </p:txBody>
      </p:sp>
      <p:pic>
        <p:nvPicPr>
          <p:cNvPr id="1026" name="Picture 2"/>
          <p:cNvPicPr>
            <a:picLocks noGrp="1" noChangeAspect="1" noChangeArrowheads="1"/>
          </p:cNvPicPr>
          <p:nvPr>
            <p:ph idx="1"/>
          </p:nvPr>
        </p:nvPicPr>
        <p:blipFill>
          <a:blip r:embed="rId3" cstate="print"/>
          <a:srcRect/>
          <a:stretch>
            <a:fillRect/>
          </a:stretch>
        </p:blipFill>
        <p:spPr bwMode="auto">
          <a:xfrm>
            <a:off x="304800" y="1418009"/>
            <a:ext cx="8562749" cy="4906592"/>
          </a:xfrm>
          <a:prstGeom prst="rect">
            <a:avLst/>
          </a:prstGeom>
          <a:noFill/>
          <a:ln w="9525">
            <a:noFill/>
            <a:miter lim="800000"/>
            <a:headEnd/>
            <a:tailEnd/>
          </a:ln>
        </p:spPr>
      </p:pic>
      <p:sp>
        <p:nvSpPr>
          <p:cNvPr id="5" name="TextBox 4"/>
          <p:cNvSpPr txBox="1"/>
          <p:nvPr/>
        </p:nvSpPr>
        <p:spPr>
          <a:xfrm>
            <a:off x="457200" y="6477000"/>
            <a:ext cx="7428637" cy="307777"/>
          </a:xfrm>
          <a:prstGeom prst="rect">
            <a:avLst/>
          </a:prstGeom>
          <a:noFill/>
        </p:spPr>
        <p:txBody>
          <a:bodyPr wrap="none" rtlCol="0">
            <a:spAutoFit/>
          </a:bodyPr>
          <a:lstStyle/>
          <a:p>
            <a:r>
              <a:rPr lang="en-US" sz="1400" dirty="0"/>
              <a:t>Singh V et al, </a:t>
            </a:r>
            <a:r>
              <a:rPr lang="en-US" sz="1400" dirty="0" err="1"/>
              <a:t>Paed</a:t>
            </a:r>
            <a:r>
              <a:rPr lang="en-US" sz="1400" dirty="0"/>
              <a:t> </a:t>
            </a:r>
            <a:r>
              <a:rPr lang="en-US" sz="1400" dirty="0" err="1"/>
              <a:t>Resp</a:t>
            </a:r>
            <a:r>
              <a:rPr lang="en-US" sz="1400" dirty="0"/>
              <a:t> Reviews 2011. </a:t>
            </a:r>
            <a:r>
              <a:rPr lang="en-US" sz="1400" dirty="0" err="1"/>
              <a:t>Rudan</a:t>
            </a:r>
            <a:r>
              <a:rPr lang="en-US" sz="1400" dirty="0"/>
              <a:t> I et al, Bull WHO 2008. </a:t>
            </a:r>
            <a:r>
              <a:rPr lang="en-US" sz="1400" dirty="0" err="1"/>
              <a:t>Wardlaw</a:t>
            </a:r>
            <a:r>
              <a:rPr lang="en-US" sz="1400" dirty="0"/>
              <a:t> T et al, Lancet 2006</a:t>
            </a:r>
          </a:p>
        </p:txBody>
      </p:sp>
      <p:sp>
        <p:nvSpPr>
          <p:cNvPr id="6" name="Slide Number Placeholder 5"/>
          <p:cNvSpPr>
            <a:spLocks noGrp="1"/>
          </p:cNvSpPr>
          <p:nvPr>
            <p:ph type="sldNum" sz="quarter" idx="12"/>
          </p:nvPr>
        </p:nvSpPr>
        <p:spPr/>
        <p:txBody>
          <a:bodyPr/>
          <a:lstStyle/>
          <a:p>
            <a:fld id="{195960C4-BE30-4510-BEB9-66D026441F38}" type="slidenum">
              <a:rPr lang="en-US" smtClean="0"/>
              <a:pPr/>
              <a:t>5</a:t>
            </a:fld>
            <a:endParaRPr lang="en-US"/>
          </a:p>
        </p:txBody>
      </p:sp>
      <p:sp>
        <p:nvSpPr>
          <p:cNvPr id="7" name="Footer Placeholder 6"/>
          <p:cNvSpPr>
            <a:spLocks noGrp="1"/>
          </p:cNvSpPr>
          <p:nvPr>
            <p:ph type="ftr" sz="quarter" idx="11"/>
          </p:nvPr>
        </p:nvSpPr>
        <p:spPr/>
        <p:txBody>
          <a:bodyPr/>
          <a:lstStyle/>
          <a:p>
            <a:r>
              <a:rPr lang="en-US"/>
              <a:t>Pneumonia in Children 2018 Marangu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Factors contributing to High Pneumonia Morbidity &amp; Mortality</a:t>
            </a:r>
          </a:p>
        </p:txBody>
      </p:sp>
      <p:sp>
        <p:nvSpPr>
          <p:cNvPr id="3" name="Content Placeholder 2"/>
          <p:cNvSpPr>
            <a:spLocks noGrp="1"/>
          </p:cNvSpPr>
          <p:nvPr>
            <p:ph idx="1"/>
          </p:nvPr>
        </p:nvSpPr>
        <p:spPr>
          <a:xfrm>
            <a:off x="457200" y="1627657"/>
            <a:ext cx="5099366" cy="5093818"/>
          </a:xfrm>
        </p:spPr>
        <p:txBody>
          <a:bodyPr>
            <a:normAutofit lnSpcReduction="10000"/>
          </a:bodyPr>
          <a:lstStyle/>
          <a:p>
            <a:r>
              <a:rPr lang="en-US" dirty="0"/>
              <a:t>Malnutrition: </a:t>
            </a:r>
          </a:p>
          <a:p>
            <a:pPr lvl="1"/>
            <a:r>
              <a:rPr lang="en-US" dirty="0"/>
              <a:t>42% children moderate-severely stunted</a:t>
            </a:r>
          </a:p>
          <a:p>
            <a:pPr lvl="1"/>
            <a:r>
              <a:rPr lang="en-US" dirty="0"/>
              <a:t>27% underweight</a:t>
            </a:r>
          </a:p>
          <a:p>
            <a:r>
              <a:rPr lang="en-US" dirty="0"/>
              <a:t>Indoor pollution: 78% use solid fuels for cooking, in rural areas 90%.</a:t>
            </a:r>
          </a:p>
          <a:p>
            <a:r>
              <a:rPr lang="en-US" dirty="0"/>
              <a:t>Poor access to health care</a:t>
            </a:r>
          </a:p>
          <a:p>
            <a:r>
              <a:rPr lang="en-US" sz="2900" dirty="0"/>
              <a:t>HIV / AIDS</a:t>
            </a:r>
            <a:endParaRPr lang="en-US" sz="1400" dirty="0"/>
          </a:p>
          <a:p>
            <a:pPr>
              <a:buNone/>
            </a:pPr>
            <a:r>
              <a:rPr lang="en-US" sz="1400" dirty="0"/>
              <a:t>Ref: UNICEF State of the World’s Children 2010.  WHO World Health Statistics 2009. </a:t>
            </a:r>
            <a:r>
              <a:rPr lang="en-US" sz="1400" dirty="0" err="1"/>
              <a:t>Rudan</a:t>
            </a:r>
            <a:r>
              <a:rPr lang="en-US" sz="1400" dirty="0"/>
              <a:t> I, Bull WHO 2008.</a:t>
            </a:r>
          </a:p>
        </p:txBody>
      </p:sp>
      <p:sp>
        <p:nvSpPr>
          <p:cNvPr id="4" name="Slide Number Placeholder 3"/>
          <p:cNvSpPr>
            <a:spLocks noGrp="1"/>
          </p:cNvSpPr>
          <p:nvPr>
            <p:ph type="sldNum" sz="quarter" idx="12"/>
          </p:nvPr>
        </p:nvSpPr>
        <p:spPr/>
        <p:txBody>
          <a:bodyPr/>
          <a:lstStyle/>
          <a:p>
            <a:fld id="{195960C4-BE30-4510-BEB9-66D026441F38}" type="slidenum">
              <a:rPr lang="en-US" smtClean="0"/>
              <a:pPr/>
              <a:t>6</a:t>
            </a:fld>
            <a:endParaRPr lang="en-US"/>
          </a:p>
        </p:txBody>
      </p:sp>
      <p:pic>
        <p:nvPicPr>
          <p:cNvPr id="5" name="Picture 4" descr="indoor cooking with biomass.gif"/>
          <p:cNvPicPr>
            <a:picLocks noChangeAspect="1"/>
          </p:cNvPicPr>
          <p:nvPr/>
        </p:nvPicPr>
        <p:blipFill>
          <a:blip r:embed="rId3"/>
          <a:srcRect t="5627"/>
          <a:stretch>
            <a:fillRect/>
          </a:stretch>
        </p:blipFill>
        <p:spPr>
          <a:xfrm>
            <a:off x="5556566" y="1627657"/>
            <a:ext cx="3130233" cy="4224503"/>
          </a:xfrm>
          <a:prstGeom prst="rect">
            <a:avLst/>
          </a:prstGeom>
        </p:spPr>
      </p:pic>
      <p:sp>
        <p:nvSpPr>
          <p:cNvPr id="6" name="Footer Placeholder 5"/>
          <p:cNvSpPr>
            <a:spLocks noGrp="1"/>
          </p:cNvSpPr>
          <p:nvPr>
            <p:ph type="ftr" sz="quarter" idx="11"/>
          </p:nvPr>
        </p:nvSpPr>
        <p:spPr/>
        <p:txBody>
          <a:bodyPr/>
          <a:lstStyle/>
          <a:p>
            <a:r>
              <a:rPr lang="en-US"/>
              <a:t>Pneumonia in Children 2018 Marangu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8175" y="387655"/>
            <a:ext cx="6854825" cy="1209675"/>
          </a:xfrm>
        </p:spPr>
        <p:txBody>
          <a:bodyPr>
            <a:normAutofit/>
          </a:bodyPr>
          <a:lstStyle/>
          <a:p>
            <a:pPr algn="l" eaLnBrk="1" hangingPunct="1"/>
            <a:r>
              <a:rPr lang="en-GB" sz="3600" b="1" dirty="0">
                <a:solidFill>
                  <a:schemeClr val="tx1"/>
                </a:solidFill>
                <a:ea typeface="ＭＳ Ｐゴシック" pitchFamily="25" charset="-128"/>
                <a:cs typeface="ＭＳ Ｐゴシック" pitchFamily="25" charset="-128"/>
              </a:rPr>
              <a:t>Causes of </a:t>
            </a:r>
            <a:r>
              <a:rPr lang="en-GB" sz="3600" b="1" dirty="0">
                <a:ea typeface="ＭＳ Ｐゴシック" pitchFamily="25" charset="-128"/>
                <a:cs typeface="ＭＳ Ｐゴシック" pitchFamily="25" charset="-128"/>
              </a:rPr>
              <a:t>pneumonia in the developing world</a:t>
            </a:r>
            <a:endParaRPr lang="en-US" sz="3600" b="1" dirty="0">
              <a:solidFill>
                <a:schemeClr val="tx1"/>
              </a:solidFill>
              <a:ea typeface="ＭＳ Ｐゴシック" pitchFamily="25" charset="-128"/>
              <a:cs typeface="ＭＳ Ｐゴシック" pitchFamily="25" charset="-128"/>
            </a:endParaRPr>
          </a:p>
        </p:txBody>
      </p:sp>
      <p:pic>
        <p:nvPicPr>
          <p:cNvPr id="5" name="Picture 10" descr="TB CXR (child) 1.gif"/>
          <p:cNvPicPr>
            <a:picLocks noChangeAspect="1"/>
          </p:cNvPicPr>
          <p:nvPr/>
        </p:nvPicPr>
        <p:blipFill>
          <a:blip r:embed="rId3"/>
          <a:srcRect l="6000" t="11575" r="3999" b="11575"/>
          <a:stretch>
            <a:fillRect/>
          </a:stretch>
        </p:blipFill>
        <p:spPr bwMode="auto">
          <a:xfrm>
            <a:off x="533400" y="533192"/>
            <a:ext cx="1143000" cy="990319"/>
          </a:xfrm>
          <a:prstGeom prst="rect">
            <a:avLst/>
          </a:prstGeom>
          <a:noFill/>
          <a:ln w="9525">
            <a:noFill/>
            <a:miter lim="800000"/>
            <a:headEnd/>
            <a:tailEnd/>
          </a:ln>
          <a:effectLst>
            <a:outerShdw blurRad="50800" dist="38100" dir="2700000" algn="tl" rotWithShape="0">
              <a:srgbClr val="000000">
                <a:alpha val="43000"/>
              </a:srgbClr>
            </a:outerShdw>
          </a:effectLst>
        </p:spPr>
      </p:pic>
      <p:sp>
        <p:nvSpPr>
          <p:cNvPr id="10" name="TextBox 9"/>
          <p:cNvSpPr txBox="1"/>
          <p:nvPr/>
        </p:nvSpPr>
        <p:spPr>
          <a:xfrm>
            <a:off x="3718830" y="6241823"/>
            <a:ext cx="4368504" cy="369332"/>
          </a:xfrm>
          <a:prstGeom prst="rect">
            <a:avLst/>
          </a:prstGeom>
          <a:noFill/>
        </p:spPr>
        <p:txBody>
          <a:bodyPr wrap="none" rtlCol="0">
            <a:spAutoFit/>
          </a:bodyPr>
          <a:lstStyle/>
          <a:p>
            <a:r>
              <a:rPr lang="en-US" dirty="0"/>
              <a:t>Scott et al., J </a:t>
            </a:r>
            <a:r>
              <a:rPr lang="en-US" dirty="0" err="1"/>
              <a:t>Clin</a:t>
            </a:r>
            <a:r>
              <a:rPr lang="en-US" dirty="0"/>
              <a:t> Invest 2008;118:1291-1300</a:t>
            </a:r>
          </a:p>
        </p:txBody>
      </p:sp>
      <p:pic>
        <p:nvPicPr>
          <p:cNvPr id="7" name="Picture 2"/>
          <p:cNvPicPr>
            <a:picLocks noChangeAspect="1" noChangeArrowheads="1"/>
          </p:cNvPicPr>
          <p:nvPr/>
        </p:nvPicPr>
        <p:blipFill>
          <a:blip r:embed="rId4"/>
          <a:srcRect/>
          <a:stretch>
            <a:fillRect/>
          </a:stretch>
        </p:blipFill>
        <p:spPr bwMode="auto">
          <a:xfrm>
            <a:off x="1044575" y="1937006"/>
            <a:ext cx="6880225" cy="3995738"/>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44EF40D-E795-1349-9C92-C177AB06AF70}" type="slidenum">
              <a:rPr lang="en-US" smtClean="0"/>
              <a:pPr/>
              <a:t>7</a:t>
            </a:fld>
            <a:endParaRPr lang="en-US"/>
          </a:p>
        </p:txBody>
      </p:sp>
      <p:sp>
        <p:nvSpPr>
          <p:cNvPr id="8" name="Footer Placeholder 7"/>
          <p:cNvSpPr>
            <a:spLocks noGrp="1"/>
          </p:cNvSpPr>
          <p:nvPr>
            <p:ph type="ftr" sz="quarter" idx="11"/>
          </p:nvPr>
        </p:nvSpPr>
        <p:spPr/>
        <p:txBody>
          <a:bodyPr/>
          <a:lstStyle/>
          <a:p>
            <a:r>
              <a:rPr lang="en-US"/>
              <a:t>Pneumonia in Children 2018 Marangu</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62709" y="387655"/>
            <a:ext cx="8200292" cy="962843"/>
          </a:xfrm>
        </p:spPr>
        <p:txBody>
          <a:bodyPr>
            <a:normAutofit/>
          </a:bodyPr>
          <a:lstStyle/>
          <a:p>
            <a:pPr algn="l" eaLnBrk="1" hangingPunct="1"/>
            <a:r>
              <a:rPr lang="en-US" sz="3600" dirty="0">
                <a:solidFill>
                  <a:schemeClr val="tx1"/>
                </a:solidFill>
                <a:ea typeface="ＭＳ Ｐゴシック" pitchFamily="25" charset="-128"/>
                <a:cs typeface="ＭＳ Ｐゴシック" pitchFamily="25" charset="-128"/>
              </a:rPr>
              <a:t>Important considerations, </a:t>
            </a:r>
            <a:r>
              <a:rPr lang="en-US" sz="3600" dirty="0" err="1">
                <a:solidFill>
                  <a:schemeClr val="tx1"/>
                </a:solidFill>
                <a:ea typeface="ＭＳ Ｐゴシック" pitchFamily="25" charset="-128"/>
                <a:cs typeface="ＭＳ Ｐゴシック" pitchFamily="25" charset="-128"/>
              </a:rPr>
              <a:t>aetiology</a:t>
            </a:r>
            <a:endParaRPr lang="en-US" sz="3600" dirty="0">
              <a:solidFill>
                <a:schemeClr val="tx1"/>
              </a:solidFill>
              <a:ea typeface="ＭＳ Ｐゴシック" pitchFamily="25" charset="-128"/>
              <a:cs typeface="ＭＳ Ｐゴシック" pitchFamily="25" charset="-128"/>
            </a:endParaRPr>
          </a:p>
        </p:txBody>
      </p:sp>
      <p:sp>
        <p:nvSpPr>
          <p:cNvPr id="7" name="Rectangle 3"/>
          <p:cNvSpPr txBox="1">
            <a:spLocks noChangeArrowheads="1"/>
          </p:cNvSpPr>
          <p:nvPr/>
        </p:nvSpPr>
        <p:spPr>
          <a:xfrm>
            <a:off x="562709" y="1350498"/>
            <a:ext cx="7779433" cy="5097705"/>
          </a:xfrm>
          <a:prstGeom prst="rect">
            <a:avLst/>
          </a:prstGeom>
        </p:spPr>
        <p:txBody>
          <a:bodyPr vert="horz" lIns="91440" tIns="45720" rIns="91440" bIns="45720" rtlCol="0">
            <a:normAutofit fontScale="92500" lnSpcReduction="20000"/>
          </a:bodyPr>
          <a:lstStyle/>
          <a:p>
            <a:pPr marL="342900" lvl="0" indent="-342900">
              <a:spcBef>
                <a:spcPct val="20000"/>
              </a:spcBef>
              <a:spcAft>
                <a:spcPts val="600"/>
              </a:spcAft>
              <a:buFont typeface="Arial"/>
              <a:buChar char="•"/>
            </a:pPr>
            <a:r>
              <a:rPr lang="en-GB" sz="2400" dirty="0">
                <a:ea typeface="ＭＳ Ｐゴシック" pitchFamily="25" charset="-128"/>
                <a:cs typeface="ＭＳ Ｐゴシック" pitchFamily="25" charset="-128"/>
              </a:rPr>
              <a:t>African studies – children frequently have &gt;1 infecting microbe: bacteria + TB, or bacteria + virus</a:t>
            </a:r>
          </a:p>
          <a:p>
            <a:pPr marL="342900" lvl="0" indent="-342900">
              <a:spcBef>
                <a:spcPct val="20000"/>
              </a:spcBef>
              <a:spcAft>
                <a:spcPts val="600"/>
              </a:spcAft>
              <a:buFont typeface="Arial"/>
              <a:buChar char="•"/>
            </a:pPr>
            <a:r>
              <a:rPr lang="en-GB" sz="2400" dirty="0">
                <a:ea typeface="ＭＳ Ｐゴシック" pitchFamily="25" charset="-128"/>
                <a:cs typeface="ＭＳ Ｐゴシック" pitchFamily="25" charset="-128"/>
              </a:rPr>
              <a:t>After introduction of pneumococcal and HIB vaccines, other causes of pneumonia will assume increased importance....</a:t>
            </a:r>
          </a:p>
          <a:p>
            <a:pPr marL="800100" lvl="1" indent="-342900">
              <a:spcBef>
                <a:spcPct val="20000"/>
              </a:spcBef>
              <a:spcAft>
                <a:spcPts val="600"/>
              </a:spcAft>
              <a:buFont typeface="Courier New" pitchFamily="49" charset="0"/>
              <a:buChar char="o"/>
            </a:pPr>
            <a:r>
              <a:rPr lang="en-US" sz="2400" i="1" dirty="0">
                <a:solidFill>
                  <a:prstClr val="black"/>
                </a:solidFill>
              </a:rPr>
              <a:t>Staphylococcus </a:t>
            </a:r>
            <a:r>
              <a:rPr lang="en-US" sz="2400" i="1" dirty="0" err="1">
                <a:solidFill>
                  <a:prstClr val="black"/>
                </a:solidFill>
              </a:rPr>
              <a:t>aureus</a:t>
            </a:r>
            <a:endParaRPr lang="en-US" sz="2400" i="1" dirty="0">
              <a:solidFill>
                <a:prstClr val="black"/>
              </a:solidFill>
            </a:endParaRPr>
          </a:p>
          <a:p>
            <a:pPr marL="800100" lvl="1" indent="-342900">
              <a:spcBef>
                <a:spcPct val="20000"/>
              </a:spcBef>
              <a:spcAft>
                <a:spcPts val="600"/>
              </a:spcAft>
              <a:buFont typeface="Courier New" pitchFamily="49" charset="0"/>
              <a:buChar char="o"/>
            </a:pPr>
            <a:r>
              <a:rPr lang="en-US" sz="2400" i="1" dirty="0" err="1">
                <a:solidFill>
                  <a:prstClr val="black"/>
                </a:solidFill>
              </a:rPr>
              <a:t>Klebsiella</a:t>
            </a:r>
            <a:r>
              <a:rPr lang="en-US" sz="2400" i="1" dirty="0">
                <a:solidFill>
                  <a:prstClr val="black"/>
                </a:solidFill>
              </a:rPr>
              <a:t> </a:t>
            </a:r>
            <a:r>
              <a:rPr lang="en-US" sz="2400" i="1" dirty="0" err="1">
                <a:solidFill>
                  <a:prstClr val="black"/>
                </a:solidFill>
              </a:rPr>
              <a:t>pneumoniae</a:t>
            </a:r>
            <a:endParaRPr lang="en-US" sz="2400" i="1" dirty="0">
              <a:solidFill>
                <a:prstClr val="black"/>
              </a:solidFill>
            </a:endParaRPr>
          </a:p>
          <a:p>
            <a:pPr marL="800100" lvl="1" indent="-342900">
              <a:spcBef>
                <a:spcPct val="20000"/>
              </a:spcBef>
              <a:spcAft>
                <a:spcPts val="600"/>
              </a:spcAft>
              <a:buFont typeface="Courier New" pitchFamily="49" charset="0"/>
              <a:buChar char="o"/>
            </a:pPr>
            <a:r>
              <a:rPr lang="en-US" sz="2400" i="1" dirty="0" err="1">
                <a:solidFill>
                  <a:prstClr val="black"/>
                </a:solidFill>
              </a:rPr>
              <a:t>Mycoplasma</a:t>
            </a:r>
            <a:r>
              <a:rPr lang="en-US" sz="2400" i="1" dirty="0">
                <a:solidFill>
                  <a:prstClr val="black"/>
                </a:solidFill>
              </a:rPr>
              <a:t> </a:t>
            </a:r>
            <a:r>
              <a:rPr lang="en-US" sz="2400" i="1" dirty="0" err="1">
                <a:solidFill>
                  <a:prstClr val="black"/>
                </a:solidFill>
              </a:rPr>
              <a:t>pneumoniae</a:t>
            </a:r>
            <a:endParaRPr lang="en-US" sz="2400" dirty="0">
              <a:solidFill>
                <a:prstClr val="black"/>
              </a:solidFill>
            </a:endParaRPr>
          </a:p>
          <a:p>
            <a:pPr marL="800100" lvl="1" indent="-342900">
              <a:spcBef>
                <a:spcPct val="20000"/>
              </a:spcBef>
              <a:spcAft>
                <a:spcPts val="600"/>
              </a:spcAft>
              <a:buFont typeface="Courier New" pitchFamily="49" charset="0"/>
              <a:buChar char="o"/>
            </a:pPr>
            <a:r>
              <a:rPr lang="en-US" sz="2400" i="1" dirty="0">
                <a:solidFill>
                  <a:prstClr val="black"/>
                </a:solidFill>
              </a:rPr>
              <a:t>Mycobacterium tuberculosis</a:t>
            </a:r>
          </a:p>
          <a:p>
            <a:pPr marL="800100" lvl="1" indent="-342900">
              <a:spcBef>
                <a:spcPct val="20000"/>
              </a:spcBef>
              <a:spcAft>
                <a:spcPts val="600"/>
              </a:spcAft>
              <a:buFont typeface="Courier New" pitchFamily="49" charset="0"/>
              <a:buChar char="o"/>
            </a:pPr>
            <a:r>
              <a:rPr lang="en-US" sz="2400" i="1" dirty="0" err="1">
                <a:solidFill>
                  <a:prstClr val="black"/>
                </a:solidFill>
              </a:rPr>
              <a:t>Pneumocystis</a:t>
            </a:r>
            <a:r>
              <a:rPr lang="en-US" sz="2400" i="1" dirty="0">
                <a:solidFill>
                  <a:prstClr val="black"/>
                </a:solidFill>
              </a:rPr>
              <a:t> </a:t>
            </a:r>
            <a:r>
              <a:rPr lang="en-US" sz="2400" i="1" dirty="0" err="1">
                <a:solidFill>
                  <a:prstClr val="black"/>
                </a:solidFill>
              </a:rPr>
              <a:t>jirovecii</a:t>
            </a:r>
            <a:endParaRPr lang="en-US" sz="2400" i="1" dirty="0">
              <a:solidFill>
                <a:prstClr val="black"/>
              </a:solidFill>
            </a:endParaRPr>
          </a:p>
          <a:p>
            <a:pPr marL="800100" lvl="1" indent="-342900">
              <a:spcBef>
                <a:spcPct val="20000"/>
              </a:spcBef>
              <a:spcAft>
                <a:spcPts val="600"/>
              </a:spcAft>
              <a:buFont typeface="Courier New" pitchFamily="49" charset="0"/>
              <a:buChar char="o"/>
            </a:pPr>
            <a:r>
              <a:rPr lang="en-US" sz="2400" dirty="0">
                <a:solidFill>
                  <a:prstClr val="black"/>
                </a:solidFill>
              </a:rPr>
              <a:t>Respiratory </a:t>
            </a:r>
            <a:r>
              <a:rPr lang="en-US" sz="2400" dirty="0" err="1">
                <a:solidFill>
                  <a:prstClr val="black"/>
                </a:solidFill>
              </a:rPr>
              <a:t>syncitial</a:t>
            </a:r>
            <a:r>
              <a:rPr lang="en-US" sz="2400" dirty="0">
                <a:solidFill>
                  <a:prstClr val="black"/>
                </a:solidFill>
              </a:rPr>
              <a:t> virus (RSV), other viruses</a:t>
            </a:r>
            <a:endParaRPr lang="en-GB" sz="2400" dirty="0">
              <a:ea typeface="ＭＳ Ｐゴシック" pitchFamily="25" charset="-128"/>
              <a:cs typeface="ＭＳ Ｐゴシック" pitchFamily="25" charset="-128"/>
            </a:endParaRPr>
          </a:p>
          <a:p>
            <a:pPr marL="342900" lvl="0" indent="-342900">
              <a:spcBef>
                <a:spcPct val="20000"/>
              </a:spcBef>
              <a:spcAft>
                <a:spcPts val="600"/>
              </a:spcAft>
              <a:buFont typeface="Arial"/>
              <a:buChar char="•"/>
            </a:pPr>
            <a:r>
              <a:rPr lang="en-GB" sz="2400" dirty="0">
                <a:solidFill>
                  <a:prstClr val="black"/>
                </a:solidFill>
                <a:ea typeface="ＭＳ Ｐゴシック" pitchFamily="25" charset="-128"/>
              </a:rPr>
              <a:t>HIV infected children may have...</a:t>
            </a:r>
          </a:p>
          <a:p>
            <a:pPr marL="800100" lvl="1" indent="-342900">
              <a:spcBef>
                <a:spcPct val="20000"/>
              </a:spcBef>
              <a:spcAft>
                <a:spcPts val="600"/>
              </a:spcAft>
              <a:buFont typeface="Courier New" pitchFamily="49" charset="0"/>
              <a:buChar char="o"/>
            </a:pPr>
            <a:r>
              <a:rPr lang="en-GB" sz="2400" i="1" dirty="0">
                <a:solidFill>
                  <a:prstClr val="black"/>
                </a:solidFill>
                <a:ea typeface="ＭＳ Ｐゴシック" pitchFamily="25" charset="-128"/>
              </a:rPr>
              <a:t>normal pathogens, but higher level of </a:t>
            </a:r>
            <a:r>
              <a:rPr lang="en-GB" sz="2400" i="1">
                <a:solidFill>
                  <a:prstClr val="black"/>
                </a:solidFill>
                <a:ea typeface="ＭＳ Ｐゴシック" pitchFamily="25" charset="-128"/>
              </a:rPr>
              <a:t>antibiotic resistance</a:t>
            </a:r>
            <a:endParaRPr lang="en-GB" sz="2400" i="1" dirty="0">
              <a:solidFill>
                <a:prstClr val="black"/>
              </a:solidFill>
              <a:ea typeface="ＭＳ Ｐゴシック" pitchFamily="25" charset="-128"/>
            </a:endParaRPr>
          </a:p>
          <a:p>
            <a:pPr marL="800100" lvl="1" indent="-342900">
              <a:spcBef>
                <a:spcPct val="20000"/>
              </a:spcBef>
              <a:spcAft>
                <a:spcPts val="600"/>
              </a:spcAft>
              <a:buFont typeface="Courier New" pitchFamily="49" charset="0"/>
              <a:buChar char="o"/>
            </a:pPr>
            <a:r>
              <a:rPr lang="en-GB" sz="2400" i="1" dirty="0">
                <a:solidFill>
                  <a:prstClr val="black"/>
                </a:solidFill>
                <a:ea typeface="ＭＳ Ｐゴシック" pitchFamily="25" charset="-128"/>
              </a:rPr>
              <a:t>atypical, opportunistic microbes</a:t>
            </a:r>
            <a:endParaRPr lang="en-US" sz="2400" i="1" dirty="0">
              <a:solidFill>
                <a:prstClr val="black"/>
              </a:solidFill>
            </a:endParaRPr>
          </a:p>
        </p:txBody>
      </p:sp>
      <p:sp>
        <p:nvSpPr>
          <p:cNvPr id="6" name="Slide Number Placeholder 5"/>
          <p:cNvSpPr>
            <a:spLocks noGrp="1"/>
          </p:cNvSpPr>
          <p:nvPr>
            <p:ph type="sldNum" sz="quarter" idx="12"/>
          </p:nvPr>
        </p:nvSpPr>
        <p:spPr/>
        <p:txBody>
          <a:bodyPr/>
          <a:lstStyle/>
          <a:p>
            <a:fld id="{B44EF40D-E795-1349-9C92-C177AB06AF70}" type="slidenum">
              <a:rPr lang="en-US" smtClean="0"/>
              <a:pPr/>
              <a:t>8</a:t>
            </a:fld>
            <a:endParaRPr lang="en-US"/>
          </a:p>
        </p:txBody>
      </p:sp>
      <p:sp>
        <p:nvSpPr>
          <p:cNvPr id="8" name="Footer Placeholder 7"/>
          <p:cNvSpPr>
            <a:spLocks noGrp="1"/>
          </p:cNvSpPr>
          <p:nvPr>
            <p:ph type="ftr" sz="quarter" idx="11"/>
          </p:nvPr>
        </p:nvSpPr>
        <p:spPr/>
        <p:txBody>
          <a:bodyPr/>
          <a:lstStyle/>
          <a:p>
            <a:r>
              <a:rPr lang="en-US"/>
              <a:t>Pneumonia in Children 2018 Marangu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4573" y="387655"/>
            <a:ext cx="8228428" cy="1209675"/>
          </a:xfrm>
        </p:spPr>
        <p:txBody>
          <a:bodyPr>
            <a:normAutofit/>
          </a:bodyPr>
          <a:lstStyle/>
          <a:p>
            <a:pPr algn="l" eaLnBrk="1" hangingPunct="1">
              <a:spcAft>
                <a:spcPts val="4200"/>
              </a:spcAft>
            </a:pPr>
            <a:r>
              <a:rPr lang="en-GB" sz="3600" b="1" dirty="0">
                <a:ea typeface="ＭＳ Ｐゴシック" pitchFamily="25" charset="-128"/>
                <a:cs typeface="ＭＳ Ｐゴシック" pitchFamily="25" charset="-128"/>
              </a:rPr>
              <a:t>WHO guidelines for diagnosis and management of pneumonia (WHO)</a:t>
            </a:r>
            <a:endParaRPr lang="en-US" sz="2000" b="1" dirty="0">
              <a:solidFill>
                <a:schemeClr val="tx1"/>
              </a:solidFill>
              <a:ea typeface="ＭＳ Ｐゴシック" pitchFamily="25" charset="-128"/>
              <a:cs typeface="ＭＳ Ｐゴシック" pitchFamily="25" charset="-128"/>
            </a:endParaRPr>
          </a:p>
        </p:txBody>
      </p:sp>
      <p:sp>
        <p:nvSpPr>
          <p:cNvPr id="6" name="Slide Number Placeholder 5"/>
          <p:cNvSpPr>
            <a:spLocks noGrp="1"/>
          </p:cNvSpPr>
          <p:nvPr>
            <p:ph type="sldNum" sz="quarter" idx="12"/>
          </p:nvPr>
        </p:nvSpPr>
        <p:spPr/>
        <p:txBody>
          <a:bodyPr/>
          <a:lstStyle/>
          <a:p>
            <a:fld id="{B44EF40D-E795-1349-9C92-C177AB06AF70}" type="slidenum">
              <a:rPr lang="en-US" smtClean="0"/>
              <a:pPr/>
              <a:t>9</a:t>
            </a:fld>
            <a:endParaRPr lang="en-US"/>
          </a:p>
        </p:txBody>
      </p:sp>
      <p:sp>
        <p:nvSpPr>
          <p:cNvPr id="7" name="Footer Placeholder 6"/>
          <p:cNvSpPr>
            <a:spLocks noGrp="1"/>
          </p:cNvSpPr>
          <p:nvPr>
            <p:ph type="ftr" sz="quarter" idx="11"/>
          </p:nvPr>
        </p:nvSpPr>
        <p:spPr/>
        <p:txBody>
          <a:bodyPr/>
          <a:lstStyle/>
          <a:p>
            <a:r>
              <a:rPr lang="en-US"/>
              <a:t>Pneumonia in Children 2018 Marangu</a:t>
            </a:r>
          </a:p>
        </p:txBody>
      </p:sp>
      <p:pic>
        <p:nvPicPr>
          <p:cNvPr id="2" name="Picture 1">
            <a:extLst>
              <a:ext uri="{FF2B5EF4-FFF2-40B4-BE49-F238E27FC236}">
                <a16:creationId xmlns:a16="http://schemas.microsoft.com/office/drawing/2014/main" id="{B2900260-70FE-4FBE-80F3-4E6D05D369B7}"/>
              </a:ext>
            </a:extLst>
          </p:cNvPr>
          <p:cNvPicPr>
            <a:picLocks noChangeAspect="1"/>
          </p:cNvPicPr>
          <p:nvPr/>
        </p:nvPicPr>
        <p:blipFill>
          <a:blip r:embed="rId3"/>
          <a:stretch>
            <a:fillRect/>
          </a:stretch>
        </p:blipFill>
        <p:spPr>
          <a:xfrm>
            <a:off x="3136699" y="1597330"/>
            <a:ext cx="3024176" cy="437350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2113</TotalTime>
  <Words>1495</Words>
  <Application>Microsoft Office PowerPoint</Application>
  <PresentationFormat>On-screen Show (4:3)</PresentationFormat>
  <Paragraphs>210</Paragraphs>
  <Slides>18</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Narrow</vt:lpstr>
      <vt:lpstr>Calibri</vt:lpstr>
      <vt:lpstr>Courier New</vt:lpstr>
      <vt:lpstr>Tahoma</vt:lpstr>
      <vt:lpstr>Times</vt:lpstr>
      <vt:lpstr>Wingdings</vt:lpstr>
      <vt:lpstr>Office Theme</vt:lpstr>
      <vt:lpstr>Pneumonia in Children</vt:lpstr>
      <vt:lpstr>Pneumonia: Epidemiology, Diagnosis and Treatment</vt:lpstr>
      <vt:lpstr>Main Causes of Under-five mortality, African Region</vt:lpstr>
      <vt:lpstr>Pneumonia kills more children than any other illness….</vt:lpstr>
      <vt:lpstr>Incidence Childhood Clinical Pneumonia by Country 2007</vt:lpstr>
      <vt:lpstr>Factors contributing to High Pneumonia Morbidity &amp; Mortality</vt:lpstr>
      <vt:lpstr>Causes of pneumonia in the developing world</vt:lpstr>
      <vt:lpstr>Important considerations, aetiology</vt:lpstr>
      <vt:lpstr>WHO guidelines for diagnosis and management of pneumonia (WHO)</vt:lpstr>
      <vt:lpstr>Diagnosis and Classification of Pneumonia Presence of Cough PLUS</vt:lpstr>
      <vt:lpstr>Clinical investigations</vt:lpstr>
      <vt:lpstr>PowerPoint Presentation</vt:lpstr>
      <vt:lpstr>PowerPoint Presentation</vt:lpstr>
      <vt:lpstr>PowerPoint Presentation</vt:lpstr>
      <vt:lpstr>Antibiotic therapy for pneumonia: known or suspected HIV</vt:lpstr>
      <vt:lpstr>Supportive therapy for pneumonia</vt:lpstr>
      <vt:lpstr>Framework for Prevention &amp; Control of Pneumonia</vt:lpstr>
      <vt:lpstr>ASANTE!</vt:lpstr>
    </vt:vector>
  </TitlesOfParts>
  <Company>Imperial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Bent</dc:creator>
  <cp:lastModifiedBy>Diana Marangu</cp:lastModifiedBy>
  <cp:revision>50</cp:revision>
  <dcterms:created xsi:type="dcterms:W3CDTF">2010-01-21T14:17:43Z</dcterms:created>
  <dcterms:modified xsi:type="dcterms:W3CDTF">2020-01-28T05:38:59Z</dcterms:modified>
</cp:coreProperties>
</file>