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AB72-E6CA-4FCF-951D-78443F402D88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099D-D0FF-4E56-A436-025FECDF3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2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Prominent</a:t>
            </a:r>
            <a:r>
              <a:rPr lang="en-US" baseline="0" dirty="0" smtClean="0"/>
              <a:t> perihilar streaking due to engorgement of perilymphatic</a:t>
            </a:r>
          </a:p>
          <a:p>
            <a:r>
              <a:rPr lang="en-US" baseline="0" dirty="0" smtClean="0"/>
              <a:t>Fluid in the minor fissure</a:t>
            </a:r>
          </a:p>
          <a:p>
            <a:r>
              <a:rPr lang="en-US" baseline="0" dirty="0" smtClean="0"/>
              <a:t>Prominent fuzzy pulmonary vascular markings</a:t>
            </a:r>
          </a:p>
          <a:p>
            <a:r>
              <a:rPr lang="en-US" baseline="0" dirty="0" smtClean="0"/>
              <a:t>Hyperinflation of the lungs, depression of the diaphragm</a:t>
            </a:r>
          </a:p>
          <a:p>
            <a:r>
              <a:rPr lang="en-US" baseline="0" dirty="0" smtClean="0"/>
              <a:t>Clearing by 12 to 18hrs.  Complete resolution by 48 to 72 hrs.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Double lung point sign-sharp boundary btwn relatively aerated sup lung fields and coalescent b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099D-D0FF-4E56-A436-025FECDF30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7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Cxr- diffuse</a:t>
            </a:r>
            <a:r>
              <a:rPr lang="en-US" baseline="0" dirty="0" smtClean="0"/>
              <a:t> ggo low volumes bell shaped thorax, bilat .symmetry.</a:t>
            </a:r>
          </a:p>
          <a:p>
            <a:r>
              <a:rPr lang="en-US" baseline="0" dirty="0" smtClean="0"/>
              <a:t>GGO- filling of air spaces by exudate/transudate. Increased attenuation.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099D-D0FF-4E56-A436-025FECDF30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5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‘bubbly’ appearance to the lungs (due to</a:t>
            </a:r>
          </a:p>
          <a:p>
            <a:r>
              <a:rPr lang="en-US" dirty="0" smtClean="0"/>
              <a:t>alveolar distension and scarred </a:t>
            </a:r>
            <a:r>
              <a:rPr lang="en-US" dirty="0" err="1" smtClean="0"/>
              <a:t>acini</a:t>
            </a:r>
            <a:r>
              <a:rPr lang="en-US" dirty="0" smtClean="0"/>
              <a:t>) with alternating</a:t>
            </a:r>
          </a:p>
          <a:p>
            <a:r>
              <a:rPr lang="en-US" dirty="0" smtClean="0"/>
              <a:t>cyst-like </a:t>
            </a:r>
            <a:r>
              <a:rPr lang="en-US" dirty="0" err="1" smtClean="0"/>
              <a:t>lucencies</a:t>
            </a:r>
            <a:r>
              <a:rPr lang="en-US" dirty="0" smtClean="0"/>
              <a:t> surrounded by curvilinear</a:t>
            </a:r>
          </a:p>
          <a:p>
            <a:r>
              <a:rPr lang="en-US" dirty="0" smtClean="0"/>
              <a:t>stranding of soft tissue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099D-D0FF-4E56-A436-025FECDF30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1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099D-D0FF-4E56-A436-025FECDF30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099D-D0FF-4E56-A436-025FECDF30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2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0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5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3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4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6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A9E9-57C2-4E74-8E41-4C807928D41A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455E-9306-4132-90FC-E89C771B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5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RESPIRATORY DISTRESS IN THE NEWBORN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UNIVERSITY OF NAIROBI</a:t>
            </a:r>
          </a:p>
          <a:p>
            <a:r>
              <a:rPr lang="en-US" sz="4400" dirty="0" smtClean="0"/>
              <a:t>DR SEHDEVA</a:t>
            </a:r>
          </a:p>
          <a:p>
            <a:r>
              <a:rPr lang="en-US" dirty="0" smtClean="0"/>
              <a:t>MMED RADIOLOGY </a:t>
            </a:r>
          </a:p>
          <a:p>
            <a:r>
              <a:rPr lang="en-US" dirty="0" smtClean="0"/>
              <a:t>THIRD YEAR</a:t>
            </a:r>
          </a:p>
          <a:p>
            <a:r>
              <a:rPr lang="en-US" sz="3200" dirty="0" smtClean="0"/>
              <a:t>09/10/2019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94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NEONATAL PULMONARY </a:t>
            </a:r>
            <a:r>
              <a:rPr lang="en-US" dirty="0" smtClean="0"/>
              <a:t>INFECTION/NP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35" y="1825624"/>
            <a:ext cx="5887065" cy="50323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Epidemiology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 term or post term babies.</a:t>
            </a:r>
          </a:p>
          <a:p>
            <a:pPr lvl="1"/>
            <a:r>
              <a:rPr lang="en-US" dirty="0" smtClean="0"/>
              <a:t>10% </a:t>
            </a:r>
            <a:r>
              <a:rPr lang="en-US" dirty="0"/>
              <a:t>of </a:t>
            </a:r>
            <a:r>
              <a:rPr lang="en-US" dirty="0" smtClean="0"/>
              <a:t>a. M=F</a:t>
            </a:r>
          </a:p>
          <a:p>
            <a:pPr lvl="1"/>
            <a:endParaRPr lang="en-US" dirty="0"/>
          </a:p>
          <a:p>
            <a:r>
              <a:rPr lang="en-US" b="1" dirty="0"/>
              <a:t>Clinical presentation:</a:t>
            </a:r>
          </a:p>
          <a:p>
            <a:pPr lvl="1"/>
            <a:r>
              <a:rPr lang="en-US" dirty="0" smtClean="0"/>
              <a:t>Temperature instability with </a:t>
            </a:r>
            <a:r>
              <a:rPr lang="en-US" dirty="0" err="1" smtClean="0"/>
              <a:t>neutropemia</a:t>
            </a:r>
            <a:endParaRPr lang="en-US" dirty="0"/>
          </a:p>
          <a:p>
            <a:pPr lvl="1"/>
            <a:r>
              <a:rPr lang="en-US" dirty="0"/>
              <a:t>Respiratory </a:t>
            </a:r>
            <a:r>
              <a:rPr lang="en-US" dirty="0" smtClean="0"/>
              <a:t>distress</a:t>
            </a:r>
          </a:p>
          <a:p>
            <a:pPr lvl="1"/>
            <a:endParaRPr lang="en-US" dirty="0"/>
          </a:p>
          <a:p>
            <a:r>
              <a:rPr lang="en-US" b="1" dirty="0"/>
              <a:t>Pathology: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/>
              <a:t> </a:t>
            </a:r>
            <a:r>
              <a:rPr lang="en-US" dirty="0" err="1" smtClean="0"/>
              <a:t>transplacental</a:t>
            </a:r>
            <a:r>
              <a:rPr lang="en-US" dirty="0" smtClean="0"/>
              <a:t> spread of infection.</a:t>
            </a:r>
          </a:p>
          <a:p>
            <a:pPr lvl="2"/>
            <a:r>
              <a:rPr lang="en-US" dirty="0" err="1"/>
              <a:t>TORCH,Listeriosis,tuberculosis</a:t>
            </a:r>
            <a:r>
              <a:rPr lang="en-US" dirty="0"/>
              <a:t> ,congenital </a:t>
            </a:r>
            <a:r>
              <a:rPr lang="en-US" dirty="0" smtClean="0"/>
              <a:t>syphilis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Aspiration on infected amniotic fluid after PROM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romanUcPeriod"/>
            </a:pPr>
            <a:r>
              <a:rPr lang="en-US" dirty="0"/>
              <a:t>Hospital acquired</a:t>
            </a:r>
          </a:p>
          <a:p>
            <a:pPr lvl="2"/>
            <a:r>
              <a:rPr lang="en-US" dirty="0"/>
              <a:t>this occurs after the 1st week of life</a:t>
            </a:r>
          </a:p>
          <a:p>
            <a:pPr lvl="2"/>
            <a:r>
              <a:rPr lang="en-US" dirty="0"/>
              <a:t>Gram-negative organisms, Staphylococcus</a:t>
            </a:r>
          </a:p>
          <a:p>
            <a:endParaRPr lang="en-US" b="1" dirty="0" smtClean="0"/>
          </a:p>
          <a:p>
            <a:r>
              <a:rPr lang="en-US" b="1" dirty="0" smtClean="0"/>
              <a:t>Risk </a:t>
            </a:r>
            <a:r>
              <a:rPr lang="en-US" b="1" dirty="0"/>
              <a:t>factors: </a:t>
            </a:r>
          </a:p>
          <a:p>
            <a:pPr lvl="1"/>
            <a:r>
              <a:rPr lang="en-US" dirty="0" smtClean="0"/>
              <a:t>ROM &gt;6HRS</a:t>
            </a:r>
          </a:p>
          <a:p>
            <a:pPr lvl="1"/>
            <a:r>
              <a:rPr lang="en-US" dirty="0" smtClean="0"/>
              <a:t>Prolonged complicated labor</a:t>
            </a:r>
          </a:p>
          <a:p>
            <a:pPr lvl="1"/>
            <a:r>
              <a:rPr lang="en-US" dirty="0" smtClean="0"/>
              <a:t>Premature infants</a:t>
            </a:r>
            <a:endParaRPr lang="en-US" dirty="0"/>
          </a:p>
          <a:p>
            <a:r>
              <a:rPr lang="en-US" b="1" dirty="0"/>
              <a:t>Treatment</a:t>
            </a:r>
          </a:p>
          <a:p>
            <a:pPr lvl="1"/>
            <a:r>
              <a:rPr lang="en-US" dirty="0" smtClean="0"/>
              <a:t>Antimicrobial therapy</a:t>
            </a:r>
            <a:endParaRPr lang="en-US" dirty="0"/>
          </a:p>
          <a:p>
            <a:r>
              <a:rPr lang="en-US" b="1" dirty="0"/>
              <a:t>Prognosis</a:t>
            </a:r>
          </a:p>
          <a:p>
            <a:pPr lvl="1"/>
            <a:r>
              <a:rPr lang="en-US" dirty="0" smtClean="0"/>
              <a:t>10% of global childhood mortality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CXR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Alveolar shadowing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Pleural effusion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Hyperinflated</a:t>
            </a:r>
            <a:r>
              <a:rPr lang="en-US" dirty="0" smtClean="0"/>
              <a:t> lungs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 </a:t>
            </a:r>
            <a:r>
              <a:rPr lang="en-US" dirty="0" err="1" smtClean="0"/>
              <a:t>bronchograms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40238" r="18466" b="19598"/>
          <a:stretch/>
        </p:blipFill>
        <p:spPr>
          <a:xfrm>
            <a:off x="6771124" y="1102954"/>
            <a:ext cx="4776863" cy="52656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316" y="912020"/>
            <a:ext cx="6260794" cy="54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Complications of respiratory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infants treated with positive pressure mechanical ventilation and oxygen therapy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Interstititial</a:t>
            </a:r>
            <a:r>
              <a:rPr lang="en-US" dirty="0" smtClean="0"/>
              <a:t> emphysema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Pneumomediastinum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Pneumothorax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Bronchopulmnar</a:t>
            </a:r>
            <a:r>
              <a:rPr lang="en-US" dirty="0" smtClean="0"/>
              <a:t> dysplasia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67" y="-86520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BRONCHOPULMONARY DYSPLASIA (BPD)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535" y="1585887"/>
            <a:ext cx="5887065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Def</a:t>
            </a:r>
            <a:r>
              <a:rPr lang="en-US" b="1" dirty="0" smtClean="0"/>
              <a:t>: </a:t>
            </a:r>
            <a:r>
              <a:rPr lang="en-US" dirty="0" smtClean="0"/>
              <a:t>chronic lung disease post prolonged oxygen therapy &lt;1 month</a:t>
            </a:r>
            <a:endParaRPr lang="en-US" b="1" dirty="0" smtClean="0"/>
          </a:p>
          <a:p>
            <a:r>
              <a:rPr lang="en-US" b="1" dirty="0" smtClean="0"/>
              <a:t>Epidemiology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M=F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Clinical presentation:</a:t>
            </a:r>
          </a:p>
          <a:p>
            <a:pPr lvl="1"/>
            <a:r>
              <a:rPr lang="en-US" dirty="0" smtClean="0"/>
              <a:t>Temperature stability with normal CRP</a:t>
            </a:r>
          </a:p>
          <a:p>
            <a:pPr lvl="1"/>
            <a:r>
              <a:rPr lang="en-US" dirty="0" smtClean="0"/>
              <a:t>Respiratory distress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month post oxygen </a:t>
            </a:r>
            <a:r>
              <a:rPr lang="en-US" dirty="0" smtClean="0"/>
              <a:t>therapy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Pathology:</a:t>
            </a:r>
            <a:r>
              <a:rPr lang="en-US" dirty="0"/>
              <a:t> </a:t>
            </a:r>
            <a:r>
              <a:rPr lang="en-US" dirty="0" smtClean="0"/>
              <a:t>hypoxia and oxygen toxicity damages capillary walls- </a:t>
            </a:r>
            <a:r>
              <a:rPr lang="en-US" dirty="0" err="1" smtClean="0"/>
              <a:t>interstititial</a:t>
            </a:r>
            <a:r>
              <a:rPr lang="en-US" dirty="0" smtClean="0"/>
              <a:t> fluid seepage- epithelial damage and necrosis</a:t>
            </a:r>
            <a:endParaRPr lang="en-US" b="1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Risk factors: </a:t>
            </a:r>
          </a:p>
          <a:p>
            <a:pPr lvl="1"/>
            <a:r>
              <a:rPr lang="en-US" dirty="0" smtClean="0"/>
              <a:t>Prolonged complicated labor</a:t>
            </a:r>
          </a:p>
          <a:p>
            <a:pPr lvl="1"/>
            <a:r>
              <a:rPr lang="en-US" dirty="0" smtClean="0"/>
              <a:t>Premature infants</a:t>
            </a:r>
          </a:p>
          <a:p>
            <a:r>
              <a:rPr lang="en-US" b="1" dirty="0" smtClean="0"/>
              <a:t>Treatment</a:t>
            </a:r>
          </a:p>
          <a:p>
            <a:pPr lvl="1"/>
            <a:r>
              <a:rPr lang="en-US" dirty="0" smtClean="0"/>
              <a:t>Antimicrobial therapy</a:t>
            </a:r>
          </a:p>
          <a:p>
            <a:r>
              <a:rPr lang="en-US" b="1" dirty="0" smtClean="0"/>
              <a:t>Prognosis</a:t>
            </a:r>
          </a:p>
          <a:p>
            <a:pPr lvl="1"/>
            <a:r>
              <a:rPr lang="en-US" dirty="0" smtClean="0"/>
              <a:t>Slow but continuous improvement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number of </a:t>
            </a:r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BPD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4513006" cy="5032376"/>
          </a:xfrm>
        </p:spPr>
        <p:txBody>
          <a:bodyPr>
            <a:normAutofit/>
          </a:bodyPr>
          <a:lstStyle/>
          <a:p>
            <a:r>
              <a:rPr lang="en-US" dirty="0"/>
              <a:t>CXR 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 lung volumes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Cardiomegaly- pulmonary HTN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areas </a:t>
            </a:r>
            <a:r>
              <a:rPr lang="en-US" dirty="0"/>
              <a:t>of </a:t>
            </a:r>
            <a:r>
              <a:rPr lang="en-US" dirty="0" err="1"/>
              <a:t>hyperexpansion</a:t>
            </a:r>
            <a:r>
              <a:rPr lang="en-US" dirty="0"/>
              <a:t> and atelectasis </a:t>
            </a:r>
            <a:r>
              <a:rPr lang="en-US" dirty="0" smtClean="0"/>
              <a:t>are interspersed </a:t>
            </a:r>
            <a:r>
              <a:rPr lang="en-US" dirty="0"/>
              <a:t>with patchy areas of </a:t>
            </a:r>
            <a:r>
              <a:rPr lang="en-US" dirty="0" smtClean="0"/>
              <a:t>fibrosis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</a:t>
            </a:r>
            <a:r>
              <a:rPr lang="en-US" dirty="0" err="1" smtClean="0"/>
              <a:t>hyperexpansion</a:t>
            </a:r>
            <a:r>
              <a:rPr lang="en-US" dirty="0" smtClean="0"/>
              <a:t> -moderate-sized </a:t>
            </a:r>
            <a:r>
              <a:rPr lang="en-US" dirty="0"/>
              <a:t>pulmonary cysts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07" y="2007880"/>
            <a:ext cx="4157025" cy="474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25268" r="29415" b="34624"/>
          <a:stretch/>
        </p:blipFill>
        <p:spPr>
          <a:xfrm>
            <a:off x="4536722" y="1917290"/>
            <a:ext cx="7655278" cy="41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Surgical Causes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Congenital </a:t>
            </a:r>
            <a:r>
              <a:rPr lang="en-US" dirty="0"/>
              <a:t>Diaphragmatic Hernia</a:t>
            </a:r>
          </a:p>
          <a:p>
            <a:pPr marL="0" indent="0">
              <a:buNone/>
            </a:pPr>
            <a:r>
              <a:rPr lang="en-US" dirty="0" smtClean="0"/>
              <a:t>2. Congenital </a:t>
            </a:r>
            <a:r>
              <a:rPr lang="en-US" dirty="0"/>
              <a:t>Lobar Emphysema</a:t>
            </a:r>
          </a:p>
          <a:p>
            <a:pPr marL="0" indent="0">
              <a:buNone/>
            </a:pPr>
            <a:r>
              <a:rPr lang="en-US" dirty="0" smtClean="0"/>
              <a:t>3. Sequestration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4.CPAM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CONGENITAL DIAPHRAGMATIC </a:t>
            </a:r>
            <a:r>
              <a:rPr lang="en-US" dirty="0"/>
              <a:t>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110" y="1825625"/>
            <a:ext cx="5879690" cy="49143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Def</a:t>
            </a:r>
            <a:r>
              <a:rPr lang="en-US" b="1" dirty="0" smtClean="0"/>
              <a:t>: </a:t>
            </a:r>
            <a:r>
              <a:rPr lang="en-US" dirty="0" smtClean="0"/>
              <a:t>congenital defects of diaphragm where by abdominal contents herniate into the thorax and  result into pulmonary hypoplasia</a:t>
            </a:r>
          </a:p>
          <a:p>
            <a:r>
              <a:rPr lang="en-US" b="1" dirty="0" smtClean="0"/>
              <a:t>Epidemiology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1 in 2000-4000</a:t>
            </a:r>
          </a:p>
          <a:p>
            <a:pPr lvl="1"/>
            <a:r>
              <a:rPr lang="en-US" dirty="0" smtClean="0"/>
              <a:t>85% left sided.13% right sided.2% bilateral</a:t>
            </a:r>
          </a:p>
          <a:p>
            <a:pPr lvl="1"/>
            <a:r>
              <a:rPr lang="en-US" dirty="0" smtClean="0"/>
              <a:t>M=F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Clinical presentation:</a:t>
            </a:r>
          </a:p>
          <a:p>
            <a:pPr lvl="1"/>
            <a:r>
              <a:rPr lang="en-US" dirty="0" err="1" smtClean="0"/>
              <a:t>Antenatally</a:t>
            </a:r>
            <a:r>
              <a:rPr lang="en-US" dirty="0" smtClean="0"/>
              <a:t> on </a:t>
            </a:r>
            <a:r>
              <a:rPr lang="en-US" dirty="0" err="1" smtClean="0"/>
              <a:t>obs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Soon after </a:t>
            </a:r>
            <a:r>
              <a:rPr lang="en-US" dirty="0" smtClean="0"/>
              <a:t>birth </a:t>
            </a:r>
            <a:r>
              <a:rPr lang="en-US" dirty="0" smtClean="0"/>
              <a:t>with </a:t>
            </a:r>
            <a:r>
              <a:rPr lang="en-US" dirty="0" err="1" smtClean="0"/>
              <a:t>resp</a:t>
            </a:r>
            <a:r>
              <a:rPr lang="en-US" dirty="0" smtClean="0"/>
              <a:t> </a:t>
            </a:r>
            <a:r>
              <a:rPr lang="en-US" dirty="0" smtClean="0"/>
              <a:t>distress</a:t>
            </a:r>
          </a:p>
          <a:p>
            <a:pPr lvl="1"/>
            <a:r>
              <a:rPr lang="en-US" dirty="0" smtClean="0"/>
              <a:t> Temperature </a:t>
            </a:r>
            <a:r>
              <a:rPr lang="en-US" dirty="0"/>
              <a:t>stability with normal CRP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Pathology</a:t>
            </a:r>
          </a:p>
          <a:p>
            <a:pPr lvl="1"/>
            <a:r>
              <a:rPr lang="en-US" dirty="0"/>
              <a:t>congenital defects of diaphragm where by abdominal contents herniate into the thorax and  result into pulmonary </a:t>
            </a:r>
            <a:r>
              <a:rPr lang="en-US" dirty="0" smtClean="0"/>
              <a:t>hypoplasia</a:t>
            </a:r>
          </a:p>
          <a:p>
            <a:pPr lvl="1"/>
            <a:r>
              <a:rPr lang="en-US" b="1" dirty="0" smtClean="0"/>
              <a:t>Liver ,bowel, spleen </a:t>
            </a:r>
            <a:r>
              <a:rPr lang="en-US" b="1" dirty="0" err="1" smtClean="0"/>
              <a:t>etc</a:t>
            </a:r>
            <a:endParaRPr lang="en-US" b="1" dirty="0"/>
          </a:p>
          <a:p>
            <a:pPr lvl="1"/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Treatment</a:t>
            </a:r>
            <a:endParaRPr lang="en-US" b="1" dirty="0"/>
          </a:p>
          <a:p>
            <a:pPr lvl="1"/>
            <a:r>
              <a:rPr lang="en-US" dirty="0" smtClean="0"/>
              <a:t>Surgery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CONGENITAL DIAPHRAGMATIC HERNIA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BOCHDALEK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common</a:t>
            </a:r>
          </a:p>
          <a:p>
            <a:r>
              <a:rPr lang="en-US" dirty="0" smtClean="0"/>
              <a:t>Left sided</a:t>
            </a:r>
          </a:p>
          <a:p>
            <a:r>
              <a:rPr lang="en-US" dirty="0" err="1" smtClean="0"/>
              <a:t>Posterolateral</a:t>
            </a:r>
            <a:endParaRPr lang="en-US" dirty="0" smtClean="0"/>
          </a:p>
          <a:p>
            <a:r>
              <a:rPr lang="en-US" dirty="0" smtClean="0"/>
              <a:t>Presents earlier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MORGAGNI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Least common</a:t>
            </a:r>
          </a:p>
          <a:p>
            <a:r>
              <a:rPr lang="en-US" dirty="0" smtClean="0"/>
              <a:t>Right </a:t>
            </a:r>
            <a:r>
              <a:rPr lang="en-US" dirty="0" err="1" smtClean="0"/>
              <a:t>anteromedial</a:t>
            </a:r>
            <a:endParaRPr lang="en-US" dirty="0" smtClean="0"/>
          </a:p>
          <a:p>
            <a:r>
              <a:rPr lang="en-US" dirty="0" smtClean="0"/>
              <a:t>Presents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CONGENITAL DIAPHRAGMATIC HERNIA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11" y="1690688"/>
            <a:ext cx="2096627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BOCHDALEK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46164" r="19945" b="14410"/>
          <a:stretch/>
        </p:blipFill>
        <p:spPr>
          <a:xfrm>
            <a:off x="8200102" y="2505075"/>
            <a:ext cx="3611334" cy="39968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48134" y="1681163"/>
            <a:ext cx="2307253" cy="823912"/>
          </a:xfrm>
        </p:spPr>
        <p:txBody>
          <a:bodyPr/>
          <a:lstStyle/>
          <a:p>
            <a:r>
              <a:rPr lang="en-US" sz="2800" dirty="0" smtClean="0"/>
              <a:t>MORGAGNI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33481" r="25119" b="32296"/>
          <a:stretch/>
        </p:blipFill>
        <p:spPr>
          <a:xfrm>
            <a:off x="4706221" y="2505075"/>
            <a:ext cx="3370006" cy="3947066"/>
          </a:xfrm>
        </p:spPr>
      </p:pic>
      <p:sp>
        <p:nvSpPr>
          <p:cNvPr id="9" name="TextBox 8"/>
          <p:cNvSpPr txBox="1"/>
          <p:nvPr/>
        </p:nvSpPr>
        <p:spPr>
          <a:xfrm>
            <a:off x="582561" y="2102644"/>
            <a:ext cx="3819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CXR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Hemithorax</a:t>
            </a:r>
            <a:r>
              <a:rPr lang="en-US" sz="2400" dirty="0" smtClean="0"/>
              <a:t> filled with cystic structures if bowel or solid if liver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Varying shift of mediastinum </a:t>
            </a:r>
            <a:r>
              <a:rPr lang="en-US" sz="2400" dirty="0" err="1" smtClean="0"/>
              <a:t>contralaterally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110" y="1825625"/>
            <a:ext cx="5879690" cy="4914388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/>
              <a:t>Def</a:t>
            </a:r>
            <a:r>
              <a:rPr lang="en-US" b="1" dirty="0" smtClean="0"/>
              <a:t>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tissue that is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connected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the tracheobronchial tree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systemic arterial supply </a:t>
            </a:r>
          </a:p>
          <a:p>
            <a:pPr marL="1371600" lvl="3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instead of a pulmonary artery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venous drainage can be either systemic or pulmonary.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/>
              <a:t>Epidemiology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0.1%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Pulmonary sequestration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Tachypnea &gt;60bpm</a:t>
            </a:r>
          </a:p>
          <a:p>
            <a:r>
              <a:rPr lang="en-US" dirty="0" smtClean="0"/>
              <a:t>Nasal flaring</a:t>
            </a:r>
          </a:p>
          <a:p>
            <a:r>
              <a:rPr lang="en-US" dirty="0" smtClean="0"/>
              <a:t>Retraction</a:t>
            </a:r>
          </a:p>
          <a:p>
            <a:r>
              <a:rPr lang="en-US" dirty="0" smtClean="0"/>
              <a:t>Grunting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Desaturation</a:t>
            </a:r>
          </a:p>
          <a:p>
            <a:r>
              <a:rPr lang="en-US" dirty="0" smtClean="0"/>
              <a:t>Decreased air entry</a:t>
            </a:r>
          </a:p>
        </p:txBody>
      </p:sp>
    </p:spTree>
    <p:extLst>
      <p:ext uri="{BB962C8B-B14F-4D97-AF65-F5344CB8AC3E}">
        <p14:creationId xmlns:p14="http://schemas.microsoft.com/office/powerpoint/2010/main" val="23268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Intralobar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sequestration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5" y="1825624"/>
            <a:ext cx="5641258" cy="4907015"/>
          </a:xfrm>
        </p:spPr>
        <p:txBody>
          <a:bodyPr>
            <a:normAutofit fontScale="92500" lnSpcReduction="20000"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r>
              <a:rPr lang="en-US" b="1" dirty="0"/>
              <a:t>Epidemiology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M=F</a:t>
            </a:r>
          </a:p>
          <a:p>
            <a:pPr lvl="1"/>
            <a:r>
              <a:rPr lang="en-US" b="1" dirty="0" smtClean="0"/>
              <a:t>7-85%</a:t>
            </a:r>
          </a:p>
          <a:p>
            <a:r>
              <a:rPr lang="en-US" b="1" dirty="0" smtClean="0"/>
              <a:t>Clinical </a:t>
            </a:r>
            <a:r>
              <a:rPr lang="en-US" b="1" dirty="0"/>
              <a:t>presentation: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presents in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 childhood/adolescence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recurrent infections. </a:t>
            </a:r>
            <a:endParaRPr lang="en-US" b="1" dirty="0"/>
          </a:p>
          <a:p>
            <a:r>
              <a:rPr lang="en-US" b="1" dirty="0"/>
              <a:t>Pathology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contained within the normal lung pleura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left lower lobe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Pulmonary venous drainage </a:t>
            </a:r>
            <a:endParaRPr lang="en-US" dirty="0" smtClean="0"/>
          </a:p>
          <a:p>
            <a:r>
              <a:rPr lang="en-US" b="1" dirty="0" smtClean="0"/>
              <a:t>Treatment</a:t>
            </a:r>
            <a:endParaRPr lang="en-US" b="1" dirty="0"/>
          </a:p>
          <a:p>
            <a:pPr lvl="1"/>
            <a:r>
              <a:rPr lang="en-US" dirty="0"/>
              <a:t>Surgery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54" y="1690688"/>
            <a:ext cx="5875683" cy="45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Extralobar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sequestration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40" y="1825624"/>
            <a:ext cx="5338916" cy="5032375"/>
          </a:xfrm>
        </p:spPr>
        <p:txBody>
          <a:bodyPr>
            <a:normAutofit fontScale="92500" lnSpcReduction="20000"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r>
              <a:rPr lang="en-US" b="1" dirty="0"/>
              <a:t>Epidemiology</a:t>
            </a:r>
            <a:r>
              <a:rPr lang="en-US" dirty="0"/>
              <a:t>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M:F=4:1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15-25%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/>
              <a:t>Clinical </a:t>
            </a:r>
            <a:r>
              <a:rPr lang="en-US" b="1" dirty="0"/>
              <a:t>presentation: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commonly presents in the neonatal period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recurrent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infections. </a:t>
            </a:r>
            <a:endParaRPr lang="en-US" b="1" dirty="0"/>
          </a:p>
          <a:p>
            <a:r>
              <a:rPr lang="en-US" b="1" dirty="0" smtClean="0"/>
              <a:t>Pathology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contained in its own separate pleura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left lower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lobe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venous drainage in to the right atrium</a:t>
            </a:r>
            <a:endParaRPr lang="en-US" dirty="0"/>
          </a:p>
          <a:p>
            <a:r>
              <a:rPr lang="en-US" b="1" dirty="0" smtClean="0"/>
              <a:t>Treatment</a:t>
            </a:r>
            <a:endParaRPr lang="en-US" b="1" dirty="0"/>
          </a:p>
          <a:p>
            <a:pPr lvl="1"/>
            <a:r>
              <a:rPr lang="en-US" dirty="0"/>
              <a:t>Surgery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84" y="1299237"/>
            <a:ext cx="6054059" cy="49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67" y="-86520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CONGENITAL PULMONARY AIRWAY </a:t>
            </a:r>
            <a:r>
              <a:rPr lang="en-US" dirty="0" smtClean="0"/>
              <a:t>MALFORMATION/CPAM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535" y="1585887"/>
            <a:ext cx="5887065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Congenital cystic </a:t>
            </a:r>
            <a:r>
              <a:rPr lang="en-US" b="1" dirty="0" err="1" smtClean="0"/>
              <a:t>adenomatoid</a:t>
            </a:r>
            <a:r>
              <a:rPr lang="en-US" b="1" dirty="0" smtClean="0"/>
              <a:t> </a:t>
            </a:r>
            <a:r>
              <a:rPr lang="en-US" b="1" dirty="0" smtClean="0"/>
              <a:t>malformations</a:t>
            </a:r>
          </a:p>
          <a:p>
            <a:r>
              <a:rPr lang="en-US" b="1" dirty="0" err="1" smtClean="0"/>
              <a:t>Def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err="1" smtClean="0"/>
              <a:t>multicystic</a:t>
            </a:r>
            <a:r>
              <a:rPr lang="en-US" dirty="0" smtClean="0"/>
              <a:t> masses of segmental lung tissue with abnormal bronchial proliferation with </a:t>
            </a:r>
            <a:r>
              <a:rPr lang="en-US" dirty="0" err="1" smtClean="0"/>
              <a:t>intracystic</a:t>
            </a:r>
            <a:r>
              <a:rPr lang="en-US" dirty="0" smtClean="0"/>
              <a:t> communication and to tracheobronchial tree</a:t>
            </a:r>
            <a:endParaRPr lang="en-US" b="1" dirty="0" smtClean="0"/>
          </a:p>
          <a:p>
            <a:r>
              <a:rPr lang="en-US" b="1" dirty="0" smtClean="0"/>
              <a:t>Epidemiology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25% of congenital lung lesions</a:t>
            </a:r>
          </a:p>
          <a:p>
            <a:pPr lvl="1"/>
            <a:r>
              <a:rPr lang="en-US" dirty="0" smtClean="0"/>
              <a:t>1:1500-4000</a:t>
            </a:r>
          </a:p>
          <a:p>
            <a:pPr lvl="1"/>
            <a:r>
              <a:rPr lang="en-US" dirty="0" smtClean="0"/>
              <a:t>M&gt;F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Clinical presentation:</a:t>
            </a:r>
          </a:p>
          <a:p>
            <a:pPr lvl="1"/>
            <a:r>
              <a:rPr lang="en-US" b="1" dirty="0" smtClean="0"/>
              <a:t>Neonate with </a:t>
            </a:r>
            <a:r>
              <a:rPr lang="en-US" b="1" dirty="0" err="1" smtClean="0"/>
              <a:t>resp</a:t>
            </a:r>
            <a:r>
              <a:rPr lang="en-US" b="1" dirty="0" smtClean="0"/>
              <a:t> distress</a:t>
            </a:r>
          </a:p>
          <a:p>
            <a:pPr lvl="1"/>
            <a:r>
              <a:rPr lang="en-US" b="1" dirty="0" smtClean="0"/>
              <a:t>Recurrent infection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Pathology:</a:t>
            </a:r>
          </a:p>
          <a:p>
            <a:pPr lvl="1"/>
            <a:r>
              <a:rPr lang="en-US" dirty="0"/>
              <a:t>Proliferation of terminal </a:t>
            </a:r>
            <a:r>
              <a:rPr lang="en-US" dirty="0" err="1"/>
              <a:t>resp</a:t>
            </a:r>
            <a:r>
              <a:rPr lang="en-US" dirty="0"/>
              <a:t> units in a gland like pattern without </a:t>
            </a:r>
            <a:r>
              <a:rPr lang="en-US" dirty="0" smtClean="0"/>
              <a:t>proper </a:t>
            </a:r>
            <a:r>
              <a:rPr lang="en-US" dirty="0"/>
              <a:t>alveolar </a:t>
            </a:r>
            <a:r>
              <a:rPr lang="en-US" dirty="0" smtClean="0"/>
              <a:t>formation</a:t>
            </a:r>
          </a:p>
          <a:p>
            <a:pPr lvl="1"/>
            <a:r>
              <a:rPr lang="en-US" dirty="0" smtClean="0"/>
              <a:t>Unilateral </a:t>
            </a:r>
          </a:p>
          <a:p>
            <a:pPr lvl="1"/>
            <a:r>
              <a:rPr lang="en-US" dirty="0" smtClean="0"/>
              <a:t>Less in the middle lobe</a:t>
            </a:r>
          </a:p>
          <a:p>
            <a:r>
              <a:rPr lang="en-US" b="1" dirty="0" smtClean="0"/>
              <a:t>Treatment</a:t>
            </a:r>
          </a:p>
          <a:p>
            <a:pPr lvl="1"/>
            <a:r>
              <a:rPr lang="en-US" dirty="0" smtClean="0"/>
              <a:t>surgery</a:t>
            </a:r>
          </a:p>
          <a:p>
            <a:r>
              <a:rPr lang="en-US" b="1" dirty="0" smtClean="0"/>
              <a:t>Prognosis</a:t>
            </a:r>
          </a:p>
          <a:p>
            <a:pPr lvl="1"/>
            <a:r>
              <a:rPr lang="en-US" dirty="0" smtClean="0"/>
              <a:t>Depends on severity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TYPE 1</a:t>
            </a:r>
          </a:p>
          <a:p>
            <a:pPr lvl="1"/>
            <a:r>
              <a:rPr lang="en-US" dirty="0" smtClean="0"/>
              <a:t>70%</a:t>
            </a:r>
          </a:p>
          <a:p>
            <a:pPr lvl="1"/>
            <a:r>
              <a:rPr lang="en-US" dirty="0" smtClean="0"/>
              <a:t>Large cysts</a:t>
            </a:r>
          </a:p>
          <a:p>
            <a:pPr lvl="1"/>
            <a:r>
              <a:rPr lang="en-US" dirty="0" smtClean="0"/>
              <a:t>1 or more dominant cyst, 2-10cm</a:t>
            </a:r>
          </a:p>
          <a:p>
            <a:pPr lvl="1"/>
            <a:endParaRPr lang="en-US" dirty="0" smtClean="0"/>
          </a:p>
          <a:p>
            <a:r>
              <a:rPr lang="en-US" dirty="0"/>
              <a:t>TYPE 2</a:t>
            </a:r>
          </a:p>
          <a:p>
            <a:pPr lvl="1"/>
            <a:r>
              <a:rPr lang="en-US" dirty="0"/>
              <a:t>15-20%</a:t>
            </a:r>
          </a:p>
          <a:p>
            <a:pPr lvl="1"/>
            <a:r>
              <a:rPr lang="en-US" dirty="0"/>
              <a:t>Cysts &lt;2cm</a:t>
            </a:r>
          </a:p>
          <a:p>
            <a:pPr lvl="1"/>
            <a:r>
              <a:rPr lang="en-US" dirty="0"/>
              <a:t>Other </a:t>
            </a:r>
            <a:r>
              <a:rPr lang="en-US" dirty="0" err="1"/>
              <a:t>abn</a:t>
            </a:r>
            <a:r>
              <a:rPr lang="en-US" dirty="0"/>
              <a:t>- renal agenesis, </a:t>
            </a:r>
            <a:r>
              <a:rPr lang="en-US" dirty="0" err="1"/>
              <a:t>pulm</a:t>
            </a:r>
            <a:r>
              <a:rPr lang="en-US" dirty="0"/>
              <a:t> sequestration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 3</a:t>
            </a:r>
          </a:p>
          <a:p>
            <a:pPr lvl="1"/>
            <a:r>
              <a:rPr lang="en-US" dirty="0"/>
              <a:t>10%</a:t>
            </a:r>
          </a:p>
          <a:p>
            <a:pPr lvl="1"/>
            <a:r>
              <a:rPr lang="en-US" dirty="0"/>
              <a:t>MICROCYST&lt;5MM</a:t>
            </a:r>
          </a:p>
          <a:p>
            <a:pPr lvl="1"/>
            <a:r>
              <a:rPr lang="en-US" dirty="0"/>
              <a:t>Entire lobe</a:t>
            </a:r>
          </a:p>
          <a:p>
            <a:pPr lvl="1"/>
            <a:r>
              <a:rPr lang="en-US" dirty="0"/>
              <a:t>Poor prognosis</a:t>
            </a:r>
          </a:p>
          <a:p>
            <a:r>
              <a:rPr lang="en-US" dirty="0"/>
              <a:t>TYPE 4</a:t>
            </a:r>
          </a:p>
          <a:p>
            <a:pPr lvl="1"/>
            <a:r>
              <a:rPr lang="en-US" dirty="0"/>
              <a:t>Unlined cyst</a:t>
            </a:r>
          </a:p>
          <a:p>
            <a:pPr lvl="1"/>
            <a:r>
              <a:rPr lang="en-US" dirty="0"/>
              <a:t>Single lobe</a:t>
            </a:r>
          </a:p>
          <a:p>
            <a:r>
              <a:rPr lang="en-US" dirty="0"/>
              <a:t>Type 0</a:t>
            </a:r>
          </a:p>
          <a:p>
            <a:pPr lvl="1"/>
            <a:r>
              <a:rPr lang="en-US" dirty="0"/>
              <a:t>Very rare</a:t>
            </a:r>
          </a:p>
          <a:p>
            <a:pPr lvl="1"/>
            <a:r>
              <a:rPr lang="en-US" dirty="0"/>
              <a:t>Lethal global arrest of lung development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Radiologic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Cystic 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lobe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unilateral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6" y="1825625"/>
            <a:ext cx="4299808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41505" r="1573" b="28818"/>
          <a:stretch/>
        </p:blipFill>
        <p:spPr>
          <a:xfrm>
            <a:off x="4181168" y="2025009"/>
            <a:ext cx="7317979" cy="39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LOBAR EMPHYSEMA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36679" r="31924" b="38748"/>
          <a:stretch/>
        </p:blipFill>
        <p:spPr>
          <a:xfrm>
            <a:off x="5036574" y="1566875"/>
            <a:ext cx="6064936" cy="39259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38064" r="34069" b="30860"/>
          <a:stretch/>
        </p:blipFill>
        <p:spPr>
          <a:xfrm>
            <a:off x="566442" y="1566874"/>
            <a:ext cx="4632365" cy="3925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6442" y="5832987"/>
            <a:ext cx="784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Obstruction</a:t>
            </a:r>
          </a:p>
          <a:p>
            <a:r>
              <a:rPr lang="en-US" dirty="0" smtClean="0"/>
              <a:t>2. Cartilage deficiency, dysplasia, immaturity</a:t>
            </a:r>
          </a:p>
        </p:txBody>
      </p:sp>
    </p:spTree>
    <p:extLst>
      <p:ext uri="{BB962C8B-B14F-4D97-AF65-F5344CB8AC3E}">
        <p14:creationId xmlns:p14="http://schemas.microsoft.com/office/powerpoint/2010/main" val="11046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37865" r="31119" b="41799"/>
          <a:stretch/>
        </p:blipFill>
        <p:spPr>
          <a:xfrm>
            <a:off x="-49517" y="1895167"/>
            <a:ext cx="5086090" cy="27592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23979" r="-912" b="12581"/>
          <a:stretch/>
        </p:blipFill>
        <p:spPr>
          <a:xfrm>
            <a:off x="5928850" y="825268"/>
            <a:ext cx="5184060" cy="60327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1426" r="5210" b="26377"/>
          <a:stretch/>
        </p:blipFill>
        <p:spPr>
          <a:xfrm>
            <a:off x="5567516" y="585454"/>
            <a:ext cx="6334433" cy="6396740"/>
          </a:xfrm>
        </p:spPr>
      </p:pic>
    </p:spTree>
    <p:extLst>
      <p:ext uri="{BB962C8B-B14F-4D97-AF65-F5344CB8AC3E}">
        <p14:creationId xmlns:p14="http://schemas.microsoft.com/office/powerpoint/2010/main" val="29380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" t="29730" r="-1318" b="30444"/>
          <a:stretch/>
        </p:blipFill>
        <p:spPr>
          <a:xfrm>
            <a:off x="1201995" y="32664"/>
            <a:ext cx="9933038" cy="6825336"/>
          </a:xfrm>
        </p:spPr>
      </p:pic>
      <p:sp>
        <p:nvSpPr>
          <p:cNvPr id="5" name="Rectangle 4"/>
          <p:cNvSpPr/>
          <p:nvPr/>
        </p:nvSpPr>
        <p:spPr>
          <a:xfrm>
            <a:off x="8871155" y="5685503"/>
            <a:ext cx="2101645" cy="1039762"/>
          </a:xfrm>
          <a:prstGeom prst="rect">
            <a:avLst/>
          </a:prstGeom>
          <a:solidFill>
            <a:srgbClr val="8413B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is </a:t>
            </a:r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16671" r="4487" b="34552"/>
          <a:stretch/>
        </p:blipFill>
        <p:spPr>
          <a:xfrm>
            <a:off x="3046771" y="1560727"/>
            <a:ext cx="6098458" cy="5739724"/>
          </a:xfrm>
        </p:spPr>
      </p:pic>
    </p:spTree>
    <p:extLst>
      <p:ext uri="{BB962C8B-B14F-4D97-AF65-F5344CB8AC3E}">
        <p14:creationId xmlns:p14="http://schemas.microsoft.com/office/powerpoint/2010/main" val="316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962171"/>
              </p:ext>
            </p:extLst>
          </p:nvPr>
        </p:nvGraphicFramePr>
        <p:xfrm>
          <a:off x="206478" y="791034"/>
          <a:ext cx="5705827" cy="85233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05827"/>
              </a:tblGrid>
              <a:tr h="855477">
                <a:tc>
                  <a:txBody>
                    <a:bodyPr/>
                    <a:lstStyle/>
                    <a:p>
                      <a:r>
                        <a:rPr lang="en-US" sz="3600" b="1" dirty="0">
                          <a:effectLst/>
                        </a:rPr>
                        <a:t>Medical </a:t>
                      </a:r>
                      <a:r>
                        <a:rPr lang="en-US" sz="3600" b="1" dirty="0" smtClean="0">
                          <a:effectLst/>
                        </a:rPr>
                        <a:t>Causes</a:t>
                      </a:r>
                      <a:endParaRPr lang="en-US" sz="32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140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1409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Transient </a:t>
                      </a:r>
                      <a:r>
                        <a:rPr lang="en-US" sz="3200" dirty="0">
                          <a:effectLst/>
                        </a:rPr>
                        <a:t>Tachypnea of the </a:t>
                      </a:r>
                      <a:r>
                        <a:rPr lang="en-US" sz="3200" dirty="0" smtClean="0">
                          <a:effectLst/>
                        </a:rPr>
                        <a:t>Newborn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Meconium Aspiration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Neonatal Pneumonia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Respiratory Distress Syndrome (Surfactant Deficiency)</a:t>
                      </a:r>
                      <a:endParaRPr lang="en-US" sz="3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3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32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endParaRPr lang="en-US" sz="3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140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140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5477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07128"/>
              </p:ext>
            </p:extLst>
          </p:nvPr>
        </p:nvGraphicFramePr>
        <p:xfrm>
          <a:off x="6104035" y="864776"/>
          <a:ext cx="6487236" cy="73077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7236"/>
              </a:tblGrid>
              <a:tr h="66911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Surgical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Causes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24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911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Congenital Diaphragmatic Hernia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Congenital Lobar Emphysema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Sequestration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CPAM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911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911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08276" y="9553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0090" y="0"/>
            <a:ext cx="8517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Neonatal Respiratory Distress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TRANSIENT TACHYPNOEA OF THE NEW BORN (TTN)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Wet lung disease/ retained fetal fluid disease</a:t>
            </a:r>
          </a:p>
          <a:p>
            <a:r>
              <a:rPr lang="en-US" b="1" dirty="0"/>
              <a:t>Epidemiology</a:t>
            </a:r>
            <a:r>
              <a:rPr lang="en-US" dirty="0"/>
              <a:t>: Usually near term or term babies. 1-2% of all neonates. M=F</a:t>
            </a:r>
            <a:endParaRPr lang="en-US" b="1" dirty="0"/>
          </a:p>
          <a:p>
            <a:r>
              <a:rPr lang="en-US" b="1" dirty="0"/>
              <a:t>Clinical presentation: </a:t>
            </a:r>
          </a:p>
          <a:p>
            <a:pPr lvl="1"/>
            <a:r>
              <a:rPr lang="en-US" sz="2800" dirty="0"/>
              <a:t>Tachypnea within 6 hrs. after birth.</a:t>
            </a:r>
          </a:p>
          <a:p>
            <a:pPr lvl="1"/>
            <a:r>
              <a:rPr lang="en-US" sz="2800" dirty="0"/>
              <a:t>Spontaneous improvement within 48hrs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Pathology: </a:t>
            </a:r>
            <a:r>
              <a:rPr lang="en-US" dirty="0"/>
              <a:t>build up of fluid in the lungs due to reduced mechanical squeeze and removal of amniotic fluid</a:t>
            </a:r>
          </a:p>
          <a:p>
            <a:r>
              <a:rPr lang="en-US" b="1" dirty="0"/>
              <a:t>risk factors: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Treatment</a:t>
            </a:r>
          </a:p>
          <a:p>
            <a:pPr lvl="1"/>
            <a:r>
              <a:rPr lang="en-US" dirty="0" smtClean="0"/>
              <a:t>supportive</a:t>
            </a:r>
            <a:endParaRPr lang="en-US" dirty="0"/>
          </a:p>
          <a:p>
            <a:r>
              <a:rPr lang="en-US" b="1" dirty="0"/>
              <a:t>Prognosis</a:t>
            </a:r>
          </a:p>
          <a:p>
            <a:pPr lvl="1"/>
            <a:r>
              <a:rPr lang="en-US" dirty="0" smtClean="0"/>
              <a:t>good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t="34715" r="2549" b="23816"/>
          <a:stretch/>
        </p:blipFill>
        <p:spPr>
          <a:xfrm>
            <a:off x="6370570" y="1280340"/>
            <a:ext cx="5757729" cy="4559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32" y="357292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94" y="1384314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CXR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 smtClean="0"/>
              <a:t>Normal to slightly </a:t>
            </a:r>
            <a:r>
              <a:rPr lang="en-US" sz="2800" dirty="0" err="1" smtClean="0"/>
              <a:t>hyperinflated</a:t>
            </a:r>
            <a:endParaRPr lang="en-US" sz="28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 smtClean="0"/>
              <a:t>Prominent </a:t>
            </a:r>
            <a:r>
              <a:rPr lang="en-US" sz="2800" dirty="0" err="1" smtClean="0"/>
              <a:t>perihilar</a:t>
            </a:r>
            <a:r>
              <a:rPr lang="en-US" sz="2800" dirty="0" smtClean="0"/>
              <a:t> vascular markings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 smtClean="0"/>
              <a:t>Pleural effusions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 smtClean="0"/>
              <a:t>Fluid in the fissures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 smtClean="0"/>
              <a:t>Pulmonary edema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03893"/>
            <a:ext cx="1532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1-Bob Jarman. Emergency point of care ultrasound.2017. ISBN : 9780470657577</a:t>
            </a:r>
          </a:p>
          <a:p>
            <a:r>
              <a:rPr lang="en-US" sz="1400" dirty="0" smtClean="0"/>
              <a:t>Liu J, Chen XX, Li XW et al, lung ultrasonography to diagnose transient tachypnea of the newborn.2016.chest. 149 (5) 1269-75</a:t>
            </a:r>
          </a:p>
          <a:p>
            <a:r>
              <a:rPr lang="en-US" sz="1400" dirty="0" smtClean="0"/>
              <a:t>Ultrasound images courtesy of  jing liu, yan wang. Medicine. Volume 93, number 21, December 2014</a:t>
            </a:r>
          </a:p>
          <a:p>
            <a:r>
              <a:rPr lang="en-US" sz="1400" dirty="0" smtClean="0"/>
              <a:t>Chest radiographs courtesy of learning radiology.com.  5 common causes of neonatal lung disease.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09" y="1216476"/>
            <a:ext cx="5975691" cy="4655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74" y="-118480"/>
            <a:ext cx="5996988" cy="5636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916" y="610100"/>
            <a:ext cx="6532022" cy="5635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261" y="118211"/>
            <a:ext cx="7465142" cy="56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13863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RESPIRATORY DISTRESS SYNDROME (RDS</a:t>
            </a:r>
            <a:r>
              <a:rPr lang="en-US" dirty="0" smtClean="0"/>
              <a:t>)/ </a:t>
            </a:r>
            <a:r>
              <a:rPr lang="en-US" dirty="0"/>
              <a:t>Hyaline membrane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4662421"/>
          </a:xfrm>
        </p:spPr>
        <p:txBody>
          <a:bodyPr>
            <a:normAutofit/>
          </a:bodyPr>
          <a:lstStyle/>
          <a:p>
            <a:r>
              <a:rPr lang="en-US" b="1" dirty="0" smtClean="0"/>
              <a:t>Epidemiology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MCC of respiratory distress in premature </a:t>
            </a:r>
          </a:p>
          <a:p>
            <a:pPr lvl="1"/>
            <a:r>
              <a:rPr lang="en-US" dirty="0"/>
              <a:t>6 per 1000 neonates. M=F</a:t>
            </a:r>
          </a:p>
          <a:p>
            <a:r>
              <a:rPr lang="en-US" b="1" dirty="0"/>
              <a:t>Clinical presentation: </a:t>
            </a:r>
            <a:r>
              <a:rPr lang="en-US" dirty="0"/>
              <a:t>Respiratory distress in first few hours of birth.</a:t>
            </a:r>
          </a:p>
          <a:p>
            <a:r>
              <a:rPr lang="en-US" b="1" dirty="0"/>
              <a:t>Pathology: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immature type II </a:t>
            </a:r>
            <a:r>
              <a:rPr lang="en-US" dirty="0" err="1"/>
              <a:t>pneumocytes</a:t>
            </a:r>
            <a:r>
              <a:rPr lang="en-US" dirty="0"/>
              <a:t>-insufficient surfactant-alveoli collapse.</a:t>
            </a:r>
          </a:p>
          <a:p>
            <a:pPr lvl="1"/>
            <a:r>
              <a:rPr lang="en-US" dirty="0"/>
              <a:t>Uncommon after 36 weeks of gestation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14103" cy="4662420"/>
          </a:xfrm>
        </p:spPr>
        <p:txBody>
          <a:bodyPr>
            <a:normAutofit/>
          </a:bodyPr>
          <a:lstStyle/>
          <a:p>
            <a:r>
              <a:rPr lang="en-US" b="1" dirty="0"/>
              <a:t>Risk factors-</a:t>
            </a:r>
            <a:r>
              <a:rPr lang="en-US" dirty="0"/>
              <a:t>maternal diabetes, greater prematurity, perinatal </a:t>
            </a:r>
            <a:r>
              <a:rPr lang="en-US" dirty="0" smtClean="0"/>
              <a:t>asphyxia</a:t>
            </a:r>
          </a:p>
          <a:p>
            <a:r>
              <a:rPr lang="en-US" b="1" dirty="0"/>
              <a:t>Treatment</a:t>
            </a:r>
          </a:p>
          <a:p>
            <a:pPr lvl="1"/>
            <a:r>
              <a:rPr lang="en-US" dirty="0" smtClean="0"/>
              <a:t>Supportive</a:t>
            </a:r>
          </a:p>
          <a:p>
            <a:pPr lvl="1"/>
            <a:r>
              <a:rPr lang="en-US" dirty="0" smtClean="0"/>
              <a:t>Surfactant administration</a:t>
            </a:r>
          </a:p>
          <a:p>
            <a:pPr lvl="1"/>
            <a:r>
              <a:rPr lang="en-US" dirty="0" smtClean="0"/>
              <a:t>Steroid in utero</a:t>
            </a:r>
            <a:endParaRPr lang="en-US" dirty="0" smtClean="0"/>
          </a:p>
          <a:p>
            <a:r>
              <a:rPr lang="en-US" b="1" dirty="0" smtClean="0"/>
              <a:t>Prognosis</a:t>
            </a:r>
          </a:p>
          <a:p>
            <a:pPr lvl="1"/>
            <a:r>
              <a:rPr lang="en-US" dirty="0" smtClean="0"/>
              <a:t>Poor in </a:t>
            </a:r>
            <a:r>
              <a:rPr lang="en-US" dirty="0" err="1" smtClean="0"/>
              <a:t>kenya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1994" y="6488046"/>
            <a:ext cx="10264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2- </a:t>
            </a:r>
            <a:r>
              <a:rPr lang="en-US" sz="1100" dirty="0" err="1"/>
              <a:t>Agrons</a:t>
            </a:r>
            <a:r>
              <a:rPr lang="en-US" sz="1100" dirty="0"/>
              <a:t> GA, Courtney SE, Stocker JT et al, archives of AFIP: Lung disease in premature neonates : radiologic-pathologic correlation. </a:t>
            </a:r>
            <a:r>
              <a:rPr lang="en-US" sz="1100" dirty="0" err="1"/>
              <a:t>Radiographics</a:t>
            </a:r>
            <a:r>
              <a:rPr lang="en-US" sz="1100" dirty="0"/>
              <a:t>. 25 (4):1047-73</a:t>
            </a:r>
          </a:p>
          <a:p>
            <a:r>
              <a:rPr lang="en-US" sz="1100" dirty="0"/>
              <a:t>3-Liszwaki MC, Lee y. neonatal lung disorders/;pattern recognition approach to diagnosis. 2018. AJR. 210(5) 964-975.</a:t>
            </a:r>
          </a:p>
        </p:txBody>
      </p:sp>
    </p:spTree>
    <p:extLst>
      <p:ext uri="{BB962C8B-B14F-4D97-AF65-F5344CB8AC3E}">
        <p14:creationId xmlns:p14="http://schemas.microsoft.com/office/powerpoint/2010/main" val="441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" y="181087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CXR</a:t>
            </a:r>
          </a:p>
          <a:p>
            <a:pPr lvl="1"/>
            <a:r>
              <a:rPr lang="en-US" sz="2800" dirty="0" smtClean="0"/>
              <a:t>Low lung volumes</a:t>
            </a:r>
          </a:p>
          <a:p>
            <a:pPr lvl="1"/>
            <a:r>
              <a:rPr lang="en-US" sz="2800" dirty="0" smtClean="0"/>
              <a:t>Bilateral and symmetrical disease</a:t>
            </a:r>
          </a:p>
          <a:p>
            <a:r>
              <a:rPr lang="en-US" dirty="0" smtClean="0"/>
              <a:t>Grades</a:t>
            </a:r>
          </a:p>
          <a:p>
            <a:pPr lvl="1"/>
            <a:r>
              <a:rPr lang="en-US" sz="2800" dirty="0" smtClean="0"/>
              <a:t>1- mild. Fine homogeneous GGO</a:t>
            </a:r>
          </a:p>
          <a:p>
            <a:pPr lvl="1"/>
            <a:r>
              <a:rPr lang="en-US" sz="2800" dirty="0" smtClean="0"/>
              <a:t>2- widespread air Broncho grams</a:t>
            </a:r>
          </a:p>
          <a:p>
            <a:pPr lvl="1"/>
            <a:r>
              <a:rPr lang="en-US" sz="2800" dirty="0" smtClean="0"/>
              <a:t>3- confluent alveolar shadowing/consolidation</a:t>
            </a:r>
          </a:p>
          <a:p>
            <a:pPr lvl="1"/>
            <a:r>
              <a:rPr lang="en-US" sz="2800" dirty="0" smtClean="0"/>
              <a:t>4- lung white out, obscuring cardiac shadow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02" y="1378974"/>
            <a:ext cx="5600998" cy="3872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4" y="1190031"/>
            <a:ext cx="5653886" cy="425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26" y="604684"/>
            <a:ext cx="5644383" cy="493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02" y="128308"/>
            <a:ext cx="5653886" cy="62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MECONIUM ASPIRATION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65" y="1825624"/>
            <a:ext cx="5923935" cy="4884891"/>
          </a:xfrm>
        </p:spPr>
        <p:txBody>
          <a:bodyPr>
            <a:normAutofit/>
          </a:bodyPr>
          <a:lstStyle/>
          <a:p>
            <a:r>
              <a:rPr lang="en-US" b="1" dirty="0"/>
              <a:t>Epidemiology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 term or post term babies.</a:t>
            </a:r>
          </a:p>
          <a:p>
            <a:pPr lvl="1"/>
            <a:r>
              <a:rPr lang="en-US" dirty="0"/>
              <a:t>1-5% of all neonates. M=F</a:t>
            </a:r>
          </a:p>
          <a:p>
            <a:r>
              <a:rPr lang="en-US" b="1" dirty="0"/>
              <a:t>Clinical presentation:</a:t>
            </a:r>
          </a:p>
          <a:p>
            <a:pPr lvl="1"/>
            <a:r>
              <a:rPr lang="en-US" dirty="0"/>
              <a:t>Meconium stained fluid at birth</a:t>
            </a:r>
          </a:p>
          <a:p>
            <a:pPr lvl="1"/>
            <a:r>
              <a:rPr lang="en-US" dirty="0"/>
              <a:t>Respiratory distress in first few hours of birth.</a:t>
            </a:r>
          </a:p>
          <a:p>
            <a:r>
              <a:rPr lang="en-US" b="1" dirty="0"/>
              <a:t>Pathology: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intra partum or in utero aspiration of meconium that causes small airways obstruction and chemical pneumonitis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6019800" cy="5032375"/>
          </a:xfrm>
        </p:spPr>
        <p:txBody>
          <a:bodyPr>
            <a:normAutofit/>
          </a:bodyPr>
          <a:lstStyle/>
          <a:p>
            <a:r>
              <a:rPr lang="en-US" b="1" dirty="0"/>
              <a:t>Risk factors: </a:t>
            </a:r>
          </a:p>
          <a:p>
            <a:pPr lvl="1"/>
            <a:r>
              <a:rPr lang="en-US" dirty="0"/>
              <a:t>Post term pregnancy</a:t>
            </a:r>
          </a:p>
          <a:p>
            <a:pPr lvl="1"/>
            <a:r>
              <a:rPr lang="en-US" dirty="0"/>
              <a:t>Obstructed labor</a:t>
            </a:r>
          </a:p>
          <a:p>
            <a:r>
              <a:rPr lang="en-US" b="1" dirty="0" smtClean="0"/>
              <a:t>Treatment</a:t>
            </a:r>
          </a:p>
          <a:p>
            <a:pPr lvl="1"/>
            <a:r>
              <a:rPr lang="en-US" dirty="0" smtClean="0"/>
              <a:t>suction of secretions and intubation</a:t>
            </a:r>
          </a:p>
          <a:p>
            <a:r>
              <a:rPr lang="en-US" b="1" dirty="0" smtClean="0"/>
              <a:t>Prognosis</a:t>
            </a:r>
          </a:p>
          <a:p>
            <a:pPr lvl="1"/>
            <a:r>
              <a:rPr lang="en-US" dirty="0" smtClean="0"/>
              <a:t>Mortality 10-20%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3795"/>
            <a:ext cx="10515600" cy="4351338"/>
          </a:xfrm>
        </p:spPr>
        <p:txBody>
          <a:bodyPr/>
          <a:lstStyle/>
          <a:p>
            <a:r>
              <a:rPr lang="en-US" dirty="0" smtClean="0"/>
              <a:t>CXR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Increased lung volumes-  flattened diaphragms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Asymmetric </a:t>
            </a:r>
            <a:r>
              <a:rPr lang="en-US" dirty="0" err="1" smtClean="0"/>
              <a:t>pulm</a:t>
            </a:r>
            <a:r>
              <a:rPr lang="en-US" dirty="0" smtClean="0"/>
              <a:t> opacities- </a:t>
            </a:r>
            <a:r>
              <a:rPr lang="en-US" dirty="0" err="1" smtClean="0"/>
              <a:t>subsegmental</a:t>
            </a:r>
            <a:r>
              <a:rPr lang="en-US" dirty="0" smtClean="0"/>
              <a:t> atelectasis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Pleural effusions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Chemical pneumonitis- Multifocal consolidation.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Pneumothorax/</a:t>
            </a:r>
            <a:r>
              <a:rPr lang="en-US" dirty="0" err="1" smtClean="0"/>
              <a:t>pneumomediastinum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31" y="546538"/>
            <a:ext cx="4962413" cy="5219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710" y="5832987"/>
            <a:ext cx="991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courtesy of Cheny Yi Chan.spontaneous pneumomediastinum, a rare complication of vaginal delivery. Chin J Radiology 2008;33:277-280.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9" b="5334"/>
          <a:stretch/>
        </p:blipFill>
        <p:spPr>
          <a:xfrm>
            <a:off x="10919853" y="257269"/>
            <a:ext cx="5346413" cy="5219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21" y="846463"/>
            <a:ext cx="4650891" cy="54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