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56" r:id="rId2"/>
    <p:sldId id="272" r:id="rId3"/>
    <p:sldId id="273" r:id="rId4"/>
    <p:sldId id="275" r:id="rId5"/>
    <p:sldId id="276" r:id="rId6"/>
    <p:sldId id="277" r:id="rId7"/>
    <p:sldId id="278" r:id="rId8"/>
    <p:sldId id="280" r:id="rId9"/>
    <p:sldId id="281" r:id="rId10"/>
    <p:sldId id="282" r:id="rId11"/>
    <p:sldId id="283" r:id="rId12"/>
    <p:sldId id="298" r:id="rId13"/>
    <p:sldId id="294" r:id="rId14"/>
    <p:sldId id="295" r:id="rId15"/>
    <p:sldId id="296" r:id="rId16"/>
    <p:sldId id="297" r:id="rId17"/>
    <p:sldId id="285" r:id="rId18"/>
    <p:sldId id="293" r:id="rId19"/>
    <p:sldId id="289" r:id="rId20"/>
    <p:sldId id="290" r:id="rId21"/>
    <p:sldId id="291" r:id="rId22"/>
    <p:sldId id="292" r:id="rId23"/>
    <p:sldId id="257" r:id="rId24"/>
    <p:sldId id="269" r:id="rId25"/>
    <p:sldId id="270" r:id="rId26"/>
    <p:sldId id="261" r:id="rId27"/>
    <p:sldId id="271" r:id="rId28"/>
    <p:sldId id="263" r:id="rId29"/>
    <p:sldId id="299" r:id="rId30"/>
    <p:sldId id="286" r:id="rId31"/>
    <p:sldId id="264" r:id="rId32"/>
    <p:sldId id="287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D34F0731-6FBA-49FA-9577-1E0D1AA10B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649AFAA-98E5-421B-8199-3910C33CFB7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8112B13-8AD6-4248-8978-80E2BFEDC986}" type="datetimeFigureOut">
              <a:rPr lang="en-GB"/>
              <a:pPr>
                <a:defRPr/>
              </a:pPr>
              <a:t>04/04/2021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CB32202E-6C72-4D95-926D-CA18FFEDDC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25D93306-F148-4601-9A72-4DC777A486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CF6611-0C0D-480C-9D2B-808D21DC34F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4E41299-0EBB-4E8C-9FAC-CEE49400E3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673A4C-F3D3-40F0-8F8F-E67468D72E4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702404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xmlns="" id="{6B6B5F9D-28C1-4809-8700-50DFB2C860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547174D-37B4-48CB-8A84-C0B10FCB7EF9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xmlns="" id="{C0E4EC5B-0991-447B-A8AA-2AEB6278DC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xmlns="" id="{04319376-BE6B-42F9-B3E9-5CFF5CA1B8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74957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xmlns="" id="{63CCC094-DD61-4427-B66E-588192D048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CE31552-980B-48FD-A7CE-E0322AFF9620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xmlns="" id="{09BA1AAA-B4EB-4D47-9183-67B33E03CB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xmlns="" id="{EF9351BC-2B72-4F90-969F-D14BA91985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79649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xmlns="" id="{0AD3432E-B8CC-485E-B032-E45D731774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940815B-12F6-4227-8100-89BF0580295A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xmlns="" id="{C43FBDAB-5BBD-41EE-91E1-B65DCAF623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xmlns="" id="{EA881E45-6C3E-4BE5-ACC0-DE7A5F5BE9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3157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10E677-3213-459F-A509-52CCE58D6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EA5FE-7A6B-465A-A73E-EB0C329BDF1B}" type="datetimeFigureOut">
              <a:rPr lang="en-US"/>
              <a:pPr>
                <a:defRPr/>
              </a:pPr>
              <a:t>04-Apr-21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DBFBF1-D075-48F8-9BF1-8235E38A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AC19D3-D311-4A0F-A4DC-BCECD4CF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83BF7B-F47C-4DB1-B94F-D6D3C2799A1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3583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7734E0-59EC-475F-894E-9BE9571BF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E54FA-778E-4967-8A9B-279477074D82}" type="datetimeFigureOut">
              <a:rPr lang="en-US"/>
              <a:pPr>
                <a:defRPr/>
              </a:pPr>
              <a:t>04-Apr-21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DFF075-0BE6-4B2D-AA73-82D78EEDD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101116-C9EE-4052-BA93-3D711C9AE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558D2-97CC-43EF-88F8-A6B821422B6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579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03C300-B6FD-4B5F-A4DD-B7501B207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E28C7-5C30-44DD-B17B-3BE825F6E487}" type="datetimeFigureOut">
              <a:rPr lang="en-US"/>
              <a:pPr>
                <a:defRPr/>
              </a:pPr>
              <a:t>04-Apr-21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96A87A-B6E2-4439-83EC-DC967D232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B0B36C-5DED-40B4-8F95-281DB6FE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71170-0E29-4AD5-AA02-CE3B8FA31A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07565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CF066FE8-3731-4CD3-885A-DA43F1BCDF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A01C4BE4-1515-4C3F-8584-B0E6B6BBEB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4DB992F8-24B4-46BF-9892-3A755FB298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F27B4-EB35-409B-AA34-1A3FA9223E7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64797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39E1773-9BF1-402A-815D-E3B1C8E73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926EED1-D9D0-4F0A-9E6D-ABE75EC05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5A53410-456A-4D7A-B070-F77AAC718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BC8BB7-2B5B-4B69-A2D5-F9C2000E42F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9729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32BE8363-E44F-4B67-9D75-AAC3BE6627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BE2C1202-A053-4192-A000-F1124FF0CF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89283EDA-CA82-4ED5-AA44-9C5FB12840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A237B-9464-419C-9914-1C37AD37E04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3512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E894A8-21D4-417D-AFEB-B28AE7C22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22B21B-3E20-4CD5-BE4A-AB76FDC3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6EDB2C-34E1-4856-85B8-8BA7D2319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0A71313-54A2-4C9A-AEE1-D0C3A0CE5D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5504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FEF1E5-BB72-46CB-B39D-1D10E692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BFEB7-3A7A-4436-B8F8-BF9F76041CCC}" type="datetimeFigureOut">
              <a:rPr lang="en-US"/>
              <a:pPr>
                <a:defRPr/>
              </a:pPr>
              <a:t>04-Apr-21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13FF0A-1D7A-49D7-B8B7-9150AD191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7E2A51-E754-42A1-BAC3-250CAC1CB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CE4FA-1962-4FC6-869E-733B2B0ABE9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0112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0899D4-0805-4D51-8875-75E24A6DD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42CB0-1A5C-4647-B3A4-015E1A5AB272}" type="datetimeFigureOut">
              <a:rPr lang="en-US"/>
              <a:pPr>
                <a:defRPr/>
              </a:pPr>
              <a:t>04-Apr-21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B6182C-5E99-46FF-9A5B-9AF6ED43A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BDF2B7-DFB7-40D3-B6B6-1CED25355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87C9C-BE5E-4DA8-887B-C4C8DA501C0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70233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CE94AF7-0DB4-4F4A-BD29-64A8EDB89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B079A-D1F3-4C0F-B528-1A3076F9212C}" type="datetimeFigureOut">
              <a:rPr lang="en-US"/>
              <a:pPr>
                <a:defRPr/>
              </a:pPr>
              <a:t>04-Apr-21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7763C11-8A7D-4172-B891-ED243746B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16E099A-D3B1-4045-8B28-1F4AA2FE2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253B7-7389-4E5E-9EDE-0E7D544CED4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26245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BAEF88D2-CA86-45C1-AC9F-0DAF5BDA5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8DBC9-C00B-4B4F-B341-A8D3F64F6F13}" type="datetimeFigureOut">
              <a:rPr lang="en-US"/>
              <a:pPr>
                <a:defRPr/>
              </a:pPr>
              <a:t>04-Apr-21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D25D1CEB-7929-4FCD-A7BC-54C317DC2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46BA8652-A019-4129-B802-CDE18702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C0D35-44C0-44EC-B277-A5C0A50DC8E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7861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ED2A72BA-B3DB-4204-9546-BCECAA180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B194B-7DE1-4F50-BC63-B23918AF6993}" type="datetimeFigureOut">
              <a:rPr lang="en-US"/>
              <a:pPr>
                <a:defRPr/>
              </a:pPr>
              <a:t>04-Apr-21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599DED4-A3CA-40C7-A8D1-BAF823B85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FF0EBDBE-68BA-4243-8F44-7969C8334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6540B-2063-4861-A015-AEFFB3CD800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2401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210CB94B-1640-4B9E-B62F-4AD7A7DD8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31CCC-D19F-429F-906C-88279A4B8A59}" type="datetimeFigureOut">
              <a:rPr lang="en-US"/>
              <a:pPr>
                <a:defRPr/>
              </a:pPr>
              <a:t>04-Apr-21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E4C520EA-31F6-4B4D-ADF9-954CBE34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714BC685-33ED-4CA8-AE3F-9E0C9C512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A7A05-4A0D-41F8-A78C-ECAF1A54D71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2426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AA64874-F707-4DAA-B0B3-16555C877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B2AC7-7EC8-42F4-B03E-BFF9546D5A75}" type="datetimeFigureOut">
              <a:rPr lang="en-US"/>
              <a:pPr>
                <a:defRPr/>
              </a:pPr>
              <a:t>04-Apr-21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F405251-ACBD-4D3F-8F05-2024540E1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22C50D8-883B-4F9E-A4C2-140653E41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2C4451-54C6-495F-8AE7-2012DD71FF3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08987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36D9D0E-6CE8-4147-B470-0A994DFD2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C6D7A-FD23-439C-8472-94E33236D3F0}" type="datetimeFigureOut">
              <a:rPr lang="en-US"/>
              <a:pPr>
                <a:defRPr/>
              </a:pPr>
              <a:t>04-Apr-21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35347BE-65A7-4277-BE1F-546DB7F1E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B280797-BF8D-4B45-BB76-B7C5EFABB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F7D73-4643-49FA-9BBE-D26C7BF02EE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0987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3943EEE8-1CF1-43DB-AA14-3C7368A0C1F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9804D3A4-7716-4E90-BAF5-FDD82F72F7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A30F2C-A230-4958-8E62-030EA80FA7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59A34F-759F-4B5D-9FC7-137A16FF25A4}" type="datetimeFigureOut">
              <a:rPr lang="en-US"/>
              <a:pPr>
                <a:defRPr/>
              </a:pPr>
              <a:t>04-Apr-21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1224A-E055-43E1-BF60-126546911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BD37EE-14D9-4C7F-A8DE-2345F14F6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A106668-5869-4CB8-B69E-AB6EC4D429B1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xmlns="" id="{107852D7-6E62-4132-95B4-0B1169670F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 sz="4000"/>
              <a:t>CRANIOFACIAL MALFORMATIONS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43D00D-2505-405B-8162-CE1E457684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2400" dirty="0"/>
              <a:t>DR OSUNDWA TOM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2400" dirty="0"/>
              <a:t>SENIOR LECTURER AND CONSULTANT ORAL AND MAXILLOFACIAL SURGEON, UNIVERSITY OF NAIROBI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xmlns="" id="{3E1364E3-2798-480C-ACD5-E4C1D0883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FRONTOETHMOIDAL ENCEPHALOCELE; SURGERY</a:t>
            </a:r>
          </a:p>
        </p:txBody>
      </p:sp>
      <p:pic>
        <p:nvPicPr>
          <p:cNvPr id="16387" name="Content Placeholder 4">
            <a:extLst>
              <a:ext uri="{FF2B5EF4-FFF2-40B4-BE49-F238E27FC236}">
                <a16:creationId xmlns:a16="http://schemas.microsoft.com/office/drawing/2014/main" xmlns="" id="{82813B94-23D6-4CCF-A617-9BB741D8E2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060575"/>
            <a:ext cx="3898776" cy="4144963"/>
          </a:xfrm>
        </p:spPr>
      </p:pic>
      <p:pic>
        <p:nvPicPr>
          <p:cNvPr id="16388" name="Content Placeholder 7">
            <a:extLst>
              <a:ext uri="{FF2B5EF4-FFF2-40B4-BE49-F238E27FC236}">
                <a16:creationId xmlns:a16="http://schemas.microsoft.com/office/drawing/2014/main" xmlns="" id="{7C6F5DDB-7059-4D35-8B4B-63B01245AD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76" y="2060574"/>
            <a:ext cx="3816424" cy="414496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F8A73EF-F9CD-4F58-A38D-52D69152F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Dr Osundwa Mulama Tom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4">
            <a:extLst>
              <a:ext uri="{FF2B5EF4-FFF2-40B4-BE49-F238E27FC236}">
                <a16:creationId xmlns:a16="http://schemas.microsoft.com/office/drawing/2014/main" xmlns="" id="{63A76F3D-CFD6-4948-95D2-D5A6CE092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CLEFT LIP </a:t>
            </a:r>
            <a:r>
              <a:rPr lang="en-GB" altLang="en-US" dirty="0" smtClean="0"/>
              <a:t>AND/OR </a:t>
            </a:r>
            <a:r>
              <a:rPr lang="en-GB" altLang="en-US" dirty="0"/>
              <a:t>PALATE</a:t>
            </a:r>
          </a:p>
        </p:txBody>
      </p:sp>
      <p:sp>
        <p:nvSpPr>
          <p:cNvPr id="17411" name="Content Placeholder 5">
            <a:extLst>
              <a:ext uri="{FF2B5EF4-FFF2-40B4-BE49-F238E27FC236}">
                <a16:creationId xmlns:a16="http://schemas.microsoft.com/office/drawing/2014/main" xmlns="" id="{6337E486-F778-47BE-B49D-E756E9A7E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417638"/>
            <a:ext cx="4100513" cy="51077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en-US" sz="1200" dirty="0"/>
              <a:t>Cleft Lip and/or Palate is the most common craniofacial anomaly world wide.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1200" dirty="0"/>
              <a:t>It is a problem of immense global proportions with about 240,000 afflictions yearly. This translates to 700 cases daily.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1200" dirty="0"/>
              <a:t>Kenyan National Health and Strategic Plan 2002-2012 estimated that there were 30,000 untreated cleft lip and palate cases.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en-US" sz="1200" dirty="0" smtClean="0"/>
              <a:t>Over </a:t>
            </a:r>
            <a:r>
              <a:rPr lang="en-US" altLang="en-US" sz="1200" dirty="0"/>
              <a:t>350 cleft syndromes have been described (Cohen et al, 2000)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1200" dirty="0" err="1"/>
              <a:t>Treacher</a:t>
            </a:r>
            <a:r>
              <a:rPr lang="en-US" altLang="en-US" sz="1200" dirty="0"/>
              <a:t>-Collins syndrome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1200" dirty="0"/>
              <a:t>Down’s syndrome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1200" dirty="0"/>
              <a:t>Van der </a:t>
            </a:r>
            <a:r>
              <a:rPr lang="en-US" altLang="en-US" sz="1200" dirty="0" err="1"/>
              <a:t>Woude</a:t>
            </a:r>
            <a:r>
              <a:rPr lang="en-US" altLang="en-US" sz="1200" dirty="0"/>
              <a:t> syndrome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1200" dirty="0" err="1"/>
              <a:t>Apert’s</a:t>
            </a:r>
            <a:r>
              <a:rPr lang="en-US" altLang="en-US" sz="1200" dirty="0"/>
              <a:t> syndrome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1200" dirty="0"/>
              <a:t>Kabuki make-up syndrome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1200" dirty="0"/>
              <a:t>Pierre-Robin Syndrome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1200" dirty="0"/>
              <a:t>The aetiology of cleft lip and palate is multifactorial.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altLang="en-US" sz="1200" dirty="0"/>
              <a:t>Gene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altLang="en-US" sz="1200" dirty="0"/>
              <a:t>Environmental factors; Drugs, Folate and Zinc deficiency, alcohol, smoking etc.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1200" dirty="0"/>
              <a:t>Protocol used locally is the rule of ten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altLang="en-US" sz="1200" dirty="0"/>
              <a:t>HB &gt;10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altLang="en-US" sz="1200" dirty="0"/>
              <a:t>10 Pounds wt. ( 4.5 Kg}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altLang="en-US" sz="1200" dirty="0"/>
              <a:t>Ten weeks </a:t>
            </a:r>
          </a:p>
          <a:p>
            <a:pPr>
              <a:buFont typeface="Wingdings" panose="05000000000000000000" pitchFamily="2" charset="2"/>
              <a:buChar char="q"/>
            </a:pPr>
            <a:endParaRPr lang="en-GB" altLang="en-US" sz="1600" dirty="0"/>
          </a:p>
        </p:txBody>
      </p:sp>
      <p:pic>
        <p:nvPicPr>
          <p:cNvPr id="17412" name="Picture 11" descr="Picture 074">
            <a:extLst>
              <a:ext uri="{FF2B5EF4-FFF2-40B4-BE49-F238E27FC236}">
                <a16:creationId xmlns:a16="http://schemas.microsoft.com/office/drawing/2014/main" xmlns="" id="{DCFE67E3-6F20-4988-B8C3-081717DDFBA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7713" y="2492375"/>
            <a:ext cx="4433887" cy="28813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4">
            <a:extLst>
              <a:ext uri="{FF2B5EF4-FFF2-40B4-BE49-F238E27FC236}">
                <a16:creationId xmlns:a16="http://schemas.microsoft.com/office/drawing/2014/main" xmlns="" id="{A00976EB-40F6-45E3-BB07-99FBF2E5F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/>
              <a:t>ETIOLOGY OF CLEFT LIP </a:t>
            </a:r>
            <a:r>
              <a:rPr lang="en-GB" altLang="en-US" b="1" dirty="0" smtClean="0"/>
              <a:t>AND/OR </a:t>
            </a:r>
            <a:r>
              <a:rPr lang="en-GB" altLang="en-US" b="1" dirty="0"/>
              <a:t>PALATE</a:t>
            </a:r>
          </a:p>
        </p:txBody>
      </p:sp>
      <p:pic>
        <p:nvPicPr>
          <p:cNvPr id="18435" name="Content Placeholder 3">
            <a:extLst>
              <a:ext uri="{FF2B5EF4-FFF2-40B4-BE49-F238E27FC236}">
                <a16:creationId xmlns:a16="http://schemas.microsoft.com/office/drawing/2014/main" xmlns="" id="{43C908A6-6689-43B2-BD33-9FD2C412D9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2273300"/>
            <a:ext cx="5111750" cy="3430588"/>
          </a:xfrm>
        </p:spPr>
      </p:pic>
      <p:pic>
        <p:nvPicPr>
          <p:cNvPr id="18436" name="Content Placeholder 6">
            <a:extLst>
              <a:ext uri="{FF2B5EF4-FFF2-40B4-BE49-F238E27FC236}">
                <a16:creationId xmlns:a16="http://schemas.microsoft.com/office/drawing/2014/main" xmlns="" id="{FED547A2-1E8E-406A-94C0-37F0C32196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19147" b="21689"/>
          <a:stretch>
            <a:fillRect/>
          </a:stretch>
        </p:blipFill>
        <p:spPr>
          <a:xfrm>
            <a:off x="5740400" y="2273300"/>
            <a:ext cx="2720032" cy="3430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>
            <a:extLst>
              <a:ext uri="{FF2B5EF4-FFF2-40B4-BE49-F238E27FC236}">
                <a16:creationId xmlns:a16="http://schemas.microsoft.com/office/drawing/2014/main" xmlns="" id="{BC997670-4288-4CCA-8D63-E6A9BDDC64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/>
              <a:t>ETIOLOGY OF ORO-FACIAL CLEFTS: GENES IMPLICATED</a:t>
            </a:r>
          </a:p>
        </p:txBody>
      </p:sp>
      <p:sp>
        <p:nvSpPr>
          <p:cNvPr id="9219" name="Rectangle 5">
            <a:extLst>
              <a:ext uri="{FF2B5EF4-FFF2-40B4-BE49-F238E27FC236}">
                <a16:creationId xmlns:a16="http://schemas.microsoft.com/office/drawing/2014/main" xmlns="" id="{118CF474-7A29-4FE1-95AD-E49236DA2A7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27088" y="2060575"/>
            <a:ext cx="3298825" cy="4195763"/>
          </a:xfrm>
        </p:spPr>
        <p:txBody>
          <a:bodyPr rtlCol="0">
            <a:normAutofit/>
          </a:bodyPr>
          <a:lstStyle/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GB" altLang="en-US" sz="2000" dirty="0"/>
              <a:t>Genes play a substantial role in facial embryogenesis with the role played by environmental factors in modulating genetic effects being equally critical.</a:t>
            </a: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GB" altLang="en-US" sz="2000" dirty="0"/>
              <a:t>Some of the genes that have been associated with cleft lip and or palate include</a:t>
            </a:r>
          </a:p>
        </p:txBody>
      </p:sp>
      <p:sp>
        <p:nvSpPr>
          <p:cNvPr id="19460" name="Rectangle 6">
            <a:extLst>
              <a:ext uri="{FF2B5EF4-FFF2-40B4-BE49-F238E27FC236}">
                <a16:creationId xmlns:a16="http://schemas.microsoft.com/office/drawing/2014/main" xmlns="" id="{0102EFEB-044E-41D1-9896-617F8377C2E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241800" y="2055813"/>
            <a:ext cx="3298825" cy="4200525"/>
          </a:xfrm>
        </p:spPr>
        <p:txBody>
          <a:bodyPr/>
          <a:lstStyle/>
          <a:p>
            <a:pPr defTabSz="457200" eaLnBrk="1" hangingPunct="1">
              <a:buClr>
                <a:srgbClr val="E8662C"/>
              </a:buClr>
              <a:buFont typeface="Wingdings" panose="05000000000000000000" pitchFamily="2" charset="2"/>
              <a:buChar char="q"/>
            </a:pPr>
            <a:r>
              <a:rPr lang="en-GB" altLang="en-US" sz="2000" b="1" dirty="0"/>
              <a:t>MSX1,</a:t>
            </a:r>
          </a:p>
          <a:p>
            <a:pPr defTabSz="457200" eaLnBrk="1" hangingPunct="1">
              <a:buClr>
                <a:srgbClr val="E8662C"/>
              </a:buClr>
              <a:buFont typeface="Wingdings" panose="05000000000000000000" pitchFamily="2" charset="2"/>
              <a:buChar char="q"/>
            </a:pPr>
            <a:r>
              <a:rPr lang="en-GB" altLang="en-US" sz="2000" b="1" dirty="0" smtClean="0"/>
              <a:t>TGFA</a:t>
            </a:r>
            <a:r>
              <a:rPr lang="en-GB" altLang="en-US" sz="2000" b="1" dirty="0"/>
              <a:t>,</a:t>
            </a:r>
          </a:p>
          <a:p>
            <a:pPr defTabSz="457200" eaLnBrk="1" hangingPunct="1">
              <a:buClr>
                <a:srgbClr val="E8662C"/>
              </a:buClr>
              <a:buFont typeface="Wingdings" panose="05000000000000000000" pitchFamily="2" charset="2"/>
              <a:buChar char="q"/>
            </a:pPr>
            <a:r>
              <a:rPr lang="en-GB" altLang="en-US" sz="2000" b="1" dirty="0" smtClean="0"/>
              <a:t>TGFB3</a:t>
            </a:r>
            <a:r>
              <a:rPr lang="en-GB" altLang="en-US" sz="2000" b="1" dirty="0"/>
              <a:t>, </a:t>
            </a:r>
          </a:p>
          <a:p>
            <a:pPr defTabSz="457200" eaLnBrk="1" hangingPunct="1">
              <a:buClr>
                <a:srgbClr val="E8662C"/>
              </a:buClr>
              <a:buFont typeface="Wingdings" panose="05000000000000000000" pitchFamily="2" charset="2"/>
              <a:buChar char="q"/>
            </a:pPr>
            <a:r>
              <a:rPr lang="en-GB" altLang="en-US" sz="2000" b="1" dirty="0"/>
              <a:t>IRF6, </a:t>
            </a:r>
          </a:p>
          <a:p>
            <a:pPr defTabSz="457200" eaLnBrk="1" hangingPunct="1">
              <a:buClr>
                <a:srgbClr val="E8662C"/>
              </a:buClr>
              <a:buFont typeface="Wingdings" panose="05000000000000000000" pitchFamily="2" charset="2"/>
              <a:buChar char="q"/>
            </a:pPr>
            <a:r>
              <a:rPr lang="en-GB" altLang="en-US" sz="2000" b="1" dirty="0"/>
              <a:t>MTHFR, </a:t>
            </a:r>
          </a:p>
          <a:p>
            <a:pPr defTabSz="457200" eaLnBrk="1" hangingPunct="1">
              <a:buClr>
                <a:srgbClr val="E8662C"/>
              </a:buClr>
              <a:buFont typeface="Wingdings" panose="05000000000000000000" pitchFamily="2" charset="2"/>
              <a:buChar char="q"/>
            </a:pPr>
            <a:r>
              <a:rPr lang="en-GB" altLang="en-US" sz="2000" b="1" dirty="0"/>
              <a:t>RARA, </a:t>
            </a:r>
          </a:p>
          <a:p>
            <a:pPr defTabSz="457200" eaLnBrk="1" hangingPunct="1">
              <a:buClr>
                <a:srgbClr val="E8662C"/>
              </a:buClr>
              <a:buFont typeface="Wingdings" panose="05000000000000000000" pitchFamily="2" charset="2"/>
              <a:buChar char="q"/>
            </a:pPr>
            <a:r>
              <a:rPr lang="en-GB" altLang="en-US" sz="2000" b="1" dirty="0"/>
              <a:t>PVRL-1, </a:t>
            </a:r>
          </a:p>
          <a:p>
            <a:pPr defTabSz="457200" eaLnBrk="1" hangingPunct="1">
              <a:buClr>
                <a:srgbClr val="E8662C"/>
              </a:buClr>
              <a:buFont typeface="Wingdings" panose="05000000000000000000" pitchFamily="2" charset="2"/>
              <a:buChar char="q"/>
            </a:pPr>
            <a:r>
              <a:rPr lang="en-GB" altLang="en-US" sz="2000" b="1" dirty="0"/>
              <a:t>TBX-22, </a:t>
            </a:r>
          </a:p>
          <a:p>
            <a:pPr defTabSz="457200" eaLnBrk="1" hangingPunct="1">
              <a:buClr>
                <a:srgbClr val="E8662C"/>
              </a:buClr>
              <a:buFont typeface="Wingdings" panose="05000000000000000000" pitchFamily="2" charset="2"/>
              <a:buChar char="q"/>
            </a:pPr>
            <a:r>
              <a:rPr lang="en-GB" altLang="en-US" sz="2000" b="1" dirty="0"/>
              <a:t>FGFR1, FGFR2, FGFR3, </a:t>
            </a:r>
          </a:p>
          <a:p>
            <a:pPr defTabSz="457200" eaLnBrk="1" hangingPunct="1">
              <a:buClr>
                <a:srgbClr val="E8662C"/>
              </a:buClr>
              <a:buFont typeface="Wingdings" panose="05000000000000000000" pitchFamily="2" charset="2"/>
              <a:buChar char="q"/>
            </a:pPr>
            <a:r>
              <a:rPr lang="en-GB" altLang="en-US" sz="2000" b="1" dirty="0"/>
              <a:t>FOXE 1</a:t>
            </a:r>
          </a:p>
          <a:p>
            <a:pPr defTabSz="457200" eaLnBrk="1" hangingPunct="1">
              <a:buClr>
                <a:srgbClr val="E8662C"/>
              </a:buClr>
              <a:buFont typeface="Wingdings" panose="05000000000000000000" pitchFamily="2" charset="2"/>
              <a:buChar char="q"/>
            </a:pPr>
            <a:r>
              <a:rPr lang="en-GB" altLang="en-US" sz="2000" b="1" dirty="0"/>
              <a:t>GLI2</a:t>
            </a:r>
            <a:r>
              <a:rPr lang="en-GB" altLang="en-US" sz="2000" dirty="0"/>
              <a:t> and </a:t>
            </a:r>
            <a:r>
              <a:rPr lang="en-GB" altLang="en-US" sz="2000" b="1" dirty="0"/>
              <a:t>SUMO1.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xmlns="" id="{30FABA9B-955C-458E-9B9B-68E918708E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CLEFT LIP MANAGEMENT</a:t>
            </a:r>
          </a:p>
        </p:txBody>
      </p:sp>
      <p:sp>
        <p:nvSpPr>
          <p:cNvPr id="20483" name="Rectangle 6">
            <a:extLst>
              <a:ext uri="{FF2B5EF4-FFF2-40B4-BE49-F238E27FC236}">
                <a16:creationId xmlns:a16="http://schemas.microsoft.com/office/drawing/2014/main" xmlns="" id="{0D3B36B8-10F5-4FC7-A25D-74974A31FA0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Principals and goals </a:t>
            </a:r>
            <a:r>
              <a:rPr lang="en-US" altLang="en-US" sz="2000" dirty="0" smtClean="0"/>
              <a:t>include</a:t>
            </a:r>
            <a:r>
              <a:rPr lang="en-US" altLang="en-US" sz="2000" dirty="0" smtClean="0"/>
              <a:t>: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Preservation of lip length.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Functional repair of </a:t>
            </a:r>
            <a:r>
              <a:rPr lang="en-US" altLang="en-US" sz="2000" dirty="0" smtClean="0"/>
              <a:t>orbicularis </a:t>
            </a:r>
            <a:r>
              <a:rPr lang="en-US" altLang="en-US" sz="2000" dirty="0" err="1" smtClean="0"/>
              <a:t>oris</a:t>
            </a:r>
            <a:r>
              <a:rPr lang="en-US" altLang="en-US" sz="2000" dirty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Primary nasal correction.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Recreation of the wet and dry vermillion relationship.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Scars hidden in natural lines.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Rule of ten not rigid but guideline.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Millard’s rotation and advancement is the key for unilateral repairs with various modifications. 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dirty="0"/>
          </a:p>
        </p:txBody>
      </p:sp>
      <p:pic>
        <p:nvPicPr>
          <p:cNvPr id="20484" name="Picture 7" descr="operation smile 2006 046">
            <a:extLst>
              <a:ext uri="{FF2B5EF4-FFF2-40B4-BE49-F238E27FC236}">
                <a16:creationId xmlns:a16="http://schemas.microsoft.com/office/drawing/2014/main" xmlns="" id="{31908513-2033-4ACF-8442-A205736A54A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350" y="1600200"/>
            <a:ext cx="34163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562C3CFA-CA3B-46C8-ABEB-3CCDA661AD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CLEFT PALATE MANAGEMENT</a:t>
            </a:r>
          </a:p>
        </p:txBody>
      </p:sp>
      <p:sp>
        <p:nvSpPr>
          <p:cNvPr id="22531" name="Rectangle 5">
            <a:extLst>
              <a:ext uri="{FF2B5EF4-FFF2-40B4-BE49-F238E27FC236}">
                <a16:creationId xmlns:a16="http://schemas.microsoft.com/office/drawing/2014/main" xmlns="" id="{55A0F25A-A6C6-40D3-8FA3-A2262F49CA0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Cleft palate treatment is usually timed to correspond to the period before speech development </a:t>
            </a:r>
            <a:r>
              <a:rPr lang="en-US" altLang="en-US" sz="2400" dirty="0" smtClean="0"/>
              <a:t>(one </a:t>
            </a:r>
            <a:r>
              <a:rPr lang="en-US" altLang="en-US" sz="2400" dirty="0"/>
              <a:t>and a half years).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The objective of palatal repair is to obtain a long mobile palate that can close the pharyngeal isthmus during speech and swallowing.</a:t>
            </a:r>
          </a:p>
        </p:txBody>
      </p:sp>
      <p:pic>
        <p:nvPicPr>
          <p:cNvPr id="22532" name="Picture 6" descr="operation smile 2006 006">
            <a:extLst>
              <a:ext uri="{FF2B5EF4-FFF2-40B4-BE49-F238E27FC236}">
                <a16:creationId xmlns:a16="http://schemas.microsoft.com/office/drawing/2014/main" xmlns="" id="{BA1CDD1A-8671-401F-A2B0-5A48F668131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22" y="1988840"/>
            <a:ext cx="4038600" cy="2903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xmlns="" id="{9E2284D1-4B9D-43A1-8A6D-502D61F5EA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CLEFT PALATE </a:t>
            </a: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xmlns="" id="{722C1259-3F1C-44CC-A13B-28275970606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Cleft palate surgery VY pushback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Grafting to all cross arch stabilization and eruption of canine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Posterior pharyngeal wall flap may be used in case of inadequate oral tissue for surgical closure.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Other methods that have been used include the </a:t>
            </a:r>
            <a:r>
              <a:rPr lang="en-US" altLang="en-US" sz="2400" dirty="0" err="1"/>
              <a:t>Fulow</a:t>
            </a:r>
            <a:r>
              <a:rPr lang="en-US" altLang="en-US" sz="2400" dirty="0"/>
              <a:t> technique </a:t>
            </a:r>
            <a:r>
              <a:rPr lang="en-US" altLang="en-US" sz="2400" dirty="0"/>
              <a:t>(</a:t>
            </a:r>
            <a:r>
              <a:rPr lang="en-US" altLang="en-US" sz="2400" dirty="0" smtClean="0"/>
              <a:t>Z-</a:t>
            </a:r>
            <a:r>
              <a:rPr lang="en-US" altLang="en-US" sz="2400" dirty="0" err="1" smtClean="0"/>
              <a:t>Plasty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of the soft palate)</a:t>
            </a:r>
          </a:p>
        </p:txBody>
      </p:sp>
      <p:pic>
        <p:nvPicPr>
          <p:cNvPr id="24580" name="Picture 6" descr="operation smile 2006 007">
            <a:extLst>
              <a:ext uri="{FF2B5EF4-FFF2-40B4-BE49-F238E27FC236}">
                <a16:creationId xmlns:a16="http://schemas.microsoft.com/office/drawing/2014/main" xmlns="" id="{5E988378-264B-4434-B465-45E86A0F96F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916832"/>
            <a:ext cx="4038600" cy="3298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xmlns="" id="{E78C99B8-1E8D-443D-B4B7-37B179800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CLEFT LIP AND/OR PALATE</a:t>
            </a:r>
          </a:p>
        </p:txBody>
      </p:sp>
      <p:pic>
        <p:nvPicPr>
          <p:cNvPr id="26627" name="Picture 6" descr="058">
            <a:extLst>
              <a:ext uri="{FF2B5EF4-FFF2-40B4-BE49-F238E27FC236}">
                <a16:creationId xmlns:a16="http://schemas.microsoft.com/office/drawing/2014/main" xmlns="" id="{6C65E07F-C1C5-4407-ACEE-2E8B9D1DD8E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4975" y="2057400"/>
            <a:ext cx="2247900" cy="1684338"/>
          </a:xfrm>
        </p:spPr>
      </p:pic>
      <p:pic>
        <p:nvPicPr>
          <p:cNvPr id="26628" name="Content Placeholder 6">
            <a:extLst>
              <a:ext uri="{FF2B5EF4-FFF2-40B4-BE49-F238E27FC236}">
                <a16:creationId xmlns:a16="http://schemas.microsoft.com/office/drawing/2014/main" xmlns="" id="{AAA845B7-EE39-4815-B160-2E75A2C3B7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1350" y="2057400"/>
            <a:ext cx="3603625" cy="3398838"/>
          </a:xfrm>
        </p:spPr>
      </p:pic>
      <p:pic>
        <p:nvPicPr>
          <p:cNvPr id="26629" name="Content Placeholder 5">
            <a:extLst>
              <a:ext uri="{FF2B5EF4-FFF2-40B4-BE49-F238E27FC236}">
                <a16:creationId xmlns:a16="http://schemas.microsoft.com/office/drawing/2014/main" xmlns="" id="{B3E0E436-BD58-4C5D-AB89-D4DB06AB054F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4975" y="3741738"/>
            <a:ext cx="2247900" cy="1685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xmlns="" id="{940DBEF5-7734-4204-A8B8-57821E006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/>
              <a:t>VAN DER WOUDE SYNDROME</a:t>
            </a:r>
            <a:endParaRPr lang="en-GB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E2C36E-D204-4E0E-8F05-B042045302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en-GB" dirty="0"/>
              <a:t>VWS is the commonest orofacial clefting syndrome associated with </a:t>
            </a:r>
            <a:r>
              <a:rPr lang="en-GB" dirty="0">
                <a:solidFill>
                  <a:srgbClr val="FF0000"/>
                </a:solidFill>
              </a:rPr>
              <a:t>2%</a:t>
            </a:r>
            <a:r>
              <a:rPr lang="en-GB" dirty="0"/>
              <a:t> of cleft lip </a:t>
            </a:r>
            <a:r>
              <a:rPr lang="en-GB" dirty="0" smtClean="0"/>
              <a:t>and/or </a:t>
            </a:r>
            <a:r>
              <a:rPr lang="en-GB" dirty="0"/>
              <a:t>palate cases (Shprintzen et al-1980).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GB" dirty="0"/>
              <a:t>Penetrance for VWS has been reported as high as </a:t>
            </a:r>
            <a:r>
              <a:rPr lang="en-GB" dirty="0">
                <a:solidFill>
                  <a:srgbClr val="FF0000"/>
                </a:solidFill>
              </a:rPr>
              <a:t>100</a:t>
            </a:r>
            <a:r>
              <a:rPr lang="en-GB" dirty="0"/>
              <a:t>% in some cases. Variable expressivity.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GB" dirty="0"/>
              <a:t>There is a </a:t>
            </a:r>
            <a:r>
              <a:rPr lang="en-GB" dirty="0">
                <a:solidFill>
                  <a:srgbClr val="FF0000"/>
                </a:solidFill>
              </a:rPr>
              <a:t>50%</a:t>
            </a:r>
            <a:r>
              <a:rPr lang="en-GB" dirty="0"/>
              <a:t> chance of inheriting the gene. Autosomal dominant.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GB" dirty="0"/>
              <a:t>No significant differences among the sexes (</a:t>
            </a:r>
            <a:r>
              <a:rPr lang="en-GB" dirty="0" err="1"/>
              <a:t>Rizos</a:t>
            </a:r>
            <a:r>
              <a:rPr lang="en-GB" dirty="0"/>
              <a:t> et al)</a:t>
            </a:r>
          </a:p>
          <a:p>
            <a:pPr marL="171450" lvl="1">
              <a:spcBef>
                <a:spcPts val="750"/>
              </a:spcBef>
              <a:buFont typeface="Wingdings" panose="05000000000000000000" pitchFamily="2" charset="2"/>
              <a:buChar char="q"/>
              <a:defRPr/>
            </a:pPr>
            <a:r>
              <a:rPr lang="en-GB" dirty="0"/>
              <a:t> </a:t>
            </a:r>
            <a:r>
              <a:rPr lang="en-GB" sz="2900" dirty="0"/>
              <a:t>Mutations in the interferon regulatory factor 6 gene (</a:t>
            </a:r>
            <a:r>
              <a:rPr lang="en-GB" sz="2900" i="1" dirty="0"/>
              <a:t>IRF6</a:t>
            </a:r>
            <a:r>
              <a:rPr lang="en-GB" sz="2900" dirty="0"/>
              <a:t>) located on chromosome 1q32.3-q41 are responsible for a majority of van der Woude syndrome (VWS) cases ( Micro-deletion)</a:t>
            </a:r>
          </a:p>
          <a:p>
            <a:pPr marL="342900" lvl="1" indent="0">
              <a:buFont typeface="Arial" panose="020B0604020202020204" pitchFamily="34" charset="0"/>
              <a:buNone/>
              <a:defRPr/>
            </a:pPr>
            <a:endParaRPr lang="en-GB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BBA481-DF83-4312-9810-9382D15B2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en-GB" sz="2400" dirty="0"/>
              <a:t>Associated features of </a:t>
            </a:r>
            <a:r>
              <a:rPr lang="en-GB" sz="2400" dirty="0" smtClean="0"/>
              <a:t>VWS:</a:t>
            </a:r>
            <a:endParaRPr lang="en-GB" sz="2400" dirty="0"/>
          </a:p>
          <a:p>
            <a:pPr lvl="1">
              <a:buFont typeface="Wingdings" panose="05000000000000000000" pitchFamily="2" charset="2"/>
              <a:buChar char="q"/>
              <a:defRPr/>
            </a:pPr>
            <a:r>
              <a:rPr lang="en-GB" sz="2000" dirty="0"/>
              <a:t>Hypodontia-USP,LSP,ULI</a:t>
            </a:r>
          </a:p>
          <a:p>
            <a:pPr lvl="1">
              <a:buFont typeface="Wingdings" panose="05000000000000000000" pitchFamily="2" charset="2"/>
              <a:buChar char="q"/>
              <a:defRPr/>
            </a:pPr>
            <a:r>
              <a:rPr lang="en-GB" sz="2000" dirty="0"/>
              <a:t>MIH-Molar incisor Hypomineralization</a:t>
            </a:r>
          </a:p>
          <a:p>
            <a:pPr lvl="1">
              <a:buFont typeface="Wingdings" panose="05000000000000000000" pitchFamily="2" charset="2"/>
              <a:buChar char="q"/>
              <a:defRPr/>
            </a:pPr>
            <a:r>
              <a:rPr lang="en-GB" sz="2000" dirty="0"/>
              <a:t>Ankyloglossia</a:t>
            </a:r>
          </a:p>
          <a:p>
            <a:pPr lvl="1">
              <a:buFont typeface="Wingdings" panose="05000000000000000000" pitchFamily="2" charset="2"/>
              <a:buChar char="q"/>
              <a:defRPr/>
            </a:pPr>
            <a:r>
              <a:rPr lang="en-GB" sz="2000" dirty="0"/>
              <a:t>Syndactyly</a:t>
            </a:r>
          </a:p>
          <a:p>
            <a:pPr lvl="1">
              <a:buFont typeface="Wingdings" panose="05000000000000000000" pitchFamily="2" charset="2"/>
              <a:buChar char="q"/>
              <a:defRPr/>
            </a:pPr>
            <a:r>
              <a:rPr lang="en-GB" sz="2000" dirty="0"/>
              <a:t>Symblepharon</a:t>
            </a:r>
          </a:p>
          <a:p>
            <a:pPr lvl="1">
              <a:buFont typeface="Wingdings" panose="05000000000000000000" pitchFamily="2" charset="2"/>
              <a:buChar char="q"/>
              <a:defRPr/>
            </a:pPr>
            <a:r>
              <a:rPr lang="en-GB" sz="2000" dirty="0"/>
              <a:t>Associated with syndromes like Kabuki make-up, Popliteal </a:t>
            </a:r>
            <a:r>
              <a:rPr lang="en-GB" sz="2000" dirty="0" err="1"/>
              <a:t>Pterygium</a:t>
            </a:r>
            <a:r>
              <a:rPr lang="en-GB" sz="2000" dirty="0"/>
              <a:t> syndrome.</a:t>
            </a:r>
          </a:p>
          <a:p>
            <a:pPr lvl="2">
              <a:buFont typeface="Wingdings" panose="05000000000000000000" pitchFamily="2" charset="2"/>
              <a:buChar char="q"/>
              <a:defRPr/>
            </a:pPr>
            <a:r>
              <a:rPr lang="en-GB" sz="1800" dirty="0"/>
              <a:t>Popliteal </a:t>
            </a:r>
            <a:r>
              <a:rPr lang="en-GB" sz="1800" dirty="0" err="1"/>
              <a:t>Pterygium</a:t>
            </a:r>
            <a:r>
              <a:rPr lang="en-GB" sz="1800" dirty="0"/>
              <a:t> thought to be allelic variants of the same gene (LOD=2.7).</a:t>
            </a:r>
            <a:endParaRPr lang="en-GB" dirty="0"/>
          </a:p>
          <a:p>
            <a:pPr lvl="1">
              <a:buFont typeface="Wingdings" panose="05000000000000000000" pitchFamily="2" charset="2"/>
              <a:buChar char="q"/>
              <a:defRPr/>
            </a:pPr>
            <a:r>
              <a:rPr lang="en-GB" sz="2000" dirty="0"/>
              <a:t>Oral synechiae</a:t>
            </a:r>
          </a:p>
          <a:p>
            <a:pPr marL="342900" lvl="1" indent="0">
              <a:buFont typeface="Arial" panose="020B0604020202020204" pitchFamily="34" charset="0"/>
              <a:buNone/>
              <a:defRPr/>
            </a:pP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xmlns="" id="{F98679CB-9454-4700-B6F8-B84DF36E0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Van Der Woude-7 Proband</a:t>
            </a:r>
          </a:p>
        </p:txBody>
      </p:sp>
      <p:pic>
        <p:nvPicPr>
          <p:cNvPr id="28675" name="Content Placeholder 4">
            <a:extLst>
              <a:ext uri="{FF2B5EF4-FFF2-40B4-BE49-F238E27FC236}">
                <a16:creationId xmlns:a16="http://schemas.microsoft.com/office/drawing/2014/main" xmlns="" id="{2FDE21F9-DC85-4916-8B53-C6056024E0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1" t="37466" r="14581" b="3694"/>
          <a:stretch>
            <a:fillRect/>
          </a:stretch>
        </p:blipFill>
        <p:spPr>
          <a:xfrm>
            <a:off x="4684713" y="1700213"/>
            <a:ext cx="3927475" cy="4321175"/>
          </a:xfrm>
        </p:spPr>
      </p:pic>
      <p:pic>
        <p:nvPicPr>
          <p:cNvPr id="28676" name="Content Placeholder 6">
            <a:extLst>
              <a:ext uri="{FF2B5EF4-FFF2-40B4-BE49-F238E27FC236}">
                <a16:creationId xmlns:a16="http://schemas.microsoft.com/office/drawing/2014/main" xmlns="" id="{52729596-A654-4981-9092-C8448B1AB9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00213"/>
            <a:ext cx="4227513" cy="4321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>
            <a:extLst>
              <a:ext uri="{FF2B5EF4-FFF2-40B4-BE49-F238E27FC236}">
                <a16:creationId xmlns:a16="http://schemas.microsoft.com/office/drawing/2014/main" xmlns="" id="{57540EA2-1FD8-4580-98B7-57ED39585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CRANIOFACIAL EMBRYOLOGY</a:t>
            </a:r>
          </a:p>
        </p:txBody>
      </p:sp>
      <p:pic>
        <p:nvPicPr>
          <p:cNvPr id="8195" name="Content Placeholder 8" descr="Figure 10-4 A, Lateral view of head, neck and thoracic regions of an embryo (about 32 days), showing the pharyngeal arches and cervical sinus.">
            <a:extLst>
              <a:ext uri="{FF2B5EF4-FFF2-40B4-BE49-F238E27FC236}">
                <a16:creationId xmlns:a16="http://schemas.microsoft.com/office/drawing/2014/main" xmlns="" id="{B01AAAD2-7F54-4996-B592-AA83EB23A0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62175"/>
            <a:ext cx="8229600" cy="3402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xmlns="" id="{DB0BCB44-D40C-49DC-B898-AAB1D9E55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Van Der Woude Syndrome-4, Mother to proband</a:t>
            </a:r>
          </a:p>
        </p:txBody>
      </p:sp>
      <p:pic>
        <p:nvPicPr>
          <p:cNvPr id="29699" name="Content Placeholder 4">
            <a:extLst>
              <a:ext uri="{FF2B5EF4-FFF2-40B4-BE49-F238E27FC236}">
                <a16:creationId xmlns:a16="http://schemas.microsoft.com/office/drawing/2014/main" xmlns="" id="{1DCCA9A9-11D4-4D09-9B91-92380E32B4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1" t="37466" r="14581" b="3694"/>
          <a:stretch>
            <a:fillRect/>
          </a:stretch>
        </p:blipFill>
        <p:spPr>
          <a:xfrm>
            <a:off x="4191000" y="1628775"/>
            <a:ext cx="4700588" cy="4918075"/>
          </a:xfrm>
        </p:spPr>
      </p:pic>
      <p:pic>
        <p:nvPicPr>
          <p:cNvPr id="29700" name="Content Placeholder 4">
            <a:extLst>
              <a:ext uri="{FF2B5EF4-FFF2-40B4-BE49-F238E27FC236}">
                <a16:creationId xmlns:a16="http://schemas.microsoft.com/office/drawing/2014/main" xmlns="" id="{82EB6CE9-C268-4224-830F-EE3E5DC26D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b="27211"/>
          <a:stretch>
            <a:fillRect/>
          </a:stretch>
        </p:blipFill>
        <p:spPr>
          <a:xfrm>
            <a:off x="457200" y="1628775"/>
            <a:ext cx="3740150" cy="49180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xmlns="" id="{CDAE8368-78CF-4AA1-95F0-DFBE5296E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/>
              <a:t>PROBANDS COUSIN</a:t>
            </a:r>
            <a:r>
              <a:rPr lang="en-GB" altLang="en-US" sz="3200">
                <a:solidFill>
                  <a:srgbClr val="FF0000"/>
                </a:solidFill>
              </a:rPr>
              <a:t>-6 BCL+P/POPLITEAL PTERYGIUM AND CURLY HAIR</a:t>
            </a:r>
          </a:p>
        </p:txBody>
      </p:sp>
      <p:pic>
        <p:nvPicPr>
          <p:cNvPr id="30723" name="Content Placeholder 13">
            <a:extLst>
              <a:ext uri="{FF2B5EF4-FFF2-40B4-BE49-F238E27FC236}">
                <a16:creationId xmlns:a16="http://schemas.microsoft.com/office/drawing/2014/main" xmlns="" id="{442E778C-B445-497F-BF6E-EA6F335927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0" b="11021"/>
          <a:stretch>
            <a:fillRect/>
          </a:stretch>
        </p:blipFill>
        <p:spPr>
          <a:xfrm>
            <a:off x="967482" y="1831510"/>
            <a:ext cx="3892550" cy="4373563"/>
          </a:xfrm>
        </p:spPr>
      </p:pic>
      <p:pic>
        <p:nvPicPr>
          <p:cNvPr id="30724" name="Content Placeholder 5">
            <a:extLst>
              <a:ext uri="{FF2B5EF4-FFF2-40B4-BE49-F238E27FC236}">
                <a16:creationId xmlns:a16="http://schemas.microsoft.com/office/drawing/2014/main" xmlns="" id="{00F722F0-A123-4645-9526-CECFF53E3983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4564866"/>
            <a:ext cx="2940050" cy="1641475"/>
          </a:xfrm>
        </p:spPr>
      </p:pic>
      <p:pic>
        <p:nvPicPr>
          <p:cNvPr id="30725" name="Content Placeholder 4">
            <a:extLst>
              <a:ext uri="{FF2B5EF4-FFF2-40B4-BE49-F238E27FC236}">
                <a16:creationId xmlns:a16="http://schemas.microsoft.com/office/drawing/2014/main" xmlns="" id="{E46C4CC6-2E34-474E-AAC4-A6D39725A0CE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1" t="37466" r="14581" b="3694"/>
          <a:stretch>
            <a:fillRect/>
          </a:stretch>
        </p:blipFill>
        <p:spPr>
          <a:xfrm>
            <a:off x="4860032" y="1842889"/>
            <a:ext cx="2940050" cy="27320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EFAF12-02DA-4C99-B7D1-2DFD106A6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PROBANDS COUSIN’S MOTHER 3(AUNT)- </a:t>
            </a:r>
            <a:r>
              <a:rPr lang="en-GB" dirty="0">
                <a:solidFill>
                  <a:srgbClr val="FF0000"/>
                </a:solidFill>
              </a:rPr>
              <a:t>UCL+P AND LLPS</a:t>
            </a:r>
          </a:p>
        </p:txBody>
      </p:sp>
      <p:pic>
        <p:nvPicPr>
          <p:cNvPr id="31747" name="Content Placeholder 9">
            <a:extLst>
              <a:ext uri="{FF2B5EF4-FFF2-40B4-BE49-F238E27FC236}">
                <a16:creationId xmlns:a16="http://schemas.microsoft.com/office/drawing/2014/main" xmlns="" id="{0EE11753-2997-45A9-A226-EEEC0DE605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10812" r="1141" b="18390"/>
          <a:stretch>
            <a:fillRect/>
          </a:stretch>
        </p:blipFill>
        <p:spPr>
          <a:xfrm>
            <a:off x="1257300" y="1917700"/>
            <a:ext cx="3633788" cy="4691063"/>
          </a:xfrm>
        </p:spPr>
      </p:pic>
      <p:pic>
        <p:nvPicPr>
          <p:cNvPr id="31748" name="Content Placeholder 13">
            <a:extLst>
              <a:ext uri="{FF2B5EF4-FFF2-40B4-BE49-F238E27FC236}">
                <a16:creationId xmlns:a16="http://schemas.microsoft.com/office/drawing/2014/main" xmlns="" id="{4418A56D-3A88-46CB-8363-9AD6905D2154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0" b="24390"/>
          <a:stretch>
            <a:fillRect/>
          </a:stretch>
        </p:blipFill>
        <p:spPr>
          <a:xfrm>
            <a:off x="4891088" y="4292600"/>
            <a:ext cx="2678112" cy="2317750"/>
          </a:xfrm>
        </p:spPr>
      </p:pic>
      <p:pic>
        <p:nvPicPr>
          <p:cNvPr id="31749" name="Content Placeholder 4">
            <a:extLst>
              <a:ext uri="{FF2B5EF4-FFF2-40B4-BE49-F238E27FC236}">
                <a16:creationId xmlns:a16="http://schemas.microsoft.com/office/drawing/2014/main" xmlns="" id="{0E734370-51C8-4615-85BA-199A09424043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1" t="37466" r="14581" b="3694"/>
          <a:stretch>
            <a:fillRect/>
          </a:stretch>
        </p:blipFill>
        <p:spPr>
          <a:xfrm>
            <a:off x="4891088" y="1895475"/>
            <a:ext cx="2678112" cy="2397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xmlns="" id="{1E22CB53-9090-4F3F-8E8C-B4F78D1E4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8258175" cy="655638"/>
          </a:xfrm>
        </p:spPr>
        <p:txBody>
          <a:bodyPr/>
          <a:lstStyle/>
          <a:p>
            <a:pPr algn="ctr" eaLnBrk="1" hangingPunct="1"/>
            <a:r>
              <a:rPr lang="en-GB" altLang="en-US" sz="4400" dirty="0"/>
              <a:t>PIERRE-ROBIN ANOMALAD</a:t>
            </a:r>
          </a:p>
        </p:txBody>
      </p:sp>
      <p:sp>
        <p:nvSpPr>
          <p:cNvPr id="32771" name="Text Placeholder 3">
            <a:extLst>
              <a:ext uri="{FF2B5EF4-FFF2-40B4-BE49-F238E27FC236}">
                <a16:creationId xmlns:a16="http://schemas.microsoft.com/office/drawing/2014/main" xmlns="" id="{CF6875D1-ED4D-45E6-9B5A-1F439B593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340768"/>
            <a:ext cx="4330824" cy="532859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GB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Pierre Robin Syndrome, Pierre-Robin Sequence, Pierre-Robin Anomalad.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GB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Associated with restriction of mandibular development  in utero.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GB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Associated with mutations in chromosomes 2, 11 and 17.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GB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affliction in the family increases the chance of another 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GB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Associated with </a:t>
            </a:r>
            <a:r>
              <a:rPr lang="en-GB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micrognathia, cleft palate (U-shaped) and glossoptosis.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GB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includes airway management, allowing for catch up growth.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GB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Residual deficit may be corrected by </a:t>
            </a:r>
            <a:r>
              <a:rPr lang="en-GB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surgery/Distraction </a:t>
            </a:r>
            <a:r>
              <a:rPr lang="en-GB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osteogenesis.</a:t>
            </a:r>
          </a:p>
        </p:txBody>
      </p:sp>
      <p:pic>
        <p:nvPicPr>
          <p:cNvPr id="32772" name="Picture 12" descr="Picture1">
            <a:extLst>
              <a:ext uri="{FF2B5EF4-FFF2-40B4-BE49-F238E27FC236}">
                <a16:creationId xmlns:a16="http://schemas.microsoft.com/office/drawing/2014/main" xmlns="" id="{357D0820-C9C0-4C5C-9FCD-E4A717F475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056" y="1340768"/>
            <a:ext cx="3312368" cy="49685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xmlns="" id="{7D57D15E-0457-4626-9DD8-1F636E7A9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PIERRE-ROBIN SEQUENCE</a:t>
            </a:r>
          </a:p>
        </p:txBody>
      </p:sp>
      <p:pic>
        <p:nvPicPr>
          <p:cNvPr id="33795" name="Content Placeholder 5">
            <a:extLst>
              <a:ext uri="{FF2B5EF4-FFF2-40B4-BE49-F238E27FC236}">
                <a16:creationId xmlns:a16="http://schemas.microsoft.com/office/drawing/2014/main" xmlns="" id="{46E01589-BA01-4CD0-9320-6121847E72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600200"/>
            <a:ext cx="2630488" cy="4683125"/>
          </a:xfrm>
        </p:spPr>
      </p:pic>
      <p:pic>
        <p:nvPicPr>
          <p:cNvPr id="33796" name="Content Placeholder 6">
            <a:extLst>
              <a:ext uri="{FF2B5EF4-FFF2-40B4-BE49-F238E27FC236}">
                <a16:creationId xmlns:a16="http://schemas.microsoft.com/office/drawing/2014/main" xmlns="" id="{52CD963D-388F-4690-B322-2D6DBED5DF74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2038" y="1600200"/>
            <a:ext cx="4168775" cy="2341563"/>
          </a:xfrm>
        </p:spPr>
      </p:pic>
      <p:pic>
        <p:nvPicPr>
          <p:cNvPr id="33797" name="Content Placeholder 7">
            <a:extLst>
              <a:ext uri="{FF2B5EF4-FFF2-40B4-BE49-F238E27FC236}">
                <a16:creationId xmlns:a16="http://schemas.microsoft.com/office/drawing/2014/main" xmlns="" id="{4EAE44AF-132B-425D-929F-A92A6C9CD452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2038" y="3941763"/>
            <a:ext cx="4168775" cy="23415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xmlns="" id="{E133A1F9-6B61-4DBD-8810-6E7251ABB3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 CRANIOSYNOSTOSIS: CROUZON’S SYNDROME</a:t>
            </a:r>
          </a:p>
        </p:txBody>
      </p:sp>
      <p:pic>
        <p:nvPicPr>
          <p:cNvPr id="34819" name="Picture 2" descr="C:\Users\osundwa\Pictures\17-12-2012\DSC00224.JPG">
            <a:extLst>
              <a:ext uri="{FF2B5EF4-FFF2-40B4-BE49-F238E27FC236}">
                <a16:creationId xmlns:a16="http://schemas.microsoft.com/office/drawing/2014/main" xmlns="" id="{07EA2727-9E93-40FE-A193-F595D088CB3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8588" y="1600200"/>
            <a:ext cx="3035820" cy="2404864"/>
          </a:xfrm>
        </p:spPr>
      </p:pic>
      <p:pic>
        <p:nvPicPr>
          <p:cNvPr id="34820" name="Picture 2" descr="C:\Users\osundwa\Pictures\17-12-2012\DSC00222.JPG">
            <a:extLst>
              <a:ext uri="{FF2B5EF4-FFF2-40B4-BE49-F238E27FC236}">
                <a16:creationId xmlns:a16="http://schemas.microsoft.com/office/drawing/2014/main" xmlns="" id="{B32E4D0C-546A-48DB-84A7-09C60DB7FBA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8588" y="4149080"/>
            <a:ext cx="3035820" cy="2448272"/>
          </a:xfrm>
        </p:spPr>
      </p:pic>
      <p:sp>
        <p:nvSpPr>
          <p:cNvPr id="34821" name="Content Placeholder 3">
            <a:extLst>
              <a:ext uri="{FF2B5EF4-FFF2-40B4-BE49-F238E27FC236}">
                <a16:creationId xmlns:a16="http://schemas.microsoft.com/office/drawing/2014/main" xmlns="" id="{00261397-C687-4B2E-B539-419ED013B2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74840" cy="50691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/>
              <a:t>Crouzon Syndrome is an Autosomal Dominant craniosynostosis.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/>
              <a:t>FGFR-2 gene whose locus is on Ch-10 is mutated. FGFR-3 involved to a lesser extent.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/>
              <a:t>Clinical </a:t>
            </a:r>
            <a:r>
              <a:rPr lang="en-GB" altLang="en-US" sz="2400" dirty="0" smtClean="0"/>
              <a:t>Features:</a:t>
            </a:r>
            <a:endParaRPr lang="en-GB" altLang="en-US" sz="24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GB" altLang="en-US" sz="2000" dirty="0"/>
              <a:t>Craniosynostosis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altLang="en-US" sz="2000" dirty="0"/>
              <a:t>Exophthalmos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altLang="en-US" sz="2000" dirty="0"/>
              <a:t>Cleft palate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altLang="en-US" sz="2000" dirty="0"/>
              <a:t>Hypoplastic maxilla, malocclusion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altLang="en-US" sz="2000" dirty="0"/>
              <a:t>PDA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2400" dirty="0"/>
              <a:t>Treatment is surgical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xmlns="" id="{FF0114A6-20BD-4ECA-A732-8359133FA2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CRANIOSYNOSTOSIS: APERT’S</a:t>
            </a:r>
          </a:p>
        </p:txBody>
      </p:sp>
      <p:pic>
        <p:nvPicPr>
          <p:cNvPr id="35843" name="Picture 7" descr="Picture 071">
            <a:extLst>
              <a:ext uri="{FF2B5EF4-FFF2-40B4-BE49-F238E27FC236}">
                <a16:creationId xmlns:a16="http://schemas.microsoft.com/office/drawing/2014/main" xmlns="" id="{042A0030-3A6D-4B98-8680-E7BA73A6E99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1526382"/>
            <a:ext cx="3175000" cy="4824412"/>
          </a:xfrm>
        </p:spPr>
      </p:pic>
      <p:pic>
        <p:nvPicPr>
          <p:cNvPr id="35844" name="Picture 8" descr="Picture 069">
            <a:extLst>
              <a:ext uri="{FF2B5EF4-FFF2-40B4-BE49-F238E27FC236}">
                <a16:creationId xmlns:a16="http://schemas.microsoft.com/office/drawing/2014/main" xmlns="" id="{E9A0D054-57FC-4DCD-BBCA-EA5034D7265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6847" y="1523206"/>
            <a:ext cx="3529012" cy="2309813"/>
          </a:xfrm>
        </p:spPr>
      </p:pic>
      <p:pic>
        <p:nvPicPr>
          <p:cNvPr id="35845" name="Picture 9" descr="Picture 068">
            <a:extLst>
              <a:ext uri="{FF2B5EF4-FFF2-40B4-BE49-F238E27FC236}">
                <a16:creationId xmlns:a16="http://schemas.microsoft.com/office/drawing/2014/main" xmlns="" id="{4AFA7E26-097D-4222-BED5-5B1090B0DE9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6847" y="3952002"/>
            <a:ext cx="3529012" cy="23288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xmlns="" id="{8EBF1725-6441-4C30-96C8-DD7EC267E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GOLDENHAR’S SYNDROME/ HEMIFACIAL MICROSOMIA</a:t>
            </a:r>
          </a:p>
        </p:txBody>
      </p:sp>
      <p:pic>
        <p:nvPicPr>
          <p:cNvPr id="36867" name="Content Placeholder 5">
            <a:extLst>
              <a:ext uri="{FF2B5EF4-FFF2-40B4-BE49-F238E27FC236}">
                <a16:creationId xmlns:a16="http://schemas.microsoft.com/office/drawing/2014/main" xmlns="" id="{9DC5FCAC-0CC1-4EEF-9CF1-326B065B8D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1574495"/>
            <a:ext cx="2668587" cy="4734826"/>
          </a:xfrm>
        </p:spPr>
      </p:pic>
      <p:pic>
        <p:nvPicPr>
          <p:cNvPr id="36868" name="Content Placeholder 7">
            <a:extLst>
              <a:ext uri="{FF2B5EF4-FFF2-40B4-BE49-F238E27FC236}">
                <a16:creationId xmlns:a16="http://schemas.microsoft.com/office/drawing/2014/main" xmlns="" id="{02358E5B-E993-4324-9230-0098B1B614BD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7600" y="1700808"/>
            <a:ext cx="2417737" cy="4608512"/>
          </a:xfrm>
        </p:spPr>
      </p:pic>
      <p:sp>
        <p:nvSpPr>
          <p:cNvPr id="36869" name="Content Placeholder 4">
            <a:extLst>
              <a:ext uri="{FF2B5EF4-FFF2-40B4-BE49-F238E27FC236}">
                <a16:creationId xmlns:a16="http://schemas.microsoft.com/office/drawing/2014/main" xmlns="" id="{93B1017F-A15B-4B9D-B948-2E210FB674B2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5915338" y="1700807"/>
            <a:ext cx="3121158" cy="46085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en-US" sz="1600" dirty="0" err="1"/>
              <a:t>Goldenhar’s</a:t>
            </a:r>
            <a:r>
              <a:rPr lang="en-GB" altLang="en-US" sz="1600" dirty="0"/>
              <a:t> syndrome is a first and second arch syndrome.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1600" dirty="0"/>
              <a:t>Aetiology thought to be multifactorial but largely unknown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1600" dirty="0"/>
              <a:t>Affects the </a:t>
            </a:r>
            <a:r>
              <a:rPr lang="en-GB" altLang="en-US" sz="1600" dirty="0" smtClean="0"/>
              <a:t>eyes, </a:t>
            </a:r>
            <a:r>
              <a:rPr lang="en-GB" altLang="en-US" sz="1600" dirty="0"/>
              <a:t>ears, mandible, soft palate, </a:t>
            </a:r>
            <a:r>
              <a:rPr lang="en-GB" altLang="en-US" sz="1600" dirty="0" smtClean="0"/>
              <a:t>vertebrae </a:t>
            </a:r>
            <a:r>
              <a:rPr lang="en-GB" altLang="en-US" sz="1600" dirty="0"/>
              <a:t>and in some cases internal organs like the heart, lungs and kidneys.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1600" dirty="0"/>
              <a:t>Mostly unilateral although some cases (13%) have occurred bilaterally.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1600" dirty="0"/>
              <a:t>Early intervention for the hearing defect and distraction for the mandibular deficiency form part of the treatment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5">
            <a:extLst>
              <a:ext uri="{FF2B5EF4-FFF2-40B4-BE49-F238E27FC236}">
                <a16:creationId xmlns:a16="http://schemas.microsoft.com/office/drawing/2014/main" xmlns="" id="{41BF6DBC-DB65-4E8E-8F56-FBBB64A99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MC-CUNE ALBRIGHT SYNDROME</a:t>
            </a:r>
          </a:p>
        </p:txBody>
      </p:sp>
      <p:pic>
        <p:nvPicPr>
          <p:cNvPr id="38915" name="Picture 2" descr="C:\Users\osundwa\Pictures\2009-02-24\045.JPG">
            <a:extLst>
              <a:ext uri="{FF2B5EF4-FFF2-40B4-BE49-F238E27FC236}">
                <a16:creationId xmlns:a16="http://schemas.microsoft.com/office/drawing/2014/main" xmlns="" id="{FAB9C405-A315-43A8-B998-C670B76C8A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>
            <a:extLst>
              <a:ext uri="{FF2B5EF4-FFF2-40B4-BE49-F238E27FC236}">
                <a16:creationId xmlns:a16="http://schemas.microsoft.com/office/drawing/2014/main" xmlns="" id="{5F4A973E-97E3-4F49-BC3C-036562B603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/>
              <a:t>PAGET’S DISEASE OF BONE</a:t>
            </a:r>
          </a:p>
        </p:txBody>
      </p:sp>
      <p:sp>
        <p:nvSpPr>
          <p:cNvPr id="39939" name="Rectangle 5">
            <a:extLst>
              <a:ext uri="{FF2B5EF4-FFF2-40B4-BE49-F238E27FC236}">
                <a16:creationId xmlns:a16="http://schemas.microsoft.com/office/drawing/2014/main" xmlns="" id="{A62A8D1E-9AE0-434E-8646-20E6148636C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754438" cy="453072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altLang="en-US" sz="1800"/>
              <a:t> </a:t>
            </a:r>
          </a:p>
        </p:txBody>
      </p:sp>
      <p:pic>
        <p:nvPicPr>
          <p:cNvPr id="39940" name="Content Placeholder 3">
            <a:extLst>
              <a:ext uri="{FF2B5EF4-FFF2-40B4-BE49-F238E27FC236}">
                <a16:creationId xmlns:a16="http://schemas.microsoft.com/office/drawing/2014/main" xmlns="" id="{65EF20D0-B283-40D2-8E64-451D0BD7923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8588" y="1600200"/>
            <a:ext cx="2917825" cy="2189163"/>
          </a:xfrm>
        </p:spPr>
      </p:pic>
      <p:pic>
        <p:nvPicPr>
          <p:cNvPr id="39941" name="Content Placeholder 4">
            <a:extLst>
              <a:ext uri="{FF2B5EF4-FFF2-40B4-BE49-F238E27FC236}">
                <a16:creationId xmlns:a16="http://schemas.microsoft.com/office/drawing/2014/main" xmlns="" id="{2CE3BE3C-400E-404D-B2DE-D095EC133392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8588" y="3941762"/>
            <a:ext cx="2917825" cy="2224087"/>
          </a:xfrm>
        </p:spPr>
      </p:pic>
      <p:pic>
        <p:nvPicPr>
          <p:cNvPr id="39942" name="Content Placeholder 4">
            <a:extLst>
              <a:ext uri="{FF2B5EF4-FFF2-40B4-BE49-F238E27FC236}">
                <a16:creationId xmlns:a16="http://schemas.microsoft.com/office/drawing/2014/main" xmlns="" id="{3662F681-77C8-4C3F-B42A-F8C38FFBC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8" r="19868" b="9656"/>
          <a:stretch>
            <a:fillRect/>
          </a:stretch>
        </p:blipFill>
        <p:spPr bwMode="auto">
          <a:xfrm>
            <a:off x="611560" y="1600200"/>
            <a:ext cx="42037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57">
            <a:extLst>
              <a:ext uri="{FF2B5EF4-FFF2-40B4-BE49-F238E27FC236}">
                <a16:creationId xmlns:a16="http://schemas.microsoft.com/office/drawing/2014/main" xmlns="" id="{5DEDF547-F42E-4F49-8AE0-346610384F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PHARYNGEAL ARCHES</a:t>
            </a:r>
          </a:p>
        </p:txBody>
      </p:sp>
      <p:graphicFrame>
        <p:nvGraphicFramePr>
          <p:cNvPr id="45214" name="Group 158">
            <a:extLst>
              <a:ext uri="{FF2B5EF4-FFF2-40B4-BE49-F238E27FC236}">
                <a16:creationId xmlns:a16="http://schemas.microsoft.com/office/drawing/2014/main" xmlns="" id="{F232FF98-56C0-4EB0-BA6D-0721E0CA10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557795"/>
              </p:ext>
            </p:extLst>
          </p:nvPr>
        </p:nvGraphicFramePr>
        <p:xfrm>
          <a:off x="457200" y="1600200"/>
          <a:ext cx="8229600" cy="5100669"/>
        </p:xfrm>
        <a:graphic>
          <a:graphicData uri="http://schemas.openxmlformats.org/drawingml/2006/table">
            <a:tbl>
              <a:tblPr/>
              <a:tblGrid>
                <a:gridCol w="19542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780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89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776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Pharyngeal Arch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Cranial Nerve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Muscle derivative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Skeletal Derivative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9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Mandibular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Trigeminal nerve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Muscle of mastication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Tensor tympani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Incus, ant. Lig of malleus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60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Hyoid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Facial nerve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Muscles of facial expression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Stapes,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Hyoid bone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0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Glossopharyngeal nerve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tylopharyngeas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Horns of hyoid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0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Vagus nerve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Striated muscles of oesophagus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80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None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one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one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95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Merges with 4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xmlns="" id="{A5088212-6FC8-4858-B2EE-BAD54DE750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VASCULAR ANOMALIES</a:t>
            </a:r>
          </a:p>
        </p:txBody>
      </p:sp>
      <p:pic>
        <p:nvPicPr>
          <p:cNvPr id="40963" name="Picture 8" descr="Dr Osundwa027">
            <a:extLst>
              <a:ext uri="{FF2B5EF4-FFF2-40B4-BE49-F238E27FC236}">
                <a16:creationId xmlns:a16="http://schemas.microsoft.com/office/drawing/2014/main" xmlns="" id="{1BC996D5-E22F-4969-92ED-4E464CC2494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259" y="2132856"/>
            <a:ext cx="4170363" cy="2808288"/>
          </a:xfrm>
        </p:spPr>
      </p:pic>
      <p:sp>
        <p:nvSpPr>
          <p:cNvPr id="40964" name="Rectangle 10">
            <a:extLst>
              <a:ext uri="{FF2B5EF4-FFF2-40B4-BE49-F238E27FC236}">
                <a16:creationId xmlns:a16="http://schemas.microsoft.com/office/drawing/2014/main" xmlns="" id="{E295467D-A4E1-4155-BEFB-B6D7A67548EB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43439" y="1556792"/>
            <a:ext cx="4043362" cy="489654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GB" altLang="en-US" sz="2400" dirty="0"/>
              <a:t> CLASSIFICATION OF VASCULAR ANOMALIES</a:t>
            </a:r>
          </a:p>
          <a:p>
            <a:pPr lvl="1"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altLang="en-US" sz="2000" dirty="0"/>
              <a:t>VASCULAR TUMORS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GB" altLang="en-US" sz="1800" dirty="0"/>
              <a:t>HEMANGIOMA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GB" altLang="en-US" sz="1800" dirty="0"/>
              <a:t>HEMANGIOENDOTHELIOMA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GB" altLang="en-US" sz="1800" dirty="0"/>
              <a:t>ANGIOSARCOMA</a:t>
            </a:r>
          </a:p>
          <a:p>
            <a:pPr lvl="1"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GB" altLang="en-US" sz="2000" dirty="0"/>
              <a:t>VASCULAR MALFORMATIONS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GB" altLang="en-US" sz="1800" dirty="0"/>
              <a:t>SLOW FLOW</a:t>
            </a:r>
          </a:p>
          <a:p>
            <a:pPr lvl="3"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Char char="q"/>
            </a:pPr>
            <a:r>
              <a:rPr lang="en-GB" altLang="en-US" sz="1600" dirty="0"/>
              <a:t>CAPILLARY</a:t>
            </a:r>
          </a:p>
          <a:p>
            <a:pPr lvl="3"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Char char="q"/>
            </a:pPr>
            <a:r>
              <a:rPr lang="en-GB" altLang="en-US" sz="1600" dirty="0"/>
              <a:t>VENOUS</a:t>
            </a:r>
          </a:p>
          <a:p>
            <a:pPr lvl="3"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Char char="q"/>
            </a:pPr>
            <a:r>
              <a:rPr lang="en-GB" altLang="en-US" sz="1600" dirty="0"/>
              <a:t>LYMPHATIC</a:t>
            </a:r>
          </a:p>
          <a:p>
            <a:pPr lvl="3"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Char char="q"/>
            </a:pPr>
            <a:r>
              <a:rPr lang="en-GB" altLang="en-US" sz="1600" dirty="0"/>
              <a:t>COMINED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GB" altLang="en-US" sz="1800" dirty="0"/>
              <a:t>HIGH FLOW</a:t>
            </a:r>
          </a:p>
          <a:p>
            <a:pPr lvl="3" eaLnBrk="1" hangingPunct="1">
              <a:lnSpc>
                <a:spcPct val="90000"/>
              </a:lnSpc>
              <a:buClr>
                <a:schemeClr val="hlink"/>
              </a:buClr>
              <a:buFont typeface="Wingdings" panose="05000000000000000000" pitchFamily="2" charset="2"/>
              <a:buChar char="q"/>
            </a:pPr>
            <a:r>
              <a:rPr lang="en-GB" altLang="en-US" sz="1600" dirty="0"/>
              <a:t>ARTERIAL (AM, AVM)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xmlns="" id="{63D20B2E-058C-43DB-8014-29D8D3AE9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GORLIN-GORTZ SYNDROME</a:t>
            </a:r>
          </a:p>
        </p:txBody>
      </p:sp>
      <p:pic>
        <p:nvPicPr>
          <p:cNvPr id="41987" name="Picture 2" descr="C:\Users\osundwa\Pictures\08-08-2013\DSC00300.JPG">
            <a:extLst>
              <a:ext uri="{FF2B5EF4-FFF2-40B4-BE49-F238E27FC236}">
                <a16:creationId xmlns:a16="http://schemas.microsoft.com/office/drawing/2014/main" xmlns="" id="{C2B55900-19DD-44A4-AA8D-C3FD719FA15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 r="7030" b="9630"/>
          <a:stretch>
            <a:fillRect/>
          </a:stretch>
        </p:blipFill>
        <p:spPr>
          <a:xfrm>
            <a:off x="914712" y="2204864"/>
            <a:ext cx="3586162" cy="3028950"/>
          </a:xfrm>
        </p:spPr>
      </p:pic>
      <p:pic>
        <p:nvPicPr>
          <p:cNvPr id="41988" name="Picture 3" descr="C:\Users\osundwa\Pictures\08-08-2013\DSC00303.JPG">
            <a:extLst>
              <a:ext uri="{FF2B5EF4-FFF2-40B4-BE49-F238E27FC236}">
                <a16:creationId xmlns:a16="http://schemas.microsoft.com/office/drawing/2014/main" xmlns="" id="{047B7CF2-CC25-444F-A17B-B3C2798FCB4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874" y="220486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xmlns="" id="{FF20EBC3-9BAF-44BE-BD72-A5485E9CC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TREACHER COLLINS SYNDROME</a:t>
            </a:r>
          </a:p>
        </p:txBody>
      </p:sp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xmlns="" id="{E091A176-07CE-438C-8449-E9DCC88021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5476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en-US" dirty="0"/>
              <a:t>Autosomal dominant inheritance.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dirty="0"/>
              <a:t>1</a:t>
            </a:r>
            <a:r>
              <a:rPr lang="en-GB" altLang="en-US" baseline="30000" dirty="0"/>
              <a:t>st</a:t>
            </a:r>
            <a:r>
              <a:rPr lang="en-GB" altLang="en-US" dirty="0"/>
              <a:t>-2</a:t>
            </a:r>
            <a:r>
              <a:rPr lang="en-GB" altLang="en-US" baseline="30000" dirty="0"/>
              <a:t>nd</a:t>
            </a:r>
            <a:r>
              <a:rPr lang="en-GB" altLang="en-US" dirty="0"/>
              <a:t> Arch syndrome.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dirty="0"/>
              <a:t>Associated with TCOF-1 gene [Treacle gene] Chromosome 5 mutation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dirty="0"/>
              <a:t>Reverse </a:t>
            </a:r>
            <a:r>
              <a:rPr lang="en-GB" altLang="en-US" dirty="0" smtClean="0"/>
              <a:t>S-craniofacial </a:t>
            </a:r>
            <a:r>
              <a:rPr lang="en-GB" altLang="en-US" dirty="0"/>
              <a:t>helix</a:t>
            </a:r>
          </a:p>
        </p:txBody>
      </p:sp>
      <p:pic>
        <p:nvPicPr>
          <p:cNvPr id="43012" name="Picture 7" descr="Picture 067">
            <a:extLst>
              <a:ext uri="{FF2B5EF4-FFF2-40B4-BE49-F238E27FC236}">
                <a16:creationId xmlns:a16="http://schemas.microsoft.com/office/drawing/2014/main" xmlns="" id="{B6D05037-EB9B-4FA1-B0F1-36ECC413050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76" y="1988840"/>
            <a:ext cx="4534793" cy="3168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3">
            <a:extLst>
              <a:ext uri="{FF2B5EF4-FFF2-40B4-BE49-F238E27FC236}">
                <a16:creationId xmlns:a16="http://schemas.microsoft.com/office/drawing/2014/main" xmlns="" id="{0E3B3815-8433-414F-8219-A4E8E2F02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PHARYNGEAL POUCHES</a:t>
            </a:r>
          </a:p>
        </p:txBody>
      </p:sp>
      <p:graphicFrame>
        <p:nvGraphicFramePr>
          <p:cNvPr id="48190" name="Group 62">
            <a:extLst>
              <a:ext uri="{FF2B5EF4-FFF2-40B4-BE49-F238E27FC236}">
                <a16:creationId xmlns:a16="http://schemas.microsoft.com/office/drawing/2014/main" xmlns="" id="{7507A68C-50F3-478B-B8EE-2973F52352B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495801"/>
        </p:xfrm>
        <a:graphic>
          <a:graphicData uri="http://schemas.openxmlformats.org/drawingml/2006/table">
            <a:tbl>
              <a:tblPr/>
              <a:tblGrid>
                <a:gridCol w="2571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57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98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Pharyngeal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Pouch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Derivative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Epithelium of tympanic cavity and auditory tube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Epithelium of tonsil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54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Inferior parathyroid glands and epithelium of thymus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Superior parathyroid glands.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xmlns="" id="{D2DBA2B4-41E9-4096-B011-D9CC8072F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CRANIOFACIAL EMBRYOLOGY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xmlns="" id="{5F956818-F092-4042-839F-8EE2A33900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GB" altLang="en-US" b="1"/>
          </a:p>
          <a:p>
            <a:pPr>
              <a:lnSpc>
                <a:spcPct val="90000"/>
              </a:lnSpc>
              <a:buFontTx/>
              <a:buNone/>
            </a:pPr>
            <a:endParaRPr lang="en-GB" altLang="en-US" b="1"/>
          </a:p>
          <a:p>
            <a:pPr>
              <a:lnSpc>
                <a:spcPct val="90000"/>
              </a:lnSpc>
            </a:pPr>
            <a:endParaRPr lang="en-US" altLang="en-US"/>
          </a:p>
          <a:p>
            <a:endParaRPr lang="en-GB" altLang="en-US"/>
          </a:p>
        </p:txBody>
      </p:sp>
      <p:pic>
        <p:nvPicPr>
          <p:cNvPr id="11268" name="Picture 6">
            <a:extLst>
              <a:ext uri="{FF2B5EF4-FFF2-40B4-BE49-F238E27FC236}">
                <a16:creationId xmlns:a16="http://schemas.microsoft.com/office/drawing/2014/main" xmlns="" id="{A060DDB5-AA21-416F-B1E8-E45F6DFCE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592263"/>
            <a:ext cx="38290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7">
            <a:extLst>
              <a:ext uri="{FF2B5EF4-FFF2-40B4-BE49-F238E27FC236}">
                <a16:creationId xmlns:a16="http://schemas.microsoft.com/office/drawing/2014/main" xmlns="" id="{A48437A5-6201-4C45-B234-E2C8AE1F610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163763"/>
            <a:ext cx="4038600" cy="33988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xmlns="" id="{0C692D80-D96F-42BB-9E8B-3200DB0D81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/>
              <a:t>GENES: TRANSFORMING GROWTH FACTOR BETA 3</a:t>
            </a:r>
          </a:p>
        </p:txBody>
      </p:sp>
      <p:sp>
        <p:nvSpPr>
          <p:cNvPr id="12291" name="Rectangle 5">
            <a:extLst>
              <a:ext uri="{FF2B5EF4-FFF2-40B4-BE49-F238E27FC236}">
                <a16:creationId xmlns:a16="http://schemas.microsoft.com/office/drawing/2014/main" xmlns="" id="{1B6CD6E8-DCF4-4D79-83DA-06DD7476607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z="1800"/>
              <a:t>Studies of TGFB3 and cleft palate in knockout mice TGFB3-/-is promising and may in the near future result in the therapeutic use of TGFB3 in prevention and treatment of cleft lip and/or palate.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800"/>
              <a:t>The TGFB3 gene has a CA repeat sequence, and polymorphism is dependent on the frequency of the CA repeats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800"/>
              <a:t>Gene-Gene interaction, Foxe 1( associated with Bamforth-Lazarus syndrome-9q22) may control expression of TGFB3 during craniofacial development. </a:t>
            </a:r>
          </a:p>
        </p:txBody>
      </p:sp>
      <p:pic>
        <p:nvPicPr>
          <p:cNvPr id="12292" name="Picture 7">
            <a:extLst>
              <a:ext uri="{FF2B5EF4-FFF2-40B4-BE49-F238E27FC236}">
                <a16:creationId xmlns:a16="http://schemas.microsoft.com/office/drawing/2014/main" xmlns="" id="{3C219D66-D4FA-4727-945B-81F746B8954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133600"/>
            <a:ext cx="4038600" cy="33972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xmlns="" id="{4A9A96E3-213A-42EF-8BA9-1127BB370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FRONTOETHMOIDAL ENCEPHALOCELE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xmlns="" id="{3EF5BE19-6130-4D45-9517-89FE9ABFA5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02832" cy="4925144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en-US" sz="1400" dirty="0" err="1"/>
              <a:t>Encephaloceles</a:t>
            </a:r>
            <a:r>
              <a:rPr lang="en-GB" altLang="en-US" sz="1400" dirty="0"/>
              <a:t> are anomalies characterized by herniation of variable degrees of cranial content through defects in the skull.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1400" dirty="0"/>
              <a:t>They may contain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altLang="en-US" sz="1400" dirty="0"/>
              <a:t>Meninges-</a:t>
            </a:r>
            <a:r>
              <a:rPr lang="en-GB" altLang="en-US" sz="1400" dirty="0" err="1"/>
              <a:t>meningocele</a:t>
            </a:r>
            <a:r>
              <a:rPr lang="en-GB" altLang="en-US" sz="1400" dirty="0"/>
              <a:t>,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altLang="en-US" sz="1400" dirty="0"/>
              <a:t>Brain matter and meninges -</a:t>
            </a:r>
            <a:r>
              <a:rPr lang="en-GB" altLang="en-US" sz="1400" dirty="0" err="1"/>
              <a:t>meningoencephalocele</a:t>
            </a:r>
            <a:endParaRPr lang="en-GB" altLang="en-US" sz="14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GB" altLang="en-US" sz="1400" dirty="0"/>
              <a:t>They may communicate with the ventricles-</a:t>
            </a:r>
            <a:r>
              <a:rPr lang="en-GB" altLang="en-US" sz="1400" dirty="0" err="1"/>
              <a:t>meningoencephalocystocele</a:t>
            </a:r>
            <a:endParaRPr lang="en-GB" altLang="en-US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altLang="en-US" sz="1400" dirty="0" err="1"/>
              <a:t>Frontoethmoidal</a:t>
            </a:r>
            <a:r>
              <a:rPr lang="en-GB" altLang="en-US" sz="1400" dirty="0"/>
              <a:t> </a:t>
            </a:r>
            <a:r>
              <a:rPr lang="en-GB" altLang="en-US" sz="1400" dirty="0" err="1"/>
              <a:t>encephaloceles</a:t>
            </a:r>
            <a:r>
              <a:rPr lang="en-GB" altLang="en-US" sz="1400" dirty="0"/>
              <a:t> may be associated with;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altLang="en-US" sz="1400" dirty="0"/>
              <a:t>Varying degrees of grotesque facial deformity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altLang="en-US" sz="1400" dirty="0"/>
              <a:t>Varying degrees of </a:t>
            </a:r>
            <a:r>
              <a:rPr lang="en-GB" altLang="en-US" sz="1400" dirty="0" err="1"/>
              <a:t>Hypertelorism</a:t>
            </a:r>
            <a:endParaRPr lang="en-GB" altLang="en-US" sz="14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GB" altLang="en-US" sz="1400" dirty="0"/>
              <a:t>Decreased visual acuity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altLang="en-US" sz="1400" dirty="0"/>
              <a:t>Strabismus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altLang="en-US" sz="1400" dirty="0"/>
              <a:t>Lacrimal flow obstruction resulting in </a:t>
            </a:r>
            <a:r>
              <a:rPr lang="en-GB" altLang="en-US" sz="1400" dirty="0" err="1"/>
              <a:t>epiphora</a:t>
            </a:r>
            <a:r>
              <a:rPr lang="en-GB" altLang="en-US" sz="1400" dirty="0"/>
              <a:t> and </a:t>
            </a:r>
            <a:r>
              <a:rPr lang="en-GB" altLang="en-US" sz="1400" dirty="0" err="1"/>
              <a:t>dacryocystitis</a:t>
            </a:r>
            <a:endParaRPr lang="en-GB" altLang="en-US" sz="14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GB" altLang="en-US" sz="1400" dirty="0"/>
              <a:t>Increased risk of recurrent bacterial </a:t>
            </a:r>
            <a:r>
              <a:rPr lang="en-GB" altLang="en-US" sz="1400" dirty="0" err="1"/>
              <a:t>meningioencephalitis</a:t>
            </a:r>
            <a:endParaRPr lang="en-GB" altLang="en-US" sz="1400" dirty="0"/>
          </a:p>
          <a:p>
            <a:pPr>
              <a:buFont typeface="Wingdings" panose="05000000000000000000" pitchFamily="2" charset="2"/>
              <a:buChar char="q"/>
            </a:pPr>
            <a:endParaRPr lang="en-GB" altLang="en-US" sz="2400" dirty="0"/>
          </a:p>
          <a:p>
            <a:pPr>
              <a:buFont typeface="Wingdings" panose="05000000000000000000" pitchFamily="2" charset="2"/>
              <a:buChar char="q"/>
            </a:pPr>
            <a:endParaRPr lang="en-GB" altLang="en-US" sz="2000" dirty="0"/>
          </a:p>
        </p:txBody>
      </p:sp>
      <p:pic>
        <p:nvPicPr>
          <p:cNvPr id="13316" name="Content Placeholder 5">
            <a:extLst>
              <a:ext uri="{FF2B5EF4-FFF2-40B4-BE49-F238E27FC236}">
                <a16:creationId xmlns:a16="http://schemas.microsoft.com/office/drawing/2014/main" xmlns="" id="{FF09A59C-9B34-44C6-A828-BADD30839EF3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8588" y="3941763"/>
            <a:ext cx="2917825" cy="2189162"/>
          </a:xfrm>
        </p:spPr>
      </p:pic>
      <p:pic>
        <p:nvPicPr>
          <p:cNvPr id="13317" name="Content Placeholder 4">
            <a:extLst>
              <a:ext uri="{FF2B5EF4-FFF2-40B4-BE49-F238E27FC236}">
                <a16:creationId xmlns:a16="http://schemas.microsoft.com/office/drawing/2014/main" xmlns="" id="{78D0291F-481A-40A7-A5EB-DD7ECBC10C6F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8588" y="1600200"/>
            <a:ext cx="2917825" cy="2189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EA75D4-EFE4-48FF-87E7-A9C1A5DD7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FRONTOETHMOIDAL ENCEPHALOCELE; SURGERY</a:t>
            </a:r>
          </a:p>
        </p:txBody>
      </p:sp>
      <p:pic>
        <p:nvPicPr>
          <p:cNvPr id="14339" name="Content Placeholder 4">
            <a:extLst>
              <a:ext uri="{FF2B5EF4-FFF2-40B4-BE49-F238E27FC236}">
                <a16:creationId xmlns:a16="http://schemas.microsoft.com/office/drawing/2014/main" xmlns="" id="{9FCFB43E-E360-49FF-8B15-2D7D7B214C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025" y="2778125"/>
            <a:ext cx="3309938" cy="2482850"/>
          </a:xfrm>
        </p:spPr>
      </p:pic>
      <p:pic>
        <p:nvPicPr>
          <p:cNvPr id="14340" name="Content Placeholder 5">
            <a:extLst>
              <a:ext uri="{FF2B5EF4-FFF2-40B4-BE49-F238E27FC236}">
                <a16:creationId xmlns:a16="http://schemas.microsoft.com/office/drawing/2014/main" xmlns="" id="{B0036EF5-D819-49F2-93E2-3642841EC9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1388" y="2778125"/>
            <a:ext cx="3308350" cy="248285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3F16DFC-FD65-49A8-9FB3-E1BD2F39F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Dr Osundwa Mulama Tom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A25A27-A5AA-4F8D-9E89-7029E49DD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FRONTOETHMOIDAL ENCEPHALOCELE; SURGERY</a:t>
            </a:r>
          </a:p>
        </p:txBody>
      </p:sp>
      <p:pic>
        <p:nvPicPr>
          <p:cNvPr id="15363" name="Content Placeholder 4">
            <a:extLst>
              <a:ext uri="{FF2B5EF4-FFF2-40B4-BE49-F238E27FC236}">
                <a16:creationId xmlns:a16="http://schemas.microsoft.com/office/drawing/2014/main" xmlns="" id="{26D7CC95-572D-4C52-BCD7-A633681871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025" y="2778125"/>
            <a:ext cx="3309938" cy="2482850"/>
          </a:xfrm>
        </p:spPr>
      </p:pic>
      <p:pic>
        <p:nvPicPr>
          <p:cNvPr id="15364" name="Content Placeholder 5">
            <a:extLst>
              <a:ext uri="{FF2B5EF4-FFF2-40B4-BE49-F238E27FC236}">
                <a16:creationId xmlns:a16="http://schemas.microsoft.com/office/drawing/2014/main" xmlns="" id="{9CACD627-862F-439E-9924-30594F1005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1388" y="2778125"/>
            <a:ext cx="3308350" cy="248285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CFC3C7-39B9-45B3-8F0C-F1DDD5D8C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Dr Osundwa Mulama Tom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1319</TotalTime>
  <Words>1107</Words>
  <Application>Microsoft Office PowerPoint</Application>
  <PresentationFormat>On-screen Show (4:3)</PresentationFormat>
  <Paragraphs>194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Times New Roman</vt:lpstr>
      <vt:lpstr>Wingdings</vt:lpstr>
      <vt:lpstr>Wingdings 3</vt:lpstr>
      <vt:lpstr>Office Theme</vt:lpstr>
      <vt:lpstr>CRANIOFACIAL MALFORMATIONS</vt:lpstr>
      <vt:lpstr>CRANIOFACIAL EMBRYOLOGY</vt:lpstr>
      <vt:lpstr>PHARYNGEAL ARCHES</vt:lpstr>
      <vt:lpstr>PHARYNGEAL POUCHES</vt:lpstr>
      <vt:lpstr>CRANIOFACIAL EMBRYOLOGY</vt:lpstr>
      <vt:lpstr>GENES: TRANSFORMING GROWTH FACTOR BETA 3</vt:lpstr>
      <vt:lpstr>FRONTOETHMOIDAL ENCEPHALOCELE</vt:lpstr>
      <vt:lpstr>FRONTOETHMOIDAL ENCEPHALOCELE; SURGERY</vt:lpstr>
      <vt:lpstr>FRONTOETHMOIDAL ENCEPHALOCELE; SURGERY</vt:lpstr>
      <vt:lpstr>FRONTOETHMOIDAL ENCEPHALOCELE; SURGERY</vt:lpstr>
      <vt:lpstr>CLEFT LIP AND/OR PALATE</vt:lpstr>
      <vt:lpstr>ETIOLOGY OF CLEFT LIP AND/OR PALATE</vt:lpstr>
      <vt:lpstr>ETIOLOGY OF ORO-FACIAL CLEFTS: GENES IMPLICATED</vt:lpstr>
      <vt:lpstr>CLEFT LIP MANAGEMENT</vt:lpstr>
      <vt:lpstr>CLEFT PALATE MANAGEMENT</vt:lpstr>
      <vt:lpstr>CLEFT PALATE </vt:lpstr>
      <vt:lpstr>CLEFT LIP AND/OR PALATE</vt:lpstr>
      <vt:lpstr>VAN DER WOUDE SYNDROME</vt:lpstr>
      <vt:lpstr>Van Der Woude-7 Proband</vt:lpstr>
      <vt:lpstr>Van Der Woude Syndrome-4, Mother to proband</vt:lpstr>
      <vt:lpstr>PROBANDS COUSIN-6 BCL+P/POPLITEAL PTERYGIUM AND CURLY HAIR</vt:lpstr>
      <vt:lpstr>PROBANDS COUSIN’S MOTHER 3(AUNT)- UCL+P AND LLPS</vt:lpstr>
      <vt:lpstr>PIERRE-ROBIN ANOMALAD</vt:lpstr>
      <vt:lpstr>PIERRE-ROBIN SEQUENCE</vt:lpstr>
      <vt:lpstr> CRANIOSYNOSTOSIS: CROUZON’S SYNDROME</vt:lpstr>
      <vt:lpstr>CRANIOSYNOSTOSIS: APERT’S</vt:lpstr>
      <vt:lpstr>GOLDENHAR’S SYNDROME/ HEMIFACIAL MICROSOMIA</vt:lpstr>
      <vt:lpstr>MC-CUNE ALBRIGHT SYNDROME</vt:lpstr>
      <vt:lpstr>PAGET’S DISEASE OF BONE</vt:lpstr>
      <vt:lpstr>VASCULAR ANOMALIES</vt:lpstr>
      <vt:lpstr>GORLIN-GORTZ SYNDROME</vt:lpstr>
      <vt:lpstr>TREACHER COLLINS SYNDROME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 Osundwa</dc:creator>
  <cp:lastModifiedBy>Shabir</cp:lastModifiedBy>
  <cp:revision>86</cp:revision>
  <dcterms:created xsi:type="dcterms:W3CDTF">2013-10-22T11:27:11Z</dcterms:created>
  <dcterms:modified xsi:type="dcterms:W3CDTF">2021-04-04T12:26:57Z</dcterms:modified>
</cp:coreProperties>
</file>