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4" r:id="rId6"/>
    <p:sldId id="268" r:id="rId7"/>
    <p:sldId id="269" r:id="rId8"/>
    <p:sldId id="270" r:id="rId9"/>
    <p:sldId id="260" r:id="rId10"/>
    <p:sldId id="261" r:id="rId11"/>
    <p:sldId id="267" r:id="rId12"/>
    <p:sldId id="262" r:id="rId13"/>
    <p:sldId id="263" r:id="rId14"/>
    <p:sldId id="265" r:id="rId15"/>
    <p:sldId id="266"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217C01CDF565}"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6482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505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9652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772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6102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063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4253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4609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5558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920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61BEF0D-F0BB-DE4B-95CE-6DB70DBA9567}" type="datetimeFigureOut">
              <a:rPr lang="en-US" smtClean="0"/>
              <a:pPr/>
              <a:t>1/11/2019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0796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1/11/2019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217C01CDF56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06007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History taking in obstetrics</a:t>
            </a:r>
          </a:p>
        </p:txBody>
      </p:sp>
      <p:sp>
        <p:nvSpPr>
          <p:cNvPr id="3" name="Subtitle 2"/>
          <p:cNvSpPr>
            <a:spLocks noGrp="1"/>
          </p:cNvSpPr>
          <p:nvPr>
            <p:ph type="subTitle" idx="1"/>
          </p:nvPr>
        </p:nvSpPr>
        <p:spPr/>
        <p:txBody>
          <a:bodyPr>
            <a:normAutofit fontScale="62500" lnSpcReduction="20000"/>
          </a:bodyPr>
          <a:lstStyle/>
          <a:p>
            <a:r>
              <a:rPr lang="en-US" dirty="0" err="1"/>
              <a:t>Dr</a:t>
            </a:r>
            <a:r>
              <a:rPr lang="en-US" dirty="0"/>
              <a:t> Margaret K Kilonzo</a:t>
            </a:r>
          </a:p>
          <a:p>
            <a:r>
              <a:rPr lang="en-US" dirty="0"/>
              <a:t>Consultant Obstetrician/</a:t>
            </a:r>
            <a:r>
              <a:rPr lang="en-US" dirty="0" err="1"/>
              <a:t>Gynaecologist</a:t>
            </a:r>
            <a:endParaRPr lang="en-US" dirty="0"/>
          </a:p>
          <a:p>
            <a:r>
              <a:rPr lang="en-US" dirty="0"/>
              <a:t>Lecturer, Department of </a:t>
            </a:r>
            <a:r>
              <a:rPr lang="en-US" dirty="0" err="1"/>
              <a:t>Obs</a:t>
            </a:r>
            <a:r>
              <a:rPr lang="en-US" dirty="0"/>
              <a:t>/</a:t>
            </a:r>
            <a:r>
              <a:rPr lang="en-US" dirty="0" err="1"/>
              <a:t>Gyn</a:t>
            </a:r>
            <a:r>
              <a:rPr lang="en-US" dirty="0"/>
              <a:t>, </a:t>
            </a:r>
            <a:r>
              <a:rPr lang="en-US" dirty="0" err="1"/>
              <a:t>UoN</a:t>
            </a:r>
            <a:endParaRPr lang="en-US" dirty="0"/>
          </a:p>
        </p:txBody>
      </p:sp>
    </p:spTree>
    <p:extLst>
      <p:ext uri="{BB962C8B-B14F-4D97-AF65-F5344CB8AC3E}">
        <p14:creationId xmlns:p14="http://schemas.microsoft.com/office/powerpoint/2010/main" val="1788745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Antenatal history</a:t>
            </a:r>
          </a:p>
        </p:txBody>
      </p:sp>
      <p:sp>
        <p:nvSpPr>
          <p:cNvPr id="3" name="Content Placeholder 2"/>
          <p:cNvSpPr>
            <a:spLocks noGrp="1"/>
          </p:cNvSpPr>
          <p:nvPr>
            <p:ph idx="1"/>
          </p:nvPr>
        </p:nvSpPr>
        <p:spPr/>
        <p:txBody>
          <a:bodyPr/>
          <a:lstStyle/>
          <a:p>
            <a:r>
              <a:rPr lang="en-US" dirty="0"/>
              <a:t>Blood pressure trends during the antenatal period</a:t>
            </a:r>
          </a:p>
          <a:p>
            <a:r>
              <a:rPr lang="en-US" dirty="0"/>
              <a:t>Any Obstetrics ultrasounds done, report</a:t>
            </a:r>
          </a:p>
          <a:p>
            <a:r>
              <a:rPr lang="en-US" dirty="0"/>
              <a:t>Antenatal supplements- Iron, folate, calcium, any other</a:t>
            </a:r>
          </a:p>
          <a:p>
            <a:r>
              <a:rPr lang="en-US" dirty="0"/>
              <a:t>Malaria prophylaxis (IPT)</a:t>
            </a:r>
          </a:p>
          <a:p>
            <a:r>
              <a:rPr lang="en-US" dirty="0"/>
              <a:t>Tetanus toxoid injections</a:t>
            </a:r>
          </a:p>
          <a:p>
            <a:r>
              <a:rPr lang="en-US" dirty="0"/>
              <a:t>Deworming</a:t>
            </a:r>
          </a:p>
          <a:p>
            <a:r>
              <a:rPr lang="en-US" dirty="0"/>
              <a:t>Other screening as relevant </a:t>
            </a:r>
            <a:r>
              <a:rPr lang="en-US" dirty="0" err="1"/>
              <a:t>eg</a:t>
            </a:r>
            <a:r>
              <a:rPr lang="en-US" dirty="0"/>
              <a:t> OGTT for the patient with high risk</a:t>
            </a:r>
          </a:p>
          <a:p>
            <a:endParaRPr lang="en-US" dirty="0"/>
          </a:p>
        </p:txBody>
      </p:sp>
    </p:spTree>
    <p:extLst>
      <p:ext uri="{BB962C8B-B14F-4D97-AF65-F5344CB8AC3E}">
        <p14:creationId xmlns:p14="http://schemas.microsoft.com/office/powerpoint/2010/main" val="1733134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a:t>
            </a:r>
            <a:r>
              <a:rPr lang="en-US" dirty="0" err="1"/>
              <a:t>obs</a:t>
            </a:r>
            <a:r>
              <a:rPr lang="en-US" dirty="0"/>
              <a:t>/</a:t>
            </a:r>
            <a:r>
              <a:rPr lang="en-US" dirty="0" err="1"/>
              <a:t>gyn</a:t>
            </a:r>
            <a:r>
              <a:rPr lang="en-US" dirty="0"/>
              <a:t> history</a:t>
            </a:r>
          </a:p>
        </p:txBody>
      </p:sp>
      <p:sp>
        <p:nvSpPr>
          <p:cNvPr id="3" name="Content Placeholder 2"/>
          <p:cNvSpPr>
            <a:spLocks noGrp="1"/>
          </p:cNvSpPr>
          <p:nvPr>
            <p:ph idx="1"/>
          </p:nvPr>
        </p:nvSpPr>
        <p:spPr/>
        <p:txBody>
          <a:bodyPr/>
          <a:lstStyle/>
          <a:p>
            <a:r>
              <a:rPr lang="en-US" dirty="0"/>
              <a:t>History of previous pregnancies- For each pregnancy establish-</a:t>
            </a:r>
          </a:p>
          <a:p>
            <a:pPr lvl="1"/>
            <a:r>
              <a:rPr lang="en-US" dirty="0"/>
              <a:t>Year of delivery/abortion/termination, if termination at what gestation and was an evacuation done</a:t>
            </a:r>
          </a:p>
          <a:p>
            <a:pPr lvl="1"/>
            <a:r>
              <a:rPr lang="en-US" dirty="0"/>
              <a:t>Place of delivery</a:t>
            </a:r>
          </a:p>
          <a:p>
            <a:pPr lvl="1"/>
            <a:r>
              <a:rPr lang="en-US" dirty="0"/>
              <a:t>Gestation at delivery</a:t>
            </a:r>
          </a:p>
          <a:p>
            <a:pPr lvl="1"/>
            <a:r>
              <a:rPr lang="en-US" dirty="0"/>
              <a:t>ANC-Number of visits, antenatal complications- if any seek more information as relevant </a:t>
            </a:r>
            <a:r>
              <a:rPr lang="en-US" dirty="0" err="1"/>
              <a:t>eg</a:t>
            </a:r>
            <a:r>
              <a:rPr lang="en-US" dirty="0"/>
              <a:t> GDM, new HIV diagnosis, DVT </a:t>
            </a:r>
            <a:r>
              <a:rPr lang="en-US" dirty="0" err="1"/>
              <a:t>etc</a:t>
            </a:r>
            <a:endParaRPr lang="en-US" dirty="0"/>
          </a:p>
          <a:p>
            <a:endParaRPr lang="en-US" dirty="0"/>
          </a:p>
        </p:txBody>
      </p:sp>
    </p:spTree>
    <p:extLst>
      <p:ext uri="{BB962C8B-B14F-4D97-AF65-F5344CB8AC3E}">
        <p14:creationId xmlns:p14="http://schemas.microsoft.com/office/powerpoint/2010/main" val="325949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a:t>
            </a:r>
            <a:r>
              <a:rPr lang="en-US" dirty="0" err="1"/>
              <a:t>obs</a:t>
            </a:r>
            <a:r>
              <a:rPr lang="en-US" dirty="0"/>
              <a:t>/</a:t>
            </a:r>
            <a:r>
              <a:rPr lang="en-US" dirty="0" err="1"/>
              <a:t>gyn</a:t>
            </a:r>
            <a:r>
              <a:rPr lang="en-US" dirty="0"/>
              <a:t> history</a:t>
            </a:r>
          </a:p>
        </p:txBody>
      </p:sp>
      <p:sp>
        <p:nvSpPr>
          <p:cNvPr id="3" name="Content Placeholder 2"/>
          <p:cNvSpPr>
            <a:spLocks noGrp="1"/>
          </p:cNvSpPr>
          <p:nvPr>
            <p:ph idx="1"/>
          </p:nvPr>
        </p:nvSpPr>
        <p:spPr/>
        <p:txBody>
          <a:bodyPr>
            <a:normAutofit/>
          </a:bodyPr>
          <a:lstStyle/>
          <a:p>
            <a:pPr lvl="1"/>
            <a:r>
              <a:rPr lang="en-US" dirty="0"/>
              <a:t>Duration of </a:t>
            </a:r>
            <a:r>
              <a:rPr lang="en-US" dirty="0" err="1"/>
              <a:t>labour</a:t>
            </a:r>
            <a:endParaRPr lang="en-US" dirty="0"/>
          </a:p>
          <a:p>
            <a:pPr lvl="1"/>
            <a:r>
              <a:rPr lang="en-US" dirty="0"/>
              <a:t>Mode of delivery – ask indication if mode was C/S or assisted vaginal delivery</a:t>
            </a:r>
          </a:p>
          <a:p>
            <a:pPr lvl="1"/>
            <a:r>
              <a:rPr lang="en-US" dirty="0"/>
              <a:t>Immediate maternal Complications during and after delivery </a:t>
            </a:r>
          </a:p>
          <a:p>
            <a:pPr lvl="1"/>
            <a:r>
              <a:rPr lang="en-US" dirty="0"/>
              <a:t>Sex of baby, Birth weight, Did baby cry immediately, Neonatal complications, Is the baby alive and well, If labor was too long- ask about the babies milestones </a:t>
            </a:r>
          </a:p>
          <a:p>
            <a:pPr lvl="1"/>
            <a:r>
              <a:rPr lang="en-US" dirty="0"/>
              <a:t>Complications during the puerperium</a:t>
            </a:r>
          </a:p>
          <a:p>
            <a:pPr lvl="1"/>
            <a:endParaRPr lang="en-US" dirty="0"/>
          </a:p>
        </p:txBody>
      </p:sp>
    </p:spTree>
    <p:extLst>
      <p:ext uri="{BB962C8B-B14F-4D97-AF65-F5344CB8AC3E}">
        <p14:creationId xmlns:p14="http://schemas.microsoft.com/office/powerpoint/2010/main" val="2879384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776384"/>
            <a:ext cx="9603275" cy="1049235"/>
          </a:xfrm>
        </p:spPr>
        <p:txBody>
          <a:bodyPr/>
          <a:lstStyle/>
          <a:p>
            <a:r>
              <a:rPr lang="en-US" dirty="0"/>
              <a:t>Past </a:t>
            </a:r>
            <a:r>
              <a:rPr lang="en-US" dirty="0" err="1"/>
              <a:t>obs</a:t>
            </a:r>
            <a:r>
              <a:rPr lang="en-US" dirty="0"/>
              <a:t>/</a:t>
            </a:r>
            <a:r>
              <a:rPr lang="en-US" dirty="0" err="1"/>
              <a:t>gyn</a:t>
            </a:r>
            <a:r>
              <a:rPr lang="en-US" dirty="0"/>
              <a:t> history</a:t>
            </a:r>
          </a:p>
        </p:txBody>
      </p:sp>
      <p:sp>
        <p:nvSpPr>
          <p:cNvPr id="3" name="Content Placeholder 2"/>
          <p:cNvSpPr>
            <a:spLocks noGrp="1"/>
          </p:cNvSpPr>
          <p:nvPr>
            <p:ph idx="1"/>
          </p:nvPr>
        </p:nvSpPr>
        <p:spPr/>
        <p:txBody>
          <a:bodyPr>
            <a:normAutofit/>
          </a:bodyPr>
          <a:lstStyle/>
          <a:p>
            <a:r>
              <a:rPr lang="en-US" dirty="0"/>
              <a:t>Menarche</a:t>
            </a:r>
          </a:p>
          <a:p>
            <a:r>
              <a:rPr lang="en-US" dirty="0"/>
              <a:t>Menstrual history- Cycle length- length of duration from start of one </a:t>
            </a:r>
            <a:r>
              <a:rPr lang="en-US" dirty="0" err="1"/>
              <a:t>mense</a:t>
            </a:r>
            <a:r>
              <a:rPr lang="en-US" dirty="0"/>
              <a:t> to the start of the next, Duration of flow, Regularity, +/- </a:t>
            </a:r>
            <a:r>
              <a:rPr lang="en-US" dirty="0" err="1"/>
              <a:t>Dysmenorrhoea</a:t>
            </a:r>
            <a:r>
              <a:rPr lang="en-US" dirty="0"/>
              <a:t>- establish degree, Volume- number of pads used per day and degree of soaking/ presence of lumps or clots, Flow- are there days she has light flow and others heavy flow during a single cycle?</a:t>
            </a:r>
          </a:p>
          <a:p>
            <a:r>
              <a:rPr lang="en-US" dirty="0"/>
              <a:t>Sexual history- Debut, Number of lifetime partners, Dyspareunia, personal history of STI, partners’ history of STI, partners with multiple partners, history of sexual abuse.</a:t>
            </a:r>
          </a:p>
        </p:txBody>
      </p:sp>
    </p:spTree>
    <p:extLst>
      <p:ext uri="{BB962C8B-B14F-4D97-AF65-F5344CB8AC3E}">
        <p14:creationId xmlns:p14="http://schemas.microsoft.com/office/powerpoint/2010/main" val="456109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a:t>
            </a:r>
            <a:r>
              <a:rPr lang="en-US" dirty="0" err="1"/>
              <a:t>obs</a:t>
            </a:r>
            <a:r>
              <a:rPr lang="en-US" dirty="0"/>
              <a:t>/</a:t>
            </a:r>
            <a:r>
              <a:rPr lang="en-US" dirty="0" err="1"/>
              <a:t>gyn</a:t>
            </a:r>
            <a:r>
              <a:rPr lang="en-US" dirty="0"/>
              <a:t> history</a:t>
            </a:r>
          </a:p>
        </p:txBody>
      </p:sp>
      <p:sp>
        <p:nvSpPr>
          <p:cNvPr id="3" name="Content Placeholder 2"/>
          <p:cNvSpPr>
            <a:spLocks noGrp="1"/>
          </p:cNvSpPr>
          <p:nvPr>
            <p:ph idx="1"/>
          </p:nvPr>
        </p:nvSpPr>
        <p:spPr/>
        <p:txBody>
          <a:bodyPr>
            <a:normAutofit/>
          </a:bodyPr>
          <a:lstStyle/>
          <a:p>
            <a:r>
              <a:rPr lang="en-US" dirty="0"/>
              <a:t>Contraception methods ever used. For each method used- Time/year when it was used, Duration of use, reason for discontinuation, side effects experienced.</a:t>
            </a:r>
          </a:p>
          <a:p>
            <a:r>
              <a:rPr lang="en-US" dirty="0"/>
              <a:t>Cervical cancer screening- Previous pap smears/VIA/VILLI done, and the result of each</a:t>
            </a:r>
          </a:p>
          <a:p>
            <a:r>
              <a:rPr lang="en-US" dirty="0"/>
              <a:t> Immunization for HPV.</a:t>
            </a:r>
          </a:p>
          <a:p>
            <a:r>
              <a:rPr lang="en-US" dirty="0"/>
              <a:t>Past </a:t>
            </a:r>
            <a:r>
              <a:rPr lang="en-US" dirty="0" err="1"/>
              <a:t>Gynaecological</a:t>
            </a:r>
            <a:r>
              <a:rPr lang="en-US" dirty="0"/>
              <a:t> surgeries or </a:t>
            </a:r>
            <a:r>
              <a:rPr lang="en-US" dirty="0" err="1"/>
              <a:t>Gynaecological</a:t>
            </a:r>
            <a:r>
              <a:rPr lang="en-US" dirty="0"/>
              <a:t> illnesses- If any surgery – ask about the year, place, indication, complications, results of histology if necessary, further management given for the condition warranting the surgery. For illnesses find out the management and follow up </a:t>
            </a:r>
          </a:p>
          <a:p>
            <a:endParaRPr lang="en-US" dirty="0"/>
          </a:p>
        </p:txBody>
      </p:sp>
    </p:spTree>
    <p:extLst>
      <p:ext uri="{BB962C8B-B14F-4D97-AF65-F5344CB8AC3E}">
        <p14:creationId xmlns:p14="http://schemas.microsoft.com/office/powerpoint/2010/main" val="598614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medical history</a:t>
            </a:r>
          </a:p>
        </p:txBody>
      </p:sp>
      <p:sp>
        <p:nvSpPr>
          <p:cNvPr id="3" name="Content Placeholder 2"/>
          <p:cNvSpPr>
            <a:spLocks noGrp="1"/>
          </p:cNvSpPr>
          <p:nvPr>
            <p:ph idx="1"/>
          </p:nvPr>
        </p:nvSpPr>
        <p:spPr/>
        <p:txBody>
          <a:bodyPr/>
          <a:lstStyle/>
          <a:p>
            <a:r>
              <a:rPr lang="en-US" dirty="0"/>
              <a:t>Previous hospital admissions, if any for what?</a:t>
            </a:r>
          </a:p>
          <a:p>
            <a:r>
              <a:rPr lang="en-US" dirty="0"/>
              <a:t>Chronic medical illnesses- year/age at diagnosis, current and past treatment and follow up</a:t>
            </a:r>
          </a:p>
          <a:p>
            <a:r>
              <a:rPr lang="en-US" dirty="0"/>
              <a:t>Previous surgeries</a:t>
            </a:r>
          </a:p>
          <a:p>
            <a:r>
              <a:rPr lang="en-US" dirty="0"/>
              <a:t>Drug and food allergies</a:t>
            </a:r>
          </a:p>
          <a:p>
            <a:r>
              <a:rPr lang="en-US" dirty="0"/>
              <a:t>History of blood transfusion</a:t>
            </a:r>
          </a:p>
        </p:txBody>
      </p:sp>
    </p:spTree>
    <p:extLst>
      <p:ext uri="{BB962C8B-B14F-4D97-AF65-F5344CB8AC3E}">
        <p14:creationId xmlns:p14="http://schemas.microsoft.com/office/powerpoint/2010/main" val="4007961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B9972-4BCB-413B-8215-6D38A520B7D7}"/>
              </a:ext>
            </a:extLst>
          </p:cNvPr>
          <p:cNvSpPr>
            <a:spLocks noGrp="1"/>
          </p:cNvSpPr>
          <p:nvPr>
            <p:ph type="title"/>
          </p:nvPr>
        </p:nvSpPr>
        <p:spPr/>
        <p:txBody>
          <a:bodyPr/>
          <a:lstStyle/>
          <a:p>
            <a:r>
              <a:rPr lang="en-US" dirty="0"/>
              <a:t>Family social history</a:t>
            </a:r>
          </a:p>
        </p:txBody>
      </p:sp>
      <p:sp>
        <p:nvSpPr>
          <p:cNvPr id="3" name="Content Placeholder 2">
            <a:extLst>
              <a:ext uri="{FF2B5EF4-FFF2-40B4-BE49-F238E27FC236}">
                <a16:creationId xmlns:a16="http://schemas.microsoft.com/office/drawing/2014/main" id="{0FC338CE-852C-4E08-B2E6-CBD04BD3C999}"/>
              </a:ext>
            </a:extLst>
          </p:cNvPr>
          <p:cNvSpPr>
            <a:spLocks noGrp="1"/>
          </p:cNvSpPr>
          <p:nvPr>
            <p:ph idx="1"/>
          </p:nvPr>
        </p:nvSpPr>
        <p:spPr/>
        <p:txBody>
          <a:bodyPr/>
          <a:lstStyle/>
          <a:p>
            <a:r>
              <a:rPr lang="en-US" dirty="0"/>
              <a:t>Parents, siblings</a:t>
            </a:r>
          </a:p>
          <a:p>
            <a:r>
              <a:rPr lang="en-US" dirty="0"/>
              <a:t>Marital status</a:t>
            </a:r>
          </a:p>
          <a:p>
            <a:r>
              <a:rPr lang="en-US" dirty="0"/>
              <a:t>Alcohol smoking, other ‘entertainment’ drugs</a:t>
            </a:r>
          </a:p>
          <a:p>
            <a:r>
              <a:rPr lang="en-US" dirty="0"/>
              <a:t>Education level and Career</a:t>
            </a:r>
          </a:p>
          <a:p>
            <a:r>
              <a:rPr lang="en-US" dirty="0"/>
              <a:t>Chronic illnesses in the family</a:t>
            </a:r>
          </a:p>
          <a:p>
            <a:r>
              <a:rPr lang="en-US" dirty="0"/>
              <a:t>Other familial diseases</a:t>
            </a:r>
          </a:p>
        </p:txBody>
      </p:sp>
    </p:spTree>
    <p:extLst>
      <p:ext uri="{BB962C8B-B14F-4D97-AF65-F5344CB8AC3E}">
        <p14:creationId xmlns:p14="http://schemas.microsoft.com/office/powerpoint/2010/main" val="715053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BBB9-E9B1-491D-9394-392F98F65B35}"/>
              </a:ext>
            </a:extLst>
          </p:cNvPr>
          <p:cNvSpPr>
            <a:spLocks noGrp="1"/>
          </p:cNvSpPr>
          <p:nvPr>
            <p:ph type="title"/>
          </p:nvPr>
        </p:nvSpPr>
        <p:spPr/>
        <p:txBody>
          <a:bodyPr/>
          <a:lstStyle/>
          <a:p>
            <a:r>
              <a:rPr lang="en-US" dirty="0"/>
              <a:t>Systemic enquiry</a:t>
            </a:r>
          </a:p>
        </p:txBody>
      </p:sp>
      <p:sp>
        <p:nvSpPr>
          <p:cNvPr id="3" name="Content Placeholder 2">
            <a:extLst>
              <a:ext uri="{FF2B5EF4-FFF2-40B4-BE49-F238E27FC236}">
                <a16:creationId xmlns:a16="http://schemas.microsoft.com/office/drawing/2014/main" id="{D97301FF-CAEE-4F89-B08C-CFBDE4334BA9}"/>
              </a:ext>
            </a:extLst>
          </p:cNvPr>
          <p:cNvSpPr>
            <a:spLocks noGrp="1"/>
          </p:cNvSpPr>
          <p:nvPr>
            <p:ph idx="1"/>
          </p:nvPr>
        </p:nvSpPr>
        <p:spPr/>
        <p:txBody>
          <a:bodyPr/>
          <a:lstStyle/>
          <a:p>
            <a:r>
              <a:rPr lang="en-US" dirty="0"/>
              <a:t>Depending on the clinical scenario at hand, document system by system absence or presence of symptoms</a:t>
            </a:r>
          </a:p>
        </p:txBody>
      </p:sp>
    </p:spTree>
    <p:extLst>
      <p:ext uri="{BB962C8B-B14F-4D97-AF65-F5344CB8AC3E}">
        <p14:creationId xmlns:p14="http://schemas.microsoft.com/office/powerpoint/2010/main" val="2409124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EBCE-3D42-442A-B0B5-076EC7EC02FA}"/>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BE84914D-B332-44B1-8F85-C2E6D182D608}"/>
              </a:ext>
            </a:extLst>
          </p:cNvPr>
          <p:cNvSpPr>
            <a:spLocks noGrp="1"/>
          </p:cNvSpPr>
          <p:nvPr>
            <p:ph idx="1"/>
          </p:nvPr>
        </p:nvSpPr>
        <p:spPr/>
        <p:txBody>
          <a:bodyPr/>
          <a:lstStyle/>
          <a:p>
            <a:r>
              <a:rPr lang="en-US" dirty="0"/>
              <a:t>Give a summary entailing key findings in history </a:t>
            </a:r>
            <a:r>
              <a:rPr lang="en-US" dirty="0" err="1"/>
              <a:t>eg</a:t>
            </a:r>
            <a:endParaRPr lang="en-US" dirty="0"/>
          </a:p>
          <a:p>
            <a:r>
              <a:rPr lang="en-US" dirty="0"/>
              <a:t>Jane is a 40 year old para 1 + 0 last delivery 15 years ago with a 3 year history of prolonged heavy menses and abdominal </a:t>
            </a:r>
            <a:r>
              <a:rPr lang="en-US"/>
              <a:t>mass for 1 year.</a:t>
            </a:r>
            <a:endParaRPr lang="en-US" dirty="0"/>
          </a:p>
        </p:txBody>
      </p:sp>
    </p:spTree>
    <p:extLst>
      <p:ext uri="{BB962C8B-B14F-4D97-AF65-F5344CB8AC3E}">
        <p14:creationId xmlns:p14="http://schemas.microsoft.com/office/powerpoint/2010/main" val="340216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a:t>
            </a:r>
          </a:p>
        </p:txBody>
      </p:sp>
      <p:sp>
        <p:nvSpPr>
          <p:cNvPr id="3" name="Content Placeholder 2"/>
          <p:cNvSpPr>
            <a:spLocks noGrp="1"/>
          </p:cNvSpPr>
          <p:nvPr>
            <p:ph idx="1"/>
          </p:nvPr>
        </p:nvSpPr>
        <p:spPr/>
        <p:txBody>
          <a:bodyPr/>
          <a:lstStyle/>
          <a:p>
            <a:r>
              <a:rPr lang="en-US" dirty="0"/>
              <a:t>Greet the patient, introduce yourself, Seek consent to take history</a:t>
            </a:r>
          </a:p>
          <a:p>
            <a:r>
              <a:rPr lang="en-US" dirty="0"/>
              <a:t>Assess need for a chaperone</a:t>
            </a:r>
          </a:p>
          <a:p>
            <a:r>
              <a:rPr lang="en-US" dirty="0"/>
              <a:t>Ensure adequate privacy and lighting</a:t>
            </a:r>
          </a:p>
          <a:p>
            <a:r>
              <a:rPr lang="en-US" dirty="0"/>
              <a:t>Have equipment and materials that may be needed are ready</a:t>
            </a:r>
          </a:p>
          <a:p>
            <a:endParaRPr lang="en-US" dirty="0"/>
          </a:p>
        </p:txBody>
      </p:sp>
    </p:spTree>
    <p:extLst>
      <p:ext uri="{BB962C8B-B14F-4D97-AF65-F5344CB8AC3E}">
        <p14:creationId xmlns:p14="http://schemas.microsoft.com/office/powerpoint/2010/main" val="244775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Name,  Age</a:t>
            </a:r>
          </a:p>
          <a:p>
            <a:r>
              <a:rPr lang="en-US" dirty="0"/>
              <a:t>Parity</a:t>
            </a:r>
          </a:p>
          <a:p>
            <a:pPr lvl="1"/>
            <a:r>
              <a:rPr lang="en-US" dirty="0"/>
              <a:t>Expressed as </a:t>
            </a:r>
            <a:r>
              <a:rPr lang="en-US" b="1" i="1" dirty="0"/>
              <a:t>x + y </a:t>
            </a:r>
            <a:r>
              <a:rPr lang="en-US" dirty="0"/>
              <a:t>Gravida </a:t>
            </a:r>
            <a:r>
              <a:rPr lang="en-US" i="1" dirty="0"/>
              <a:t>z</a:t>
            </a:r>
            <a:r>
              <a:rPr lang="en-US" dirty="0"/>
              <a:t>, where</a:t>
            </a:r>
          </a:p>
          <a:p>
            <a:pPr lvl="1"/>
            <a:r>
              <a:rPr lang="en-US" b="1" i="1" dirty="0"/>
              <a:t> x </a:t>
            </a:r>
            <a:r>
              <a:rPr lang="en-US" dirty="0"/>
              <a:t>is the number of pregnancies the woman has had that were delivered after 20 weeks gestation or fetus was at least 500g whether the fetus was born alive or dead</a:t>
            </a:r>
          </a:p>
          <a:p>
            <a:pPr lvl="1"/>
            <a:r>
              <a:rPr lang="en-US" b="1" i="1" dirty="0"/>
              <a:t>y </a:t>
            </a:r>
            <a:r>
              <a:rPr lang="en-US" dirty="0"/>
              <a:t>is the number of pregnancies the woman has had that were delivered before 20 weeks gestation whether the fetus was born dead or alive but too premature to survive, also includes abortions, ectopic pregnancies and molar pregnancies</a:t>
            </a:r>
          </a:p>
          <a:p>
            <a:pPr lvl="1"/>
            <a:r>
              <a:rPr lang="en-US" dirty="0"/>
              <a:t>Z- sum total of the pregnancies the woman has had, including the current pregnancy</a:t>
            </a:r>
          </a:p>
          <a:p>
            <a:pPr lvl="1"/>
            <a:endParaRPr lang="en-US" dirty="0"/>
          </a:p>
        </p:txBody>
      </p:sp>
    </p:spTree>
    <p:extLst>
      <p:ext uri="{BB962C8B-B14F-4D97-AF65-F5344CB8AC3E}">
        <p14:creationId xmlns:p14="http://schemas.microsoft.com/office/powerpoint/2010/main" val="357794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First day of last menstrual period (LMP)-with a note as to its accuracy, </a:t>
            </a:r>
            <a:r>
              <a:rPr lang="en-US" dirty="0" err="1"/>
              <a:t>eg</a:t>
            </a:r>
            <a:r>
              <a:rPr lang="en-US" dirty="0"/>
              <a:t> she has regular menses and is sure of dates, Was on COCs, is unsure, menses irregular, Unsure of dates, Was she on contraception </a:t>
            </a:r>
          </a:p>
          <a:p>
            <a:r>
              <a:rPr lang="en-US" dirty="0"/>
              <a:t>Expected date of delivery (EDD)- calculated from the LMP  providing a regular 28 day natural cycle in the previous months, using </a:t>
            </a:r>
            <a:r>
              <a:rPr lang="en-US" dirty="0" err="1"/>
              <a:t>Naegeles</a:t>
            </a:r>
            <a:r>
              <a:rPr lang="en-US" dirty="0"/>
              <a:t> rule- Add 7 to the day, Subtract 3 from the month, adjust the year accordingly, EDD given is at 40 weeks</a:t>
            </a:r>
          </a:p>
          <a:p>
            <a:r>
              <a:rPr lang="en-US" dirty="0"/>
              <a:t>Gestation by date- Given in weeks and days, calculated from the LMP or EDD</a:t>
            </a:r>
          </a:p>
        </p:txBody>
      </p:sp>
    </p:spTree>
    <p:extLst>
      <p:ext uri="{BB962C8B-B14F-4D97-AF65-F5344CB8AC3E}">
        <p14:creationId xmlns:p14="http://schemas.microsoft.com/office/powerpoint/2010/main" val="1543879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presenting complains </a:t>
            </a:r>
            <a:br>
              <a:rPr lang="en-US" dirty="0"/>
            </a:br>
            <a:endParaRPr lang="en-US" dirty="0"/>
          </a:p>
        </p:txBody>
      </p:sp>
      <p:sp>
        <p:nvSpPr>
          <p:cNvPr id="3" name="Content Placeholder 2"/>
          <p:cNvSpPr>
            <a:spLocks noGrp="1"/>
          </p:cNvSpPr>
          <p:nvPr>
            <p:ph idx="1"/>
          </p:nvPr>
        </p:nvSpPr>
        <p:spPr/>
        <p:txBody>
          <a:bodyPr/>
          <a:lstStyle/>
          <a:p>
            <a:r>
              <a:rPr lang="en-US" dirty="0"/>
              <a:t>Major problems/symptom that has brought patient to hospital</a:t>
            </a:r>
          </a:p>
          <a:p>
            <a:r>
              <a:rPr lang="en-US" dirty="0"/>
              <a:t>Duration of the chief complains</a:t>
            </a:r>
          </a:p>
          <a:p>
            <a:r>
              <a:rPr lang="en-US" dirty="0"/>
              <a:t>Sort the chief complains in chronological order, from oldest to the most recent</a:t>
            </a:r>
          </a:p>
        </p:txBody>
      </p:sp>
    </p:spTree>
    <p:extLst>
      <p:ext uri="{BB962C8B-B14F-4D97-AF65-F5344CB8AC3E}">
        <p14:creationId xmlns:p14="http://schemas.microsoft.com/office/powerpoint/2010/main" val="67067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0F53B-EBC4-4CEF-95C9-AE8EC87B9757}"/>
              </a:ext>
            </a:extLst>
          </p:cNvPr>
          <p:cNvSpPr>
            <a:spLocks noGrp="1"/>
          </p:cNvSpPr>
          <p:nvPr>
            <p:ph type="title"/>
          </p:nvPr>
        </p:nvSpPr>
        <p:spPr/>
        <p:txBody>
          <a:bodyPr/>
          <a:lstStyle/>
          <a:p>
            <a:r>
              <a:rPr lang="en-US" dirty="0"/>
              <a:t>HISTORY OF PRESENT ILLNESS</a:t>
            </a:r>
          </a:p>
        </p:txBody>
      </p:sp>
      <p:sp>
        <p:nvSpPr>
          <p:cNvPr id="3" name="Content Placeholder 2">
            <a:extLst>
              <a:ext uri="{FF2B5EF4-FFF2-40B4-BE49-F238E27FC236}">
                <a16:creationId xmlns:a16="http://schemas.microsoft.com/office/drawing/2014/main" id="{8862329A-7763-4A18-BF2B-89389B61B64C}"/>
              </a:ext>
            </a:extLst>
          </p:cNvPr>
          <p:cNvSpPr>
            <a:spLocks noGrp="1"/>
          </p:cNvSpPr>
          <p:nvPr>
            <p:ph idx="1"/>
          </p:nvPr>
        </p:nvSpPr>
        <p:spPr/>
        <p:txBody>
          <a:bodyPr>
            <a:normAutofit/>
          </a:bodyPr>
          <a:lstStyle/>
          <a:p>
            <a:r>
              <a:rPr lang="en-US" dirty="0"/>
              <a:t>Describe the onset- When was the patient last well, how or which body part (where) did the problem start.</a:t>
            </a:r>
          </a:p>
          <a:p>
            <a:r>
              <a:rPr lang="en-US" dirty="0"/>
              <a:t>Describe progress/course of the disease</a:t>
            </a:r>
          </a:p>
          <a:p>
            <a:r>
              <a:rPr lang="en-US" dirty="0"/>
              <a:t>Associated factors</a:t>
            </a:r>
          </a:p>
          <a:p>
            <a:r>
              <a:rPr lang="en-US" dirty="0"/>
              <a:t>Group related events and symptoms together </a:t>
            </a:r>
            <a:r>
              <a:rPr lang="en-US" dirty="0" err="1"/>
              <a:t>eg</a:t>
            </a:r>
            <a:r>
              <a:rPr lang="en-US" dirty="0"/>
              <a:t> Per vaginal bleeding associated with lower abdominal pain, dizziness, headaches and a fainting episode.</a:t>
            </a:r>
          </a:p>
        </p:txBody>
      </p:sp>
    </p:spTree>
    <p:extLst>
      <p:ext uri="{BB962C8B-B14F-4D97-AF65-F5344CB8AC3E}">
        <p14:creationId xmlns:p14="http://schemas.microsoft.com/office/powerpoint/2010/main" val="4231740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3C26-E342-42BD-831E-1D67CA256F42}"/>
              </a:ext>
            </a:extLst>
          </p:cNvPr>
          <p:cNvSpPr>
            <a:spLocks noGrp="1"/>
          </p:cNvSpPr>
          <p:nvPr>
            <p:ph type="title"/>
          </p:nvPr>
        </p:nvSpPr>
        <p:spPr/>
        <p:txBody>
          <a:bodyPr/>
          <a:lstStyle/>
          <a:p>
            <a:r>
              <a:rPr lang="en-US" dirty="0"/>
              <a:t>HISTORY OF PRESENT ILLNESS</a:t>
            </a:r>
          </a:p>
        </p:txBody>
      </p:sp>
      <p:sp>
        <p:nvSpPr>
          <p:cNvPr id="3" name="Content Placeholder 2">
            <a:extLst>
              <a:ext uri="{FF2B5EF4-FFF2-40B4-BE49-F238E27FC236}">
                <a16:creationId xmlns:a16="http://schemas.microsoft.com/office/drawing/2014/main" id="{07AAC735-37E0-47FD-9213-F43D731AC783}"/>
              </a:ext>
            </a:extLst>
          </p:cNvPr>
          <p:cNvSpPr>
            <a:spLocks noGrp="1"/>
          </p:cNvSpPr>
          <p:nvPr>
            <p:ph idx="1"/>
          </p:nvPr>
        </p:nvSpPr>
        <p:spPr/>
        <p:txBody>
          <a:bodyPr/>
          <a:lstStyle/>
          <a:p>
            <a:r>
              <a:rPr lang="en-US" dirty="0"/>
              <a:t>Include unrelated direct question responses when there is need to exclude other conditions </a:t>
            </a:r>
            <a:r>
              <a:rPr lang="en-US" dirty="0" err="1"/>
              <a:t>eg.</a:t>
            </a:r>
            <a:r>
              <a:rPr lang="en-US" dirty="0"/>
              <a:t>  A gravid patient at twenty seven weeks gestation by date presenting in ANC with headaches, will directly be asked if she has dizziness, vision abnormalities, epigastric pain if these are not already described by patient as they are important negative points in excluding pre eclampsia with severe features</a:t>
            </a:r>
          </a:p>
          <a:p>
            <a:endParaRPr lang="en-US" dirty="0"/>
          </a:p>
        </p:txBody>
      </p:sp>
    </p:spTree>
    <p:extLst>
      <p:ext uri="{BB962C8B-B14F-4D97-AF65-F5344CB8AC3E}">
        <p14:creationId xmlns:p14="http://schemas.microsoft.com/office/powerpoint/2010/main" val="2833688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4B5C8-85A2-4486-A87A-FB9C2A5DDE23}"/>
              </a:ext>
            </a:extLst>
          </p:cNvPr>
          <p:cNvSpPr>
            <a:spLocks noGrp="1"/>
          </p:cNvSpPr>
          <p:nvPr>
            <p:ph type="title"/>
          </p:nvPr>
        </p:nvSpPr>
        <p:spPr/>
        <p:txBody>
          <a:bodyPr/>
          <a:lstStyle/>
          <a:p>
            <a:r>
              <a:rPr lang="en-US" dirty="0" err="1"/>
              <a:t>hpi</a:t>
            </a:r>
            <a:endParaRPr lang="en-US" dirty="0"/>
          </a:p>
        </p:txBody>
      </p:sp>
      <p:sp>
        <p:nvSpPr>
          <p:cNvPr id="3" name="Content Placeholder 2">
            <a:extLst>
              <a:ext uri="{FF2B5EF4-FFF2-40B4-BE49-F238E27FC236}">
                <a16:creationId xmlns:a16="http://schemas.microsoft.com/office/drawing/2014/main" id="{FB3B19DF-99C0-4DDE-9206-38A3BFD9A9EB}"/>
              </a:ext>
            </a:extLst>
          </p:cNvPr>
          <p:cNvSpPr>
            <a:spLocks noGrp="1"/>
          </p:cNvSpPr>
          <p:nvPr>
            <p:ph idx="1"/>
          </p:nvPr>
        </p:nvSpPr>
        <p:spPr/>
        <p:txBody>
          <a:bodyPr/>
          <a:lstStyle/>
          <a:p>
            <a:r>
              <a:rPr lang="en-US" dirty="0"/>
              <a:t>Relevant past medical history is included in the HPI, for example, a known HIV seropositive patient at term presenting with labor pains- this diagnosis is relevant for labor management, and management of </a:t>
            </a:r>
            <a:r>
              <a:rPr lang="en-US"/>
              <a:t>the baby</a:t>
            </a:r>
            <a:endParaRPr lang="en-US" dirty="0"/>
          </a:p>
          <a:p>
            <a:r>
              <a:rPr lang="en-US" dirty="0"/>
              <a:t>Intervention sought- where, by whom, investigations done, treatment given, plan of management/follow-up</a:t>
            </a:r>
          </a:p>
          <a:p>
            <a:r>
              <a:rPr lang="en-US" dirty="0"/>
              <a:t>HPI should narrate the problem through to the current status</a:t>
            </a:r>
          </a:p>
        </p:txBody>
      </p:sp>
    </p:spTree>
    <p:extLst>
      <p:ext uri="{BB962C8B-B14F-4D97-AF65-F5344CB8AC3E}">
        <p14:creationId xmlns:p14="http://schemas.microsoft.com/office/powerpoint/2010/main" val="3390700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Antenatal history</a:t>
            </a:r>
          </a:p>
        </p:txBody>
      </p:sp>
      <p:sp>
        <p:nvSpPr>
          <p:cNvPr id="3" name="Content Placeholder 2"/>
          <p:cNvSpPr>
            <a:spLocks noGrp="1"/>
          </p:cNvSpPr>
          <p:nvPr>
            <p:ph idx="1"/>
          </p:nvPr>
        </p:nvSpPr>
        <p:spPr/>
        <p:txBody>
          <a:bodyPr>
            <a:normAutofit/>
          </a:bodyPr>
          <a:lstStyle/>
          <a:p>
            <a:r>
              <a:rPr lang="en-US" dirty="0"/>
              <a:t>Has she started ANC, if so where, total number of visits made</a:t>
            </a:r>
          </a:p>
          <a:p>
            <a:r>
              <a:rPr lang="en-US" dirty="0"/>
              <a:t>Any complications during the antenatal period, for any- establish at what gestation it was diagnosed, management offered-if drugs name and dose and follow up</a:t>
            </a:r>
          </a:p>
          <a:p>
            <a:r>
              <a:rPr lang="en-US" dirty="0"/>
              <a:t>Antenatal profiles- Blood group and Rhesus factor, Syphilis screening (VDRL), HIV testing, </a:t>
            </a:r>
            <a:r>
              <a:rPr lang="en-US" dirty="0" err="1"/>
              <a:t>Haemoglobin</a:t>
            </a:r>
            <a:r>
              <a:rPr lang="en-US" dirty="0"/>
              <a:t>, Hepatitis B screening, if any of these profiles tests was abnormal take history on the management offered and follow up</a:t>
            </a:r>
          </a:p>
          <a:p>
            <a:r>
              <a:rPr lang="en-US" dirty="0"/>
              <a:t>If Rhesus neg – was ICT done, was anti-D given and if so when</a:t>
            </a:r>
          </a:p>
          <a:p>
            <a:pPr marL="0" indent="0">
              <a:buNone/>
            </a:pPr>
            <a:endParaRPr lang="en-US" dirty="0"/>
          </a:p>
        </p:txBody>
      </p:sp>
    </p:spTree>
    <p:extLst>
      <p:ext uri="{BB962C8B-B14F-4D97-AF65-F5344CB8AC3E}">
        <p14:creationId xmlns:p14="http://schemas.microsoft.com/office/powerpoint/2010/main" val="18730389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500</TotalTime>
  <Words>1090</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History taking in obstetrics</vt:lpstr>
      <vt:lpstr>Principles</vt:lpstr>
      <vt:lpstr>PowerPoint Presentation</vt:lpstr>
      <vt:lpstr>PowerPoint Presentation</vt:lpstr>
      <vt:lpstr>presenting complains  </vt:lpstr>
      <vt:lpstr>HISTORY OF PRESENT ILLNESS</vt:lpstr>
      <vt:lpstr>HISTORY OF PRESENT ILLNESS</vt:lpstr>
      <vt:lpstr>hpi</vt:lpstr>
      <vt:lpstr>Antenatal history</vt:lpstr>
      <vt:lpstr>Antenatal history</vt:lpstr>
      <vt:lpstr>Past obs/gyn history</vt:lpstr>
      <vt:lpstr>Past obs/gyn history</vt:lpstr>
      <vt:lpstr>Past obs/gyn history</vt:lpstr>
      <vt:lpstr>Past obs/gyn history</vt:lpstr>
      <vt:lpstr>Past medical history</vt:lpstr>
      <vt:lpstr>Family social history</vt:lpstr>
      <vt:lpstr>Systemic enquiry</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taking in obstetrics</dc:title>
  <dc:creator>margaret kilonzo</dc:creator>
  <cp:lastModifiedBy>margaret kilonzo</cp:lastModifiedBy>
  <cp:revision>44</cp:revision>
  <dcterms:created xsi:type="dcterms:W3CDTF">2017-01-11T09:13:52Z</dcterms:created>
  <dcterms:modified xsi:type="dcterms:W3CDTF">2019-01-11T07:38:29Z</dcterms:modified>
</cp:coreProperties>
</file>