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AB4-0002-4225-A584-BCDDCCAE6C8D}" type="datetimeFigureOut">
              <a:rPr lang="en-US" smtClean="0"/>
              <a:t>1/24/2019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AB2D-0AD1-4473-B12A-6A9232C024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AB4-0002-4225-A584-BCDDCCAE6C8D}" type="datetimeFigureOut">
              <a:rPr lang="en-US" smtClean="0"/>
              <a:t>1/24/2019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AB2D-0AD1-4473-B12A-6A9232C024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AB4-0002-4225-A584-BCDDCCAE6C8D}" type="datetimeFigureOut">
              <a:rPr lang="en-US" smtClean="0"/>
              <a:t>1/24/2019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AB2D-0AD1-4473-B12A-6A9232C024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AB4-0002-4225-A584-BCDDCCAE6C8D}" type="datetimeFigureOut">
              <a:rPr lang="en-US" smtClean="0"/>
              <a:t>1/24/2019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AB2D-0AD1-4473-B12A-6A9232C024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AB4-0002-4225-A584-BCDDCCAE6C8D}" type="datetimeFigureOut">
              <a:rPr lang="en-US" smtClean="0"/>
              <a:t>1/24/2019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AB2D-0AD1-4473-B12A-6A9232C024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AB4-0002-4225-A584-BCDDCCAE6C8D}" type="datetimeFigureOut">
              <a:rPr lang="en-US" smtClean="0"/>
              <a:t>1/24/2019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AB2D-0AD1-4473-B12A-6A9232C024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AB4-0002-4225-A584-BCDDCCAE6C8D}" type="datetimeFigureOut">
              <a:rPr lang="en-US" smtClean="0"/>
              <a:t>1/24/2019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AB2D-0AD1-4473-B12A-6A9232C024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AB4-0002-4225-A584-BCDDCCAE6C8D}" type="datetimeFigureOut">
              <a:rPr lang="en-US" smtClean="0"/>
              <a:t>1/24/2019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AB2D-0AD1-4473-B12A-6A9232C024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AB4-0002-4225-A584-BCDDCCAE6C8D}" type="datetimeFigureOut">
              <a:rPr lang="en-US" smtClean="0"/>
              <a:t>1/24/2019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AB2D-0AD1-4473-B12A-6A9232C024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AB4-0002-4225-A584-BCDDCCAE6C8D}" type="datetimeFigureOut">
              <a:rPr lang="en-US" smtClean="0"/>
              <a:t>1/24/2019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AB2D-0AD1-4473-B12A-6A9232C024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AB4-0002-4225-A584-BCDDCCAE6C8D}" type="datetimeFigureOut">
              <a:rPr lang="en-US" smtClean="0"/>
              <a:t>1/24/2019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AB2D-0AD1-4473-B12A-6A9232C024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35AB4-0002-4225-A584-BCDDCCAE6C8D}" type="datetimeFigureOut">
              <a:rPr lang="en-US" smtClean="0"/>
              <a:t>1/24/2019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3AB2D-0AD1-4473-B12A-6A9232C0246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Medical conditions in pregnancy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Dr  Bosire Alex</a:t>
            </a:r>
          </a:p>
          <a:p>
            <a:r>
              <a:rPr lang="en-GB" dirty="0"/>
              <a:t>Lecturer </a:t>
            </a:r>
            <a:r>
              <a:rPr lang="en-GB" dirty="0" err="1"/>
              <a:t>Obs</a:t>
            </a:r>
            <a:r>
              <a:rPr lang="en-GB" dirty="0"/>
              <a:t> </a:t>
            </a:r>
            <a:r>
              <a:rPr lang="en-GB" dirty="0" err="1"/>
              <a:t>gyn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Miscarriage,congenital</a:t>
            </a:r>
            <a:r>
              <a:rPr lang="en-GB" dirty="0"/>
              <a:t> anomalies, sudden </a:t>
            </a:r>
            <a:r>
              <a:rPr lang="en-GB" dirty="0" err="1"/>
              <a:t>fetal</a:t>
            </a:r>
            <a:r>
              <a:rPr lang="en-GB" dirty="0"/>
              <a:t> demise, shoulder </a:t>
            </a:r>
            <a:r>
              <a:rPr lang="en-GB" dirty="0" err="1"/>
              <a:t>dystocia</a:t>
            </a:r>
            <a:r>
              <a:rPr lang="en-GB" dirty="0"/>
              <a:t>, </a:t>
            </a:r>
            <a:r>
              <a:rPr lang="en-GB" dirty="0" err="1"/>
              <a:t>jundice,hypoglycemia,rds</a:t>
            </a:r>
            <a:r>
              <a:rPr lang="en-GB" dirty="0"/>
              <a:t>, birth </a:t>
            </a:r>
            <a:r>
              <a:rPr lang="en-GB" dirty="0" err="1"/>
              <a:t>trauma,operative</a:t>
            </a:r>
            <a:r>
              <a:rPr lang="en-GB" dirty="0"/>
              <a:t> </a:t>
            </a:r>
            <a:r>
              <a:rPr lang="en-GB" dirty="0" err="1"/>
              <a:t>delivieries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Ogtt</a:t>
            </a:r>
            <a:endParaRPr lang="en-GB" dirty="0"/>
          </a:p>
          <a:p>
            <a:r>
              <a:rPr lang="en-GB" dirty="0"/>
              <a:t>High RBS,FBS.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manangement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Diet</a:t>
            </a:r>
          </a:p>
          <a:p>
            <a:r>
              <a:rPr lang="en-GB" dirty="0"/>
              <a:t>Medication – insulin, </a:t>
            </a:r>
            <a:r>
              <a:rPr lang="en-GB" dirty="0" err="1"/>
              <a:t>metformin</a:t>
            </a:r>
            <a:endParaRPr lang="en-GB" dirty="0"/>
          </a:p>
          <a:p>
            <a:r>
              <a:rPr lang="en-GB" dirty="0"/>
              <a:t>Close </a:t>
            </a:r>
            <a:r>
              <a:rPr lang="en-GB" dirty="0" err="1"/>
              <a:t>antepartum</a:t>
            </a:r>
            <a:r>
              <a:rPr lang="en-GB" dirty="0"/>
              <a:t> follow up</a:t>
            </a:r>
          </a:p>
          <a:p>
            <a:r>
              <a:rPr lang="en-GB" dirty="0"/>
              <a:t>Early delivery at 38 weeks</a:t>
            </a:r>
          </a:p>
          <a:p>
            <a:r>
              <a:rPr lang="en-GB" dirty="0"/>
              <a:t>Close post partum follow up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Caused by mycobacterium tuberculosis – non motile acid fast aerobic bacteria</a:t>
            </a:r>
          </a:p>
          <a:p>
            <a:r>
              <a:rPr lang="en-GB" dirty="0"/>
              <a:t>Droplet infection</a:t>
            </a:r>
          </a:p>
          <a:p>
            <a:r>
              <a:rPr lang="en-GB" dirty="0"/>
              <a:t>Common in </a:t>
            </a:r>
            <a:r>
              <a:rPr lang="en-GB" dirty="0" err="1"/>
              <a:t>immunocompromised</a:t>
            </a:r>
            <a:r>
              <a:rPr lang="en-GB" dirty="0"/>
              <a:t> individuals</a:t>
            </a:r>
          </a:p>
          <a:p>
            <a:r>
              <a:rPr lang="en-GB" dirty="0"/>
              <a:t>Can be pulmonary or extra pulmonary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Chronic </a:t>
            </a:r>
            <a:r>
              <a:rPr lang="en-GB" dirty="0" err="1"/>
              <a:t>couhg</a:t>
            </a:r>
            <a:r>
              <a:rPr lang="en-GB" dirty="0"/>
              <a:t> &gt; 2 weeks</a:t>
            </a:r>
          </a:p>
          <a:p>
            <a:r>
              <a:rPr lang="en-GB" dirty="0"/>
              <a:t>Weight loss</a:t>
            </a:r>
          </a:p>
          <a:p>
            <a:r>
              <a:rPr lang="en-GB" dirty="0"/>
              <a:t>Fatigue</a:t>
            </a:r>
          </a:p>
          <a:p>
            <a:r>
              <a:rPr lang="en-GB" dirty="0"/>
              <a:t>Weight loss</a:t>
            </a:r>
          </a:p>
          <a:p>
            <a:r>
              <a:rPr lang="en-GB" dirty="0"/>
              <a:t>Night </a:t>
            </a:r>
            <a:r>
              <a:rPr lang="en-GB" dirty="0" err="1"/>
              <a:t>ssweats</a:t>
            </a:r>
            <a:endParaRPr lang="en-GB" dirty="0"/>
          </a:p>
          <a:p>
            <a:r>
              <a:rPr lang="en-GB" dirty="0"/>
              <a:t>Anorexia</a:t>
            </a:r>
          </a:p>
          <a:p>
            <a:r>
              <a:rPr lang="en-GB" dirty="0"/>
              <a:t>Tests  - </a:t>
            </a:r>
            <a:r>
              <a:rPr lang="en-GB" dirty="0" err="1"/>
              <a:t>cxr</a:t>
            </a:r>
            <a:r>
              <a:rPr lang="en-GB" dirty="0"/>
              <a:t> , tuberculin test, ZN staining sputum/sample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Isoniazid</a:t>
            </a:r>
            <a:r>
              <a:rPr lang="en-GB" dirty="0"/>
              <a:t>/</a:t>
            </a:r>
            <a:r>
              <a:rPr lang="en-GB" dirty="0" err="1"/>
              <a:t>ethambutol</a:t>
            </a:r>
            <a:r>
              <a:rPr lang="en-GB" dirty="0"/>
              <a:t>/</a:t>
            </a:r>
            <a:r>
              <a:rPr lang="en-GB" dirty="0" err="1"/>
              <a:t>rifampicin</a:t>
            </a:r>
            <a:r>
              <a:rPr lang="en-GB" dirty="0"/>
              <a:t> then INH/RIFAMPICIN</a:t>
            </a:r>
          </a:p>
          <a:p>
            <a:r>
              <a:rPr lang="en-GB" dirty="0"/>
              <a:t>Pyridoxine – reduce </a:t>
            </a:r>
            <a:r>
              <a:rPr lang="en-GB" dirty="0" err="1"/>
              <a:t>inh</a:t>
            </a:r>
            <a:r>
              <a:rPr lang="en-GB" dirty="0"/>
              <a:t> b6 def neuropathy</a:t>
            </a:r>
          </a:p>
          <a:p>
            <a:r>
              <a:rPr lang="en-GB" dirty="0"/>
              <a:t>Treat mother once in active disease</a:t>
            </a:r>
          </a:p>
          <a:p>
            <a:r>
              <a:rPr lang="en-GB" dirty="0"/>
              <a:t>BCG vaccination to infant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Urinary tract infection</a:t>
            </a:r>
          </a:p>
          <a:p>
            <a:r>
              <a:rPr lang="en-GB" dirty="0"/>
              <a:t>Caused commonly by gut bacteria – </a:t>
            </a:r>
            <a:r>
              <a:rPr lang="en-GB" dirty="0" err="1"/>
              <a:t>e.g</a:t>
            </a:r>
            <a:r>
              <a:rPr lang="en-GB" dirty="0"/>
              <a:t> </a:t>
            </a:r>
            <a:r>
              <a:rPr lang="en-GB" dirty="0" err="1"/>
              <a:t>Ecoli</a:t>
            </a:r>
            <a:endParaRPr lang="en-GB" dirty="0"/>
          </a:p>
          <a:p>
            <a:r>
              <a:rPr lang="en-GB" dirty="0"/>
              <a:t>Mother more predisposed due to lower immunity, poor </a:t>
            </a:r>
            <a:r>
              <a:rPr lang="en-GB" dirty="0" err="1"/>
              <a:t>mictutrition</a:t>
            </a:r>
            <a:r>
              <a:rPr lang="en-GB" dirty="0"/>
              <a:t> habit, </a:t>
            </a:r>
          </a:p>
          <a:p>
            <a:r>
              <a:rPr lang="en-GB" dirty="0"/>
              <a:t>Can be asymptomatic, acute cystitis , acute </a:t>
            </a:r>
            <a:r>
              <a:rPr lang="en-GB" dirty="0" err="1"/>
              <a:t>pyelonephritis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Symptoms/signs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Fever, </a:t>
            </a:r>
            <a:r>
              <a:rPr lang="en-GB" dirty="0" err="1"/>
              <a:t>dysuria</a:t>
            </a:r>
            <a:r>
              <a:rPr lang="en-GB" dirty="0"/>
              <a:t>, </a:t>
            </a:r>
            <a:r>
              <a:rPr lang="en-GB" dirty="0" err="1"/>
              <a:t>frequency,urgency</a:t>
            </a:r>
            <a:r>
              <a:rPr lang="en-GB" dirty="0"/>
              <a:t>, suprapubic discomfort</a:t>
            </a:r>
          </a:p>
          <a:p>
            <a:r>
              <a:rPr lang="en-GB" dirty="0"/>
              <a:t>Can cause preterm labour and </a:t>
            </a:r>
            <a:r>
              <a:rPr lang="en-GB" dirty="0" err="1"/>
              <a:t>fetal</a:t>
            </a:r>
            <a:r>
              <a:rPr lang="en-GB" dirty="0"/>
              <a:t> death</a:t>
            </a:r>
          </a:p>
          <a:p>
            <a:r>
              <a:rPr lang="en-GB" dirty="0"/>
              <a:t>Tests – urine m/c/s mid stream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Antibiotic and supportive treatment – </a:t>
            </a:r>
            <a:r>
              <a:rPr lang="en-GB" dirty="0" err="1"/>
              <a:t>analgesia,antipyretics</a:t>
            </a:r>
            <a:r>
              <a:rPr lang="en-GB" dirty="0"/>
              <a:t>, increased fluids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Anaemia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Blood level below normal range..</a:t>
            </a:r>
          </a:p>
          <a:p>
            <a:r>
              <a:rPr lang="en-GB" dirty="0"/>
              <a:t>8-10 g/dl</a:t>
            </a:r>
          </a:p>
          <a:p>
            <a:r>
              <a:rPr lang="en-GB" dirty="0"/>
              <a:t>6-8 g/dl</a:t>
            </a:r>
          </a:p>
          <a:p>
            <a:r>
              <a:rPr lang="en-GB" dirty="0"/>
              <a:t>&lt; 6 g/dl</a:t>
            </a:r>
          </a:p>
          <a:p>
            <a:r>
              <a:rPr lang="en-GB" dirty="0"/>
              <a:t>Symptoms of </a:t>
            </a:r>
            <a:r>
              <a:rPr lang="en-GB" dirty="0" err="1"/>
              <a:t>anemia</a:t>
            </a:r>
            <a:r>
              <a:rPr lang="en-GB" dirty="0"/>
              <a:t> – </a:t>
            </a:r>
            <a:r>
              <a:rPr lang="en-GB" dirty="0" err="1"/>
              <a:t>dizziness,fatigue,palpitations</a:t>
            </a:r>
            <a:r>
              <a:rPr lang="en-GB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HIV, Cardiac disease, DM, TB, UTI, </a:t>
            </a:r>
            <a:r>
              <a:rPr lang="en-US" b="1" dirty="0" err="1"/>
              <a:t>Anaemia</a:t>
            </a:r>
            <a:r>
              <a:rPr lang="en-US" b="1" dirty="0"/>
              <a:t>, Thyroid disease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Iron </a:t>
            </a:r>
            <a:r>
              <a:rPr lang="en-GB" dirty="0" err="1"/>
              <a:t>defeciancy</a:t>
            </a:r>
            <a:r>
              <a:rPr lang="en-GB" dirty="0"/>
              <a:t> </a:t>
            </a:r>
            <a:r>
              <a:rPr lang="en-GB" dirty="0" err="1"/>
              <a:t>anemia</a:t>
            </a:r>
            <a:r>
              <a:rPr lang="en-GB" dirty="0"/>
              <a:t> is most </a:t>
            </a:r>
            <a:r>
              <a:rPr lang="en-GB" dirty="0" err="1"/>
              <a:t>comon</a:t>
            </a:r>
            <a:r>
              <a:rPr lang="en-GB" dirty="0"/>
              <a:t> cause in pregnancy</a:t>
            </a:r>
          </a:p>
          <a:p>
            <a:r>
              <a:rPr lang="en-GB" dirty="0"/>
              <a:t> folic </a:t>
            </a:r>
            <a:r>
              <a:rPr lang="en-GB" dirty="0" err="1"/>
              <a:t>defieciency,hemoltyic</a:t>
            </a:r>
            <a:r>
              <a:rPr lang="en-GB" dirty="0"/>
              <a:t>, </a:t>
            </a:r>
            <a:r>
              <a:rPr lang="en-GB" dirty="0" err="1"/>
              <a:t>aplastic</a:t>
            </a:r>
            <a:r>
              <a:rPr lang="en-GB" dirty="0"/>
              <a:t> are other types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Symptoms/signs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Headache,pallor,easy</a:t>
            </a:r>
            <a:r>
              <a:rPr lang="en-GB" dirty="0"/>
              <a:t> </a:t>
            </a:r>
            <a:r>
              <a:rPr lang="en-GB" dirty="0" err="1"/>
              <a:t>fatiguability</a:t>
            </a:r>
            <a:r>
              <a:rPr lang="en-GB" dirty="0"/>
              <a:t>, </a:t>
            </a:r>
            <a:r>
              <a:rPr lang="en-GB" dirty="0" err="1"/>
              <a:t>palpitations,tachycardia</a:t>
            </a:r>
            <a:r>
              <a:rPr lang="en-GB" dirty="0"/>
              <a:t>, </a:t>
            </a:r>
            <a:r>
              <a:rPr lang="en-GB" dirty="0" err="1"/>
              <a:t>dyspnea</a:t>
            </a:r>
            <a:endParaRPr lang="en-GB" dirty="0"/>
          </a:p>
          <a:p>
            <a:r>
              <a:rPr lang="en-GB" dirty="0" err="1"/>
              <a:t>Stomatitis</a:t>
            </a:r>
            <a:r>
              <a:rPr lang="en-GB" dirty="0"/>
              <a:t>, </a:t>
            </a:r>
            <a:r>
              <a:rPr lang="en-GB" dirty="0" err="1"/>
              <a:t>glossitis</a:t>
            </a:r>
            <a:r>
              <a:rPr lang="en-GB" dirty="0"/>
              <a:t>, </a:t>
            </a:r>
            <a:r>
              <a:rPr lang="en-GB" dirty="0" err="1"/>
              <a:t>koilonychia</a:t>
            </a:r>
            <a:endParaRPr lang="en-GB" dirty="0"/>
          </a:p>
          <a:p>
            <a:r>
              <a:rPr lang="en-GB" dirty="0"/>
              <a:t>Complications – </a:t>
            </a:r>
            <a:r>
              <a:rPr lang="en-GB" dirty="0" err="1"/>
              <a:t>iugr</a:t>
            </a:r>
            <a:r>
              <a:rPr lang="en-GB" dirty="0"/>
              <a:t>, preterm labour, </a:t>
            </a:r>
            <a:r>
              <a:rPr lang="en-GB" dirty="0" err="1"/>
              <a:t>ccf</a:t>
            </a:r>
            <a:endParaRPr lang="en-GB" dirty="0"/>
          </a:p>
          <a:p>
            <a:endParaRPr lang="en-GB" dirty="0"/>
          </a:p>
          <a:p>
            <a:r>
              <a:rPr lang="en-GB" dirty="0"/>
              <a:t>Lab – </a:t>
            </a:r>
            <a:r>
              <a:rPr lang="en-GB" dirty="0" err="1"/>
              <a:t>tbc</a:t>
            </a:r>
            <a:r>
              <a:rPr lang="en-GB" dirty="0"/>
              <a:t>, iron studies, </a:t>
            </a:r>
            <a:r>
              <a:rPr lang="en-GB" dirty="0" err="1"/>
              <a:t>Pbf,sickling</a:t>
            </a:r>
            <a:r>
              <a:rPr lang="en-GB" dirty="0"/>
              <a:t> test, bone marrow.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Treat causative factors – </a:t>
            </a:r>
            <a:r>
              <a:rPr lang="en-GB" dirty="0" err="1"/>
              <a:t>malaria,hook</a:t>
            </a:r>
            <a:r>
              <a:rPr lang="en-GB" dirty="0"/>
              <a:t> warms</a:t>
            </a:r>
          </a:p>
          <a:p>
            <a:r>
              <a:rPr lang="en-GB" dirty="0"/>
              <a:t>Replenish iron stores – oral or parental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Thyroid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Most common endocrine disorder in pregnancy</a:t>
            </a:r>
          </a:p>
          <a:p>
            <a:r>
              <a:rPr lang="en-GB" dirty="0"/>
              <a:t>Normal thyroid hormones levels in the newborn are crucial for subsequent brain maturation and intellectual development.</a:t>
            </a:r>
          </a:p>
          <a:p>
            <a:r>
              <a:rPr lang="en-GB" dirty="0"/>
              <a:t>Can be hyper or hypothyroidism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hyperthyroidism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spontaneous abortion, pregnancy-induced hypertension, preterm delivery, </a:t>
            </a:r>
            <a:r>
              <a:rPr lang="en-GB" dirty="0" err="1"/>
              <a:t>anemia</a:t>
            </a:r>
            <a:r>
              <a:rPr lang="en-GB" dirty="0"/>
              <a:t>, higher susceptibility to infections, placental abruption, and, in severe, untreated cases, cardiac arrhythmias, congestive heart failure, and thyroid storm.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. In the </a:t>
            </a:r>
            <a:r>
              <a:rPr lang="en-GB" dirty="0" err="1"/>
              <a:t>fetus</a:t>
            </a:r>
            <a:r>
              <a:rPr lang="en-GB" dirty="0"/>
              <a:t>, possible complications include </a:t>
            </a:r>
            <a:r>
              <a:rPr lang="en-GB" dirty="0" err="1"/>
              <a:t>fetal</a:t>
            </a:r>
            <a:r>
              <a:rPr lang="en-GB" dirty="0"/>
              <a:t> and neonatal hyperthyroidism, intrauterine growth restriction (IUGR), stillbirth, prematurity, and morbidity related to </a:t>
            </a:r>
            <a:r>
              <a:rPr lang="en-GB" dirty="0" err="1"/>
              <a:t>antithyroid</a:t>
            </a:r>
            <a:r>
              <a:rPr lang="en-GB" dirty="0"/>
              <a:t> medications.</a:t>
            </a:r>
          </a:p>
          <a:p>
            <a:r>
              <a:rPr lang="en-GB" dirty="0"/>
              <a:t>Test – TSH-LOW, FT3,FT4 -HIGH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Treatment of hyper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Propothiouracil</a:t>
            </a:r>
            <a:endParaRPr lang="en-GB" dirty="0"/>
          </a:p>
          <a:p>
            <a:r>
              <a:rPr lang="en-GB" dirty="0" err="1"/>
              <a:t>Methimazole</a:t>
            </a:r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Hypothyroidism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Common cause is autoimmune disease</a:t>
            </a:r>
          </a:p>
          <a:p>
            <a:r>
              <a:rPr lang="en-GB" dirty="0"/>
              <a:t>fatigue, sleepiness, lethargy, mental slowing, depression, cold intolerance (very unusual in normal pregnancy), decreased perspiration, hair loss, dry skin, deeper voice or frank hoarseness, weight gain despite poor appetite, constipation, </a:t>
            </a:r>
            <a:r>
              <a:rPr lang="en-GB" dirty="0" err="1"/>
              <a:t>arthralgias</a:t>
            </a:r>
            <a:r>
              <a:rPr lang="en-GB" dirty="0"/>
              <a:t>, muscle aching, stiffness, and </a:t>
            </a:r>
            <a:r>
              <a:rPr lang="en-GB" dirty="0" err="1"/>
              <a:t>paresthesias</a:t>
            </a:r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general slowing of speech and movements, dry and pale or yellowish skin, sparse thin hair, hoarseness, </a:t>
            </a:r>
            <a:r>
              <a:rPr lang="en-GB" dirty="0" err="1"/>
              <a:t>bradycardia</a:t>
            </a:r>
            <a:r>
              <a:rPr lang="en-GB" dirty="0"/>
              <a:t> (also unusual in pregnancy), </a:t>
            </a:r>
            <a:r>
              <a:rPr lang="en-GB" dirty="0" err="1"/>
              <a:t>myxedema</a:t>
            </a:r>
            <a:r>
              <a:rPr lang="en-GB" dirty="0"/>
              <a:t>, </a:t>
            </a:r>
            <a:r>
              <a:rPr lang="en-GB" dirty="0" err="1"/>
              <a:t>hyporeflexia</a:t>
            </a:r>
            <a:r>
              <a:rPr lang="en-GB" dirty="0"/>
              <a:t>, prolonged relaxation of reflexes, carpal tunnel syndrome, and a diffuse or a nodular </a:t>
            </a:r>
            <a:r>
              <a:rPr lang="en-GB" dirty="0" err="1"/>
              <a:t>goiter</a:t>
            </a:r>
            <a:r>
              <a:rPr lang="en-GB" dirty="0"/>
              <a:t>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Implications in pregnancy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Spontaneous abortions</a:t>
            </a:r>
          </a:p>
          <a:p>
            <a:r>
              <a:rPr lang="en-GB" dirty="0"/>
              <a:t>Cognitive defects in baby</a:t>
            </a:r>
          </a:p>
          <a:p>
            <a:r>
              <a:rPr lang="en-GB" dirty="0"/>
              <a:t>Congenital defects</a:t>
            </a:r>
          </a:p>
          <a:p>
            <a:r>
              <a:rPr lang="en-GB" dirty="0"/>
              <a:t>Increase in preeclampsia</a:t>
            </a:r>
          </a:p>
          <a:p>
            <a:r>
              <a:rPr lang="en-GB" dirty="0"/>
              <a:t>Test – high TSH, low FT3,FT4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Human Immunodeficiency virus</a:t>
            </a:r>
          </a:p>
          <a:p>
            <a:r>
              <a:rPr lang="en-GB" dirty="0"/>
              <a:t>Management is important to prevent transmission to unborn child.</a:t>
            </a:r>
          </a:p>
          <a:p>
            <a:r>
              <a:rPr lang="en-GB" dirty="0"/>
              <a:t>Transmission occurs in </a:t>
            </a:r>
            <a:r>
              <a:rPr lang="en-GB" dirty="0" err="1"/>
              <a:t>utero</a:t>
            </a:r>
            <a:r>
              <a:rPr lang="en-GB" dirty="0"/>
              <a:t>, in labour and child birth and while breastfeeding.</a:t>
            </a:r>
          </a:p>
          <a:p>
            <a:r>
              <a:rPr lang="en-GB" dirty="0"/>
              <a:t>Important to investigate for CD4 &amp; viral load to help plan delivery and for follow up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 </a:t>
            </a:r>
            <a:r>
              <a:rPr lang="en-GB" dirty="0" err="1"/>
              <a:t>thyroxine</a:t>
            </a:r>
            <a:endParaRPr lang="en-GB" dirty="0"/>
          </a:p>
          <a:p>
            <a:r>
              <a:rPr lang="en-GB" dirty="0"/>
              <a:t>Demands increase in pregnancy</a:t>
            </a:r>
          </a:p>
          <a:p>
            <a:r>
              <a:rPr lang="en-GB" dirty="0" err="1"/>
              <a:t>Mutlidisciplinary</a:t>
            </a:r>
            <a:r>
              <a:rPr lang="en-GB"/>
              <a:t> approach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Commonly put on first line meds </a:t>
            </a:r>
          </a:p>
          <a:p>
            <a:r>
              <a:rPr lang="en-GB" dirty="0"/>
              <a:t>AZT.3TC/NVP OR AZT/3TC/EFV</a:t>
            </a:r>
          </a:p>
          <a:p>
            <a:r>
              <a:rPr lang="en-GB" dirty="0"/>
              <a:t>Those who are not improving can move to second line </a:t>
            </a:r>
          </a:p>
          <a:p>
            <a:r>
              <a:rPr lang="en-GB" dirty="0"/>
              <a:t>TDF/3TC/NVP OR TDF/3TC/EFV</a:t>
            </a:r>
          </a:p>
          <a:p>
            <a:r>
              <a:rPr lang="en-GB" dirty="0"/>
              <a:t>Daily dosing, life long treatment.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Supportive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Treating opportunistic infections ASAP</a:t>
            </a:r>
          </a:p>
          <a:p>
            <a:r>
              <a:rPr lang="en-GB" dirty="0"/>
              <a:t>Proper diet </a:t>
            </a:r>
          </a:p>
          <a:p>
            <a:r>
              <a:rPr lang="en-GB" dirty="0"/>
              <a:t>Breastfeeding advice.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Cardiac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With </a:t>
            </a:r>
            <a:r>
              <a:rPr lang="en-GB" dirty="0" err="1"/>
              <a:t>improvemnt</a:t>
            </a:r>
            <a:r>
              <a:rPr lang="en-GB" dirty="0"/>
              <a:t> in technology and </a:t>
            </a:r>
            <a:r>
              <a:rPr lang="en-GB" dirty="0" err="1"/>
              <a:t>managment</a:t>
            </a:r>
            <a:r>
              <a:rPr lang="en-GB" dirty="0"/>
              <a:t> of cardiac </a:t>
            </a:r>
            <a:r>
              <a:rPr lang="en-GB" dirty="0" err="1"/>
              <a:t>condiitons</a:t>
            </a:r>
            <a:r>
              <a:rPr lang="en-GB" dirty="0"/>
              <a:t> there is an increase in number of clients who desire pregnancy despite having heart conditions.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ASD</a:t>
            </a:r>
          </a:p>
          <a:p>
            <a:r>
              <a:rPr lang="en-GB" dirty="0"/>
              <a:t>VSD</a:t>
            </a:r>
          </a:p>
          <a:p>
            <a:r>
              <a:rPr lang="en-GB" dirty="0" err="1"/>
              <a:t>Valval</a:t>
            </a:r>
            <a:r>
              <a:rPr lang="en-GB" dirty="0"/>
              <a:t> heart disease – </a:t>
            </a:r>
            <a:r>
              <a:rPr lang="en-GB" dirty="0" err="1"/>
              <a:t>stenosis,regurgitation</a:t>
            </a:r>
            <a:endParaRPr lang="en-GB" dirty="0"/>
          </a:p>
          <a:p>
            <a:r>
              <a:rPr lang="en-GB" dirty="0"/>
              <a:t>Rheumatic heart disease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Multi </a:t>
            </a:r>
            <a:r>
              <a:rPr lang="en-GB" dirty="0" err="1"/>
              <a:t>disiplinary</a:t>
            </a:r>
            <a:r>
              <a:rPr lang="en-GB" dirty="0"/>
              <a:t>  team – cardiac team, neonatologist, </a:t>
            </a:r>
            <a:r>
              <a:rPr lang="en-GB" dirty="0" err="1"/>
              <a:t>obstetrician,midwives</a:t>
            </a:r>
            <a:endParaRPr lang="en-GB" dirty="0"/>
          </a:p>
          <a:p>
            <a:r>
              <a:rPr lang="en-GB" dirty="0"/>
              <a:t>Body changes in pregnancy may unmask a cardiac disease or can mimic cardiac disease -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Diabetes Mellitus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Associated with increase in maternal and </a:t>
            </a:r>
            <a:r>
              <a:rPr lang="en-GB" dirty="0" err="1"/>
              <a:t>fetal</a:t>
            </a:r>
            <a:r>
              <a:rPr lang="en-GB" dirty="0"/>
              <a:t> morbidity and mortality</a:t>
            </a:r>
          </a:p>
          <a:p>
            <a:r>
              <a:rPr lang="en-GB" dirty="0"/>
              <a:t>Commonest non communicable disease and commonest medical complication in </a:t>
            </a:r>
            <a:r>
              <a:rPr lang="en-GB" dirty="0" err="1"/>
              <a:t>pregnnacy</a:t>
            </a:r>
            <a:endParaRPr lang="en-GB" dirty="0"/>
          </a:p>
          <a:p>
            <a:r>
              <a:rPr lang="en-GB" dirty="0"/>
              <a:t>Increase in population due to lifestyle changes</a:t>
            </a:r>
          </a:p>
          <a:p>
            <a:r>
              <a:rPr lang="en-GB" dirty="0"/>
              <a:t>Type 1 and type 2 and gestational diabetes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3611</TotalTime>
  <Words>715</Words>
  <Application>Microsoft Office PowerPoint</Application>
  <PresentationFormat>On-screen Show (4:3)</PresentationFormat>
  <Paragraphs>114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Medical conditions in pregnancy</vt:lpstr>
      <vt:lpstr>PowerPoint Presentation</vt:lpstr>
      <vt:lpstr>HIV</vt:lpstr>
      <vt:lpstr>PowerPoint Presentation</vt:lpstr>
      <vt:lpstr>Supportive therapy</vt:lpstr>
      <vt:lpstr>Cardiac disease</vt:lpstr>
      <vt:lpstr>types</vt:lpstr>
      <vt:lpstr>PowerPoint Presentation</vt:lpstr>
      <vt:lpstr>Diabetes Mellitus</vt:lpstr>
      <vt:lpstr>PowerPoint Presentation</vt:lpstr>
      <vt:lpstr>diagnosis</vt:lpstr>
      <vt:lpstr>manangement</vt:lpstr>
      <vt:lpstr>TB</vt:lpstr>
      <vt:lpstr>symptoms</vt:lpstr>
      <vt:lpstr>Treatment</vt:lpstr>
      <vt:lpstr>UTI</vt:lpstr>
      <vt:lpstr>Symptoms/signs</vt:lpstr>
      <vt:lpstr>Treatment</vt:lpstr>
      <vt:lpstr>Anaemia</vt:lpstr>
      <vt:lpstr>PowerPoint Presentation</vt:lpstr>
      <vt:lpstr>Symptoms/signs</vt:lpstr>
      <vt:lpstr>Management</vt:lpstr>
      <vt:lpstr>Thyroid disease</vt:lpstr>
      <vt:lpstr>hyperthyroidism</vt:lpstr>
      <vt:lpstr>PowerPoint Presentation</vt:lpstr>
      <vt:lpstr>Treatment of hyper</vt:lpstr>
      <vt:lpstr>Hypothyroidism</vt:lpstr>
      <vt:lpstr>SIGNS</vt:lpstr>
      <vt:lpstr>Implications in pregnancy</vt:lpstr>
      <vt:lpstr>treatment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conditions in pregnancy</dc:title>
  <dc:creator>ALEX</dc:creator>
  <cp:lastModifiedBy>Stavan Munshi</cp:lastModifiedBy>
  <cp:revision>141</cp:revision>
  <dcterms:created xsi:type="dcterms:W3CDTF">2016-03-08T16:22:14Z</dcterms:created>
  <dcterms:modified xsi:type="dcterms:W3CDTF">2019-01-24T07:46:49Z</dcterms:modified>
</cp:coreProperties>
</file>