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88" r:id="rId4"/>
    <p:sldId id="282" r:id="rId5"/>
    <p:sldId id="287" r:id="rId6"/>
    <p:sldId id="263" r:id="rId7"/>
    <p:sldId id="259" r:id="rId8"/>
    <p:sldId id="260" r:id="rId9"/>
    <p:sldId id="280" r:id="rId10"/>
    <p:sldId id="281" r:id="rId11"/>
    <p:sldId id="261" r:id="rId12"/>
    <p:sldId id="265" r:id="rId13"/>
    <p:sldId id="264" r:id="rId14"/>
    <p:sldId id="266" r:id="rId15"/>
    <p:sldId id="279" r:id="rId16"/>
    <p:sldId id="271" r:id="rId17"/>
    <p:sldId id="278" r:id="rId18"/>
    <p:sldId id="272" r:id="rId19"/>
    <p:sldId id="273" r:id="rId20"/>
    <p:sldId id="267" r:id="rId21"/>
    <p:sldId id="268" r:id="rId22"/>
    <p:sldId id="27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9"/>
    <p:restoredTop sz="92722"/>
  </p:normalViewPr>
  <p:slideViewPr>
    <p:cSldViewPr>
      <p:cViewPr varScale="1">
        <p:scale>
          <a:sx n="56" d="100"/>
          <a:sy n="56" d="100"/>
        </p:scale>
        <p:origin x="8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53074-C1D5-4516-8B85-B18A58E2ABAF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5B359-7F44-47A4-B2A9-C2D50200D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F1D4C-3F7F-494C-A600-2DF8E56A8D1E}" type="slidenum">
              <a:rPr lang="ar-SA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215916-0E52-4D4F-BAE7-D4A10FD08FDA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3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FB0CE-1B7D-4491-A2C9-D3F00D4B82A9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DDFD4-F488-41BB-B514-6B48D0A946AC}" type="slidenum">
              <a:rPr lang="en-US"/>
              <a:pPr/>
              <a:t>20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11058-7367-404F-B7FD-E4C35EE5EEFA}" type="slidenum">
              <a:rPr lang="en-US"/>
              <a:pPr/>
              <a:t>21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B22D0-CC94-4E96-A417-0BE8464A7C81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718EC2-6ACF-4802-B4B8-ADAECCB819E9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7CD17B-4F4A-4D00-981A-6A2A1C6210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Antepartum Hemorrhage</a:t>
            </a:r>
            <a:br>
              <a:rPr lang="en-US" dirty="0"/>
            </a:br>
            <a:r>
              <a:rPr lang="en-US" dirty="0"/>
              <a:t>Year 3 lecture</a:t>
            </a:r>
            <a:br>
              <a:rPr lang="en-US" dirty="0"/>
            </a:br>
            <a:r>
              <a:rPr lang="en-US" dirty="0"/>
              <a:t>2019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57600"/>
            <a:ext cx="6400800" cy="1219200"/>
          </a:xfrm>
        </p:spPr>
        <p:txBody>
          <a:bodyPr/>
          <a:lstStyle/>
          <a:p>
            <a:pPr algn="l"/>
            <a:r>
              <a:rPr lang="en-GB" dirty="0"/>
              <a:t>Prof. Zahida Qureshi	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F17DE-252C-CF4F-A7D1-FCA5AD582342}"/>
              </a:ext>
            </a:extLst>
          </p:cNvPr>
          <p:cNvSpPr txBox="1"/>
          <p:nvPr/>
        </p:nvSpPr>
        <p:spPr>
          <a:xfrm>
            <a:off x="1258645" y="258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E9BAA-FFB0-9C4E-BB69-4868B38873A3}"/>
              </a:ext>
            </a:extLst>
          </p:cNvPr>
          <p:cNvSpPr txBox="1"/>
          <p:nvPr/>
        </p:nvSpPr>
        <p:spPr>
          <a:xfrm>
            <a:off x="-967409" y="1338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9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Types of Placenta </a:t>
            </a:r>
            <a:r>
              <a:rPr lang="en-US" dirty="0" err="1"/>
              <a:t>praevia</a:t>
            </a:r>
            <a:r>
              <a:rPr lang="en-US" dirty="0"/>
              <a:t> I-IV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57400"/>
            <a:ext cx="868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Placenta </a:t>
            </a:r>
            <a:r>
              <a:rPr lang="en-US" dirty="0" err="1"/>
              <a:t>Previa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98362"/>
            <a:ext cx="3581400" cy="3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6" descr="complete placenta prev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2" y="1752600"/>
            <a:ext cx="352920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31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Abruptio Placentae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Is premature separation of a normally implanted placenta, may be precipitated by a sudden increase in blood pressure or trauma </a:t>
            </a:r>
          </a:p>
          <a:p>
            <a:pPr algn="l" rtl="0"/>
            <a:r>
              <a:rPr lang="en-US" dirty="0"/>
              <a:t>Fetal parts are difficult to feel.</a:t>
            </a:r>
          </a:p>
          <a:p>
            <a:pPr algn="l" rtl="0"/>
            <a:r>
              <a:rPr lang="en-US" dirty="0"/>
              <a:t>Feta heart sound may be absent</a:t>
            </a:r>
          </a:p>
          <a:p>
            <a:pPr algn="l" rtl="0"/>
            <a:r>
              <a:rPr lang="en-US" dirty="0"/>
              <a:t>Signs of </a:t>
            </a:r>
            <a:r>
              <a:rPr lang="en-US" dirty="0" err="1"/>
              <a:t>hypovolemia</a:t>
            </a:r>
            <a:r>
              <a:rPr lang="en-US" dirty="0"/>
              <a:t> </a:t>
            </a:r>
          </a:p>
          <a:p>
            <a:pPr algn="l" rtl="0"/>
            <a:r>
              <a:rPr lang="en-US" dirty="0" err="1"/>
              <a:t>Coagulopathies</a:t>
            </a:r>
            <a:r>
              <a:rPr lang="en-US" dirty="0"/>
              <a:t> occur in 30% of cases</a:t>
            </a:r>
          </a:p>
        </p:txBody>
      </p:sp>
    </p:spTree>
    <p:extLst>
      <p:ext uri="{BB962C8B-B14F-4D97-AF65-F5344CB8AC3E}">
        <p14:creationId xmlns:p14="http://schemas.microsoft.com/office/powerpoint/2010/main" val="97984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59435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8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3267" y="257175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altLang="zh-CN">
                <a:ea typeface="宋体" pitchFamily="2" charset="-122"/>
                <a:cs typeface="Tahoma" charset="0"/>
              </a:rPr>
              <a:t>Sher’s Classification - Abruption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98500" y="1447800"/>
            <a:ext cx="24384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  <a:cs typeface="Tahoma" charset="0"/>
              </a:rPr>
              <a:t>Grade I</a:t>
            </a:r>
          </a:p>
          <a:p>
            <a:pPr>
              <a:lnSpc>
                <a:spcPct val="90000"/>
              </a:lnSpc>
            </a:pPr>
            <a:endParaRPr lang="en-US" altLang="zh-CN" sz="3200" dirty="0">
              <a:ea typeface="宋体" pitchFamily="2" charset="-122"/>
              <a:cs typeface="Tahoma" charset="0"/>
            </a:endParaRPr>
          </a:p>
          <a:p>
            <a:pPr>
              <a:lnSpc>
                <a:spcPct val="90000"/>
              </a:lnSpc>
            </a:pPr>
            <a:endParaRPr lang="en-US" altLang="zh-CN" sz="3200" dirty="0">
              <a:ea typeface="宋体" pitchFamily="2" charset="-122"/>
              <a:cs typeface="Tahoma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  <a:cs typeface="Tahoma" charset="0"/>
              </a:rPr>
              <a:t>Grade II</a:t>
            </a:r>
          </a:p>
          <a:p>
            <a:pPr>
              <a:lnSpc>
                <a:spcPct val="90000"/>
              </a:lnSpc>
            </a:pPr>
            <a:endParaRPr lang="en-US" altLang="zh-CN" sz="3200" dirty="0">
              <a:ea typeface="宋体" pitchFamily="2" charset="-122"/>
              <a:cs typeface="Tahoma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  <a:cs typeface="Tahoma" charset="0"/>
              </a:rPr>
              <a:t>Grade III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  <a:cs typeface="Tahoma" charset="0"/>
              </a:rPr>
              <a:t>III A</a:t>
            </a:r>
          </a:p>
          <a:p>
            <a:pPr lvl="1">
              <a:lnSpc>
                <a:spcPct val="90000"/>
              </a:lnSpc>
            </a:pPr>
            <a:r>
              <a:rPr lang="en-US" altLang="zh-CN" sz="3200" dirty="0">
                <a:ea typeface="宋体" pitchFamily="2" charset="-122"/>
                <a:cs typeface="Tahoma" charset="0"/>
              </a:rPr>
              <a:t>III B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352800" y="1447800"/>
            <a:ext cx="5334000" cy="449580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en-US" altLang="zh-CN" sz="3200">
                <a:ea typeface="宋体" pitchFamily="2" charset="-122"/>
                <a:cs typeface="Tahoma" charset="0"/>
              </a:rPr>
              <a:t>Mild, often identified at delivery with retroplacental clot </a:t>
            </a:r>
          </a:p>
          <a:p>
            <a:pPr marL="0" indent="0">
              <a:buFontTx/>
              <a:buNone/>
            </a:pPr>
            <a:r>
              <a:rPr lang="en-US" altLang="zh-CN" sz="3200">
                <a:ea typeface="宋体" pitchFamily="2" charset="-122"/>
                <a:cs typeface="Tahoma" charset="0"/>
              </a:rPr>
              <a:t>Symptomatic, tender abdomen and live fetus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zh-CN" sz="3200">
                <a:ea typeface="宋体" pitchFamily="2" charset="-122"/>
                <a:cs typeface="Tahoma" charset="0"/>
              </a:rPr>
              <a:t>Severe, with fetal demise </a:t>
            </a:r>
          </a:p>
          <a:p>
            <a:pPr lvl="1">
              <a:buFont typeface="Monotype Sorts" pitchFamily="2" charset="2"/>
              <a:buNone/>
            </a:pPr>
            <a:r>
              <a:rPr lang="en-US" altLang="zh-CN" sz="3200">
                <a:ea typeface="宋体" pitchFamily="2" charset="-122"/>
                <a:cs typeface="Tahoma" charset="0"/>
              </a:rPr>
              <a:t>- without coagulopathy (2/3)  </a:t>
            </a:r>
          </a:p>
          <a:p>
            <a:pPr lvl="1">
              <a:buFont typeface="Monotype Sorts" pitchFamily="2" charset="2"/>
              <a:buNone/>
            </a:pPr>
            <a:r>
              <a:rPr lang="en-US" altLang="zh-CN" sz="3200">
                <a:ea typeface="宋体" pitchFamily="2" charset="-122"/>
                <a:cs typeface="Tahoma" charset="0"/>
              </a:rPr>
              <a:t>- with coagulopathy (1/3)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787400" y="5832477"/>
            <a:ext cx="780203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Sher G, </a:t>
            </a:r>
            <a:r>
              <a:rPr lang="en-US" sz="1400" dirty="0" err="1"/>
              <a:t>Statland</a:t>
            </a:r>
            <a:r>
              <a:rPr lang="en-US" sz="1400" dirty="0"/>
              <a:t> BE. </a:t>
            </a:r>
            <a:r>
              <a:rPr lang="en-US" sz="1400" dirty="0" err="1"/>
              <a:t>Abruptio</a:t>
            </a:r>
            <a:r>
              <a:rPr lang="en-US" sz="1400" dirty="0"/>
              <a:t> placentae with coagulopathy: a rational basis for management.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Obstet</a:t>
            </a:r>
            <a:r>
              <a:rPr lang="en-US" sz="1400" i="1" dirty="0"/>
              <a:t> </a:t>
            </a:r>
            <a:r>
              <a:rPr lang="en-US" sz="1400" i="1" dirty="0" err="1"/>
              <a:t>Gynecol</a:t>
            </a:r>
            <a:r>
              <a:rPr lang="en-US" sz="1400" dirty="0"/>
              <a:t> 1985;28(1):15-23.</a:t>
            </a:r>
          </a:p>
          <a:p>
            <a:endParaRPr lang="en-US" sz="1400" dirty="0"/>
          </a:p>
          <a:p>
            <a:pPr algn="r"/>
            <a:r>
              <a:rPr lang="en-US" sz="1800" dirty="0">
                <a:latin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7186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Retro-placental clot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0" y="2682081"/>
            <a:ext cx="4445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8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Physical examination</a:t>
            </a:r>
          </a:p>
          <a:p>
            <a:pPr lvl="1"/>
            <a:r>
              <a:rPr lang="en-US" dirty="0"/>
              <a:t>General examination</a:t>
            </a:r>
          </a:p>
          <a:p>
            <a:pPr lvl="1"/>
            <a:r>
              <a:rPr lang="en-US" dirty="0"/>
              <a:t>Vital signs</a:t>
            </a:r>
          </a:p>
          <a:p>
            <a:pPr lvl="1"/>
            <a:r>
              <a:rPr lang="en-US" dirty="0"/>
              <a:t>Speculum examination: contraindicated if PP is suspected</a:t>
            </a:r>
          </a:p>
          <a:p>
            <a:pPr lvl="1"/>
            <a:r>
              <a:rPr lang="en-US" dirty="0"/>
              <a:t>Ultrasound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Differences between PP and 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Painless bleeding</a:t>
            </a:r>
          </a:p>
          <a:p>
            <a:r>
              <a:rPr lang="en-US" dirty="0"/>
              <a:t>Unprovoked usually</a:t>
            </a:r>
          </a:p>
          <a:p>
            <a:r>
              <a:rPr lang="en-US" dirty="0"/>
              <a:t>Clinical presentation corresponds with amount of blood loss</a:t>
            </a:r>
          </a:p>
          <a:p>
            <a:r>
              <a:rPr lang="en-US" dirty="0"/>
              <a:t>Baby usually alive</a:t>
            </a:r>
          </a:p>
          <a:p>
            <a:r>
              <a:rPr lang="en-US" dirty="0" err="1"/>
              <a:t>malpresentations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Painful bleeding</a:t>
            </a:r>
          </a:p>
          <a:p>
            <a:r>
              <a:rPr lang="en-US" dirty="0"/>
              <a:t>Trigger can be found eg PET, trauma</a:t>
            </a:r>
          </a:p>
          <a:p>
            <a:r>
              <a:rPr lang="en-US" dirty="0"/>
              <a:t>Clinical presentation not in keeping with amount of blood loss</a:t>
            </a:r>
          </a:p>
          <a:p>
            <a:r>
              <a:rPr lang="en-US" dirty="0"/>
              <a:t>Baby could be dead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Supportive management</a:t>
            </a:r>
          </a:p>
          <a:p>
            <a:r>
              <a:rPr lang="en-US" dirty="0"/>
              <a:t>Two large bore intravenous </a:t>
            </a:r>
            <a:r>
              <a:rPr lang="en-US" dirty="0" err="1"/>
              <a:t>cannulae</a:t>
            </a:r>
            <a:endParaRPr lang="en-US" dirty="0"/>
          </a:p>
          <a:p>
            <a:r>
              <a:rPr lang="en-US" dirty="0"/>
              <a:t>Draw blood for CBC, GXM, Coagulation profile</a:t>
            </a:r>
          </a:p>
          <a:p>
            <a:r>
              <a:rPr lang="en-US" dirty="0"/>
              <a:t>Fluid resuscitation</a:t>
            </a:r>
          </a:p>
          <a:p>
            <a:r>
              <a:rPr lang="en-US" dirty="0"/>
              <a:t>Blood transfusion if indicated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Definitive management</a:t>
            </a:r>
          </a:p>
          <a:p>
            <a:r>
              <a:rPr lang="en-US" dirty="0"/>
              <a:t>Depends on gestational age, fetal and maternal status</a:t>
            </a:r>
          </a:p>
          <a:p>
            <a:r>
              <a:rPr lang="en-US" dirty="0"/>
              <a:t>For Pp also depends on grade of praevia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mother and or baby unstable, </a:t>
            </a:r>
            <a:r>
              <a:rPr lang="en-US" dirty="0" err="1"/>
              <a:t>stabilise</a:t>
            </a:r>
            <a:r>
              <a:rPr lang="en-US" dirty="0"/>
              <a:t> the mother then deliver as soon as possible through caesarean section</a:t>
            </a:r>
          </a:p>
          <a:p>
            <a:r>
              <a:rPr lang="en-US" dirty="0"/>
              <a:t>If mother and baby stable, do conservative management till term</a:t>
            </a:r>
          </a:p>
          <a:p>
            <a:r>
              <a:rPr lang="en-US" dirty="0"/>
              <a:t>Pp grade 1 and 2a…..can deliver vaginally</a:t>
            </a:r>
          </a:p>
          <a:p>
            <a:r>
              <a:rPr lang="en-US" dirty="0"/>
              <a:t>Pp grade 2b-4…deliver through </a:t>
            </a:r>
            <a:r>
              <a:rPr lang="en-US" dirty="0" err="1"/>
              <a:t>caeserean</a:t>
            </a:r>
            <a:r>
              <a:rPr lang="en-US" dirty="0"/>
              <a:t> section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9925"/>
          </a:xfrm>
        </p:spPr>
        <p:txBody>
          <a:bodyPr>
            <a:normAutofit fontScale="70000" lnSpcReduction="20000"/>
          </a:bodyPr>
          <a:lstStyle/>
          <a:p>
            <a:pPr algn="l"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2800" b="1" dirty="0"/>
              <a:t>Definition:</a:t>
            </a:r>
          </a:p>
          <a:p>
            <a:r>
              <a:rPr lang="en-US" sz="2800" dirty="0"/>
              <a:t> APH is bleeding from or within the genital tract or </a:t>
            </a:r>
          </a:p>
          <a:p>
            <a:pPr marL="273050" indent="-273050"/>
            <a:r>
              <a:rPr lang="en-AU" sz="2800" dirty="0"/>
              <a:t>Per </a:t>
            </a:r>
            <a:r>
              <a:rPr lang="en-AU" sz="2800" dirty="0" err="1"/>
              <a:t>vaginum</a:t>
            </a:r>
            <a:r>
              <a:rPr lang="en-AU" sz="2800" dirty="0"/>
              <a:t> blood loss &gt;15 ml </a:t>
            </a:r>
          </a:p>
          <a:p>
            <a:pPr marL="273050" indent="-273050"/>
            <a:r>
              <a:rPr lang="en-AU" sz="2800" dirty="0"/>
              <a:t>Cut off gestation varies </a:t>
            </a:r>
          </a:p>
          <a:p>
            <a:pPr marL="638810" lvl="1" indent="-273050"/>
            <a:r>
              <a:rPr lang="en-AU" sz="2600" dirty="0"/>
              <a:t>After 24 week and </a:t>
            </a:r>
          </a:p>
          <a:p>
            <a:pPr marL="638810" lvl="1" indent="-273050"/>
            <a:r>
              <a:rPr lang="en-AU" sz="2600" dirty="0"/>
              <a:t>28W used as the lower cut point in our set up</a:t>
            </a:r>
          </a:p>
          <a:p>
            <a:pPr marL="638810" lvl="1" indent="-273050"/>
            <a:r>
              <a:rPr lang="en-AU" sz="2600" dirty="0"/>
              <a:t>And prior to the birth of the baby.</a:t>
            </a:r>
          </a:p>
          <a:p>
            <a:pPr marL="273050" indent="-273050"/>
            <a:endParaRPr lang="en-AU" sz="2800" dirty="0"/>
          </a:p>
          <a:p>
            <a:pPr marL="273050" indent="-273050">
              <a:buNone/>
            </a:pPr>
            <a:r>
              <a:rPr lang="en-AU" sz="2800" b="1" dirty="0"/>
              <a:t>prevalence</a:t>
            </a:r>
          </a:p>
          <a:p>
            <a:pPr marL="273050" indent="-273050"/>
            <a:r>
              <a:rPr lang="en-AU" sz="2800" dirty="0"/>
              <a:t>5% of all pregnancies</a:t>
            </a:r>
          </a:p>
          <a:p>
            <a:pPr marL="273050" indent="-273050"/>
            <a:r>
              <a:rPr lang="en-AU" sz="2800" dirty="0"/>
              <a:t>Accounts for 20 -25% of perinatal mortality</a:t>
            </a:r>
          </a:p>
          <a:p>
            <a:endParaRPr lang="en-US" sz="2800" dirty="0"/>
          </a:p>
          <a:p>
            <a:pPr algn="l">
              <a:buFont typeface="Wingdings" pitchFamily="2" charset="2"/>
              <a:buNone/>
            </a:pPr>
            <a:r>
              <a:rPr lang="en-US" sz="2800" b="1" dirty="0"/>
              <a:t>Causes:</a:t>
            </a:r>
          </a:p>
          <a:p>
            <a:pPr algn="l" rtl="0"/>
            <a:r>
              <a:rPr lang="en-US" sz="2800" dirty="0"/>
              <a:t>Placenta previa </a:t>
            </a:r>
            <a:r>
              <a:rPr lang="en-US" sz="2000" dirty="0"/>
              <a:t>      </a:t>
            </a:r>
          </a:p>
          <a:p>
            <a:pPr algn="l" rtl="0"/>
            <a:r>
              <a:rPr lang="en-US" sz="2800" dirty="0" err="1"/>
              <a:t>Abruptio</a:t>
            </a:r>
            <a:r>
              <a:rPr lang="en-US" sz="2800" dirty="0"/>
              <a:t> placentae</a:t>
            </a:r>
          </a:p>
          <a:p>
            <a:pPr algn="l" rtl="0"/>
            <a:r>
              <a:rPr lang="en-US" sz="2800" dirty="0"/>
              <a:t>Local causes: trauma, infection, tumors.</a:t>
            </a:r>
          </a:p>
          <a:p>
            <a:pPr algn="l" rtl="0"/>
            <a:r>
              <a:rPr lang="en-US" sz="2800" dirty="0"/>
              <a:t>Vasa previa</a:t>
            </a:r>
          </a:p>
          <a:p>
            <a:r>
              <a:rPr lang="en-US" sz="2800" dirty="0" err="1"/>
              <a:t>Coaugulopathy</a:t>
            </a:r>
            <a:endParaRPr lang="en-US" sz="2800" dirty="0"/>
          </a:p>
          <a:p>
            <a:r>
              <a:rPr lang="en-US" sz="2800" dirty="0"/>
              <a:t>Ruptured uterus</a:t>
            </a:r>
          </a:p>
          <a:p>
            <a:pPr algn="l" rtl="0"/>
            <a:endParaRPr lang="en-US" sz="2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4C6EE64-D2F4-7D4E-B98B-8D4E6D0D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9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Uterine Rupture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idx="1"/>
          </p:nvPr>
        </p:nvSpPr>
        <p:spPr>
          <a:xfrm>
            <a:off x="698500" y="1447800"/>
            <a:ext cx="7772400" cy="4808538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Occult dehiscence vs. symptomatic rupture </a:t>
            </a:r>
          </a:p>
          <a:p>
            <a:r>
              <a:rPr lang="en-US" altLang="zh-CN" dirty="0">
                <a:ea typeface="宋体" pitchFamily="2" charset="-122"/>
              </a:rPr>
              <a:t>0.03-0.08% of all women</a:t>
            </a:r>
          </a:p>
          <a:p>
            <a:r>
              <a:rPr lang="en-US" altLang="zh-CN" dirty="0">
                <a:ea typeface="宋体" pitchFamily="2" charset="-122"/>
              </a:rPr>
              <a:t>0.3-1.7% of women with uterine scar</a:t>
            </a:r>
          </a:p>
          <a:p>
            <a:r>
              <a:rPr lang="en-US" altLang="zh-CN" dirty="0">
                <a:ea typeface="宋体" pitchFamily="2" charset="-122"/>
              </a:rPr>
              <a:t>Previous cesarean incision most common reason for scar disruption</a:t>
            </a:r>
          </a:p>
          <a:p>
            <a:r>
              <a:rPr lang="en-US" altLang="zh-CN" dirty="0">
                <a:ea typeface="宋体" pitchFamily="2" charset="-122"/>
              </a:rPr>
              <a:t>Other causes: previous uterine curettage or perforation, inappropriate oxytocin usage, trauma</a:t>
            </a:r>
          </a:p>
          <a:p>
            <a:pPr algn="r">
              <a:buFontTx/>
              <a:buNone/>
            </a:pPr>
            <a:r>
              <a:rPr lang="en-US" altLang="zh-CN" sz="1800" dirty="0">
                <a:latin typeface="Times New Roman" pitchFamily="18" charset="0"/>
                <a:ea typeface="宋体" pitchFamily="2" charset="-122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85813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Risk Factors – Uterine Rupture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idx="1"/>
          </p:nvPr>
        </p:nvSpPr>
        <p:spPr>
          <a:xfrm>
            <a:off x="698500" y="1524000"/>
            <a:ext cx="7772400" cy="493871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CN" dirty="0">
                <a:ea typeface="宋体" pitchFamily="2" charset="-122"/>
              </a:rPr>
              <a:t>Previous uterine surgery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ea typeface="宋体" pitchFamily="2" charset="-122"/>
              </a:rPr>
              <a:t>Uterine or fetal anomaly 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ea typeface="宋体" pitchFamily="2" charset="-122"/>
              </a:rPr>
              <a:t>Uterine over-distention or trauma</a:t>
            </a:r>
            <a:endParaRPr lang="en-US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 Placental factors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History of difficult placental removal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Placenta </a:t>
            </a:r>
            <a:r>
              <a:rPr lang="en-US" dirty="0" err="1"/>
              <a:t>increta</a:t>
            </a:r>
            <a:r>
              <a:rPr lang="en-US" dirty="0"/>
              <a:t> or </a:t>
            </a:r>
            <a:r>
              <a:rPr lang="en-US" dirty="0" err="1"/>
              <a:t>percreta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Consider US or MRI to evaluate uterine wall</a:t>
            </a:r>
          </a:p>
          <a:p>
            <a:pPr>
              <a:spcBef>
                <a:spcPct val="20000"/>
              </a:spcBef>
            </a:pPr>
            <a:r>
              <a:rPr lang="en-US" altLang="zh-CN" dirty="0">
                <a:ea typeface="宋体" pitchFamily="2" charset="-122"/>
              </a:rPr>
              <a:t>Gestational trophoblastic </a:t>
            </a:r>
            <a:r>
              <a:rPr lang="en-US" altLang="zh-CN" dirty="0" err="1">
                <a:ea typeface="宋体" pitchFamily="2" charset="-122"/>
              </a:rPr>
              <a:t>neoplasia</a:t>
            </a: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 </a:t>
            </a:r>
            <a:r>
              <a:rPr lang="en-US" dirty="0" err="1"/>
              <a:t>Adenomyosis</a:t>
            </a:r>
            <a:endParaRPr lang="en-US" dirty="0"/>
          </a:p>
          <a:p>
            <a:pPr algn="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800" dirty="0">
                <a:latin typeface="Times New Roman" pitchFamily="18" charset="0"/>
              </a:rPr>
              <a:t>27</a:t>
            </a:r>
          </a:p>
          <a:p>
            <a:pPr>
              <a:spcBef>
                <a:spcPct val="20000"/>
              </a:spcBef>
            </a:pP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8648700" y="2039939"/>
            <a:ext cx="16368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5457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Clinical Findings – Uterine Rupture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idx="1"/>
          </p:nvPr>
        </p:nvSpPr>
        <p:spPr>
          <a:xfrm>
            <a:off x="698500" y="1828800"/>
            <a:ext cx="7772400" cy="4789488"/>
          </a:xfrm>
        </p:spPr>
        <p:txBody>
          <a:bodyPr>
            <a:normAutofit lnSpcReduction="10000"/>
          </a:bodyPr>
          <a:lstStyle/>
          <a:p>
            <a:pPr>
              <a:spcBef>
                <a:spcPct val="30000"/>
              </a:spcBef>
            </a:pPr>
            <a:r>
              <a:rPr lang="en-US" altLang="zh-CN" sz="2800" dirty="0">
                <a:ea typeface="宋体" pitchFamily="2" charset="-122"/>
              </a:rPr>
              <a:t>Sudden deterioration of FHR pattern is most frequent finding</a:t>
            </a:r>
          </a:p>
          <a:p>
            <a:pPr>
              <a:spcBef>
                <a:spcPct val="30000"/>
              </a:spcBef>
            </a:pPr>
            <a:r>
              <a:rPr lang="en-US" altLang="zh-CN" sz="2800" dirty="0">
                <a:ea typeface="宋体" pitchFamily="2" charset="-122"/>
              </a:rPr>
              <a:t>Vaginal bleeding</a:t>
            </a:r>
          </a:p>
          <a:p>
            <a:pPr>
              <a:spcBef>
                <a:spcPct val="30000"/>
              </a:spcBef>
            </a:pPr>
            <a:r>
              <a:rPr lang="en-US" altLang="zh-CN" sz="2800" dirty="0">
                <a:ea typeface="宋体" pitchFamily="2" charset="-122"/>
              </a:rPr>
              <a:t>Pain</a:t>
            </a:r>
          </a:p>
          <a:p>
            <a:pPr>
              <a:spcBef>
                <a:spcPct val="30000"/>
              </a:spcBef>
            </a:pPr>
            <a:r>
              <a:rPr lang="en-US" altLang="zh-CN" sz="2800" dirty="0">
                <a:ea typeface="宋体" pitchFamily="2" charset="-122"/>
              </a:rPr>
              <a:t>Cessation of contractions </a:t>
            </a:r>
          </a:p>
          <a:p>
            <a:pPr>
              <a:spcBef>
                <a:spcPct val="30000"/>
              </a:spcBef>
            </a:pPr>
            <a:r>
              <a:rPr lang="en-US" altLang="zh-CN" sz="2800" dirty="0">
                <a:ea typeface="宋体" pitchFamily="2" charset="-122"/>
              </a:rPr>
              <a:t>Loss of station</a:t>
            </a:r>
          </a:p>
          <a:p>
            <a:pPr>
              <a:spcBef>
                <a:spcPct val="30000"/>
              </a:spcBef>
            </a:pPr>
            <a:r>
              <a:rPr lang="en-US" altLang="zh-CN" sz="2800" dirty="0">
                <a:ea typeface="宋体" pitchFamily="2" charset="-122"/>
              </a:rPr>
              <a:t>Palpable fetal parts through maternal abdomen</a:t>
            </a:r>
          </a:p>
          <a:p>
            <a:pPr>
              <a:spcBef>
                <a:spcPct val="30000"/>
              </a:spcBef>
            </a:pPr>
            <a:r>
              <a:rPr lang="en-US" altLang="zh-CN" sz="2800" dirty="0">
                <a:ea typeface="宋体" pitchFamily="2" charset="-122"/>
              </a:rPr>
              <a:t>Profound maternal tachycardia and hypotension</a:t>
            </a:r>
            <a:r>
              <a:rPr lang="en-US" altLang="zh-CN" sz="2400" dirty="0">
                <a:ea typeface="宋体" pitchFamily="2" charset="-122"/>
              </a:rPr>
              <a:t> </a:t>
            </a:r>
          </a:p>
          <a:p>
            <a:pPr algn="r">
              <a:spcBef>
                <a:spcPct val="30000"/>
              </a:spcBef>
              <a:buFontTx/>
              <a:buNone/>
            </a:pPr>
            <a:r>
              <a:rPr lang="en-US" altLang="zh-CN" sz="1800" dirty="0">
                <a:latin typeface="Times New Roman" pitchFamily="18" charset="0"/>
                <a:ea typeface="宋体" pitchFamily="2" charset="-122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272854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Complications of 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/>
              <a:t>Maternal complications </a:t>
            </a:r>
          </a:p>
          <a:p>
            <a:pPr lvl="1"/>
            <a:r>
              <a:rPr lang="en-US" sz="2800" dirty="0" err="1"/>
              <a:t>Anaemia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Maternal shock </a:t>
            </a:r>
          </a:p>
          <a:p>
            <a:pPr lvl="1"/>
            <a:r>
              <a:rPr lang="en-US" sz="2800" dirty="0"/>
              <a:t>Consumptive coagulopathy</a:t>
            </a:r>
          </a:p>
          <a:p>
            <a:pPr lvl="1"/>
            <a:r>
              <a:rPr lang="en-US" sz="2800" dirty="0"/>
              <a:t>Postpartum haemorrhage</a:t>
            </a:r>
          </a:p>
          <a:p>
            <a:pPr lvl="1"/>
            <a:r>
              <a:rPr lang="en-US" sz="2800" dirty="0"/>
              <a:t>Prolonged hospital stay</a:t>
            </a:r>
          </a:p>
          <a:p>
            <a:pPr lvl="1"/>
            <a:r>
              <a:rPr lang="en-US" sz="2800" dirty="0"/>
              <a:t>Psychological sequelae</a:t>
            </a:r>
          </a:p>
          <a:p>
            <a:pPr lvl="1"/>
            <a:r>
              <a:rPr lang="en-US" sz="2800" dirty="0"/>
              <a:t>Complications of blood transfusion</a:t>
            </a:r>
          </a:p>
          <a:p>
            <a:pPr lvl="1"/>
            <a:r>
              <a:rPr lang="en-US" sz="2800" dirty="0"/>
              <a:t>Renal tubular necrosis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Fetal complications</a:t>
            </a:r>
          </a:p>
          <a:p>
            <a:pPr lvl="1"/>
            <a:r>
              <a:rPr lang="en-US" sz="3000" dirty="0"/>
              <a:t>Fetal hypoxia</a:t>
            </a:r>
          </a:p>
          <a:p>
            <a:pPr lvl="1"/>
            <a:r>
              <a:rPr lang="en-US" sz="3000" dirty="0"/>
              <a:t>Infection Small for gestational age and fetal</a:t>
            </a:r>
          </a:p>
          <a:p>
            <a:pPr lvl="1"/>
            <a:r>
              <a:rPr lang="en-US" sz="3000" dirty="0"/>
              <a:t>growth restriction</a:t>
            </a:r>
          </a:p>
          <a:p>
            <a:pPr lvl="1"/>
            <a:r>
              <a:rPr lang="en-US" sz="3000" dirty="0"/>
              <a:t>Prematurity (iatrogenic and</a:t>
            </a:r>
          </a:p>
          <a:p>
            <a:pPr lvl="1"/>
            <a:r>
              <a:rPr lang="en-US" sz="3000" dirty="0"/>
              <a:t>spontaneous)</a:t>
            </a:r>
          </a:p>
          <a:p>
            <a:pPr lvl="1"/>
            <a:r>
              <a:rPr lang="en-US" sz="3000" dirty="0"/>
              <a:t>Fetal death </a:t>
            </a:r>
          </a:p>
        </p:txBody>
      </p:sp>
    </p:spTree>
    <p:extLst>
      <p:ext uri="{BB962C8B-B14F-4D97-AF65-F5344CB8AC3E}">
        <p14:creationId xmlns:p14="http://schemas.microsoft.com/office/powerpoint/2010/main" val="174735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7197A-20B8-0F48-B8CF-E18542B6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754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C7777"/>
                </a:solidFill>
                <a:latin typeface="Helvetica" charset="0"/>
              </a:rPr>
              <a:t>Different terminologies used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solidFill>
                <a:srgbClr val="7C7777"/>
              </a:solidFill>
              <a:latin typeface="Helvetica" charset="0"/>
            </a:endParaRPr>
          </a:p>
          <a:p>
            <a:r>
              <a:rPr lang="en-US" dirty="0">
                <a:solidFill>
                  <a:srgbClr val="CF1C00"/>
                </a:solidFill>
                <a:latin typeface="Helvetica" charset="0"/>
              </a:rPr>
              <a:t>Spotting </a:t>
            </a:r>
            <a:r>
              <a:rPr lang="en-US" dirty="0">
                <a:latin typeface="Helvetica" charset="0"/>
              </a:rPr>
              <a:t>– staining, streaking or blood spotting noted on</a:t>
            </a:r>
          </a:p>
          <a:p>
            <a:r>
              <a:rPr lang="en-US" dirty="0">
                <a:latin typeface="Helvetica" charset="0"/>
              </a:rPr>
              <a:t>underwear or sanitary protection</a:t>
            </a:r>
          </a:p>
          <a:p>
            <a:r>
              <a:rPr lang="en-US" dirty="0">
                <a:solidFill>
                  <a:srgbClr val="DE5E1C"/>
                </a:solidFill>
                <a:latin typeface="Helvetica" charset="0"/>
              </a:rPr>
              <a:t> </a:t>
            </a:r>
            <a:r>
              <a:rPr lang="en-US" dirty="0">
                <a:solidFill>
                  <a:srgbClr val="CF1C00"/>
                </a:solidFill>
                <a:latin typeface="Helvetica" charset="0"/>
              </a:rPr>
              <a:t>Minor haemorrhage </a:t>
            </a:r>
            <a:r>
              <a:rPr lang="en-US" dirty="0">
                <a:latin typeface="Helvetica" charset="0"/>
              </a:rPr>
              <a:t>– blood loss less than 50 ml that has</a:t>
            </a:r>
          </a:p>
          <a:p>
            <a:r>
              <a:rPr lang="en-US" dirty="0">
                <a:latin typeface="Helvetica" charset="0"/>
              </a:rPr>
              <a:t>settled</a:t>
            </a:r>
          </a:p>
          <a:p>
            <a:r>
              <a:rPr lang="en-US" dirty="0">
                <a:solidFill>
                  <a:srgbClr val="CF1C00"/>
                </a:solidFill>
                <a:latin typeface="Helvetica" charset="0"/>
              </a:rPr>
              <a:t>Major haemorrhage </a:t>
            </a:r>
            <a:r>
              <a:rPr lang="en-US" dirty="0">
                <a:latin typeface="Helvetica" charset="0"/>
              </a:rPr>
              <a:t>– blood loss of 50–1000 ml, with no</a:t>
            </a:r>
          </a:p>
          <a:p>
            <a:r>
              <a:rPr lang="en-US" dirty="0">
                <a:latin typeface="Helvetica" charset="0"/>
              </a:rPr>
              <a:t>signs of clinical shock</a:t>
            </a:r>
          </a:p>
          <a:p>
            <a:r>
              <a:rPr lang="en-US" dirty="0">
                <a:solidFill>
                  <a:srgbClr val="CF1C00"/>
                </a:solidFill>
                <a:latin typeface="Helvetica" charset="0"/>
              </a:rPr>
              <a:t>Massive haemorrhage </a:t>
            </a:r>
            <a:r>
              <a:rPr lang="en-US" dirty="0">
                <a:latin typeface="Helvetica" charset="0"/>
              </a:rPr>
              <a:t>– blood loss greater than 1000 ml</a:t>
            </a:r>
          </a:p>
          <a:p>
            <a:r>
              <a:rPr lang="en-US" dirty="0">
                <a:latin typeface="Helvetica" charset="0"/>
              </a:rPr>
              <a:t>and/or signs of clinical shock.</a:t>
            </a:r>
          </a:p>
          <a:p>
            <a:r>
              <a:rPr lang="en-US" dirty="0">
                <a:solidFill>
                  <a:srgbClr val="CF1C00"/>
                </a:solidFill>
                <a:latin typeface="Helvetica" charset="0"/>
              </a:rPr>
              <a:t>Recurrent APH </a:t>
            </a:r>
            <a:r>
              <a:rPr lang="en-US" dirty="0">
                <a:latin typeface="Helvetica" charset="0"/>
              </a:rPr>
              <a:t>- &gt; one episode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8CE2-CFED-FD4E-B8DE-43BE51B0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 sign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03BD-7C43-E34A-A53B-1D09FE213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preparedness</a:t>
            </a:r>
          </a:p>
          <a:p>
            <a:r>
              <a:rPr lang="en-US" dirty="0"/>
              <a:t>Women should be informed during the antenatal clinic visits about vaginal  bleeding being abnormal </a:t>
            </a:r>
          </a:p>
          <a:p>
            <a:r>
              <a:rPr lang="en-US" dirty="0"/>
              <a:t>Need to be prepared to come to a facility </a:t>
            </a:r>
          </a:p>
          <a:p>
            <a:r>
              <a:rPr lang="en-US" dirty="0"/>
              <a:t>Especially if the amount is excessive </a:t>
            </a:r>
          </a:p>
          <a:p>
            <a:r>
              <a:rPr lang="en-US" dirty="0"/>
              <a:t>Should be able to quantify the amount once they present to a health facility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/>
            <a:fld id="{9276D815-8213-4F12-8C34-0DBC903925EB}" type="slidenum">
              <a:rPr lang="ar-SA" sz="1200">
                <a:solidFill>
                  <a:srgbClr val="045C75"/>
                </a:solidFill>
                <a:latin typeface="Constantia" pitchFamily="18" charset="0"/>
              </a:rPr>
              <a:pPr rtl="0"/>
              <a:t>6</a:t>
            </a:fld>
            <a:endParaRPr lang="en-AU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 lIns="0" rIns="0" bIns="0" anchor="b" anchorCtr="0"/>
          <a:lstStyle/>
          <a:p>
            <a:r>
              <a:rPr lang="en-AU"/>
              <a:t>Severity of bleeding</a:t>
            </a:r>
          </a:p>
        </p:txBody>
      </p:sp>
      <p:graphicFrame>
        <p:nvGraphicFramePr>
          <p:cNvPr id="9246" name="Group 30"/>
          <p:cNvGraphicFramePr>
            <a:graphicFrameLocks noGrp="1"/>
          </p:cNvGraphicFramePr>
          <p:nvPr/>
        </p:nvGraphicFramePr>
        <p:xfrm>
          <a:off x="685800" y="1981200"/>
          <a:ext cx="7772400" cy="493268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Volume Estimate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Percent of circularity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500 ml or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10-15%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compensated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1000-1500 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15-25%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1500-2000 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25-35%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2000-3000 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35-50%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Severe (shock)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3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Placenta previa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000" dirty="0">
                <a:latin typeface="Calibri" pitchFamily="34" charset="0"/>
              </a:rPr>
              <a:t>Is the implantation of the placenta in the lower uterine segment</a:t>
            </a:r>
          </a:p>
          <a:p>
            <a:r>
              <a:rPr lang="en-US" sz="3000" dirty="0">
                <a:latin typeface="Calibri" pitchFamily="34" charset="0"/>
              </a:rPr>
              <a:t>different grades of encroachment on the cervix.</a:t>
            </a:r>
            <a:endParaRPr lang="ar-IQ" sz="3000" dirty="0">
              <a:latin typeface="Calibri" pitchFamily="34" charset="0"/>
            </a:endParaRPr>
          </a:p>
          <a:p>
            <a:pPr algn="l" rtl="0"/>
            <a:r>
              <a:rPr lang="en-US" sz="3000" dirty="0">
                <a:latin typeface="Calibri" pitchFamily="34" charset="0"/>
              </a:rPr>
              <a:t>Bleeding is: -painless</a:t>
            </a:r>
          </a:p>
          <a:p>
            <a:pPr algn="l" rtl="0">
              <a:buFont typeface="Wingdings" pitchFamily="2" charset="2"/>
              <a:buNone/>
            </a:pPr>
            <a:r>
              <a:rPr lang="en-US" sz="3000" dirty="0">
                <a:latin typeface="Calibri" pitchFamily="34" charset="0"/>
              </a:rPr>
              <a:t>                          -causeless    </a:t>
            </a:r>
          </a:p>
        </p:txBody>
      </p:sp>
    </p:spTree>
    <p:extLst>
      <p:ext uri="{BB962C8B-B14F-4D97-AF65-F5344CB8AC3E}">
        <p14:creationId xmlns:p14="http://schemas.microsoft.com/office/powerpoint/2010/main" val="35492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17587"/>
          </a:xfrm>
        </p:spPr>
        <p:txBody>
          <a:bodyPr anchor="t" anchorCtr="0"/>
          <a:lstStyle/>
          <a:p>
            <a:r>
              <a:rPr lang="en-US" altLang="zh-CN" sz="4600" u="sng">
                <a:ea typeface="宋体" pitchFamily="2" charset="-122"/>
              </a:rPr>
              <a:t>classification</a:t>
            </a:r>
            <a:endParaRPr lang="zh-CN" altLang="en-US" sz="4600" u="sng">
              <a:ea typeface="宋体" pitchFamily="2" charset="-122"/>
            </a:endParaRPr>
          </a:p>
        </p:txBody>
      </p:sp>
      <p:pic>
        <p:nvPicPr>
          <p:cNvPr id="6148" name="Picture 4" descr="C:\Program Files\PIXELA\ImageMixer\Convert\Cnv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7441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7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729</Words>
  <Application>Microsoft Macintosh PowerPoint</Application>
  <PresentationFormat>On-screen Show (4:3)</PresentationFormat>
  <Paragraphs>170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宋体</vt:lpstr>
      <vt:lpstr>Arial</vt:lpstr>
      <vt:lpstr>Calibri</vt:lpstr>
      <vt:lpstr>Constantia</vt:lpstr>
      <vt:lpstr>Helvetica</vt:lpstr>
      <vt:lpstr>Majalla UI</vt:lpstr>
      <vt:lpstr>Monotype Sorts</vt:lpstr>
      <vt:lpstr>Tahoma</vt:lpstr>
      <vt:lpstr>Times New Roman</vt:lpstr>
      <vt:lpstr>Wingdings</vt:lpstr>
      <vt:lpstr>Wingdings 2</vt:lpstr>
      <vt:lpstr>Flow</vt:lpstr>
      <vt:lpstr>Antepartum Hemorrhage Year 3 lecture 2019  </vt:lpstr>
      <vt:lpstr>PowerPoint Presentation</vt:lpstr>
      <vt:lpstr>PowerPoint Presentation</vt:lpstr>
      <vt:lpstr>Different terminologies used</vt:lpstr>
      <vt:lpstr>Danger sign in pregnancy</vt:lpstr>
      <vt:lpstr>Severity of bleeding</vt:lpstr>
      <vt:lpstr>Placenta previa</vt:lpstr>
      <vt:lpstr>classification</vt:lpstr>
      <vt:lpstr>PowerPoint Presentation</vt:lpstr>
      <vt:lpstr> Types of Placenta praevia I-IV </vt:lpstr>
      <vt:lpstr>Placenta Previa</vt:lpstr>
      <vt:lpstr>Abruptio Placentae </vt:lpstr>
      <vt:lpstr>PowerPoint Presentation</vt:lpstr>
      <vt:lpstr>Sher’s Classification - Abruption</vt:lpstr>
      <vt:lpstr>Retro-placental clot</vt:lpstr>
      <vt:lpstr>Diagnosis of APH</vt:lpstr>
      <vt:lpstr>Differences between PP and AP</vt:lpstr>
      <vt:lpstr>Management </vt:lpstr>
      <vt:lpstr>PowerPoint Presentation</vt:lpstr>
      <vt:lpstr>Uterine Rupture</vt:lpstr>
      <vt:lpstr>Risk Factors – Uterine Rupture</vt:lpstr>
      <vt:lpstr>Clinical Findings – Uterine Rupture</vt:lpstr>
      <vt:lpstr>Complications of APH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Antepartum Hemorrhage</dc:title>
  <dc:creator>Zahida Qureshi</dc:creator>
  <cp:lastModifiedBy>Zahida Qureshi</cp:lastModifiedBy>
  <cp:revision>27</cp:revision>
  <dcterms:created xsi:type="dcterms:W3CDTF">2016-02-28T18:00:08Z</dcterms:created>
  <dcterms:modified xsi:type="dcterms:W3CDTF">2019-08-20T10:34:52Z</dcterms:modified>
</cp:coreProperties>
</file>