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317" r:id="rId4"/>
    <p:sldId id="316" r:id="rId5"/>
    <p:sldId id="296" r:id="rId6"/>
    <p:sldId id="259" r:id="rId7"/>
    <p:sldId id="314" r:id="rId8"/>
    <p:sldId id="297" r:id="rId9"/>
    <p:sldId id="260" r:id="rId10"/>
    <p:sldId id="295" r:id="rId11"/>
    <p:sldId id="261" r:id="rId12"/>
    <p:sldId id="274" r:id="rId13"/>
    <p:sldId id="275" r:id="rId14"/>
    <p:sldId id="276" r:id="rId15"/>
    <p:sldId id="301" r:id="rId16"/>
    <p:sldId id="302" r:id="rId17"/>
    <p:sldId id="303" r:id="rId18"/>
    <p:sldId id="304" r:id="rId19"/>
    <p:sldId id="305" r:id="rId20"/>
    <p:sldId id="308" r:id="rId21"/>
    <p:sldId id="310" r:id="rId22"/>
    <p:sldId id="311" r:id="rId23"/>
    <p:sldId id="309" r:id="rId24"/>
    <p:sldId id="312" r:id="rId25"/>
    <p:sldId id="277" r:id="rId26"/>
    <p:sldId id="278" r:id="rId27"/>
    <p:sldId id="279" r:id="rId28"/>
    <p:sldId id="280" r:id="rId29"/>
    <p:sldId id="281" r:id="rId30"/>
    <p:sldId id="282" r:id="rId31"/>
    <p:sldId id="283" r:id="rId32"/>
    <p:sldId id="284" r:id="rId33"/>
    <p:sldId id="285" r:id="rId34"/>
    <p:sldId id="286" r:id="rId35"/>
    <p:sldId id="287" r:id="rId36"/>
    <p:sldId id="318" r:id="rId37"/>
    <p:sldId id="313"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p:restoredTop sz="82766" autoAdjust="0"/>
  </p:normalViewPr>
  <p:slideViewPr>
    <p:cSldViewPr>
      <p:cViewPr varScale="1">
        <p:scale>
          <a:sx n="69" d="100"/>
          <a:sy n="69" d="100"/>
        </p:scale>
        <p:origin x="1344"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46A7E5-E2BE-4C8B-89E2-B0D092D29D11}" type="datetimeFigureOut">
              <a:rPr lang="en-GB" smtClean="0"/>
              <a:t>18/08/2019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9E9904-71AA-4BCD-B23C-B625E04E4AB6}" type="slidenum">
              <a:rPr lang="en-GB" smtClean="0"/>
              <a:t>‹#›</a:t>
            </a:fld>
            <a:endParaRPr lang="en-GB"/>
          </a:p>
        </p:txBody>
      </p:sp>
    </p:spTree>
    <p:extLst>
      <p:ext uri="{BB962C8B-B14F-4D97-AF65-F5344CB8AC3E}">
        <p14:creationId xmlns:p14="http://schemas.microsoft.com/office/powerpoint/2010/main" val="732169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1.Walker </a:t>
            </a:r>
            <a:r>
              <a:rPr lang="en-GB" dirty="0" err="1"/>
              <a:t>jj</a:t>
            </a:r>
            <a:r>
              <a:rPr lang="en-GB" dirty="0"/>
              <a:t> .</a:t>
            </a:r>
            <a:r>
              <a:rPr lang="en-GB" baseline="0" dirty="0"/>
              <a:t> Pre-eclampsia Lancet 2000;356:1260-65</a:t>
            </a:r>
          </a:p>
          <a:p>
            <a:r>
              <a:rPr lang="en-GB" baseline="0" dirty="0"/>
              <a:t>2.Kenya National Bureau of statistics(KNBS),and ICF Marco.2010,Kenya Demographic Health Survey 2008-2009.Calverton,Maryland:KNBS and ICF Marco</a:t>
            </a:r>
          </a:p>
          <a:p>
            <a:r>
              <a:rPr lang="en-GB" baseline="0" dirty="0"/>
              <a:t>3.Villar , Say et al Eclampsia and Pre eclampsia 2003:a health problem for 2000 years.</a:t>
            </a:r>
          </a:p>
          <a:p>
            <a:r>
              <a:rPr lang="en-GB" baseline="0" dirty="0"/>
              <a:t>4.Claire G </a:t>
            </a:r>
            <a:r>
              <a:rPr lang="en-GB" baseline="0" dirty="0" err="1"/>
              <a:t>kinuthia</a:t>
            </a:r>
            <a:r>
              <a:rPr lang="en-GB" baseline="0" dirty="0"/>
              <a:t> 2015 MMed thesis Antenatal care practices and pregnancy outcomes among referred and booked patients with pre eclampsia at Pumwani maternity hospital: a retrospective cohort study</a:t>
            </a:r>
          </a:p>
          <a:p>
            <a:endParaRPr lang="en-GB" dirty="0"/>
          </a:p>
        </p:txBody>
      </p:sp>
      <p:sp>
        <p:nvSpPr>
          <p:cNvPr id="4" name="Slide Number Placeholder 3"/>
          <p:cNvSpPr>
            <a:spLocks noGrp="1"/>
          </p:cNvSpPr>
          <p:nvPr>
            <p:ph type="sldNum" sz="quarter" idx="10"/>
          </p:nvPr>
        </p:nvSpPr>
        <p:spPr/>
        <p:txBody>
          <a:bodyPr/>
          <a:lstStyle/>
          <a:p>
            <a:fld id="{219E9904-71AA-4BCD-B23C-B625E04E4AB6}" type="slidenum">
              <a:rPr lang="en-GB" smtClean="0"/>
              <a:t>5</a:t>
            </a:fld>
            <a:endParaRPr lang="en-GB"/>
          </a:p>
        </p:txBody>
      </p:sp>
    </p:spTree>
    <p:extLst>
      <p:ext uri="{BB962C8B-B14F-4D97-AF65-F5344CB8AC3E}">
        <p14:creationId xmlns:p14="http://schemas.microsoft.com/office/powerpoint/2010/main" val="3081625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ACOG 2013 task force guidelines</a:t>
            </a:r>
            <a:r>
              <a:rPr lang="en-GB" baseline="0" dirty="0"/>
              <a:t> on hypertension in pregnancy</a:t>
            </a:r>
          </a:p>
          <a:p>
            <a:endParaRPr lang="en-GB" baseline="0" dirty="0"/>
          </a:p>
          <a:p>
            <a:r>
              <a:rPr lang="en-GB" baseline="0" dirty="0"/>
              <a:t>1.Preeclapmsia- pregnancy specific hypertension, occurs after 20 weeks gestation, most often near term and can be superimposed on another hypertensive disorder. Defined as occurrence of new onset hypertension and new onset proteinuria. Some may have absence of proteinuria.</a:t>
            </a:r>
          </a:p>
          <a:p>
            <a:r>
              <a:rPr lang="en-GB" baseline="0" dirty="0"/>
              <a:t>2.Chronic hypertension- high BP known to predate conception or detected before 20 wks. Gestation </a:t>
            </a:r>
          </a:p>
          <a:p>
            <a:r>
              <a:rPr lang="en-GB" baseline="0" dirty="0"/>
              <a:t>3.Chronic hypertension with superimposed preeclampsia-this diagnosis is more likely in the following scenarios: women with hypertension only in early gestation who develop proteinuria after 20 wks. Gestation and women with proteinuria before 20 wks. Gestation who </a:t>
            </a:r>
          </a:p>
          <a:p>
            <a:pPr marL="171450" indent="-171450">
              <a:buFont typeface="Courier New" panose="02070309020205020404" pitchFamily="49" charset="0"/>
              <a:buChar char="o"/>
            </a:pPr>
            <a:r>
              <a:rPr lang="en-GB" baseline="0" dirty="0"/>
              <a:t>Experience a sudden exacerbation of hypertension or have a need to increase dosage of antihypertensive especially when previously well controlled</a:t>
            </a:r>
          </a:p>
          <a:p>
            <a:pPr marL="171450" indent="-171450">
              <a:buFont typeface="Courier New" panose="02070309020205020404" pitchFamily="49" charset="0"/>
              <a:buChar char="o"/>
            </a:pPr>
            <a:r>
              <a:rPr lang="en-GB" baseline="0" dirty="0"/>
              <a:t>Suddenly experience other signs and symptoms, abnormal LFT ,RUQ pains ,severe headaches, renal insufficiency, pulmonary </a:t>
            </a:r>
            <a:r>
              <a:rPr lang="en-GB" baseline="0" dirty="0" err="1"/>
              <a:t>edema</a:t>
            </a:r>
            <a:r>
              <a:rPr lang="en-GB" baseline="0" dirty="0"/>
              <a:t> , abnormal  platelet count</a:t>
            </a:r>
          </a:p>
          <a:p>
            <a:pPr marL="0" indent="0">
              <a:buFont typeface="Courier New" panose="02070309020205020404" pitchFamily="49" charset="0"/>
              <a:buNone/>
            </a:pPr>
            <a:r>
              <a:rPr lang="en-GB" baseline="0" dirty="0"/>
              <a:t>4.Gestational hypertension- new onset elevation of BPs after 20wks gestation often near term in absence of proteinuria</a:t>
            </a:r>
          </a:p>
          <a:p>
            <a:pPr marL="0" indent="0">
              <a:buFont typeface="Courier New" panose="02070309020205020404" pitchFamily="49" charset="0"/>
              <a:buNone/>
            </a:pPr>
            <a:endParaRPr lang="en-GB" dirty="0"/>
          </a:p>
        </p:txBody>
      </p:sp>
      <p:sp>
        <p:nvSpPr>
          <p:cNvPr id="4" name="Slide Number Placeholder 3"/>
          <p:cNvSpPr>
            <a:spLocks noGrp="1"/>
          </p:cNvSpPr>
          <p:nvPr>
            <p:ph type="sldNum" sz="quarter" idx="10"/>
          </p:nvPr>
        </p:nvSpPr>
        <p:spPr/>
        <p:txBody>
          <a:bodyPr/>
          <a:lstStyle/>
          <a:p>
            <a:fld id="{219E9904-71AA-4BCD-B23C-B625E04E4AB6}" type="slidenum">
              <a:rPr lang="en-GB" smtClean="0"/>
              <a:t>6</a:t>
            </a:fld>
            <a:endParaRPr lang="en-GB"/>
          </a:p>
        </p:txBody>
      </p:sp>
    </p:spTree>
    <p:extLst>
      <p:ext uri="{BB962C8B-B14F-4D97-AF65-F5344CB8AC3E}">
        <p14:creationId xmlns:p14="http://schemas.microsoft.com/office/powerpoint/2010/main" val="148742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1.Kenya National Bureau of statistics(KNBS),and ICF Marco.2010,Kenya Demographic Health Survey 2008-2009.Calverton,Maryland:KNBS and ICF Marco</a:t>
            </a:r>
          </a:p>
          <a:p>
            <a:r>
              <a:rPr lang="en-GB" dirty="0"/>
              <a:t>2.Wasiche , Maternal complications in Eclampsia. MMed Thesis(2000)</a:t>
            </a:r>
          </a:p>
          <a:p>
            <a:r>
              <a:rPr lang="en-GB" dirty="0"/>
              <a:t>3.Sambu S</a:t>
            </a:r>
            <a:r>
              <a:rPr lang="en-GB" baseline="0" dirty="0"/>
              <a:t> .Maternal and perinatal outcome in patients with eclampsia  at Kenyatta National Hospital MMed Thesis 2011</a:t>
            </a:r>
            <a:endParaRPr lang="en-GB" dirty="0"/>
          </a:p>
        </p:txBody>
      </p:sp>
      <p:sp>
        <p:nvSpPr>
          <p:cNvPr id="4" name="Slide Number Placeholder 3"/>
          <p:cNvSpPr>
            <a:spLocks noGrp="1"/>
          </p:cNvSpPr>
          <p:nvPr>
            <p:ph type="sldNum" sz="quarter" idx="10"/>
          </p:nvPr>
        </p:nvSpPr>
        <p:spPr/>
        <p:txBody>
          <a:bodyPr/>
          <a:lstStyle/>
          <a:p>
            <a:fld id="{219E9904-71AA-4BCD-B23C-B625E04E4AB6}" type="slidenum">
              <a:rPr lang="en-GB" smtClean="0"/>
              <a:t>8</a:t>
            </a:fld>
            <a:endParaRPr lang="en-GB"/>
          </a:p>
        </p:txBody>
      </p:sp>
    </p:spTree>
    <p:extLst>
      <p:ext uri="{BB962C8B-B14F-4D97-AF65-F5344CB8AC3E}">
        <p14:creationId xmlns:p14="http://schemas.microsoft.com/office/powerpoint/2010/main" val="2458572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ACOG 2013 task force on hypertension in pregnancy guidelines</a:t>
            </a:r>
          </a:p>
          <a:p>
            <a:endParaRPr lang="en-GB" dirty="0"/>
          </a:p>
          <a:p>
            <a:r>
              <a:rPr lang="en-GB" dirty="0"/>
              <a:t>Hypertension is defined as a systolic BP of 140mmhg or</a:t>
            </a:r>
            <a:r>
              <a:rPr lang="en-GB" baseline="0" dirty="0"/>
              <a:t> greater a diastolic BP of 90 </a:t>
            </a:r>
            <a:r>
              <a:rPr lang="en-GB" baseline="0" dirty="0" err="1"/>
              <a:t>mmhg</a:t>
            </a:r>
            <a:r>
              <a:rPr lang="en-GB" baseline="0" dirty="0"/>
              <a:t> or greater or both. Hypertension is considered mild until diastolic or systolic  reach or exceed 110 and 160 </a:t>
            </a:r>
            <a:r>
              <a:rPr lang="en-GB" baseline="0" dirty="0" err="1"/>
              <a:t>mmhg</a:t>
            </a:r>
            <a:r>
              <a:rPr lang="en-GB" baseline="0" dirty="0"/>
              <a:t> respectively. For diagnosis one needs two determinants at least 4 hours apart.</a:t>
            </a:r>
            <a:endParaRPr lang="en-GB" dirty="0"/>
          </a:p>
        </p:txBody>
      </p:sp>
      <p:sp>
        <p:nvSpPr>
          <p:cNvPr id="4" name="Slide Number Placeholder 3"/>
          <p:cNvSpPr>
            <a:spLocks noGrp="1"/>
          </p:cNvSpPr>
          <p:nvPr>
            <p:ph type="sldNum" sz="quarter" idx="10"/>
          </p:nvPr>
        </p:nvSpPr>
        <p:spPr/>
        <p:txBody>
          <a:bodyPr/>
          <a:lstStyle/>
          <a:p>
            <a:fld id="{219E9904-71AA-4BCD-B23C-B625E04E4AB6}" type="slidenum">
              <a:rPr lang="en-GB" smtClean="0"/>
              <a:t>11</a:t>
            </a:fld>
            <a:endParaRPr lang="en-GB"/>
          </a:p>
        </p:txBody>
      </p:sp>
    </p:spTree>
    <p:extLst>
      <p:ext uri="{BB962C8B-B14F-4D97-AF65-F5344CB8AC3E}">
        <p14:creationId xmlns:p14="http://schemas.microsoft.com/office/powerpoint/2010/main" val="16445090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ACOG 2013 task force on hypertension in pregnancy guidelines</a:t>
            </a:r>
          </a:p>
        </p:txBody>
      </p:sp>
      <p:sp>
        <p:nvSpPr>
          <p:cNvPr id="4" name="Slide Number Placeholder 3"/>
          <p:cNvSpPr>
            <a:spLocks noGrp="1"/>
          </p:cNvSpPr>
          <p:nvPr>
            <p:ph type="sldNum" sz="quarter" idx="10"/>
          </p:nvPr>
        </p:nvSpPr>
        <p:spPr/>
        <p:txBody>
          <a:bodyPr/>
          <a:lstStyle/>
          <a:p>
            <a:fld id="{219E9904-71AA-4BCD-B23C-B625E04E4AB6}" type="slidenum">
              <a:rPr lang="en-GB" smtClean="0"/>
              <a:t>13</a:t>
            </a:fld>
            <a:endParaRPr lang="en-GB"/>
          </a:p>
        </p:txBody>
      </p:sp>
    </p:spTree>
    <p:extLst>
      <p:ext uri="{BB962C8B-B14F-4D97-AF65-F5344CB8AC3E}">
        <p14:creationId xmlns:p14="http://schemas.microsoft.com/office/powerpoint/2010/main" val="2300271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ACOG 2013 Task force on  hypertension in pregnancy guidelines</a:t>
            </a:r>
          </a:p>
          <a:p>
            <a:endParaRPr lang="en-GB" dirty="0"/>
          </a:p>
          <a:p>
            <a:r>
              <a:rPr lang="en-GB" dirty="0"/>
              <a:t>1.Also women who have met the basic criteria for PET BP 140-160mmhg systolic</a:t>
            </a:r>
            <a:r>
              <a:rPr lang="en-GB" baseline="0" dirty="0"/>
              <a:t> and 90-110mmhg diastolic  with new evidence of thrombocytopenia ,impaired liver dysfunction, renal insufficiency, pulmonary </a:t>
            </a:r>
            <a:r>
              <a:rPr lang="en-GB" baseline="0" dirty="0" err="1"/>
              <a:t>edema</a:t>
            </a:r>
            <a:r>
              <a:rPr lang="en-GB" baseline="0" dirty="0"/>
              <a:t> , visual loss or cerebral disturbance should be considered as severe features/severe disease</a:t>
            </a:r>
          </a:p>
          <a:p>
            <a:r>
              <a:rPr lang="en-GB" baseline="0" dirty="0"/>
              <a:t>* Massive proteinuria (&gt;5g) has been eliminated from the criteria for considering PET as severe</a:t>
            </a:r>
            <a:endParaRPr lang="en-GB" dirty="0"/>
          </a:p>
        </p:txBody>
      </p:sp>
      <p:sp>
        <p:nvSpPr>
          <p:cNvPr id="4" name="Slide Number Placeholder 3"/>
          <p:cNvSpPr>
            <a:spLocks noGrp="1"/>
          </p:cNvSpPr>
          <p:nvPr>
            <p:ph type="sldNum" sz="quarter" idx="10"/>
          </p:nvPr>
        </p:nvSpPr>
        <p:spPr/>
        <p:txBody>
          <a:bodyPr/>
          <a:lstStyle/>
          <a:p>
            <a:fld id="{219E9904-71AA-4BCD-B23C-B625E04E4AB6}" type="slidenum">
              <a:rPr lang="en-GB" smtClean="0"/>
              <a:t>14</a:t>
            </a:fld>
            <a:endParaRPr lang="en-GB"/>
          </a:p>
        </p:txBody>
      </p:sp>
    </p:spTree>
    <p:extLst>
      <p:ext uri="{BB962C8B-B14F-4D97-AF65-F5344CB8AC3E}">
        <p14:creationId xmlns:p14="http://schemas.microsoft.com/office/powerpoint/2010/main" val="36266005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ACOG 2013 Task force on</a:t>
            </a:r>
            <a:r>
              <a:rPr lang="en-GB" baseline="0" dirty="0"/>
              <a:t> hypertension in pregnancy</a:t>
            </a:r>
          </a:p>
          <a:p>
            <a:endParaRPr lang="en-GB" baseline="0" dirty="0"/>
          </a:p>
          <a:p>
            <a:r>
              <a:rPr lang="en-GB" baseline="0" dirty="0"/>
              <a:t>Uterine artery Doppler studies-increased resistance to flow in the uterine artery results in abnormal wave form patterns. better at predicting early PET than term PET.</a:t>
            </a:r>
          </a:p>
          <a:p>
            <a:endParaRPr lang="en-GB" baseline="0" dirty="0"/>
          </a:p>
          <a:p>
            <a:r>
              <a:rPr lang="en-GB" baseline="0" dirty="0"/>
              <a:t>PIGF –placenta growth factor and VEGF- vascular endothelial growth factor(</a:t>
            </a:r>
            <a:r>
              <a:rPr lang="en-GB" baseline="0" dirty="0" err="1"/>
              <a:t>proangiogenics</a:t>
            </a:r>
            <a:r>
              <a:rPr lang="en-GB" baseline="0" dirty="0"/>
              <a:t> “the good guys”)</a:t>
            </a:r>
          </a:p>
          <a:p>
            <a:r>
              <a:rPr lang="en-GB" baseline="0" dirty="0"/>
              <a:t>Many studies have focused on sFLT1 ”the bad guy” .only altered 4-5 weeks before symptoms hence not as useful when used alone.</a:t>
            </a:r>
          </a:p>
          <a:p>
            <a:r>
              <a:rPr lang="en-GB" baseline="0" dirty="0"/>
              <a:t>PIGF begin to decrease 9-11 weeks before onset of hypertension and proteinuria</a:t>
            </a:r>
          </a:p>
          <a:p>
            <a:endParaRPr lang="en-GB" baseline="0" dirty="0"/>
          </a:p>
          <a:p>
            <a:r>
              <a:rPr lang="en-GB" baseline="0" dirty="0"/>
              <a:t>Placenta protein 13 – few studies have suggested first trimester circulating placenta protein 13 declines before onset of PET. still needs more work </a:t>
            </a:r>
            <a:r>
              <a:rPr lang="en-GB" baseline="0" dirty="0" err="1"/>
              <a:t>interms</a:t>
            </a:r>
            <a:r>
              <a:rPr lang="en-GB" baseline="0" dirty="0"/>
              <a:t> of research.</a:t>
            </a:r>
            <a:endParaRPr lang="en-GB" dirty="0"/>
          </a:p>
        </p:txBody>
      </p:sp>
      <p:sp>
        <p:nvSpPr>
          <p:cNvPr id="4" name="Slide Number Placeholder 3"/>
          <p:cNvSpPr>
            <a:spLocks noGrp="1"/>
          </p:cNvSpPr>
          <p:nvPr>
            <p:ph type="sldNum" sz="quarter" idx="10"/>
          </p:nvPr>
        </p:nvSpPr>
        <p:spPr/>
        <p:txBody>
          <a:bodyPr/>
          <a:lstStyle/>
          <a:p>
            <a:fld id="{219E9904-71AA-4BCD-B23C-B625E04E4AB6}" type="slidenum">
              <a:rPr lang="en-GB" smtClean="0"/>
              <a:t>15</a:t>
            </a:fld>
            <a:endParaRPr lang="en-GB"/>
          </a:p>
        </p:txBody>
      </p:sp>
    </p:spTree>
    <p:extLst>
      <p:ext uri="{BB962C8B-B14F-4D97-AF65-F5344CB8AC3E}">
        <p14:creationId xmlns:p14="http://schemas.microsoft.com/office/powerpoint/2010/main" val="466574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Low dose aspirin an anti-inflammatory</a:t>
            </a:r>
            <a:r>
              <a:rPr lang="en-GB" baseline="0" dirty="0"/>
              <a:t> that blocks production of thromboxane</a:t>
            </a:r>
          </a:p>
          <a:p>
            <a:r>
              <a:rPr lang="en-GB" baseline="0" dirty="0"/>
              <a:t>Antioxidant supplementation not recommended same to restriction in dietary salt intake not recommended</a:t>
            </a:r>
            <a:endParaRPr lang="en-GB" dirty="0"/>
          </a:p>
        </p:txBody>
      </p:sp>
      <p:sp>
        <p:nvSpPr>
          <p:cNvPr id="4" name="Slide Number Placeholder 3"/>
          <p:cNvSpPr>
            <a:spLocks noGrp="1"/>
          </p:cNvSpPr>
          <p:nvPr>
            <p:ph type="sldNum" sz="quarter" idx="10"/>
          </p:nvPr>
        </p:nvSpPr>
        <p:spPr/>
        <p:txBody>
          <a:bodyPr/>
          <a:lstStyle/>
          <a:p>
            <a:fld id="{219E9904-71AA-4BCD-B23C-B625E04E4AB6}" type="slidenum">
              <a:rPr lang="en-GB" smtClean="0"/>
              <a:t>16</a:t>
            </a:fld>
            <a:endParaRPr lang="en-GB"/>
          </a:p>
        </p:txBody>
      </p:sp>
    </p:spTree>
    <p:extLst>
      <p:ext uri="{BB962C8B-B14F-4D97-AF65-F5344CB8AC3E}">
        <p14:creationId xmlns:p14="http://schemas.microsoft.com/office/powerpoint/2010/main" val="3815165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7A3DB06-DFCC-4D15-B894-D50CFB8F2325}" type="datetimeFigureOut">
              <a:rPr lang="en-GB" smtClean="0"/>
              <a:t>18/08/2019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C6B4CD-226B-4CD0-B055-123798E37B75}" type="slidenum">
              <a:rPr lang="en-GB" smtClean="0"/>
              <a:t>‹#›</a:t>
            </a:fld>
            <a:endParaRPr lang="en-GB"/>
          </a:p>
        </p:txBody>
      </p:sp>
    </p:spTree>
    <p:extLst>
      <p:ext uri="{BB962C8B-B14F-4D97-AF65-F5344CB8AC3E}">
        <p14:creationId xmlns:p14="http://schemas.microsoft.com/office/powerpoint/2010/main" val="1499340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7A3DB06-DFCC-4D15-B894-D50CFB8F2325}" type="datetimeFigureOut">
              <a:rPr lang="en-GB" smtClean="0"/>
              <a:t>18/08/2019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C6B4CD-226B-4CD0-B055-123798E37B75}" type="slidenum">
              <a:rPr lang="en-GB" smtClean="0"/>
              <a:t>‹#›</a:t>
            </a:fld>
            <a:endParaRPr lang="en-GB"/>
          </a:p>
        </p:txBody>
      </p:sp>
    </p:spTree>
    <p:extLst>
      <p:ext uri="{BB962C8B-B14F-4D97-AF65-F5344CB8AC3E}">
        <p14:creationId xmlns:p14="http://schemas.microsoft.com/office/powerpoint/2010/main" val="2813894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7A3DB06-DFCC-4D15-B894-D50CFB8F2325}" type="datetimeFigureOut">
              <a:rPr lang="en-GB" smtClean="0"/>
              <a:t>18/08/2019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C6B4CD-226B-4CD0-B055-123798E37B75}" type="slidenum">
              <a:rPr lang="en-GB" smtClean="0"/>
              <a:t>‹#›</a:t>
            </a:fld>
            <a:endParaRPr lang="en-GB"/>
          </a:p>
        </p:txBody>
      </p:sp>
    </p:spTree>
    <p:extLst>
      <p:ext uri="{BB962C8B-B14F-4D97-AF65-F5344CB8AC3E}">
        <p14:creationId xmlns:p14="http://schemas.microsoft.com/office/powerpoint/2010/main" val="2154812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7A3DB06-DFCC-4D15-B894-D50CFB8F2325}" type="datetimeFigureOut">
              <a:rPr lang="en-GB" smtClean="0"/>
              <a:t>18/08/2019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C6B4CD-226B-4CD0-B055-123798E37B75}" type="slidenum">
              <a:rPr lang="en-GB" smtClean="0"/>
              <a:t>‹#›</a:t>
            </a:fld>
            <a:endParaRPr lang="en-GB"/>
          </a:p>
        </p:txBody>
      </p:sp>
    </p:spTree>
    <p:extLst>
      <p:ext uri="{BB962C8B-B14F-4D97-AF65-F5344CB8AC3E}">
        <p14:creationId xmlns:p14="http://schemas.microsoft.com/office/powerpoint/2010/main" val="4000471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A3DB06-DFCC-4D15-B894-D50CFB8F2325}" type="datetimeFigureOut">
              <a:rPr lang="en-GB" smtClean="0"/>
              <a:t>18/08/2019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C6B4CD-226B-4CD0-B055-123798E37B75}" type="slidenum">
              <a:rPr lang="en-GB" smtClean="0"/>
              <a:t>‹#›</a:t>
            </a:fld>
            <a:endParaRPr lang="en-GB"/>
          </a:p>
        </p:txBody>
      </p:sp>
    </p:spTree>
    <p:extLst>
      <p:ext uri="{BB962C8B-B14F-4D97-AF65-F5344CB8AC3E}">
        <p14:creationId xmlns:p14="http://schemas.microsoft.com/office/powerpoint/2010/main" val="2753730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7A3DB06-DFCC-4D15-B894-D50CFB8F2325}" type="datetimeFigureOut">
              <a:rPr lang="en-GB" smtClean="0"/>
              <a:t>18/08/2019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C6B4CD-226B-4CD0-B055-123798E37B75}" type="slidenum">
              <a:rPr lang="en-GB" smtClean="0"/>
              <a:t>‹#›</a:t>
            </a:fld>
            <a:endParaRPr lang="en-GB"/>
          </a:p>
        </p:txBody>
      </p:sp>
    </p:spTree>
    <p:extLst>
      <p:ext uri="{BB962C8B-B14F-4D97-AF65-F5344CB8AC3E}">
        <p14:creationId xmlns:p14="http://schemas.microsoft.com/office/powerpoint/2010/main" val="3106476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7A3DB06-DFCC-4D15-B894-D50CFB8F2325}" type="datetimeFigureOut">
              <a:rPr lang="en-GB" smtClean="0"/>
              <a:t>18/08/2019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C6B4CD-226B-4CD0-B055-123798E37B75}" type="slidenum">
              <a:rPr lang="en-GB" smtClean="0"/>
              <a:t>‹#›</a:t>
            </a:fld>
            <a:endParaRPr lang="en-GB"/>
          </a:p>
        </p:txBody>
      </p:sp>
    </p:spTree>
    <p:extLst>
      <p:ext uri="{BB962C8B-B14F-4D97-AF65-F5344CB8AC3E}">
        <p14:creationId xmlns:p14="http://schemas.microsoft.com/office/powerpoint/2010/main" val="4010464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7A3DB06-DFCC-4D15-B894-D50CFB8F2325}" type="datetimeFigureOut">
              <a:rPr lang="en-GB" smtClean="0"/>
              <a:t>18/08/2019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8C6B4CD-226B-4CD0-B055-123798E37B75}" type="slidenum">
              <a:rPr lang="en-GB" smtClean="0"/>
              <a:t>‹#›</a:t>
            </a:fld>
            <a:endParaRPr lang="en-GB"/>
          </a:p>
        </p:txBody>
      </p:sp>
    </p:spTree>
    <p:extLst>
      <p:ext uri="{BB962C8B-B14F-4D97-AF65-F5344CB8AC3E}">
        <p14:creationId xmlns:p14="http://schemas.microsoft.com/office/powerpoint/2010/main" val="3359299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A3DB06-DFCC-4D15-B894-D50CFB8F2325}" type="datetimeFigureOut">
              <a:rPr lang="en-GB" smtClean="0"/>
              <a:t>18/08/2019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8C6B4CD-226B-4CD0-B055-123798E37B75}" type="slidenum">
              <a:rPr lang="en-GB" smtClean="0"/>
              <a:t>‹#›</a:t>
            </a:fld>
            <a:endParaRPr lang="en-GB"/>
          </a:p>
        </p:txBody>
      </p:sp>
    </p:spTree>
    <p:extLst>
      <p:ext uri="{BB962C8B-B14F-4D97-AF65-F5344CB8AC3E}">
        <p14:creationId xmlns:p14="http://schemas.microsoft.com/office/powerpoint/2010/main" val="1136315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A3DB06-DFCC-4D15-B894-D50CFB8F2325}" type="datetimeFigureOut">
              <a:rPr lang="en-GB" smtClean="0"/>
              <a:t>18/08/2019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C6B4CD-226B-4CD0-B055-123798E37B75}" type="slidenum">
              <a:rPr lang="en-GB" smtClean="0"/>
              <a:t>‹#›</a:t>
            </a:fld>
            <a:endParaRPr lang="en-GB"/>
          </a:p>
        </p:txBody>
      </p:sp>
    </p:spTree>
    <p:extLst>
      <p:ext uri="{BB962C8B-B14F-4D97-AF65-F5344CB8AC3E}">
        <p14:creationId xmlns:p14="http://schemas.microsoft.com/office/powerpoint/2010/main" val="2444468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A3DB06-DFCC-4D15-B894-D50CFB8F2325}" type="datetimeFigureOut">
              <a:rPr lang="en-GB" smtClean="0"/>
              <a:t>18/08/2019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C6B4CD-226B-4CD0-B055-123798E37B75}" type="slidenum">
              <a:rPr lang="en-GB" smtClean="0"/>
              <a:t>‹#›</a:t>
            </a:fld>
            <a:endParaRPr lang="en-GB"/>
          </a:p>
        </p:txBody>
      </p:sp>
    </p:spTree>
    <p:extLst>
      <p:ext uri="{BB962C8B-B14F-4D97-AF65-F5344CB8AC3E}">
        <p14:creationId xmlns:p14="http://schemas.microsoft.com/office/powerpoint/2010/main" val="3080445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A3DB06-DFCC-4D15-B894-D50CFB8F2325}" type="datetimeFigureOut">
              <a:rPr lang="en-GB" smtClean="0"/>
              <a:t>18/08/2019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C6B4CD-226B-4CD0-B055-123798E37B75}" type="slidenum">
              <a:rPr lang="en-GB" smtClean="0"/>
              <a:t>‹#›</a:t>
            </a:fld>
            <a:endParaRPr lang="en-GB"/>
          </a:p>
        </p:txBody>
      </p:sp>
    </p:spTree>
    <p:extLst>
      <p:ext uri="{BB962C8B-B14F-4D97-AF65-F5344CB8AC3E}">
        <p14:creationId xmlns:p14="http://schemas.microsoft.com/office/powerpoint/2010/main" val="416775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HYPERTENSIVE DIASORDERS  IN PREGNANCY (HDP)</a:t>
            </a:r>
          </a:p>
        </p:txBody>
      </p:sp>
      <p:sp>
        <p:nvSpPr>
          <p:cNvPr id="3" name="Subtitle 2"/>
          <p:cNvSpPr>
            <a:spLocks noGrp="1"/>
          </p:cNvSpPr>
          <p:nvPr>
            <p:ph type="subTitle" idx="1"/>
          </p:nvPr>
        </p:nvSpPr>
        <p:spPr/>
        <p:txBody>
          <a:bodyPr/>
          <a:lstStyle/>
          <a:p>
            <a:r>
              <a:rPr lang="en-GB" b="1" i="1" dirty="0"/>
              <a:t>Prof Omondi Ogutu</a:t>
            </a:r>
          </a:p>
          <a:p>
            <a:pPr algn="l"/>
            <a:endParaRPr lang="en-GB" b="1" i="1" dirty="0"/>
          </a:p>
        </p:txBody>
      </p:sp>
    </p:spTree>
    <p:extLst>
      <p:ext uri="{BB962C8B-B14F-4D97-AF65-F5344CB8AC3E}">
        <p14:creationId xmlns:p14="http://schemas.microsoft.com/office/powerpoint/2010/main" val="3909864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Pre eclampsia</a:t>
            </a:r>
          </a:p>
        </p:txBody>
      </p:sp>
      <p:sp>
        <p:nvSpPr>
          <p:cNvPr id="3" name="Content Placeholder 2"/>
          <p:cNvSpPr>
            <a:spLocks noGrp="1"/>
          </p:cNvSpPr>
          <p:nvPr>
            <p:ph idx="1"/>
          </p:nvPr>
        </p:nvSpPr>
        <p:spPr/>
        <p:txBody>
          <a:bodyPr/>
          <a:lstStyle/>
          <a:p>
            <a:r>
              <a:rPr lang="en-GB" dirty="0"/>
              <a:t>Recent classifications based on association with clinical adverse outcomes</a:t>
            </a:r>
          </a:p>
          <a:p>
            <a:r>
              <a:rPr lang="en-GB" dirty="0"/>
              <a:t>It can be associated with various signs and symptoms :</a:t>
            </a:r>
          </a:p>
          <a:p>
            <a:pPr>
              <a:buFont typeface="Courier New" panose="02070309020205020404" pitchFamily="49" charset="0"/>
              <a:buChar char="o"/>
            </a:pPr>
            <a:r>
              <a:rPr lang="en-GB" dirty="0"/>
              <a:t>Visual disturbances , headaches, epigastric pains and rapid development of </a:t>
            </a:r>
            <a:r>
              <a:rPr lang="en-GB" dirty="0" err="1"/>
              <a:t>edema</a:t>
            </a:r>
            <a:r>
              <a:rPr lang="en-GB" dirty="0"/>
              <a:t>.</a:t>
            </a:r>
          </a:p>
          <a:p>
            <a:pPr>
              <a:buFont typeface="Courier New" panose="02070309020205020404" pitchFamily="49" charset="0"/>
              <a:buChar char="o"/>
            </a:pPr>
            <a:r>
              <a:rPr lang="en-GB" dirty="0"/>
              <a:t>(multi organ involvement)</a:t>
            </a:r>
          </a:p>
        </p:txBody>
      </p:sp>
    </p:spTree>
    <p:extLst>
      <p:ext uri="{BB962C8B-B14F-4D97-AF65-F5344CB8AC3E}">
        <p14:creationId xmlns:p14="http://schemas.microsoft.com/office/powerpoint/2010/main" val="3859054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Pre eclampsia without proteinuria</a:t>
            </a:r>
          </a:p>
        </p:txBody>
      </p:sp>
      <p:sp>
        <p:nvSpPr>
          <p:cNvPr id="3" name="Content Placeholder 2"/>
          <p:cNvSpPr>
            <a:spLocks noGrp="1"/>
          </p:cNvSpPr>
          <p:nvPr>
            <p:ph idx="1"/>
          </p:nvPr>
        </p:nvSpPr>
        <p:spPr/>
        <p:txBody>
          <a:bodyPr>
            <a:normAutofit fontScale="92500" lnSpcReduction="20000"/>
          </a:bodyPr>
          <a:lstStyle/>
          <a:p>
            <a:r>
              <a:rPr lang="en-GB" dirty="0"/>
              <a:t>Hypertension with:</a:t>
            </a:r>
          </a:p>
          <a:p>
            <a:pPr>
              <a:buFont typeface="Courier New" panose="02070309020205020404" pitchFamily="49" charset="0"/>
              <a:buChar char="o"/>
            </a:pPr>
            <a:r>
              <a:rPr lang="en-GB" dirty="0"/>
              <a:t>Thrombocytopenia(platelet count &lt;100,000/ml)</a:t>
            </a:r>
          </a:p>
          <a:p>
            <a:pPr>
              <a:buFont typeface="Courier New" panose="02070309020205020404" pitchFamily="49" charset="0"/>
              <a:buChar char="o"/>
            </a:pPr>
            <a:r>
              <a:rPr lang="en-GB" dirty="0"/>
              <a:t>Impaired liver function (elevated liver transaminases to twice the normal concentration)</a:t>
            </a:r>
          </a:p>
          <a:p>
            <a:pPr>
              <a:buFont typeface="Courier New" panose="02070309020205020404" pitchFamily="49" charset="0"/>
              <a:buChar char="o"/>
            </a:pPr>
            <a:r>
              <a:rPr lang="en-GB" dirty="0"/>
              <a:t>New development of renal insufficiency(elevated serum creatinine &gt;1.1mg/dl or doubling of serum creatinine in absence of other renal disease)</a:t>
            </a:r>
          </a:p>
          <a:p>
            <a:pPr>
              <a:buFont typeface="Courier New" panose="02070309020205020404" pitchFamily="49" charset="0"/>
              <a:buChar char="o"/>
            </a:pPr>
            <a:r>
              <a:rPr lang="en-GB" dirty="0"/>
              <a:t>Pulmonary </a:t>
            </a:r>
            <a:r>
              <a:rPr lang="en-GB" dirty="0" err="1"/>
              <a:t>edema</a:t>
            </a:r>
            <a:endParaRPr lang="en-GB" dirty="0"/>
          </a:p>
          <a:p>
            <a:pPr>
              <a:buFont typeface="Courier New" panose="02070309020205020404" pitchFamily="49" charset="0"/>
              <a:buChar char="o"/>
            </a:pPr>
            <a:r>
              <a:rPr lang="en-GB" dirty="0"/>
              <a:t>New onset cerebral or visual disturbances</a:t>
            </a:r>
          </a:p>
        </p:txBody>
      </p:sp>
    </p:spTree>
    <p:extLst>
      <p:ext uri="{BB962C8B-B14F-4D97-AF65-F5344CB8AC3E}">
        <p14:creationId xmlns:p14="http://schemas.microsoft.com/office/powerpoint/2010/main" val="3839028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Risk factors-PE</a:t>
            </a:r>
          </a:p>
        </p:txBody>
      </p:sp>
      <p:sp>
        <p:nvSpPr>
          <p:cNvPr id="3" name="Content Placeholder 2"/>
          <p:cNvSpPr>
            <a:spLocks noGrp="1"/>
          </p:cNvSpPr>
          <p:nvPr>
            <p:ph idx="1"/>
          </p:nvPr>
        </p:nvSpPr>
        <p:spPr/>
        <p:txBody>
          <a:bodyPr>
            <a:normAutofit fontScale="77500" lnSpcReduction="20000"/>
          </a:bodyPr>
          <a:lstStyle/>
          <a:p>
            <a:r>
              <a:rPr lang="en-GB" dirty="0" err="1"/>
              <a:t>Primiparity</a:t>
            </a:r>
            <a:endParaRPr lang="en-GB" dirty="0"/>
          </a:p>
          <a:p>
            <a:r>
              <a:rPr lang="en-GB" dirty="0"/>
              <a:t>Previous pre </a:t>
            </a:r>
            <a:r>
              <a:rPr lang="en-GB" dirty="0" err="1"/>
              <a:t>eclamptic</a:t>
            </a:r>
            <a:r>
              <a:rPr lang="en-GB" dirty="0"/>
              <a:t> pregnancy</a:t>
            </a:r>
          </a:p>
          <a:p>
            <a:r>
              <a:rPr lang="en-GB" dirty="0"/>
              <a:t>Chronic hypertension or chronic renal disease</a:t>
            </a:r>
          </a:p>
          <a:p>
            <a:r>
              <a:rPr lang="en-GB" dirty="0"/>
              <a:t>Thrombophilia</a:t>
            </a:r>
          </a:p>
          <a:p>
            <a:r>
              <a:rPr lang="en-GB" dirty="0"/>
              <a:t>Multifetal pregnancy</a:t>
            </a:r>
          </a:p>
          <a:p>
            <a:r>
              <a:rPr lang="en-GB" dirty="0"/>
              <a:t>In vitro fertilization</a:t>
            </a:r>
          </a:p>
          <a:p>
            <a:r>
              <a:rPr lang="en-GB" dirty="0"/>
              <a:t>Family history of pre eclampsia</a:t>
            </a:r>
          </a:p>
          <a:p>
            <a:r>
              <a:rPr lang="en-GB" dirty="0"/>
              <a:t>DM -  Type 1 and 2</a:t>
            </a:r>
          </a:p>
          <a:p>
            <a:r>
              <a:rPr lang="en-GB" dirty="0"/>
              <a:t>Obesity</a:t>
            </a:r>
          </a:p>
          <a:p>
            <a:r>
              <a:rPr lang="en-GB" dirty="0"/>
              <a:t>SLE and other connective disorders</a:t>
            </a:r>
          </a:p>
          <a:p>
            <a:r>
              <a:rPr lang="en-GB" dirty="0"/>
              <a:t>Advanced maternal age </a:t>
            </a:r>
            <a:r>
              <a:rPr lang="en-GB" dirty="0">
                <a:solidFill>
                  <a:srgbClr val="FF0000"/>
                </a:solidFill>
              </a:rPr>
              <a:t>VAMA</a:t>
            </a:r>
            <a:r>
              <a:rPr lang="en-GB" dirty="0"/>
              <a:t>.(older than 40)</a:t>
            </a:r>
          </a:p>
        </p:txBody>
      </p:sp>
    </p:spTree>
    <p:extLst>
      <p:ext uri="{BB962C8B-B14F-4D97-AF65-F5344CB8AC3E}">
        <p14:creationId xmlns:p14="http://schemas.microsoft.com/office/powerpoint/2010/main" val="3791879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Pre-diagnostic findings warranting increased surveillance</a:t>
            </a:r>
          </a:p>
        </p:txBody>
      </p:sp>
      <p:sp>
        <p:nvSpPr>
          <p:cNvPr id="3" name="Content Placeholder 2"/>
          <p:cNvSpPr>
            <a:spLocks noGrp="1"/>
          </p:cNvSpPr>
          <p:nvPr>
            <p:ph idx="1"/>
          </p:nvPr>
        </p:nvSpPr>
        <p:spPr/>
        <p:txBody>
          <a:bodyPr>
            <a:normAutofit fontScale="92500"/>
          </a:bodyPr>
          <a:lstStyle/>
          <a:p>
            <a:r>
              <a:rPr lang="en-GB" dirty="0"/>
              <a:t>Symptoms</a:t>
            </a:r>
          </a:p>
          <a:p>
            <a:pPr>
              <a:buFont typeface="Courier New" panose="02070309020205020404" pitchFamily="49" charset="0"/>
              <a:buChar char="o"/>
            </a:pPr>
            <a:r>
              <a:rPr lang="en-GB" dirty="0"/>
              <a:t>New onset headaches, visual disturbances</a:t>
            </a:r>
          </a:p>
          <a:p>
            <a:pPr>
              <a:buFont typeface="Courier New" panose="02070309020205020404" pitchFamily="49" charset="0"/>
              <a:buChar char="o"/>
            </a:pPr>
            <a:r>
              <a:rPr lang="en-GB" dirty="0"/>
              <a:t>Abdominal pain : RUQ and Epigastric pains</a:t>
            </a:r>
          </a:p>
          <a:p>
            <a:r>
              <a:rPr lang="en-GB" dirty="0"/>
              <a:t>Signs</a:t>
            </a:r>
          </a:p>
          <a:p>
            <a:pPr>
              <a:buFont typeface="Courier New" panose="02070309020205020404" pitchFamily="49" charset="0"/>
              <a:buChar char="o"/>
            </a:pPr>
            <a:r>
              <a:rPr lang="en-GB" dirty="0"/>
              <a:t>New onset proteinuria in 2</a:t>
            </a:r>
            <a:r>
              <a:rPr lang="en-GB" baseline="30000" dirty="0"/>
              <a:t>nd</a:t>
            </a:r>
            <a:r>
              <a:rPr lang="en-GB" dirty="0"/>
              <a:t> half of pregnancy</a:t>
            </a:r>
          </a:p>
          <a:p>
            <a:pPr>
              <a:buFont typeface="Courier New" panose="02070309020205020404" pitchFamily="49" charset="0"/>
              <a:buChar char="o"/>
            </a:pPr>
            <a:r>
              <a:rPr lang="en-GB" dirty="0"/>
              <a:t>Elevations of BP during pregnancy(comparing late and early pregnancy BP,&gt;15mmhg diastolic elevation and &gt;30mmhg systolic elevation)</a:t>
            </a:r>
          </a:p>
        </p:txBody>
      </p:sp>
    </p:spTree>
    <p:extLst>
      <p:ext uri="{BB962C8B-B14F-4D97-AF65-F5344CB8AC3E}">
        <p14:creationId xmlns:p14="http://schemas.microsoft.com/office/powerpoint/2010/main" val="3374475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Severe</a:t>
            </a:r>
            <a:r>
              <a:rPr lang="en-GB" dirty="0"/>
              <a:t> features of PE</a:t>
            </a:r>
          </a:p>
        </p:txBody>
      </p:sp>
      <p:sp>
        <p:nvSpPr>
          <p:cNvPr id="3" name="Content Placeholder 2"/>
          <p:cNvSpPr>
            <a:spLocks noGrp="1"/>
          </p:cNvSpPr>
          <p:nvPr>
            <p:ph idx="1"/>
          </p:nvPr>
        </p:nvSpPr>
        <p:spPr/>
        <p:txBody>
          <a:bodyPr>
            <a:normAutofit fontScale="85000" lnSpcReduction="10000"/>
          </a:bodyPr>
          <a:lstStyle/>
          <a:p>
            <a:r>
              <a:rPr lang="en-GB" dirty="0"/>
              <a:t>Systolic blood pressure 160mmhg or more or diastolic BP of 110mmg or more on two occasions 4hrs apart</a:t>
            </a:r>
          </a:p>
          <a:p>
            <a:r>
              <a:rPr lang="en-GB" dirty="0"/>
              <a:t>Thrombocytopenia 100,000/ </a:t>
            </a:r>
            <a:r>
              <a:rPr lang="en-GB" dirty="0" err="1"/>
              <a:t>microlitre</a:t>
            </a:r>
            <a:endParaRPr lang="en-GB" dirty="0"/>
          </a:p>
          <a:p>
            <a:r>
              <a:rPr lang="en-GB" dirty="0"/>
              <a:t>Impaired liver function indicated by LE twice normal, severe persistent RUQ or epigastric pain unresponsive to pain meds</a:t>
            </a:r>
          </a:p>
          <a:p>
            <a:r>
              <a:rPr lang="en-GB" dirty="0"/>
              <a:t>Progressive renal insufficiency(serum creatinine &gt;1.1mg/dl or doubling of serum creatinine</a:t>
            </a:r>
          </a:p>
          <a:p>
            <a:r>
              <a:rPr lang="en-GB" dirty="0"/>
              <a:t>Pulmonary </a:t>
            </a:r>
            <a:r>
              <a:rPr lang="en-GB" dirty="0" err="1"/>
              <a:t>edema</a:t>
            </a:r>
            <a:endParaRPr lang="en-GB" dirty="0"/>
          </a:p>
          <a:p>
            <a:r>
              <a:rPr lang="en-GB" dirty="0"/>
              <a:t>New onset cerebral or visual disturbances</a:t>
            </a:r>
          </a:p>
        </p:txBody>
      </p:sp>
    </p:spTree>
    <p:extLst>
      <p:ext uri="{BB962C8B-B14F-4D97-AF65-F5344CB8AC3E}">
        <p14:creationId xmlns:p14="http://schemas.microsoft.com/office/powerpoint/2010/main" val="2562702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Prediction of PE </a:t>
            </a:r>
          </a:p>
        </p:txBody>
      </p:sp>
      <p:sp>
        <p:nvSpPr>
          <p:cNvPr id="3" name="Content Placeholder 2"/>
          <p:cNvSpPr>
            <a:spLocks noGrp="1"/>
          </p:cNvSpPr>
          <p:nvPr>
            <p:ph idx="1"/>
          </p:nvPr>
        </p:nvSpPr>
        <p:spPr/>
        <p:txBody>
          <a:bodyPr>
            <a:normAutofit fontScale="92500" lnSpcReduction="20000"/>
          </a:bodyPr>
          <a:lstStyle/>
          <a:p>
            <a:r>
              <a:rPr lang="en-GB" dirty="0"/>
              <a:t>Risk factor assessment</a:t>
            </a:r>
          </a:p>
          <a:p>
            <a:r>
              <a:rPr lang="en-GB" dirty="0"/>
              <a:t>Uterine artery Doppler velocimetry(better at predicting early than term PET but issues with operator expertise , poor predictive accuracy)</a:t>
            </a:r>
          </a:p>
          <a:p>
            <a:r>
              <a:rPr lang="en-GB" dirty="0"/>
              <a:t>Biomarkers :</a:t>
            </a:r>
          </a:p>
          <a:p>
            <a:pPr>
              <a:buFont typeface="Courier New" panose="02070309020205020404" pitchFamily="49" charset="0"/>
              <a:buChar char="o"/>
            </a:pPr>
            <a:r>
              <a:rPr lang="en-GB" dirty="0"/>
              <a:t>Angiogenesis related biomarkers-Antiangiogenic (Soluble </a:t>
            </a:r>
            <a:r>
              <a:rPr lang="en-GB" dirty="0" err="1"/>
              <a:t>fms</a:t>
            </a:r>
            <a:r>
              <a:rPr lang="en-GB" dirty="0"/>
              <a:t>-like tyrosine kinase 1 </a:t>
            </a:r>
            <a:r>
              <a:rPr lang="en-GB" dirty="0" err="1"/>
              <a:t>sFLT</a:t>
            </a:r>
            <a:r>
              <a:rPr lang="en-GB" dirty="0"/>
              <a:t> 1 and </a:t>
            </a:r>
            <a:r>
              <a:rPr lang="en-GB" dirty="0" err="1"/>
              <a:t>Endoglin</a:t>
            </a:r>
            <a:r>
              <a:rPr lang="en-GB" dirty="0"/>
              <a:t>) and pro </a:t>
            </a:r>
            <a:r>
              <a:rPr lang="en-GB" dirty="0" err="1"/>
              <a:t>angiogenics</a:t>
            </a:r>
            <a:r>
              <a:rPr lang="en-GB" dirty="0"/>
              <a:t> (PIGF and VEGF)</a:t>
            </a:r>
          </a:p>
          <a:p>
            <a:pPr>
              <a:buFont typeface="Courier New" panose="02070309020205020404" pitchFamily="49" charset="0"/>
              <a:buChar char="o"/>
            </a:pPr>
            <a:r>
              <a:rPr lang="en-GB" dirty="0"/>
              <a:t>N/B ACOG does not recommend use of Doppler &amp; markers  since evidence of maternal fetal outcomes still lacking.</a:t>
            </a:r>
          </a:p>
          <a:p>
            <a:endParaRPr lang="en-GB" dirty="0"/>
          </a:p>
        </p:txBody>
      </p:sp>
    </p:spTree>
    <p:extLst>
      <p:ext uri="{BB962C8B-B14F-4D97-AF65-F5344CB8AC3E}">
        <p14:creationId xmlns:p14="http://schemas.microsoft.com/office/powerpoint/2010/main" val="2215973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GB" dirty="0"/>
              <a:t>Prevention of PE</a:t>
            </a:r>
          </a:p>
        </p:txBody>
      </p:sp>
      <p:sp>
        <p:nvSpPr>
          <p:cNvPr id="3" name="Content Placeholder 2"/>
          <p:cNvSpPr>
            <a:spLocks noGrp="1"/>
          </p:cNvSpPr>
          <p:nvPr>
            <p:ph idx="1"/>
          </p:nvPr>
        </p:nvSpPr>
        <p:spPr>
          <a:xfrm>
            <a:off x="457200" y="1143000"/>
            <a:ext cx="8229600" cy="5486400"/>
          </a:xfrm>
        </p:spPr>
        <p:txBody>
          <a:bodyPr>
            <a:normAutofit fontScale="85000" lnSpcReduction="10000"/>
          </a:bodyPr>
          <a:lstStyle/>
          <a:p>
            <a:r>
              <a:rPr lang="en-GB" b="1" dirty="0"/>
              <a:t>Antiplatelet agents- Aspirin 60mg-80mg</a:t>
            </a:r>
          </a:p>
          <a:p>
            <a:pPr>
              <a:buFont typeface="Courier New" panose="02070309020205020404" pitchFamily="49" charset="0"/>
              <a:buChar char="o"/>
            </a:pPr>
            <a:r>
              <a:rPr lang="en-GB" dirty="0"/>
              <a:t>Women with a medical history of early onset PET and preterm delivery less than 34 weeks or PET in more than one previous pregnancy initiating administration of low dose Aspirin  60-80mg aspirin beginning late first trimester is recommended.(ACOG 2013)</a:t>
            </a:r>
          </a:p>
          <a:p>
            <a:r>
              <a:rPr lang="en-GB" b="1" dirty="0"/>
              <a:t>Nutritional intervention</a:t>
            </a:r>
          </a:p>
          <a:p>
            <a:pPr>
              <a:buFont typeface="Courier New" panose="02070309020205020404" pitchFamily="49" charset="0"/>
              <a:buChar char="o"/>
            </a:pPr>
            <a:r>
              <a:rPr lang="en-GB" dirty="0"/>
              <a:t>Calcium supplementation-dietary deficiency, intake &lt;600mg per day(calcium 1.5-2G) (ACOG 2013)</a:t>
            </a:r>
          </a:p>
          <a:p>
            <a:r>
              <a:rPr lang="en-GB" b="1" dirty="0"/>
              <a:t>Lifestyle modification</a:t>
            </a:r>
          </a:p>
          <a:p>
            <a:pPr>
              <a:buFont typeface="Courier New" panose="02070309020205020404" pitchFamily="49" charset="0"/>
              <a:buChar char="o"/>
            </a:pPr>
            <a:r>
              <a:rPr lang="en-GB" dirty="0"/>
              <a:t>Preconception ,exercise and weight adjustment known to reduce hypertension. </a:t>
            </a:r>
          </a:p>
          <a:p>
            <a:pPr>
              <a:buFont typeface="Courier New" panose="02070309020205020404" pitchFamily="49" charset="0"/>
              <a:buChar char="o"/>
            </a:pPr>
            <a:r>
              <a:rPr lang="en-GB" dirty="0"/>
              <a:t>Reduction of BMI</a:t>
            </a:r>
          </a:p>
          <a:p>
            <a:pPr>
              <a:buFont typeface="Courier New" panose="02070309020205020404" pitchFamily="49" charset="0"/>
              <a:buChar char="o"/>
            </a:pPr>
            <a:endParaRPr lang="en-GB" dirty="0"/>
          </a:p>
          <a:p>
            <a:endParaRPr lang="en-GB" dirty="0"/>
          </a:p>
        </p:txBody>
      </p:sp>
    </p:spTree>
    <p:extLst>
      <p:ext uri="{BB962C8B-B14F-4D97-AF65-F5344CB8AC3E}">
        <p14:creationId xmlns:p14="http://schemas.microsoft.com/office/powerpoint/2010/main" val="1641088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Management of PET </a:t>
            </a:r>
          </a:p>
        </p:txBody>
      </p:sp>
      <p:sp>
        <p:nvSpPr>
          <p:cNvPr id="3" name="Content Placeholder 2"/>
          <p:cNvSpPr>
            <a:spLocks noGrp="1"/>
          </p:cNvSpPr>
          <p:nvPr>
            <p:ph idx="1"/>
          </p:nvPr>
        </p:nvSpPr>
        <p:spPr/>
        <p:txBody>
          <a:bodyPr>
            <a:normAutofit fontScale="92500" lnSpcReduction="10000"/>
          </a:bodyPr>
          <a:lstStyle/>
          <a:p>
            <a:r>
              <a:rPr lang="en-GB" b="1" dirty="0"/>
              <a:t>Antepartum management-initial evaluation</a:t>
            </a:r>
          </a:p>
          <a:p>
            <a:pPr>
              <a:buFont typeface="Courier New" panose="02070309020205020404" pitchFamily="49" charset="0"/>
              <a:buChar char="o"/>
            </a:pPr>
            <a:r>
              <a:rPr lang="en-GB" dirty="0"/>
              <a:t>Complete blood count</a:t>
            </a:r>
          </a:p>
          <a:p>
            <a:pPr>
              <a:buFont typeface="Courier New" panose="02070309020205020404" pitchFamily="49" charset="0"/>
              <a:buChar char="o"/>
            </a:pPr>
            <a:r>
              <a:rPr lang="en-GB" dirty="0"/>
              <a:t>Serum creatinine , LFT</a:t>
            </a:r>
          </a:p>
          <a:p>
            <a:pPr>
              <a:buFont typeface="Courier New" panose="02070309020205020404" pitchFamily="49" charset="0"/>
              <a:buChar char="o"/>
            </a:pPr>
            <a:r>
              <a:rPr lang="en-GB" dirty="0"/>
              <a:t>Evaluation for urine protein(24hour collection or protein /creatinine ratio.</a:t>
            </a:r>
          </a:p>
          <a:p>
            <a:pPr>
              <a:buFont typeface="Courier New" panose="02070309020205020404" pitchFamily="49" charset="0"/>
              <a:buChar char="o"/>
            </a:pPr>
            <a:r>
              <a:rPr lang="en-GB" dirty="0"/>
              <a:t>Inquire about symptoms of PET</a:t>
            </a:r>
          </a:p>
          <a:p>
            <a:pPr>
              <a:buFont typeface="Courier New" panose="02070309020205020404" pitchFamily="49" charset="0"/>
              <a:buChar char="o"/>
            </a:pPr>
            <a:r>
              <a:rPr lang="en-GB" dirty="0"/>
              <a:t>Fetal evaluation: ultrasound for estimated fetal weight and amniotic fluid index , NST,BPP if NST is nonreactive.</a:t>
            </a:r>
          </a:p>
        </p:txBody>
      </p:sp>
    </p:spTree>
    <p:extLst>
      <p:ext uri="{BB962C8B-B14F-4D97-AF65-F5344CB8AC3E}">
        <p14:creationId xmlns:p14="http://schemas.microsoft.com/office/powerpoint/2010/main" val="398819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Indications for hospitalization</a:t>
            </a:r>
          </a:p>
        </p:txBody>
      </p:sp>
      <p:sp>
        <p:nvSpPr>
          <p:cNvPr id="3" name="Content Placeholder 2"/>
          <p:cNvSpPr>
            <a:spLocks noGrp="1"/>
          </p:cNvSpPr>
          <p:nvPr>
            <p:ph idx="1"/>
          </p:nvPr>
        </p:nvSpPr>
        <p:spPr/>
        <p:txBody>
          <a:bodyPr>
            <a:normAutofit fontScale="92500" lnSpcReduction="20000"/>
          </a:bodyPr>
          <a:lstStyle/>
          <a:p>
            <a:r>
              <a:rPr lang="en-GB" dirty="0"/>
              <a:t>37 weeks or more of gestation</a:t>
            </a:r>
          </a:p>
          <a:p>
            <a:r>
              <a:rPr lang="en-GB" dirty="0"/>
              <a:t>Suspected </a:t>
            </a:r>
            <a:r>
              <a:rPr lang="en-GB" dirty="0" err="1"/>
              <a:t>Abruptio</a:t>
            </a:r>
            <a:r>
              <a:rPr lang="en-GB" dirty="0"/>
              <a:t> placentae</a:t>
            </a:r>
          </a:p>
          <a:p>
            <a:r>
              <a:rPr lang="en-GB" dirty="0"/>
              <a:t>Signs of foetal compromise</a:t>
            </a:r>
          </a:p>
          <a:p>
            <a:r>
              <a:rPr lang="en-GB" dirty="0"/>
              <a:t>Signs of deterioration of the maternal status</a:t>
            </a:r>
          </a:p>
          <a:p>
            <a:r>
              <a:rPr lang="en-GB" dirty="0"/>
              <a:t>34 weeks or more with:</a:t>
            </a:r>
          </a:p>
          <a:p>
            <a:pPr>
              <a:buFont typeface="Courier New" panose="02070309020205020404" pitchFamily="49" charset="0"/>
              <a:buChar char="o"/>
            </a:pPr>
            <a:r>
              <a:rPr lang="en-GB" dirty="0"/>
              <a:t>Progressive labor or ROM</a:t>
            </a:r>
          </a:p>
          <a:p>
            <a:pPr>
              <a:buFont typeface="Courier New" panose="02070309020205020404" pitchFamily="49" charset="0"/>
              <a:buChar char="o"/>
            </a:pPr>
            <a:r>
              <a:rPr lang="en-GB" dirty="0"/>
              <a:t>U/S estimate of fetal weight &lt; 5</a:t>
            </a:r>
            <a:r>
              <a:rPr lang="en-GB" baseline="30000" dirty="0"/>
              <a:t>th</a:t>
            </a:r>
            <a:r>
              <a:rPr lang="en-GB" dirty="0"/>
              <a:t> percentile</a:t>
            </a:r>
          </a:p>
          <a:p>
            <a:pPr>
              <a:buFont typeface="Courier New" panose="02070309020205020404" pitchFamily="49" charset="0"/>
              <a:buChar char="o"/>
            </a:pPr>
            <a:r>
              <a:rPr lang="en-GB" dirty="0"/>
              <a:t>Oligohydramnios (persistent AMFI- &lt; 5cm)</a:t>
            </a:r>
          </a:p>
          <a:p>
            <a:pPr>
              <a:buFont typeface="Courier New" panose="02070309020205020404" pitchFamily="49" charset="0"/>
              <a:buChar char="o"/>
            </a:pPr>
            <a:r>
              <a:rPr lang="en-GB" dirty="0"/>
              <a:t>Persistent BPP 6/10 or less.</a:t>
            </a:r>
          </a:p>
          <a:p>
            <a:endParaRPr lang="en-GB" dirty="0"/>
          </a:p>
        </p:txBody>
      </p:sp>
    </p:spTree>
    <p:extLst>
      <p:ext uri="{BB962C8B-B14F-4D97-AF65-F5344CB8AC3E}">
        <p14:creationId xmlns:p14="http://schemas.microsoft.com/office/powerpoint/2010/main" val="1245341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Continued evaluation of PET without severe features</a:t>
            </a:r>
          </a:p>
        </p:txBody>
      </p:sp>
      <p:sp>
        <p:nvSpPr>
          <p:cNvPr id="3" name="Content Placeholder 2"/>
          <p:cNvSpPr>
            <a:spLocks noGrp="1"/>
          </p:cNvSpPr>
          <p:nvPr>
            <p:ph idx="1"/>
          </p:nvPr>
        </p:nvSpPr>
        <p:spPr/>
        <p:txBody>
          <a:bodyPr>
            <a:normAutofit fontScale="92500" lnSpcReduction="20000"/>
          </a:bodyPr>
          <a:lstStyle/>
          <a:p>
            <a:r>
              <a:rPr lang="en-GB" b="1" dirty="0"/>
              <a:t>Fetal evaluation :</a:t>
            </a:r>
          </a:p>
          <a:p>
            <a:pPr>
              <a:buFont typeface="Courier New" panose="02070309020205020404" pitchFamily="49" charset="0"/>
              <a:buChar char="o"/>
            </a:pPr>
            <a:r>
              <a:rPr lang="en-GB" dirty="0"/>
              <a:t>Daily fetal kick count</a:t>
            </a:r>
          </a:p>
          <a:p>
            <a:pPr>
              <a:buFont typeface="Courier New" panose="02070309020205020404" pitchFamily="49" charset="0"/>
              <a:buChar char="o"/>
            </a:pPr>
            <a:r>
              <a:rPr lang="en-GB" dirty="0"/>
              <a:t>U/S every 3wks for est. </a:t>
            </a:r>
            <a:r>
              <a:rPr lang="en-GB" dirty="0" err="1"/>
              <a:t>fetal</a:t>
            </a:r>
            <a:r>
              <a:rPr lang="en-GB" dirty="0"/>
              <a:t> weight.</a:t>
            </a:r>
          </a:p>
          <a:p>
            <a:pPr>
              <a:buFont typeface="Courier New" panose="02070309020205020404" pitchFamily="49" charset="0"/>
              <a:buChar char="o"/>
            </a:pPr>
            <a:r>
              <a:rPr lang="en-GB" dirty="0"/>
              <a:t>Amniotic fluid assessment once weekly and NST twice weekly.(modify based on clinical findings)</a:t>
            </a:r>
          </a:p>
          <a:p>
            <a:r>
              <a:rPr lang="en-GB" b="1" dirty="0"/>
              <a:t>Maternal evaluation</a:t>
            </a:r>
          </a:p>
          <a:p>
            <a:pPr>
              <a:buFont typeface="Courier New" panose="02070309020205020404" pitchFamily="49" charset="0"/>
              <a:buChar char="o"/>
            </a:pPr>
            <a:r>
              <a:rPr lang="en-GB" dirty="0"/>
              <a:t>Labs FBC, LFT, creatinine once weekly</a:t>
            </a:r>
          </a:p>
          <a:p>
            <a:pPr>
              <a:buFont typeface="Courier New" panose="02070309020205020404" pitchFamily="49" charset="0"/>
              <a:buChar char="o"/>
            </a:pPr>
            <a:r>
              <a:rPr lang="en-GB" dirty="0"/>
              <a:t>Guide them to recognize symptoms of severe features, inquire about them</a:t>
            </a:r>
          </a:p>
          <a:p>
            <a:pPr>
              <a:buFont typeface="Courier New" panose="02070309020205020404" pitchFamily="49" charset="0"/>
              <a:buChar char="o"/>
            </a:pPr>
            <a:r>
              <a:rPr lang="en-GB" dirty="0"/>
              <a:t>Monitor BP every clinic visit,4hrly if admitted.</a:t>
            </a:r>
          </a:p>
          <a:p>
            <a:pPr>
              <a:buFont typeface="Courier New" panose="02070309020205020404" pitchFamily="49" charset="0"/>
              <a:buChar char="o"/>
            </a:pPr>
            <a:endParaRPr lang="en-GB" dirty="0"/>
          </a:p>
        </p:txBody>
      </p:sp>
    </p:spTree>
    <p:extLst>
      <p:ext uri="{BB962C8B-B14F-4D97-AF65-F5344CB8AC3E}">
        <p14:creationId xmlns:p14="http://schemas.microsoft.com/office/powerpoint/2010/main" val="400102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a:t>
            </a:r>
          </a:p>
        </p:txBody>
      </p:sp>
      <p:sp>
        <p:nvSpPr>
          <p:cNvPr id="3" name="Content Placeholder 2"/>
          <p:cNvSpPr>
            <a:spLocks noGrp="1"/>
          </p:cNvSpPr>
          <p:nvPr>
            <p:ph idx="1"/>
          </p:nvPr>
        </p:nvSpPr>
        <p:spPr/>
        <p:txBody>
          <a:bodyPr>
            <a:normAutofit lnSpcReduction="10000"/>
          </a:bodyPr>
          <a:lstStyle/>
          <a:p>
            <a:r>
              <a:rPr lang="en-GB" dirty="0"/>
              <a:t>What is HDP</a:t>
            </a:r>
          </a:p>
          <a:p>
            <a:r>
              <a:rPr lang="en-GB" dirty="0"/>
              <a:t>Epidemiology</a:t>
            </a:r>
          </a:p>
          <a:p>
            <a:r>
              <a:rPr lang="en-GB" dirty="0"/>
              <a:t>Aetiology</a:t>
            </a:r>
          </a:p>
          <a:p>
            <a:r>
              <a:rPr lang="en-GB" dirty="0"/>
              <a:t>Risk factors  </a:t>
            </a:r>
          </a:p>
          <a:p>
            <a:r>
              <a:rPr lang="en-GB" dirty="0"/>
              <a:t>Screening tests</a:t>
            </a:r>
          </a:p>
          <a:p>
            <a:r>
              <a:rPr lang="en-GB" dirty="0"/>
              <a:t>Management</a:t>
            </a:r>
          </a:p>
          <a:p>
            <a:r>
              <a:rPr lang="en-GB" dirty="0"/>
              <a:t>Complications</a:t>
            </a:r>
          </a:p>
          <a:p>
            <a:r>
              <a:rPr lang="en-GB" dirty="0"/>
              <a:t>Prevention</a:t>
            </a:r>
          </a:p>
        </p:txBody>
      </p:sp>
    </p:spTree>
    <p:extLst>
      <p:ext uri="{BB962C8B-B14F-4D97-AF65-F5344CB8AC3E}">
        <p14:creationId xmlns:p14="http://schemas.microsoft.com/office/powerpoint/2010/main" val="26181258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Management of Severe PE at &lt;34 </a:t>
            </a:r>
            <a:r>
              <a:rPr lang="en-GB" dirty="0" err="1"/>
              <a:t>wks</a:t>
            </a:r>
            <a:r>
              <a:rPr lang="en-GB" dirty="0"/>
              <a:t> gestation</a:t>
            </a:r>
          </a:p>
        </p:txBody>
      </p:sp>
      <p:sp>
        <p:nvSpPr>
          <p:cNvPr id="3" name="Content Placeholder 2"/>
          <p:cNvSpPr>
            <a:spLocks noGrp="1"/>
          </p:cNvSpPr>
          <p:nvPr>
            <p:ph idx="1"/>
          </p:nvPr>
        </p:nvSpPr>
        <p:spPr/>
        <p:txBody>
          <a:bodyPr>
            <a:normAutofit fontScale="77500" lnSpcReduction="20000"/>
          </a:bodyPr>
          <a:lstStyle/>
          <a:p>
            <a:r>
              <a:rPr lang="en-GB" dirty="0"/>
              <a:t>Observe in labor and delivery first 24-48hrs</a:t>
            </a:r>
          </a:p>
          <a:p>
            <a:r>
              <a:rPr lang="en-GB" dirty="0"/>
              <a:t>Corticosteroids, antihypertensive ,  magnesium </a:t>
            </a:r>
            <a:r>
              <a:rPr lang="en-GB" dirty="0" err="1"/>
              <a:t>sulfate</a:t>
            </a:r>
            <a:r>
              <a:rPr lang="en-GB" dirty="0"/>
              <a:t> prophylaxis, LMWH</a:t>
            </a:r>
          </a:p>
          <a:p>
            <a:r>
              <a:rPr lang="en-GB" dirty="0"/>
              <a:t>U/S ,fetal HR monitoring and Laboratory tests</a:t>
            </a:r>
          </a:p>
          <a:p>
            <a:endParaRPr lang="en-GB" dirty="0"/>
          </a:p>
          <a:p>
            <a:r>
              <a:rPr lang="en-GB" sz="2400" b="1" dirty="0"/>
              <a:t>CONTRAINDICATIONS TO EXPECTANT MANAGEMENT</a:t>
            </a:r>
          </a:p>
          <a:p>
            <a:pPr>
              <a:buFont typeface="Courier New" panose="02070309020205020404" pitchFamily="49" charset="0"/>
              <a:buChar char="o"/>
            </a:pPr>
            <a:r>
              <a:rPr lang="en-GB" sz="2400" dirty="0"/>
              <a:t>Eclampsia</a:t>
            </a:r>
          </a:p>
          <a:p>
            <a:pPr>
              <a:buFont typeface="Courier New" panose="02070309020205020404" pitchFamily="49" charset="0"/>
              <a:buChar char="o"/>
            </a:pPr>
            <a:r>
              <a:rPr lang="en-GB" sz="2400" dirty="0"/>
              <a:t>Pulmonary </a:t>
            </a:r>
            <a:r>
              <a:rPr lang="en-GB" sz="2400" dirty="0" err="1"/>
              <a:t>edema</a:t>
            </a:r>
            <a:endParaRPr lang="en-GB" sz="2400" dirty="0"/>
          </a:p>
          <a:p>
            <a:pPr>
              <a:buFont typeface="Courier New" panose="02070309020205020404" pitchFamily="49" charset="0"/>
              <a:buChar char="o"/>
            </a:pPr>
            <a:r>
              <a:rPr lang="en-GB" sz="2400" dirty="0"/>
              <a:t>Disseminated intravascular coagulation</a:t>
            </a:r>
          </a:p>
          <a:p>
            <a:pPr>
              <a:buFont typeface="Courier New" panose="02070309020205020404" pitchFamily="49" charset="0"/>
              <a:buChar char="o"/>
            </a:pPr>
            <a:r>
              <a:rPr lang="en-GB" sz="2400" dirty="0"/>
              <a:t>Uncontrollable severe hypertension</a:t>
            </a:r>
          </a:p>
          <a:p>
            <a:pPr>
              <a:buFont typeface="Courier New" panose="02070309020205020404" pitchFamily="49" charset="0"/>
              <a:buChar char="o"/>
            </a:pPr>
            <a:r>
              <a:rPr lang="en-GB" sz="2400" dirty="0"/>
              <a:t>Nonviable fetus</a:t>
            </a:r>
          </a:p>
          <a:p>
            <a:pPr>
              <a:buFont typeface="Courier New" panose="02070309020205020404" pitchFamily="49" charset="0"/>
              <a:buChar char="o"/>
            </a:pPr>
            <a:r>
              <a:rPr lang="en-GB" sz="2400" dirty="0"/>
              <a:t>Abnormal fetal test results</a:t>
            </a:r>
          </a:p>
          <a:p>
            <a:pPr>
              <a:buFont typeface="Courier New" panose="02070309020205020404" pitchFamily="49" charset="0"/>
              <a:buChar char="o"/>
            </a:pPr>
            <a:r>
              <a:rPr lang="en-GB" sz="2400" dirty="0" err="1"/>
              <a:t>Abruptio</a:t>
            </a:r>
            <a:r>
              <a:rPr lang="en-GB" sz="2400" dirty="0"/>
              <a:t> placenta</a:t>
            </a:r>
          </a:p>
          <a:p>
            <a:pPr>
              <a:buFont typeface="Courier New" panose="02070309020205020404" pitchFamily="49" charset="0"/>
              <a:buChar char="o"/>
            </a:pPr>
            <a:r>
              <a:rPr lang="en-GB" sz="2400" dirty="0"/>
              <a:t>Fetal demise</a:t>
            </a:r>
          </a:p>
          <a:p>
            <a:pPr>
              <a:buFont typeface="Courier New" panose="02070309020205020404" pitchFamily="49" charset="0"/>
              <a:buChar char="o"/>
            </a:pPr>
            <a:endParaRPr lang="en-GB" sz="2800" dirty="0"/>
          </a:p>
          <a:p>
            <a:endParaRPr lang="en-GB" dirty="0"/>
          </a:p>
        </p:txBody>
      </p:sp>
    </p:spTree>
    <p:extLst>
      <p:ext uri="{BB962C8B-B14F-4D97-AF65-F5344CB8AC3E}">
        <p14:creationId xmlns:p14="http://schemas.microsoft.com/office/powerpoint/2010/main" val="1938187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Expectant management for PE with severe features</a:t>
            </a:r>
          </a:p>
        </p:txBody>
      </p:sp>
      <p:sp>
        <p:nvSpPr>
          <p:cNvPr id="3" name="Content Placeholder 2"/>
          <p:cNvSpPr>
            <a:spLocks noGrp="1"/>
          </p:cNvSpPr>
          <p:nvPr>
            <p:ph idx="1"/>
          </p:nvPr>
        </p:nvSpPr>
        <p:spPr/>
        <p:txBody>
          <a:bodyPr/>
          <a:lstStyle/>
          <a:p>
            <a:r>
              <a:rPr lang="en-GB" b="1" dirty="0"/>
              <a:t>Maternal assessment</a:t>
            </a:r>
          </a:p>
          <a:p>
            <a:pPr>
              <a:buFont typeface="Courier New" panose="02070309020205020404" pitchFamily="49" charset="0"/>
              <a:buChar char="o"/>
            </a:pPr>
            <a:r>
              <a:rPr lang="en-GB" dirty="0"/>
              <a:t>Vital signs, fluid intake and urine output 8 </a:t>
            </a:r>
            <a:r>
              <a:rPr lang="en-GB" dirty="0" err="1"/>
              <a:t>hrly</a:t>
            </a:r>
            <a:endParaRPr lang="en-GB" dirty="0"/>
          </a:p>
          <a:p>
            <a:pPr>
              <a:buFont typeface="Courier New" panose="02070309020205020404" pitchFamily="49" charset="0"/>
              <a:buChar char="o"/>
            </a:pPr>
            <a:r>
              <a:rPr lang="en-GB" dirty="0"/>
              <a:t>Symptoms of severe PET(headache visual disturbances , RUQ pains) monitor 8 </a:t>
            </a:r>
            <a:r>
              <a:rPr lang="en-GB" dirty="0" err="1"/>
              <a:t>hrly</a:t>
            </a:r>
            <a:endParaRPr lang="en-GB" dirty="0"/>
          </a:p>
          <a:p>
            <a:pPr>
              <a:buFont typeface="Courier New" panose="02070309020205020404" pitchFamily="49" charset="0"/>
              <a:buChar char="o"/>
            </a:pPr>
            <a:r>
              <a:rPr lang="en-GB" dirty="0"/>
              <a:t>Presence of contractions ,ROM , bleeding 8hrly</a:t>
            </a:r>
          </a:p>
          <a:p>
            <a:pPr>
              <a:buFont typeface="Courier New" panose="02070309020205020404" pitchFamily="49" charset="0"/>
              <a:buChar char="o"/>
            </a:pPr>
            <a:r>
              <a:rPr lang="en-GB" dirty="0"/>
              <a:t>Lab tests CBC ,LFT , creatinine daily</a:t>
            </a:r>
          </a:p>
          <a:p>
            <a:endParaRPr lang="en-GB" dirty="0"/>
          </a:p>
        </p:txBody>
      </p:sp>
    </p:spTree>
    <p:extLst>
      <p:ext uri="{BB962C8B-B14F-4D97-AF65-F5344CB8AC3E}">
        <p14:creationId xmlns:p14="http://schemas.microsoft.com/office/powerpoint/2010/main" val="3074509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Expectant management for PE with severe features</a:t>
            </a:r>
          </a:p>
        </p:txBody>
      </p:sp>
      <p:sp>
        <p:nvSpPr>
          <p:cNvPr id="3" name="Content Placeholder 2"/>
          <p:cNvSpPr>
            <a:spLocks noGrp="1"/>
          </p:cNvSpPr>
          <p:nvPr>
            <p:ph idx="1"/>
          </p:nvPr>
        </p:nvSpPr>
        <p:spPr/>
        <p:txBody>
          <a:bodyPr/>
          <a:lstStyle/>
          <a:p>
            <a:r>
              <a:rPr lang="en-GB" b="1" dirty="0"/>
              <a:t>Fetal assessment </a:t>
            </a:r>
          </a:p>
          <a:p>
            <a:pPr>
              <a:buFont typeface="Courier New" panose="02070309020205020404" pitchFamily="49" charset="0"/>
              <a:buChar char="o"/>
            </a:pPr>
            <a:r>
              <a:rPr lang="en-GB" dirty="0"/>
              <a:t>Kick count and NST monitored daily</a:t>
            </a:r>
          </a:p>
          <a:p>
            <a:pPr>
              <a:buFont typeface="Courier New" panose="02070309020205020404" pitchFamily="49" charset="0"/>
              <a:buChar char="o"/>
            </a:pPr>
            <a:r>
              <a:rPr lang="en-GB" dirty="0"/>
              <a:t>BPP twice weekly</a:t>
            </a:r>
          </a:p>
          <a:p>
            <a:pPr>
              <a:buFont typeface="Courier New" panose="02070309020205020404" pitchFamily="49" charset="0"/>
              <a:buChar char="o"/>
            </a:pPr>
            <a:r>
              <a:rPr lang="en-GB" dirty="0"/>
              <a:t>Serial fetal growth assessment and umbilical artery </a:t>
            </a:r>
            <a:r>
              <a:rPr lang="en-GB" dirty="0" err="1"/>
              <a:t>doppler</a:t>
            </a:r>
            <a:r>
              <a:rPr lang="en-GB" dirty="0"/>
              <a:t> two weekly</a:t>
            </a:r>
          </a:p>
        </p:txBody>
      </p:sp>
    </p:spTree>
    <p:extLst>
      <p:ext uri="{BB962C8B-B14F-4D97-AF65-F5344CB8AC3E}">
        <p14:creationId xmlns:p14="http://schemas.microsoft.com/office/powerpoint/2010/main" val="38089688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expectant management complications-severe PE</a:t>
            </a:r>
          </a:p>
        </p:txBody>
      </p:sp>
      <p:sp>
        <p:nvSpPr>
          <p:cNvPr id="3" name="Content Placeholder 2"/>
          <p:cNvSpPr>
            <a:spLocks noGrp="1"/>
          </p:cNvSpPr>
          <p:nvPr>
            <p:ph idx="1"/>
          </p:nvPr>
        </p:nvSpPr>
        <p:spPr/>
        <p:txBody>
          <a:bodyPr>
            <a:normAutofit fontScale="92500" lnSpcReduction="10000"/>
          </a:bodyPr>
          <a:lstStyle/>
          <a:p>
            <a:r>
              <a:rPr lang="en-GB" dirty="0"/>
              <a:t>Deliver after 48hrs if:</a:t>
            </a:r>
          </a:p>
          <a:p>
            <a:pPr>
              <a:buFont typeface="Courier New" panose="02070309020205020404" pitchFamily="49" charset="0"/>
              <a:buChar char="o"/>
            </a:pPr>
            <a:r>
              <a:rPr lang="en-GB" dirty="0"/>
              <a:t>Persistent symptoms</a:t>
            </a:r>
          </a:p>
          <a:p>
            <a:pPr>
              <a:buFont typeface="Courier New" panose="02070309020205020404" pitchFamily="49" charset="0"/>
              <a:buChar char="o"/>
            </a:pPr>
            <a:r>
              <a:rPr lang="en-GB" dirty="0"/>
              <a:t>HELLP or partial HELLP</a:t>
            </a:r>
          </a:p>
          <a:p>
            <a:pPr>
              <a:buFont typeface="Courier New" panose="02070309020205020404" pitchFamily="49" charset="0"/>
              <a:buChar char="o"/>
            </a:pPr>
            <a:r>
              <a:rPr lang="en-GB" dirty="0"/>
              <a:t>Fetal growth restriction</a:t>
            </a:r>
          </a:p>
          <a:p>
            <a:pPr>
              <a:buFont typeface="Courier New" panose="02070309020205020404" pitchFamily="49" charset="0"/>
              <a:buChar char="o"/>
            </a:pPr>
            <a:r>
              <a:rPr lang="en-GB" dirty="0"/>
              <a:t>Severe oligohydramnios</a:t>
            </a:r>
          </a:p>
          <a:p>
            <a:pPr>
              <a:buFont typeface="Courier New" panose="02070309020205020404" pitchFamily="49" charset="0"/>
              <a:buChar char="o"/>
            </a:pPr>
            <a:r>
              <a:rPr lang="en-GB" dirty="0"/>
              <a:t>Reversed end diastolic flow(umbilical artery </a:t>
            </a:r>
            <a:r>
              <a:rPr lang="en-GB" dirty="0" err="1"/>
              <a:t>doppler</a:t>
            </a:r>
            <a:r>
              <a:rPr lang="en-GB" dirty="0"/>
              <a:t> studies) RI&gt;= 1</a:t>
            </a:r>
          </a:p>
          <a:p>
            <a:pPr>
              <a:buFont typeface="Courier New" panose="02070309020205020404" pitchFamily="49" charset="0"/>
              <a:buChar char="o"/>
            </a:pPr>
            <a:r>
              <a:rPr lang="en-GB" dirty="0"/>
              <a:t>Labor or PROM</a:t>
            </a:r>
          </a:p>
          <a:p>
            <a:pPr>
              <a:buFont typeface="Courier New" panose="02070309020205020404" pitchFamily="49" charset="0"/>
              <a:buChar char="o"/>
            </a:pPr>
            <a:r>
              <a:rPr lang="en-GB" dirty="0"/>
              <a:t>Significant renal dysfunction</a:t>
            </a:r>
          </a:p>
        </p:txBody>
      </p:sp>
    </p:spTree>
    <p:extLst>
      <p:ext uri="{BB962C8B-B14F-4D97-AF65-F5344CB8AC3E}">
        <p14:creationId xmlns:p14="http://schemas.microsoft.com/office/powerpoint/2010/main" val="29021119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mode of delivery</a:t>
            </a:r>
          </a:p>
        </p:txBody>
      </p:sp>
      <p:sp>
        <p:nvSpPr>
          <p:cNvPr id="3" name="Content Placeholder 2"/>
          <p:cNvSpPr>
            <a:spLocks noGrp="1"/>
          </p:cNvSpPr>
          <p:nvPr>
            <p:ph idx="1"/>
          </p:nvPr>
        </p:nvSpPr>
        <p:spPr/>
        <p:txBody>
          <a:bodyPr/>
          <a:lstStyle/>
          <a:p>
            <a:r>
              <a:rPr lang="en-GB" dirty="0"/>
              <a:t>Determined by fetal gestation, </a:t>
            </a:r>
          </a:p>
          <a:p>
            <a:r>
              <a:rPr lang="en-GB" dirty="0" err="1"/>
              <a:t>Fetal</a:t>
            </a:r>
            <a:r>
              <a:rPr lang="en-GB" dirty="0"/>
              <a:t> presentation, </a:t>
            </a:r>
          </a:p>
          <a:p>
            <a:r>
              <a:rPr lang="en-GB" dirty="0"/>
              <a:t>Cervical status, and </a:t>
            </a:r>
          </a:p>
          <a:p>
            <a:r>
              <a:rPr lang="en-GB" dirty="0"/>
              <a:t>Maternal-</a:t>
            </a:r>
            <a:r>
              <a:rPr lang="en-GB" dirty="0" err="1"/>
              <a:t>fetal</a:t>
            </a:r>
            <a:r>
              <a:rPr lang="en-GB" dirty="0"/>
              <a:t> condition</a:t>
            </a:r>
          </a:p>
          <a:p>
            <a:r>
              <a:rPr lang="en-GB" dirty="0"/>
              <a:t>Previous Obstetric history</a:t>
            </a:r>
          </a:p>
        </p:txBody>
      </p:sp>
    </p:spTree>
    <p:extLst>
      <p:ext uri="{BB962C8B-B14F-4D97-AF65-F5344CB8AC3E}">
        <p14:creationId xmlns:p14="http://schemas.microsoft.com/office/powerpoint/2010/main" val="2064942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a:bodyPr>
          <a:lstStyle/>
          <a:p>
            <a:r>
              <a:rPr lang="en-GB" sz="3600" dirty="0"/>
              <a:t>Eclampsia</a:t>
            </a:r>
          </a:p>
        </p:txBody>
      </p:sp>
      <p:sp>
        <p:nvSpPr>
          <p:cNvPr id="3" name="Content Placeholder 2"/>
          <p:cNvSpPr>
            <a:spLocks noGrp="1"/>
          </p:cNvSpPr>
          <p:nvPr>
            <p:ph idx="1"/>
          </p:nvPr>
        </p:nvSpPr>
        <p:spPr>
          <a:xfrm>
            <a:off x="457200" y="1447800"/>
            <a:ext cx="8229600" cy="4678363"/>
          </a:xfrm>
        </p:spPr>
        <p:txBody>
          <a:bodyPr>
            <a:normAutofit fontScale="92500" lnSpcReduction="20000"/>
          </a:bodyPr>
          <a:lstStyle/>
          <a:p>
            <a:r>
              <a:rPr lang="en-GB" dirty="0"/>
              <a:t>Presence of new onset grand mal seizures in a woman with preeclampsia </a:t>
            </a:r>
          </a:p>
          <a:p>
            <a:r>
              <a:rPr lang="en-GB" dirty="0"/>
              <a:t>Eclampsia can occur before during or after labor</a:t>
            </a:r>
          </a:p>
          <a:p>
            <a:r>
              <a:rPr lang="en-GB" dirty="0"/>
              <a:t>Rule out other causes  some include:</a:t>
            </a:r>
          </a:p>
          <a:p>
            <a:pPr>
              <a:buFont typeface="Courier New" panose="02070309020205020404" pitchFamily="49" charset="0"/>
              <a:buChar char="o"/>
            </a:pPr>
            <a:r>
              <a:rPr lang="en-GB" dirty="0"/>
              <a:t>Bleeding arteriovenous malformation</a:t>
            </a:r>
          </a:p>
          <a:p>
            <a:pPr>
              <a:buFont typeface="Courier New" panose="02070309020205020404" pitchFamily="49" charset="0"/>
              <a:buChar char="o"/>
            </a:pPr>
            <a:r>
              <a:rPr lang="en-GB" dirty="0"/>
              <a:t>Ruptured cerebral aneurysm</a:t>
            </a:r>
          </a:p>
          <a:p>
            <a:pPr>
              <a:buFont typeface="Courier New" panose="02070309020205020404" pitchFamily="49" charset="0"/>
              <a:buChar char="o"/>
            </a:pPr>
            <a:r>
              <a:rPr lang="en-GB" dirty="0"/>
              <a:t>Idiopathic seizure disorder</a:t>
            </a:r>
          </a:p>
          <a:p>
            <a:pPr>
              <a:buFont typeface="Courier New" panose="02070309020205020404" pitchFamily="49" charset="0"/>
              <a:buChar char="o"/>
            </a:pPr>
            <a:r>
              <a:rPr lang="en-GB" dirty="0"/>
              <a:t>Meningitis, </a:t>
            </a:r>
          </a:p>
          <a:p>
            <a:pPr>
              <a:buFont typeface="Courier New" panose="02070309020205020404" pitchFamily="49" charset="0"/>
              <a:buChar char="o"/>
            </a:pPr>
            <a:r>
              <a:rPr lang="en-GB" dirty="0"/>
              <a:t>Electrolyte imbalance</a:t>
            </a:r>
          </a:p>
          <a:p>
            <a:pPr>
              <a:buFont typeface="Courier New" panose="02070309020205020404" pitchFamily="49" charset="0"/>
              <a:buChar char="o"/>
            </a:pPr>
            <a:r>
              <a:rPr lang="en-GB" dirty="0"/>
              <a:t>epilepsy</a:t>
            </a:r>
          </a:p>
        </p:txBody>
      </p:sp>
    </p:spTree>
    <p:extLst>
      <p:ext uri="{BB962C8B-B14F-4D97-AF65-F5344CB8AC3E}">
        <p14:creationId xmlns:p14="http://schemas.microsoft.com/office/powerpoint/2010/main" val="2760576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Eclampsia</a:t>
            </a:r>
          </a:p>
        </p:txBody>
      </p:sp>
      <p:sp>
        <p:nvSpPr>
          <p:cNvPr id="3" name="Content Placeholder 2"/>
          <p:cNvSpPr>
            <a:spLocks noGrp="1"/>
          </p:cNvSpPr>
          <p:nvPr>
            <p:ph idx="1"/>
          </p:nvPr>
        </p:nvSpPr>
        <p:spPr/>
        <p:txBody>
          <a:bodyPr/>
          <a:lstStyle/>
          <a:p>
            <a:r>
              <a:rPr lang="en-GB" dirty="0"/>
              <a:t>Several symptoms and signs help in predicting impending eclampsia</a:t>
            </a:r>
          </a:p>
          <a:p>
            <a:pPr>
              <a:buFont typeface="Courier New" panose="02070309020205020404" pitchFamily="49" charset="0"/>
              <a:buChar char="o"/>
            </a:pPr>
            <a:r>
              <a:rPr lang="en-GB" dirty="0"/>
              <a:t>Persistent headaches</a:t>
            </a:r>
          </a:p>
          <a:p>
            <a:pPr>
              <a:buFont typeface="Courier New" panose="02070309020205020404" pitchFamily="49" charset="0"/>
              <a:buChar char="o"/>
            </a:pPr>
            <a:r>
              <a:rPr lang="en-GB" dirty="0"/>
              <a:t>Blurred vision</a:t>
            </a:r>
          </a:p>
          <a:p>
            <a:pPr>
              <a:buFont typeface="Courier New" panose="02070309020205020404" pitchFamily="49" charset="0"/>
              <a:buChar char="o"/>
            </a:pPr>
            <a:r>
              <a:rPr lang="en-GB" dirty="0"/>
              <a:t>Photophobia</a:t>
            </a:r>
          </a:p>
          <a:p>
            <a:pPr>
              <a:buFont typeface="Courier New" panose="02070309020205020404" pitchFamily="49" charset="0"/>
              <a:buChar char="o"/>
            </a:pPr>
            <a:r>
              <a:rPr lang="en-GB" dirty="0"/>
              <a:t>Epigastric or RUQ pain</a:t>
            </a:r>
          </a:p>
          <a:p>
            <a:pPr>
              <a:buFont typeface="Courier New" panose="02070309020205020404" pitchFamily="49" charset="0"/>
              <a:buChar char="o"/>
            </a:pPr>
            <a:r>
              <a:rPr lang="en-GB" dirty="0"/>
              <a:t>Altered mental status</a:t>
            </a:r>
          </a:p>
        </p:txBody>
      </p:sp>
    </p:spTree>
    <p:extLst>
      <p:ext uri="{BB962C8B-B14F-4D97-AF65-F5344CB8AC3E}">
        <p14:creationId xmlns:p14="http://schemas.microsoft.com/office/powerpoint/2010/main" val="8550842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Eclampsia-Management/prevention</a:t>
            </a:r>
          </a:p>
        </p:txBody>
      </p:sp>
      <p:sp>
        <p:nvSpPr>
          <p:cNvPr id="3" name="Content Placeholder 2"/>
          <p:cNvSpPr>
            <a:spLocks noGrp="1"/>
          </p:cNvSpPr>
          <p:nvPr>
            <p:ph idx="1"/>
          </p:nvPr>
        </p:nvSpPr>
        <p:spPr/>
        <p:txBody>
          <a:bodyPr>
            <a:normAutofit/>
          </a:bodyPr>
          <a:lstStyle/>
          <a:p>
            <a:r>
              <a:rPr lang="en-GB" dirty="0"/>
              <a:t>Magnesium </a:t>
            </a:r>
            <a:r>
              <a:rPr lang="en-GB" dirty="0" err="1"/>
              <a:t>sulfate</a:t>
            </a:r>
            <a:r>
              <a:rPr lang="en-GB" dirty="0"/>
              <a:t> LD 4-6g over 15min, maintenance of 1-2g/hour for at least 24hrs</a:t>
            </a:r>
          </a:p>
          <a:p>
            <a:r>
              <a:rPr lang="en-GB" dirty="0"/>
              <a:t>Or 4gm in each buttock For woman with eclampsia continue mag sulfate for 24hrs after the last convulsion</a:t>
            </a:r>
          </a:p>
          <a:p>
            <a:r>
              <a:rPr lang="en-GB" dirty="0"/>
              <a:t>Monitoring :Respiratory rate, urinary output, patellar reflex, serum levels</a:t>
            </a:r>
          </a:p>
          <a:p>
            <a:r>
              <a:rPr lang="en-GB" dirty="0"/>
              <a:t>Antidote ;calcium gluconate</a:t>
            </a:r>
          </a:p>
        </p:txBody>
      </p:sp>
    </p:spTree>
    <p:extLst>
      <p:ext uri="{BB962C8B-B14F-4D97-AF65-F5344CB8AC3E}">
        <p14:creationId xmlns:p14="http://schemas.microsoft.com/office/powerpoint/2010/main" val="10319644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Chronic Hypertension in pregnancy</a:t>
            </a:r>
          </a:p>
        </p:txBody>
      </p:sp>
      <p:sp>
        <p:nvSpPr>
          <p:cNvPr id="3" name="Content Placeholder 2"/>
          <p:cNvSpPr>
            <a:spLocks noGrp="1"/>
          </p:cNvSpPr>
          <p:nvPr>
            <p:ph idx="1"/>
          </p:nvPr>
        </p:nvSpPr>
        <p:spPr/>
        <p:txBody>
          <a:bodyPr/>
          <a:lstStyle/>
          <a:p>
            <a:r>
              <a:rPr lang="en-GB" dirty="0"/>
              <a:t>Hypertension present before pregnancy or before 20 wks. Gestation</a:t>
            </a:r>
          </a:p>
          <a:p>
            <a:r>
              <a:rPr lang="en-GB" dirty="0"/>
              <a:t>Women who have superimposed PE on chronic hypertension are known to have adverse maternal and fetal outcomes</a:t>
            </a:r>
          </a:p>
          <a:p>
            <a:r>
              <a:rPr lang="en-GB" dirty="0"/>
              <a:t>Pre existing hypertension is a recognized risk factor for PE</a:t>
            </a:r>
          </a:p>
        </p:txBody>
      </p:sp>
    </p:spTree>
    <p:extLst>
      <p:ext uri="{BB962C8B-B14F-4D97-AF65-F5344CB8AC3E}">
        <p14:creationId xmlns:p14="http://schemas.microsoft.com/office/powerpoint/2010/main" val="1718325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Management</a:t>
            </a:r>
          </a:p>
        </p:txBody>
      </p:sp>
      <p:sp>
        <p:nvSpPr>
          <p:cNvPr id="3" name="Content Placeholder 2"/>
          <p:cNvSpPr>
            <a:spLocks noGrp="1"/>
          </p:cNvSpPr>
          <p:nvPr>
            <p:ph idx="1"/>
          </p:nvPr>
        </p:nvSpPr>
        <p:spPr/>
        <p:txBody>
          <a:bodyPr/>
          <a:lstStyle/>
          <a:p>
            <a:r>
              <a:rPr lang="en-GB" b="1" dirty="0"/>
              <a:t>Preconception counselling</a:t>
            </a:r>
          </a:p>
          <a:p>
            <a:pPr>
              <a:buFont typeface="Courier New" panose="02070309020205020404" pitchFamily="49" charset="0"/>
              <a:buChar char="o"/>
            </a:pPr>
            <a:r>
              <a:rPr lang="en-GB" dirty="0"/>
              <a:t>Risks associated with chronic hypertension as well as signs/symptoms of PE</a:t>
            </a:r>
          </a:p>
          <a:p>
            <a:pPr>
              <a:buFont typeface="Courier New" panose="02070309020205020404" pitchFamily="49" charset="0"/>
              <a:buChar char="o"/>
            </a:pPr>
            <a:r>
              <a:rPr lang="en-GB" dirty="0"/>
              <a:t>Medications with adverse effects to the fetus should be discontinued.-ACE-I ,ARB ,statins</a:t>
            </a:r>
          </a:p>
          <a:p>
            <a:endParaRPr lang="en-GB" dirty="0"/>
          </a:p>
        </p:txBody>
      </p:sp>
    </p:spTree>
    <p:extLst>
      <p:ext uri="{BB962C8B-B14F-4D97-AF65-F5344CB8AC3E}">
        <p14:creationId xmlns:p14="http://schemas.microsoft.com/office/powerpoint/2010/main" val="2640674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pPr marL="0" indent="0">
              <a:buNone/>
            </a:pPr>
            <a:endParaRPr lang="en-US" sz="4000" dirty="0"/>
          </a:p>
          <a:p>
            <a:r>
              <a:rPr lang="en-US" sz="4000" dirty="0"/>
              <a:t>Hypertension is set at </a:t>
            </a:r>
            <a:r>
              <a:rPr lang="en-US" sz="4000" dirty="0" err="1"/>
              <a:t>Bp</a:t>
            </a:r>
            <a:r>
              <a:rPr lang="en-US" sz="4000" dirty="0"/>
              <a:t>&gt;140/90mmHg</a:t>
            </a:r>
          </a:p>
        </p:txBody>
      </p:sp>
    </p:spTree>
    <p:extLst>
      <p:ext uri="{BB962C8B-B14F-4D97-AF65-F5344CB8AC3E}">
        <p14:creationId xmlns:p14="http://schemas.microsoft.com/office/powerpoint/2010/main" val="14961716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Management</a:t>
            </a:r>
          </a:p>
        </p:txBody>
      </p:sp>
      <p:sp>
        <p:nvSpPr>
          <p:cNvPr id="3" name="Content Placeholder 2"/>
          <p:cNvSpPr>
            <a:spLocks noGrp="1"/>
          </p:cNvSpPr>
          <p:nvPr>
            <p:ph idx="1"/>
          </p:nvPr>
        </p:nvSpPr>
        <p:spPr/>
        <p:txBody>
          <a:bodyPr/>
          <a:lstStyle/>
          <a:p>
            <a:r>
              <a:rPr lang="en-GB" b="1" dirty="0"/>
              <a:t>Antepartum management</a:t>
            </a:r>
          </a:p>
          <a:p>
            <a:pPr>
              <a:buFont typeface="Courier New" panose="02070309020205020404" pitchFamily="49" charset="0"/>
              <a:buChar char="o"/>
            </a:pPr>
            <a:r>
              <a:rPr lang="en-GB" dirty="0"/>
              <a:t>Baseline labs : UEC/LFT,CBC , urine protein</a:t>
            </a:r>
          </a:p>
          <a:p>
            <a:pPr>
              <a:buFont typeface="Courier New" panose="02070309020205020404" pitchFamily="49" charset="0"/>
              <a:buChar char="o"/>
            </a:pPr>
            <a:r>
              <a:rPr lang="en-GB" dirty="0"/>
              <a:t>Physician consult</a:t>
            </a:r>
          </a:p>
          <a:p>
            <a:pPr>
              <a:buFont typeface="Courier New" panose="02070309020205020404" pitchFamily="49" charset="0"/>
              <a:buChar char="o"/>
            </a:pPr>
            <a:r>
              <a:rPr lang="en-GB" dirty="0"/>
              <a:t>Blood pressure monitoring checked monthly routinely in clinic with home BP monitoring</a:t>
            </a:r>
          </a:p>
        </p:txBody>
      </p:sp>
    </p:spTree>
    <p:extLst>
      <p:ext uri="{BB962C8B-B14F-4D97-AF65-F5344CB8AC3E}">
        <p14:creationId xmlns:p14="http://schemas.microsoft.com/office/powerpoint/2010/main" val="8501789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Management</a:t>
            </a:r>
          </a:p>
        </p:txBody>
      </p:sp>
      <p:sp>
        <p:nvSpPr>
          <p:cNvPr id="3" name="Content Placeholder 2"/>
          <p:cNvSpPr>
            <a:spLocks noGrp="1"/>
          </p:cNvSpPr>
          <p:nvPr>
            <p:ph idx="1"/>
          </p:nvPr>
        </p:nvSpPr>
        <p:spPr/>
        <p:txBody>
          <a:bodyPr>
            <a:normAutofit fontScale="85000" lnSpcReduction="20000"/>
          </a:bodyPr>
          <a:lstStyle/>
          <a:p>
            <a:r>
              <a:rPr lang="en-GB" b="1" dirty="0" err="1"/>
              <a:t>Antihypertensives</a:t>
            </a:r>
            <a:r>
              <a:rPr lang="en-GB" b="1" dirty="0"/>
              <a:t>’</a:t>
            </a:r>
          </a:p>
          <a:p>
            <a:pPr>
              <a:buFont typeface="Courier New" panose="02070309020205020404" pitchFamily="49" charset="0"/>
              <a:buChar char="o"/>
            </a:pPr>
            <a:r>
              <a:rPr lang="en-GB" dirty="0"/>
              <a:t>ACOG recommends BP range of 120/80mmhg to 160/105mmhg</a:t>
            </a:r>
          </a:p>
          <a:p>
            <a:pPr>
              <a:buFont typeface="Courier New" panose="02070309020205020404" pitchFamily="49" charset="0"/>
              <a:buChar char="o"/>
            </a:pPr>
            <a:r>
              <a:rPr lang="en-GB" dirty="0"/>
              <a:t>For urgent BP control</a:t>
            </a:r>
          </a:p>
          <a:p>
            <a:pPr>
              <a:buFont typeface="Wingdings" panose="05000000000000000000" pitchFamily="2" charset="2"/>
              <a:buChar char="Ø"/>
            </a:pPr>
            <a:r>
              <a:rPr lang="en-GB" b="1" i="1" u="sng" dirty="0"/>
              <a:t>Labetalol-</a:t>
            </a:r>
            <a:r>
              <a:rPr lang="en-GB" dirty="0"/>
              <a:t> 10-20mg IV the 20-80mg every 20-30 min to maximum dose of 300mg or constant infusion 1-2mg/min IV</a:t>
            </a:r>
          </a:p>
          <a:p>
            <a:pPr>
              <a:buFont typeface="Wingdings" panose="05000000000000000000" pitchFamily="2" charset="2"/>
              <a:buChar char="Ø"/>
            </a:pPr>
            <a:r>
              <a:rPr lang="en-GB" b="1" i="1" u="sng" dirty="0"/>
              <a:t>Hydralazine</a:t>
            </a:r>
            <a:r>
              <a:rPr lang="en-GB" dirty="0"/>
              <a:t>- 5mg IV or IM , then 5-10mg IV every 20-40 min or constant infusion 0.5-10mg/hr</a:t>
            </a:r>
          </a:p>
          <a:p>
            <a:pPr>
              <a:buFont typeface="Wingdings" panose="05000000000000000000" pitchFamily="2" charset="2"/>
              <a:buChar char="Ø"/>
            </a:pPr>
            <a:r>
              <a:rPr lang="en-GB" b="1" i="1" u="sng" dirty="0" err="1"/>
              <a:t>Nifedipine</a:t>
            </a:r>
            <a:r>
              <a:rPr lang="en-GB" u="sng" dirty="0"/>
              <a:t> </a:t>
            </a:r>
            <a:r>
              <a:rPr lang="en-GB" dirty="0"/>
              <a:t> 10-20mg orally, repeat in 30 min , then 10 – 20mg every 2-6hrs</a:t>
            </a:r>
          </a:p>
        </p:txBody>
      </p:sp>
    </p:spTree>
    <p:extLst>
      <p:ext uri="{BB962C8B-B14F-4D97-AF65-F5344CB8AC3E}">
        <p14:creationId xmlns:p14="http://schemas.microsoft.com/office/powerpoint/2010/main" val="10003143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Management</a:t>
            </a:r>
          </a:p>
        </p:txBody>
      </p:sp>
      <p:sp>
        <p:nvSpPr>
          <p:cNvPr id="3" name="Content Placeholder 2"/>
          <p:cNvSpPr>
            <a:spLocks noGrp="1"/>
          </p:cNvSpPr>
          <p:nvPr>
            <p:ph idx="1"/>
          </p:nvPr>
        </p:nvSpPr>
        <p:spPr/>
        <p:txBody>
          <a:bodyPr/>
          <a:lstStyle/>
          <a:p>
            <a:r>
              <a:rPr lang="en-GB" b="1" dirty="0"/>
              <a:t>Oral </a:t>
            </a:r>
            <a:r>
              <a:rPr lang="en-GB" b="1" dirty="0" err="1"/>
              <a:t>antihypertensives</a:t>
            </a:r>
            <a:endParaRPr lang="en-GB" b="1" dirty="0"/>
          </a:p>
          <a:p>
            <a:pPr>
              <a:buFont typeface="Courier New" panose="02070309020205020404" pitchFamily="49" charset="0"/>
              <a:buChar char="o"/>
            </a:pPr>
            <a:r>
              <a:rPr lang="en-GB" dirty="0"/>
              <a:t>Labetalol 200-2,400mg/day in 2-3 divided doses</a:t>
            </a:r>
          </a:p>
          <a:p>
            <a:pPr>
              <a:buFont typeface="Courier New" panose="02070309020205020404" pitchFamily="49" charset="0"/>
              <a:buChar char="o"/>
            </a:pPr>
            <a:r>
              <a:rPr lang="en-GB" dirty="0" err="1"/>
              <a:t>Nifedipine</a:t>
            </a:r>
            <a:r>
              <a:rPr lang="en-GB" dirty="0"/>
              <a:t> 30-120mg/day orally of a slow release preparation</a:t>
            </a:r>
          </a:p>
          <a:p>
            <a:pPr>
              <a:buFont typeface="Courier New" panose="02070309020205020404" pitchFamily="49" charset="0"/>
              <a:buChar char="o"/>
            </a:pPr>
            <a:r>
              <a:rPr lang="en-GB" dirty="0"/>
              <a:t>Methyldopa 0.5-3g/day orally in 2-3 divided doses.</a:t>
            </a:r>
          </a:p>
        </p:txBody>
      </p:sp>
    </p:spTree>
    <p:extLst>
      <p:ext uri="{BB962C8B-B14F-4D97-AF65-F5344CB8AC3E}">
        <p14:creationId xmlns:p14="http://schemas.microsoft.com/office/powerpoint/2010/main" val="15024045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Superimposed PE</a:t>
            </a:r>
          </a:p>
        </p:txBody>
      </p:sp>
      <p:sp>
        <p:nvSpPr>
          <p:cNvPr id="3" name="Content Placeholder 2"/>
          <p:cNvSpPr>
            <a:spLocks noGrp="1"/>
          </p:cNvSpPr>
          <p:nvPr>
            <p:ph idx="1"/>
          </p:nvPr>
        </p:nvSpPr>
        <p:spPr/>
        <p:txBody>
          <a:bodyPr/>
          <a:lstStyle/>
          <a:p>
            <a:r>
              <a:rPr lang="en-GB" dirty="0"/>
              <a:t>Refers to women with hypertension who develop preeclampsia</a:t>
            </a:r>
          </a:p>
          <a:p>
            <a:r>
              <a:rPr lang="en-GB" dirty="0"/>
              <a:t>Superimpose PE may be present when:</a:t>
            </a:r>
          </a:p>
          <a:p>
            <a:pPr>
              <a:buFont typeface="Courier New" panose="02070309020205020404" pitchFamily="49" charset="0"/>
              <a:buChar char="o"/>
            </a:pPr>
            <a:r>
              <a:rPr lang="en-GB" dirty="0"/>
              <a:t>Sudden increase in BP that was previously well controlled or escalation of  BP meds</a:t>
            </a:r>
          </a:p>
          <a:p>
            <a:pPr>
              <a:buFont typeface="Courier New" panose="02070309020205020404" pitchFamily="49" charset="0"/>
              <a:buChar char="o"/>
            </a:pPr>
            <a:r>
              <a:rPr lang="en-GB" dirty="0"/>
              <a:t>New onset of proteinuria or a sudden increase in proteinuria in a woman with known proteinuria before or early in pregnancy</a:t>
            </a:r>
          </a:p>
        </p:txBody>
      </p:sp>
    </p:spTree>
    <p:extLst>
      <p:ext uri="{BB962C8B-B14F-4D97-AF65-F5344CB8AC3E}">
        <p14:creationId xmlns:p14="http://schemas.microsoft.com/office/powerpoint/2010/main" val="17910371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Diagnosis of superimposed PE</a:t>
            </a:r>
          </a:p>
        </p:txBody>
      </p:sp>
      <p:sp>
        <p:nvSpPr>
          <p:cNvPr id="3" name="Content Placeholder 2"/>
          <p:cNvSpPr>
            <a:spLocks noGrp="1"/>
          </p:cNvSpPr>
          <p:nvPr>
            <p:ph idx="1"/>
          </p:nvPr>
        </p:nvSpPr>
        <p:spPr/>
        <p:txBody>
          <a:bodyPr/>
          <a:lstStyle/>
          <a:p>
            <a:r>
              <a:rPr lang="en-GB" dirty="0"/>
              <a:t>Severe range BP despite escalation of </a:t>
            </a:r>
            <a:r>
              <a:rPr lang="en-GB" dirty="0" err="1"/>
              <a:t>antihypertensives</a:t>
            </a:r>
            <a:endParaRPr lang="en-GB" dirty="0"/>
          </a:p>
          <a:p>
            <a:r>
              <a:rPr lang="en-GB" dirty="0"/>
              <a:t>Thrombocytopenia(&lt;100,000/</a:t>
            </a:r>
            <a:r>
              <a:rPr lang="en-GB" dirty="0" err="1"/>
              <a:t>microlitre</a:t>
            </a:r>
            <a:r>
              <a:rPr lang="en-GB" dirty="0"/>
              <a:t>)</a:t>
            </a:r>
          </a:p>
          <a:p>
            <a:r>
              <a:rPr lang="en-GB" dirty="0"/>
              <a:t>Elevated liver transaminases(double normal)</a:t>
            </a:r>
          </a:p>
          <a:p>
            <a:r>
              <a:rPr lang="en-GB" dirty="0"/>
              <a:t>New onset and worsening renal insufficiency</a:t>
            </a:r>
          </a:p>
          <a:p>
            <a:r>
              <a:rPr lang="en-GB" dirty="0"/>
              <a:t>Pulmonary </a:t>
            </a:r>
            <a:r>
              <a:rPr lang="en-GB" dirty="0" err="1"/>
              <a:t>edema</a:t>
            </a:r>
            <a:endParaRPr lang="en-GB" dirty="0"/>
          </a:p>
          <a:p>
            <a:r>
              <a:rPr lang="en-GB" dirty="0"/>
              <a:t>Persistent  cerebral or visual disturbances</a:t>
            </a:r>
          </a:p>
        </p:txBody>
      </p:sp>
    </p:spTree>
    <p:extLst>
      <p:ext uri="{BB962C8B-B14F-4D97-AF65-F5344CB8AC3E}">
        <p14:creationId xmlns:p14="http://schemas.microsoft.com/office/powerpoint/2010/main" val="40343724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Management</a:t>
            </a:r>
          </a:p>
        </p:txBody>
      </p:sp>
      <p:sp>
        <p:nvSpPr>
          <p:cNvPr id="3" name="Content Placeholder 2"/>
          <p:cNvSpPr>
            <a:spLocks noGrp="1"/>
          </p:cNvSpPr>
          <p:nvPr>
            <p:ph idx="1"/>
          </p:nvPr>
        </p:nvSpPr>
        <p:spPr/>
        <p:txBody>
          <a:bodyPr/>
          <a:lstStyle/>
          <a:p>
            <a:r>
              <a:rPr lang="en-GB" dirty="0"/>
              <a:t>As of PE</a:t>
            </a:r>
          </a:p>
          <a:p>
            <a:r>
              <a:rPr lang="en-GB" dirty="0"/>
              <a:t>Maternal and fetal surveillance</a:t>
            </a:r>
          </a:p>
          <a:p>
            <a:r>
              <a:rPr lang="en-GB" dirty="0"/>
              <a:t>Delivery recommended at 37 weeks if not severe features and 34 weeks if has severe features</a:t>
            </a:r>
          </a:p>
        </p:txBody>
      </p:sp>
    </p:spTree>
    <p:extLst>
      <p:ext uri="{BB962C8B-B14F-4D97-AF65-F5344CB8AC3E}">
        <p14:creationId xmlns:p14="http://schemas.microsoft.com/office/powerpoint/2010/main" val="35196685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Screening</a:t>
            </a:r>
          </a:p>
        </p:txBody>
      </p:sp>
      <p:sp>
        <p:nvSpPr>
          <p:cNvPr id="3" name="Content Placeholder 2"/>
          <p:cNvSpPr>
            <a:spLocks noGrp="1"/>
          </p:cNvSpPr>
          <p:nvPr>
            <p:ph idx="1"/>
          </p:nvPr>
        </p:nvSpPr>
        <p:spPr/>
        <p:txBody>
          <a:bodyPr/>
          <a:lstStyle/>
          <a:p>
            <a:r>
              <a:rPr lang="en-US" dirty="0"/>
              <a:t>Regular </a:t>
            </a:r>
            <a:r>
              <a:rPr lang="en-US" dirty="0" err="1"/>
              <a:t>Bp</a:t>
            </a:r>
            <a:r>
              <a:rPr lang="en-US" dirty="0"/>
              <a:t> check up</a:t>
            </a:r>
          </a:p>
          <a:p>
            <a:r>
              <a:rPr lang="en-US" dirty="0"/>
              <a:t>PGF/</a:t>
            </a:r>
            <a:r>
              <a:rPr lang="en-US" dirty="0" err="1"/>
              <a:t>Sflt</a:t>
            </a:r>
            <a:r>
              <a:rPr lang="en-US" dirty="0"/>
              <a:t> ratio</a:t>
            </a:r>
          </a:p>
        </p:txBody>
      </p:sp>
    </p:spTree>
    <p:extLst>
      <p:ext uri="{BB962C8B-B14F-4D97-AF65-F5344CB8AC3E}">
        <p14:creationId xmlns:p14="http://schemas.microsoft.com/office/powerpoint/2010/main" val="14130836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a:t>
            </a:r>
          </a:p>
        </p:txBody>
      </p:sp>
      <p:sp>
        <p:nvSpPr>
          <p:cNvPr id="3" name="Content Placeholder 2"/>
          <p:cNvSpPr>
            <a:spLocks noGrp="1"/>
          </p:cNvSpPr>
          <p:nvPr>
            <p:ph idx="1"/>
          </p:nvPr>
        </p:nvSpPr>
        <p:spPr/>
        <p:txBody>
          <a:bodyPr/>
          <a:lstStyle/>
          <a:p>
            <a:r>
              <a:rPr lang="en-GB" dirty="0"/>
              <a:t>hypertension is a known preventable cause of maternal mortality </a:t>
            </a:r>
          </a:p>
          <a:p>
            <a:r>
              <a:rPr lang="en-GB" dirty="0"/>
              <a:t>Clinicians should be very familiar with the various classifications and management of hypertensive disease in pregnancy</a:t>
            </a:r>
          </a:p>
          <a:p>
            <a:pPr marL="0" indent="0">
              <a:buNone/>
            </a:pPr>
            <a:endParaRPr lang="en-GB" dirty="0"/>
          </a:p>
        </p:txBody>
      </p:sp>
    </p:spTree>
    <p:extLst>
      <p:ext uri="{BB962C8B-B14F-4D97-AF65-F5344CB8AC3E}">
        <p14:creationId xmlns:p14="http://schemas.microsoft.com/office/powerpoint/2010/main" val="3591628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r>
              <a:rPr lang="en-US" dirty="0"/>
              <a:t>A BP increase is adaptive in some way in pregnancy as an intrinsic survival value</a:t>
            </a:r>
          </a:p>
          <a:p>
            <a:r>
              <a:rPr lang="en-US" dirty="0"/>
              <a:t>In some women</a:t>
            </a:r>
            <a:r>
              <a:rPr lang="en-US"/>
              <a:t>, this breaks </a:t>
            </a:r>
            <a:r>
              <a:rPr lang="en-US" dirty="0"/>
              <a:t>down, converting a physiologic process into one of pathology; Pre eclampsia</a:t>
            </a:r>
          </a:p>
        </p:txBody>
      </p:sp>
    </p:spTree>
    <p:extLst>
      <p:ext uri="{BB962C8B-B14F-4D97-AF65-F5344CB8AC3E}">
        <p14:creationId xmlns:p14="http://schemas.microsoft.com/office/powerpoint/2010/main" val="28802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introduction</a:t>
            </a:r>
          </a:p>
        </p:txBody>
      </p:sp>
      <p:sp>
        <p:nvSpPr>
          <p:cNvPr id="3" name="Content Placeholder 2"/>
          <p:cNvSpPr>
            <a:spLocks noGrp="1"/>
          </p:cNvSpPr>
          <p:nvPr>
            <p:ph idx="1"/>
          </p:nvPr>
        </p:nvSpPr>
        <p:spPr/>
        <p:txBody>
          <a:bodyPr>
            <a:normAutofit/>
          </a:bodyPr>
          <a:lstStyle/>
          <a:p>
            <a:r>
              <a:rPr lang="en-GB" dirty="0"/>
              <a:t>Common medical condition in pregnancy</a:t>
            </a:r>
          </a:p>
          <a:p>
            <a:r>
              <a:rPr lang="en-GB" dirty="0"/>
              <a:t>A major contributor to MM</a:t>
            </a:r>
          </a:p>
          <a:p>
            <a:r>
              <a:rPr lang="en-GB" dirty="0"/>
              <a:t>Occur in 12-22% of all pregnancies Depending on where you are</a:t>
            </a:r>
          </a:p>
          <a:p>
            <a:r>
              <a:rPr lang="en-GB" dirty="0" err="1"/>
              <a:t>Primi</a:t>
            </a:r>
            <a:r>
              <a:rPr lang="en-GB" dirty="0"/>
              <a:t> 10% and Multi 5%</a:t>
            </a:r>
          </a:p>
          <a:p>
            <a:r>
              <a:rPr lang="en-GB" dirty="0"/>
              <a:t>Severe forms of Pre eclampsia and eclampsia are more common in LMIC: Range between 4%-18%</a:t>
            </a:r>
          </a:p>
          <a:p>
            <a:endParaRPr lang="en-GB" dirty="0"/>
          </a:p>
        </p:txBody>
      </p:sp>
    </p:spTree>
    <p:extLst>
      <p:ext uri="{BB962C8B-B14F-4D97-AF65-F5344CB8AC3E}">
        <p14:creationId xmlns:p14="http://schemas.microsoft.com/office/powerpoint/2010/main" val="1265603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Hypertension in pregnancy</a:t>
            </a:r>
          </a:p>
        </p:txBody>
      </p:sp>
      <p:sp>
        <p:nvSpPr>
          <p:cNvPr id="3" name="Content Placeholder 2"/>
          <p:cNvSpPr>
            <a:spLocks noGrp="1"/>
          </p:cNvSpPr>
          <p:nvPr>
            <p:ph idx="1"/>
          </p:nvPr>
        </p:nvSpPr>
        <p:spPr/>
        <p:txBody>
          <a:bodyPr/>
          <a:lstStyle/>
          <a:p>
            <a:r>
              <a:rPr lang="en-GB" dirty="0"/>
              <a:t>Classified into 4 categories :</a:t>
            </a:r>
          </a:p>
          <a:p>
            <a:pPr marL="514350" indent="-514350">
              <a:buFont typeface="+mj-lt"/>
              <a:buAutoNum type="arabicPeriod"/>
            </a:pPr>
            <a:r>
              <a:rPr lang="en-GB" dirty="0"/>
              <a:t>Pre eclampsia - Eclampsia</a:t>
            </a:r>
          </a:p>
          <a:p>
            <a:pPr marL="514350" indent="-514350">
              <a:buFont typeface="+mj-lt"/>
              <a:buAutoNum type="arabicPeriod"/>
            </a:pPr>
            <a:r>
              <a:rPr lang="en-GB" dirty="0"/>
              <a:t>Chronic hypertension</a:t>
            </a:r>
          </a:p>
          <a:p>
            <a:pPr marL="514350" indent="-514350">
              <a:buFont typeface="+mj-lt"/>
              <a:buAutoNum type="arabicPeriod"/>
            </a:pPr>
            <a:r>
              <a:rPr lang="en-GB" dirty="0"/>
              <a:t>Chronic hypertension with superimposed preeclampsia</a:t>
            </a:r>
          </a:p>
          <a:p>
            <a:pPr marL="514350" indent="-514350">
              <a:buFont typeface="+mj-lt"/>
              <a:buAutoNum type="arabicPeriod"/>
            </a:pPr>
            <a:r>
              <a:rPr lang="en-GB" dirty="0"/>
              <a:t>Hypertensive Disorder in pregnancy</a:t>
            </a:r>
          </a:p>
          <a:p>
            <a:pPr marL="0" indent="0">
              <a:buNone/>
            </a:pPr>
            <a:r>
              <a:rPr lang="en-GB" dirty="0"/>
              <a:t>	</a:t>
            </a:r>
            <a:r>
              <a:rPr lang="en-GB" dirty="0">
                <a:solidFill>
                  <a:srgbClr val="FF0000"/>
                </a:solidFill>
              </a:rPr>
              <a:t>ACOG 2013</a:t>
            </a:r>
          </a:p>
        </p:txBody>
      </p:sp>
    </p:spTree>
    <p:extLst>
      <p:ext uri="{BB962C8B-B14F-4D97-AF65-F5344CB8AC3E}">
        <p14:creationId xmlns:p14="http://schemas.microsoft.com/office/powerpoint/2010/main" val="4024939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228600" y="0"/>
            <a:ext cx="8763000" cy="6858000"/>
          </a:xfrm>
          <a:prstGeom prst="rect">
            <a:avLst/>
          </a:prstGeom>
        </p:spPr>
      </p:pic>
    </p:spTree>
    <p:extLst>
      <p:ext uri="{BB962C8B-B14F-4D97-AF65-F5344CB8AC3E}">
        <p14:creationId xmlns:p14="http://schemas.microsoft.com/office/powerpoint/2010/main" val="1650750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epidemiology</a:t>
            </a:r>
          </a:p>
        </p:txBody>
      </p:sp>
      <p:sp>
        <p:nvSpPr>
          <p:cNvPr id="3" name="Content Placeholder 2"/>
          <p:cNvSpPr>
            <a:spLocks noGrp="1"/>
          </p:cNvSpPr>
          <p:nvPr>
            <p:ph idx="1"/>
          </p:nvPr>
        </p:nvSpPr>
        <p:spPr/>
        <p:txBody>
          <a:bodyPr/>
          <a:lstStyle/>
          <a:p>
            <a:r>
              <a:rPr lang="en-GB" dirty="0"/>
              <a:t>Incidence of Eclampsia is estimated at 5-7 cases per 10,000deliveries(North America ,Europe)</a:t>
            </a:r>
          </a:p>
          <a:p>
            <a:r>
              <a:rPr lang="en-GB" dirty="0"/>
              <a:t>Eclampsia rate in developing countries such as South Africa, Egypt, Tanzania , Ethiopia vary between 1.8% to 7.1%</a:t>
            </a:r>
          </a:p>
          <a:p>
            <a:r>
              <a:rPr lang="en-GB" dirty="0"/>
              <a:t>KNH ,incidence of Eclampsia 10/1000 in 2000 and 11/1000 in 2011</a:t>
            </a:r>
          </a:p>
        </p:txBody>
      </p:sp>
    </p:spTree>
    <p:extLst>
      <p:ext uri="{BB962C8B-B14F-4D97-AF65-F5344CB8AC3E}">
        <p14:creationId xmlns:p14="http://schemas.microsoft.com/office/powerpoint/2010/main" val="3891832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Pre eclampsia</a:t>
            </a:r>
          </a:p>
        </p:txBody>
      </p:sp>
      <p:sp>
        <p:nvSpPr>
          <p:cNvPr id="3" name="Content Placeholder 2"/>
          <p:cNvSpPr>
            <a:spLocks noGrp="1"/>
          </p:cNvSpPr>
          <p:nvPr>
            <p:ph idx="1"/>
          </p:nvPr>
        </p:nvSpPr>
        <p:spPr>
          <a:xfrm>
            <a:off x="457200" y="1066800"/>
            <a:ext cx="8229600" cy="5059363"/>
          </a:xfrm>
        </p:spPr>
        <p:txBody>
          <a:bodyPr>
            <a:normAutofit fontScale="77500" lnSpcReduction="20000"/>
          </a:bodyPr>
          <a:lstStyle/>
          <a:p>
            <a:pPr marL="0" indent="0">
              <a:buNone/>
            </a:pPr>
            <a:endParaRPr lang="en-GB" dirty="0"/>
          </a:p>
          <a:p>
            <a:r>
              <a:rPr lang="en-GB" sz="3600" dirty="0"/>
              <a:t>Defined as persistent systolic blood pressure 140 or &gt; or diastolic of 90mmhg or &gt; after 20 </a:t>
            </a:r>
            <a:r>
              <a:rPr lang="en-GB" sz="3600" dirty="0" err="1"/>
              <a:t>wks</a:t>
            </a:r>
            <a:r>
              <a:rPr lang="en-GB" sz="3600" dirty="0"/>
              <a:t> in a woman with previously normal BP</a:t>
            </a:r>
          </a:p>
          <a:p>
            <a:r>
              <a:rPr lang="en-GB" sz="3600" dirty="0"/>
              <a:t>Proteinuria is diagnosed when 24hr excretion exceeds 300mg in 24hrs (</a:t>
            </a:r>
            <a:r>
              <a:rPr lang="en-GB" sz="3600" dirty="0">
                <a:solidFill>
                  <a:srgbClr val="FF0000"/>
                </a:solidFill>
              </a:rPr>
              <a:t>gold standard</a:t>
            </a:r>
            <a:r>
              <a:rPr lang="en-GB" sz="3600" dirty="0"/>
              <a:t>)or measured ratio of protein to creatinine in a single voided urine exceeds 3.0</a:t>
            </a:r>
          </a:p>
          <a:p>
            <a:r>
              <a:rPr lang="en-GB" sz="3600" dirty="0"/>
              <a:t>Can be superimposed on another hypertensive disorder</a:t>
            </a:r>
          </a:p>
          <a:p>
            <a:r>
              <a:rPr lang="en-GB" sz="3600" dirty="0"/>
              <a:t>Lack of proteinuria does not exclude Pre eclampsia</a:t>
            </a:r>
          </a:p>
          <a:p>
            <a:pPr marL="0" indent="0">
              <a:buNone/>
            </a:pPr>
            <a:endParaRPr lang="en-GB" dirty="0"/>
          </a:p>
          <a:p>
            <a:pPr marL="0" indent="0">
              <a:buNone/>
            </a:pPr>
            <a:r>
              <a:rPr lang="en-GB" dirty="0"/>
              <a:t> </a:t>
            </a:r>
          </a:p>
          <a:p>
            <a:endParaRPr lang="en-GB" dirty="0"/>
          </a:p>
          <a:p>
            <a:endParaRPr lang="en-GB" dirty="0"/>
          </a:p>
        </p:txBody>
      </p:sp>
    </p:spTree>
    <p:extLst>
      <p:ext uri="{BB962C8B-B14F-4D97-AF65-F5344CB8AC3E}">
        <p14:creationId xmlns:p14="http://schemas.microsoft.com/office/powerpoint/2010/main" val="33542470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2173</TotalTime>
  <Words>2145</Words>
  <Application>Microsoft Macintosh PowerPoint</Application>
  <PresentationFormat>On-screen Show (4:3)</PresentationFormat>
  <Paragraphs>271</Paragraphs>
  <Slides>37</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Courier New</vt:lpstr>
      <vt:lpstr>Wingdings</vt:lpstr>
      <vt:lpstr>Office Theme</vt:lpstr>
      <vt:lpstr>HYPERTENSIVE DIASORDERS  IN PREGNANCY (HDP)</vt:lpstr>
      <vt:lpstr>outline</vt:lpstr>
      <vt:lpstr>introduction</vt:lpstr>
      <vt:lpstr>introduction</vt:lpstr>
      <vt:lpstr>introduction</vt:lpstr>
      <vt:lpstr>Hypertension in pregnancy</vt:lpstr>
      <vt:lpstr>PowerPoint Presentation</vt:lpstr>
      <vt:lpstr>epidemiology</vt:lpstr>
      <vt:lpstr>Pre eclampsia</vt:lpstr>
      <vt:lpstr>Pre eclampsia</vt:lpstr>
      <vt:lpstr>Pre eclampsia without proteinuria</vt:lpstr>
      <vt:lpstr>Risk factors-PE</vt:lpstr>
      <vt:lpstr>Pre-diagnostic findings warranting increased surveillance</vt:lpstr>
      <vt:lpstr>Severe features of PE</vt:lpstr>
      <vt:lpstr>Prediction of PE </vt:lpstr>
      <vt:lpstr>Prevention of PE</vt:lpstr>
      <vt:lpstr>Management of PET </vt:lpstr>
      <vt:lpstr>Indications for hospitalization</vt:lpstr>
      <vt:lpstr>Continued evaluation of PET without severe features</vt:lpstr>
      <vt:lpstr>Management of Severe PE at &lt;34 wks gestation</vt:lpstr>
      <vt:lpstr>Expectant management for PE with severe features</vt:lpstr>
      <vt:lpstr>Expectant management for PE with severe features</vt:lpstr>
      <vt:lpstr>expectant management complications-severe PE</vt:lpstr>
      <vt:lpstr>mode of delivery</vt:lpstr>
      <vt:lpstr>Eclampsia</vt:lpstr>
      <vt:lpstr>Eclampsia</vt:lpstr>
      <vt:lpstr>Eclampsia-Management/prevention</vt:lpstr>
      <vt:lpstr>Chronic Hypertension in pregnancy</vt:lpstr>
      <vt:lpstr>Management</vt:lpstr>
      <vt:lpstr>Management</vt:lpstr>
      <vt:lpstr>Management</vt:lpstr>
      <vt:lpstr>Management</vt:lpstr>
      <vt:lpstr>Superimposed PE</vt:lpstr>
      <vt:lpstr>Diagnosis of superimposed PE</vt:lpstr>
      <vt:lpstr>Management</vt:lpstr>
      <vt:lpstr>Screening</vt:lpstr>
      <vt:lpstr>Conclusion</vt:lpstr>
    </vt:vector>
  </TitlesOfParts>
  <Company>Microsoft</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HYPERTENSION IN PREGNANCY</dc:title>
  <dc:creator>MOHA</dc:creator>
  <cp:lastModifiedBy>Microsoft Office User</cp:lastModifiedBy>
  <cp:revision>71</cp:revision>
  <dcterms:created xsi:type="dcterms:W3CDTF">2016-03-29T12:08:50Z</dcterms:created>
  <dcterms:modified xsi:type="dcterms:W3CDTF">2019-08-18T14:23:01Z</dcterms:modified>
</cp:coreProperties>
</file>