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4" r:id="rId4"/>
    <p:sldId id="295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0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2636-554A-417B-A96A-D06DFADF0CB9}" type="slidenum">
              <a:rPr lang="en-US" altLang="zh-CN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93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29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19CE-F8D3-4FCC-87DA-81E01B0B3B0E}" type="datetime3">
              <a:rPr lang="en-US">
                <a:solidFill>
                  <a:srgbClr val="FFFFCC"/>
                </a:solidFill>
              </a:rPr>
              <a:pPr>
                <a:defRPr/>
              </a:pPr>
              <a:t>20 January 2014</a:t>
            </a:fld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4938-59EC-430B-A107-45439124999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4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7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3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1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2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2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142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628801"/>
            <a:ext cx="8640960" cy="2160240"/>
          </a:xfrm>
        </p:spPr>
        <p:txBody>
          <a:bodyPr>
            <a:noAutofit/>
          </a:bodyPr>
          <a:lstStyle/>
          <a:p>
            <a:pPr marL="0" indent="0"/>
            <a:r>
              <a:rPr lang="en-US" sz="5400" b="1" dirty="0"/>
              <a:t>LYMPHATIC FILARIASIS</a:t>
            </a:r>
            <a:endParaRPr lang="en-GB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933056"/>
            <a:ext cx="7772400" cy="119970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b="1" dirty="0" smtClean="0"/>
              <a:t>KIMAIGA H.O</a:t>
            </a:r>
          </a:p>
          <a:p>
            <a:pPr algn="ctr"/>
            <a:r>
              <a:rPr lang="en-US" sz="3600" b="1" dirty="0" err="1" smtClean="0"/>
              <a:t>MBChB</a:t>
            </a:r>
            <a:r>
              <a:rPr lang="en-US" sz="3600" b="1" dirty="0" smtClean="0"/>
              <a:t>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156614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Route of exit from the reservoir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Microfilariae</a:t>
            </a:r>
            <a:r>
              <a:rPr lang="en-GB" dirty="0" smtClean="0"/>
              <a:t> circulates  in the person’s blood and infects the mosquito when it bites an infected host.</a:t>
            </a:r>
          </a:p>
          <a:p>
            <a:r>
              <a:rPr lang="en-GB" dirty="0" err="1" smtClean="0"/>
              <a:t>Microfilariae</a:t>
            </a:r>
            <a:r>
              <a:rPr lang="en-GB" dirty="0" smtClean="0"/>
              <a:t> have nocturnal periodicity </a:t>
            </a:r>
            <a:r>
              <a:rPr lang="en-GB" dirty="0" err="1" smtClean="0"/>
              <a:t>i.e</a:t>
            </a:r>
            <a:r>
              <a:rPr lang="en-GB" dirty="0" smtClean="0"/>
              <a:t> They are scarce in peripheral blood by day and increase at night.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32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Mode of transmission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52" y="1536970"/>
            <a:ext cx="6526650" cy="513239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Vector borne: transmitted by different mosquito </a:t>
            </a:r>
            <a:r>
              <a:rPr lang="en-US" dirty="0" err="1"/>
              <a:t>spp</a:t>
            </a:r>
            <a:r>
              <a:rPr lang="en-US" dirty="0"/>
              <a:t> </a:t>
            </a:r>
            <a:r>
              <a:rPr lang="en-GB" dirty="0" smtClean="0"/>
              <a:t>depending </a:t>
            </a:r>
            <a:r>
              <a:rPr lang="en-GB" dirty="0"/>
              <a:t>on the geographical area.</a:t>
            </a:r>
          </a:p>
          <a:p>
            <a:r>
              <a:rPr lang="en-GB" dirty="0"/>
              <a:t>In Africa ,the commonest vector is </a:t>
            </a:r>
            <a:r>
              <a:rPr lang="en-GB" i="1" dirty="0"/>
              <a:t>Anopheles</a:t>
            </a:r>
            <a:r>
              <a:rPr lang="en-GB" dirty="0"/>
              <a:t> and in the America , it is </a:t>
            </a:r>
            <a:r>
              <a:rPr lang="en-GB" i="1" dirty="0" err="1"/>
              <a:t>Culex</a:t>
            </a:r>
            <a:r>
              <a:rPr lang="en-GB" dirty="0"/>
              <a:t> </a:t>
            </a:r>
            <a:r>
              <a:rPr lang="en-GB" i="1" dirty="0" err="1"/>
              <a:t>quinquefasciatus</a:t>
            </a:r>
            <a:r>
              <a:rPr lang="en-GB" dirty="0"/>
              <a:t>. </a:t>
            </a:r>
            <a:r>
              <a:rPr lang="en-GB" i="1" dirty="0" err="1"/>
              <a:t>Aedes</a:t>
            </a:r>
            <a:r>
              <a:rPr lang="en-GB" dirty="0"/>
              <a:t> and </a:t>
            </a:r>
            <a:r>
              <a:rPr lang="en-GB" i="1" dirty="0" err="1"/>
              <a:t>Mansonia</a:t>
            </a:r>
            <a:r>
              <a:rPr lang="en-GB" dirty="0"/>
              <a:t> can transmit the infection in the Pacific and in Asia.</a:t>
            </a:r>
          </a:p>
          <a:p>
            <a:r>
              <a:rPr lang="en-GB" dirty="0"/>
              <a:t>Route of entry into the susceptible host- When mosquito carrying </a:t>
            </a:r>
            <a:r>
              <a:rPr lang="en-GB" dirty="0" err="1"/>
              <a:t>microfilarial</a:t>
            </a:r>
            <a:r>
              <a:rPr lang="en-GB" dirty="0"/>
              <a:t> larvae bites a new host, it deposits larvae into the  subcutaneous tissues of the host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90" y="2348880"/>
            <a:ext cx="2252663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576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04664"/>
            <a:ext cx="8640960" cy="6264696"/>
          </a:xfrm>
        </p:spPr>
        <p:txBody>
          <a:bodyPr/>
          <a:lstStyle/>
          <a:p>
            <a:pPr lvl="0"/>
            <a:r>
              <a:rPr lang="en-US" dirty="0"/>
              <a:t>Microfilariae develop to infective stage </a:t>
            </a:r>
            <a:r>
              <a:rPr lang="en-US" dirty="0" err="1"/>
              <a:t>filariform</a:t>
            </a:r>
            <a:r>
              <a:rPr lang="en-US" dirty="0"/>
              <a:t> (L3) after 10 days</a:t>
            </a:r>
            <a:endParaRPr lang="en-GB" dirty="0"/>
          </a:p>
          <a:p>
            <a:pPr lvl="0"/>
            <a:r>
              <a:rPr lang="en-US" dirty="0"/>
              <a:t>L3 deposited in bites, gets into blood then to </a:t>
            </a:r>
            <a:r>
              <a:rPr lang="en-US" dirty="0" err="1"/>
              <a:t>lymphatics</a:t>
            </a:r>
            <a:endParaRPr lang="en-GB" dirty="0"/>
          </a:p>
          <a:p>
            <a:pPr lvl="0"/>
            <a:r>
              <a:rPr lang="en-GB" dirty="0"/>
              <a:t>They grow into adult worms , a process that takes 6 months or more. The adult worms lives for about 5-7 years.</a:t>
            </a:r>
          </a:p>
          <a:p>
            <a:pPr lvl="0"/>
            <a:r>
              <a:rPr lang="en-US" dirty="0"/>
              <a:t>Adults mate and produce microfilariae which gets into blood again.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82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Life Cycle of </a:t>
            </a:r>
            <a:r>
              <a:rPr lang="en-GB" i="1" dirty="0" err="1" smtClean="0"/>
              <a:t>Wuchereria</a:t>
            </a:r>
            <a:r>
              <a:rPr lang="en-GB" i="1" dirty="0" smtClean="0"/>
              <a:t> </a:t>
            </a:r>
            <a:r>
              <a:rPr lang="en-GB" i="1" dirty="0" err="1" smtClean="0"/>
              <a:t>bancrofti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496944" cy="4968552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 smtClean="0"/>
              <a:t>Adults </a:t>
            </a:r>
            <a:r>
              <a:rPr lang="en-US" dirty="0"/>
              <a:t>mate, fertilized female produces microfilariae</a:t>
            </a:r>
            <a:endParaRPr lang="en-GB" dirty="0"/>
          </a:p>
          <a:p>
            <a:pPr lvl="0"/>
            <a:r>
              <a:rPr lang="en-US" dirty="0"/>
              <a:t>Microfilariae in blood is taken up by the mosquito when it sucks blood of an infected person.</a:t>
            </a:r>
            <a:endParaRPr lang="en-GB" dirty="0"/>
          </a:p>
          <a:p>
            <a:pPr lvl="0"/>
            <a:r>
              <a:rPr lang="en-US" dirty="0"/>
              <a:t>Microfilariae have nocturnal periodicity (more likely to be in blood at night btw 10 pm and 2 am) but diurnal strains occur in some parts of the world</a:t>
            </a:r>
            <a:endParaRPr lang="en-GB" dirty="0"/>
          </a:p>
          <a:p>
            <a:pPr lvl="0"/>
            <a:r>
              <a:rPr lang="en-US" dirty="0"/>
              <a:t>In the mosquito microfilariae penetrates stomach wall, migrate to flight muscles then through the </a:t>
            </a:r>
            <a:r>
              <a:rPr lang="en-US" dirty="0" err="1"/>
              <a:t>hemocoel</a:t>
            </a:r>
            <a:r>
              <a:rPr lang="en-US" dirty="0"/>
              <a:t> </a:t>
            </a:r>
            <a:r>
              <a:rPr lang="en-US" dirty="0" smtClean="0"/>
              <a:t>to proboscis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77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043" cy="689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07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937666" cy="66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07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84976" cy="67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21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Response to the agent or its toxins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presence of worms in the lymph vessels give rise to a foreign-body reaction.</a:t>
            </a:r>
          </a:p>
          <a:p>
            <a:r>
              <a:rPr lang="en-GB" dirty="0" smtClean="0"/>
              <a:t>When the worms die, more foreign proteins are released causing an even more severe reaction.</a:t>
            </a:r>
          </a:p>
          <a:p>
            <a:pPr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963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Description of the CD incl. Signs and symptoms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Although the parasite damages the lymph system, most infected people have no symptoms and will never develop clinical symptoms. </a:t>
            </a:r>
            <a:r>
              <a:rPr lang="en-GB" dirty="0"/>
              <a:t>U</a:t>
            </a:r>
            <a:r>
              <a:rPr lang="en-GB" dirty="0" smtClean="0"/>
              <a:t>nless tested, one can’t know whether they are infected.</a:t>
            </a:r>
          </a:p>
          <a:p>
            <a:pPr marL="514350" indent="-514350"/>
            <a:r>
              <a:rPr lang="en-GB" dirty="0" smtClean="0"/>
              <a:t>Three phases may be distinguished;</a:t>
            </a:r>
          </a:p>
        </p:txBody>
      </p:sp>
    </p:spTree>
    <p:extLst>
      <p:ext uri="{BB962C8B-B14F-4D97-AF65-F5344CB8AC3E}">
        <p14:creationId xmlns:p14="http://schemas.microsoft.com/office/powerpoint/2010/main" val="332243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954166"/>
              </p:ext>
            </p:extLst>
          </p:nvPr>
        </p:nvGraphicFramePr>
        <p:xfrm>
          <a:off x="1" y="116632"/>
          <a:ext cx="9144000" cy="729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799"/>
                <a:gridCol w="4320480"/>
                <a:gridCol w="2051721"/>
              </a:tblGrid>
              <a:tr h="432048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Bancroftian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filariasis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Main Signs and Symptoms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Blood</a:t>
                      </a:r>
                      <a:r>
                        <a:rPr lang="en-GB" baseline="0" dirty="0" smtClean="0"/>
                        <a:t> smear</a:t>
                      </a:r>
                      <a:endParaRPr lang="en-GB" dirty="0"/>
                    </a:p>
                  </a:txBody>
                  <a:tcPr/>
                </a:tc>
              </a:tr>
              <a:tr h="1975993">
                <a:tc>
                  <a:txBody>
                    <a:bodyPr/>
                    <a:lstStyle/>
                    <a:p>
                      <a:r>
                        <a:rPr lang="en-GB" dirty="0" smtClean="0"/>
                        <a:t>Acute phase </a:t>
                      </a:r>
                    </a:p>
                    <a:p>
                      <a:r>
                        <a:rPr lang="en-GB" dirty="0" smtClean="0"/>
                        <a:t>(first months) /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stages (Acute manifestation)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Fever</a:t>
                      </a:r>
                    </a:p>
                    <a:p>
                      <a:r>
                        <a:rPr lang="en-GB" dirty="0" smtClean="0"/>
                        <a:t>Chills</a:t>
                      </a:r>
                    </a:p>
                    <a:p>
                      <a:r>
                        <a:rPr lang="en-GB" dirty="0" smtClean="0"/>
                        <a:t>Lymphadenitis</a:t>
                      </a:r>
                    </a:p>
                    <a:p>
                      <a:r>
                        <a:rPr lang="en-GB" dirty="0" err="1" smtClean="0"/>
                        <a:t>Lymphangitis</a:t>
                      </a:r>
                      <a:endParaRPr lang="en-GB" dirty="0" smtClean="0"/>
                    </a:p>
                    <a:p>
                      <a:r>
                        <a:rPr lang="en-GB" dirty="0" err="1" smtClean="0"/>
                        <a:t>Orchitis</a:t>
                      </a:r>
                      <a:endParaRPr lang="en-GB" dirty="0" smtClean="0"/>
                    </a:p>
                    <a:p>
                      <a:r>
                        <a:rPr lang="en-GB" dirty="0" err="1" smtClean="0"/>
                        <a:t>Epididimytis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Eosinophilia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Negative</a:t>
                      </a:r>
                      <a:endParaRPr lang="en-GB" dirty="0"/>
                    </a:p>
                  </a:txBody>
                  <a:tcPr/>
                </a:tc>
              </a:tr>
              <a:tr h="2784353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Subacute</a:t>
                      </a:r>
                      <a:r>
                        <a:rPr lang="en-GB" baseline="0" dirty="0" smtClean="0"/>
                        <a:t> phase /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 stage (chronic manifestation) – block lymph flow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Adult worms cause: </a:t>
                      </a:r>
                    </a:p>
                    <a:p>
                      <a:r>
                        <a:rPr lang="en-GB" dirty="0" smtClean="0"/>
                        <a:t>-Fever</a:t>
                      </a:r>
                    </a:p>
                    <a:p>
                      <a:r>
                        <a:rPr lang="en-GB" dirty="0" smtClean="0"/>
                        <a:t>-Lymphadenitis</a:t>
                      </a:r>
                    </a:p>
                    <a:p>
                      <a:r>
                        <a:rPr lang="en-GB" dirty="0" smtClean="0"/>
                        <a:t>-</a:t>
                      </a:r>
                      <a:r>
                        <a:rPr lang="en-GB" dirty="0" err="1" smtClean="0"/>
                        <a:t>Funiculitis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-</a:t>
                      </a:r>
                      <a:r>
                        <a:rPr lang="en-GB" dirty="0" err="1" smtClean="0"/>
                        <a:t>Epididymitis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-</a:t>
                      </a:r>
                      <a:r>
                        <a:rPr lang="en-GB" dirty="0" err="1" smtClean="0"/>
                        <a:t>Hydrocele</a:t>
                      </a:r>
                      <a:endParaRPr lang="en-GB" dirty="0" smtClean="0"/>
                    </a:p>
                    <a:p>
                      <a:r>
                        <a:rPr lang="en-GB" dirty="0" err="1" smtClean="0"/>
                        <a:t>Microfilariae</a:t>
                      </a:r>
                      <a:r>
                        <a:rPr lang="en-GB" baseline="0" dirty="0" smtClean="0"/>
                        <a:t> cause:</a:t>
                      </a:r>
                    </a:p>
                    <a:p>
                      <a:r>
                        <a:rPr lang="en-GB" baseline="0" dirty="0" smtClean="0"/>
                        <a:t>-</a:t>
                      </a:r>
                      <a:r>
                        <a:rPr lang="en-GB" baseline="0" dirty="0" err="1" smtClean="0"/>
                        <a:t>Hypereosinophilia</a:t>
                      </a:r>
                      <a:endParaRPr lang="en-GB" baseline="0" dirty="0" smtClean="0"/>
                    </a:p>
                    <a:p>
                      <a:r>
                        <a:rPr lang="en-GB" baseline="0" dirty="0" smtClean="0"/>
                        <a:t>-Asthma-like attack</a:t>
                      </a:r>
                    </a:p>
                    <a:p>
                      <a:r>
                        <a:rPr lang="en-GB" baseline="0" dirty="0" smtClean="0"/>
                        <a:t>- </a:t>
                      </a:r>
                      <a:r>
                        <a:rPr lang="en-GB" baseline="0" dirty="0" err="1" smtClean="0"/>
                        <a:t>Fliarial</a:t>
                      </a:r>
                      <a:r>
                        <a:rPr lang="en-GB" baseline="0" dirty="0" smtClean="0"/>
                        <a:t>/ </a:t>
                      </a:r>
                      <a:r>
                        <a:rPr lang="en-GB" baseline="0" dirty="0" err="1" smtClean="0"/>
                        <a:t>elephantoid</a:t>
                      </a:r>
                      <a:r>
                        <a:rPr lang="en-GB" baseline="0" dirty="0" smtClean="0"/>
                        <a:t> fever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Positive</a:t>
                      </a:r>
                      <a:endParaRPr lang="en-GB" dirty="0"/>
                    </a:p>
                  </a:txBody>
                  <a:tcPr/>
                </a:tc>
              </a:tr>
              <a:tr h="1167632">
                <a:tc>
                  <a:txBody>
                    <a:bodyPr/>
                    <a:lstStyle/>
                    <a:p>
                      <a:r>
                        <a:rPr lang="en-GB" dirty="0" smtClean="0"/>
                        <a:t>Chronic phase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Lymphoedema</a:t>
                      </a:r>
                      <a:r>
                        <a:rPr lang="en-GB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legs, arms or breast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Elephantiasis</a:t>
                      </a:r>
                    </a:p>
                    <a:p>
                      <a:r>
                        <a:rPr lang="en-GB" dirty="0" err="1" smtClean="0"/>
                        <a:t>Chyluria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Hydrocele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pulmonary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eosinophillia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.- associated with autoimmune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rxn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difficulty in breathing, wheezing, cough, fever.</a:t>
                      </a:r>
                      <a:endParaRPr lang="en-GB" sz="11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Negative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21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Filariasis</a:t>
            </a:r>
          </a:p>
        </p:txBody>
      </p:sp>
      <p:graphicFrame>
        <p:nvGraphicFramePr>
          <p:cNvPr id="107582" name="Group 62"/>
          <p:cNvGraphicFramePr>
            <a:graphicFrameLocks noGrp="1"/>
          </p:cNvGraphicFramePr>
          <p:nvPr>
            <p:ph type="tbl" idx="1"/>
          </p:nvPr>
        </p:nvGraphicFramePr>
        <p:xfrm>
          <a:off x="457200" y="1428750"/>
          <a:ext cx="8229600" cy="4816475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  <a:gridCol w="1646237"/>
              </a:tblGrid>
              <a:tr h="7619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Species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Periodicity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Vector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Adult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location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Micrifilaria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charset="0"/>
                        </a:rPr>
                        <a:t>location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Wuchereria bancrofti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Nocturnal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Culex sp. Anopheles sp. Aedes sp.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Lymph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Brugia malayi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Nocturnal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Mansonella sp. Anopheles sp.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Lymph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Loa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loa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Diurnal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Chrysops sp.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(Deer fly)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Sub-cutaneous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Onchocerca volvulus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Simulium sp.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(Black fly)</a:t>
                      </a:r>
                      <a:endParaRPr kumimoji="0" 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Sub-cutaneous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Skin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5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Mansonella pertsans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Culicoides sp.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(Biting midge)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Body cavity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Mansonella streptocercus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Culicoides sp.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(Biting midge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Body cavity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Blood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388B88-DE72-42F5-A95F-2781C0D28452}" type="slidenum">
              <a:rPr lang="en-US" smtClean="0">
                <a:solidFill>
                  <a:srgbClr val="FFFFCC"/>
                </a:solidFill>
              </a:rPr>
              <a:pPr>
                <a:defRPr/>
              </a:pPr>
              <a:t>2</a:t>
            </a:fld>
            <a:endParaRPr lang="en-US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Occult </a:t>
            </a:r>
            <a:r>
              <a:rPr lang="en-US" b="1" dirty="0" err="1"/>
              <a:t>filariasis</a:t>
            </a:r>
            <a:r>
              <a:rPr lang="en-US" dirty="0"/>
              <a:t> (Meyers-</a:t>
            </a:r>
            <a:r>
              <a:rPr lang="en-US" dirty="0" err="1"/>
              <a:t>Kouwenar</a:t>
            </a:r>
            <a:r>
              <a:rPr lang="en-US" dirty="0"/>
              <a:t> syndrome) (microfilariae)</a:t>
            </a:r>
            <a:endParaRPr lang="en-GB" dirty="0"/>
          </a:p>
          <a:p>
            <a:pPr lvl="1"/>
            <a:r>
              <a:rPr lang="en-CA" dirty="0"/>
              <a:t>Occult – can’t be seen coz it’s caused by microfilariae</a:t>
            </a:r>
            <a:endParaRPr lang="en-GB" dirty="0"/>
          </a:p>
          <a:p>
            <a:pPr lvl="1"/>
            <a:r>
              <a:rPr lang="en-CA" dirty="0"/>
              <a:t>Massive eosinophilia</a:t>
            </a:r>
            <a:endParaRPr lang="en-GB" dirty="0"/>
          </a:p>
          <a:p>
            <a:pPr lvl="1"/>
            <a:r>
              <a:rPr lang="en-CA" dirty="0"/>
              <a:t>Generalized lymph node enlargement</a:t>
            </a:r>
            <a:endParaRPr lang="en-GB" dirty="0"/>
          </a:p>
          <a:p>
            <a:pPr lvl="1"/>
            <a:r>
              <a:rPr lang="en-CA" dirty="0" err="1"/>
              <a:t>Hepatosplenomegaly</a:t>
            </a:r>
            <a:endParaRPr lang="en-GB" dirty="0"/>
          </a:p>
          <a:p>
            <a:pPr lvl="1"/>
            <a:r>
              <a:rPr lang="en-CA" dirty="0"/>
              <a:t>Pulmonary symptoms</a:t>
            </a:r>
            <a:endParaRPr lang="en-GB" dirty="0"/>
          </a:p>
          <a:p>
            <a:pPr lvl="1"/>
            <a:r>
              <a:rPr lang="en-CA" dirty="0"/>
              <a:t>Absence of </a:t>
            </a:r>
            <a:r>
              <a:rPr lang="en-CA" dirty="0" err="1"/>
              <a:t>microfilaremia</a:t>
            </a:r>
            <a:r>
              <a:rPr lang="en-CA" dirty="0"/>
              <a:t> </a:t>
            </a:r>
            <a:endParaRPr lang="en-GB" dirty="0"/>
          </a:p>
          <a:p>
            <a:r>
              <a:rPr lang="en-US" b="1" dirty="0"/>
              <a:t>Tropical pulmonary eosinophilia</a:t>
            </a:r>
            <a:r>
              <a:rPr lang="en-US" dirty="0"/>
              <a:t> (</a:t>
            </a:r>
            <a:r>
              <a:rPr lang="en-US" dirty="0" err="1"/>
              <a:t>eosinophilic</a:t>
            </a:r>
            <a:r>
              <a:rPr lang="en-US" dirty="0"/>
              <a:t> lung, </a:t>
            </a:r>
            <a:r>
              <a:rPr lang="en-US" dirty="0" err="1"/>
              <a:t>Weingarlen’s</a:t>
            </a:r>
            <a:r>
              <a:rPr lang="en-US" dirty="0"/>
              <a:t> syndrome)</a:t>
            </a:r>
            <a:endParaRPr lang="en-GB" dirty="0"/>
          </a:p>
          <a:p>
            <a:pPr lvl="1"/>
            <a:r>
              <a:rPr lang="en-CA" dirty="0"/>
              <a:t>Low fever</a:t>
            </a:r>
            <a:endParaRPr lang="en-GB" dirty="0"/>
          </a:p>
          <a:p>
            <a:pPr lvl="1"/>
            <a:r>
              <a:rPr lang="en-CA" dirty="0"/>
              <a:t>Weight loss</a:t>
            </a:r>
            <a:endParaRPr lang="en-GB" dirty="0"/>
          </a:p>
          <a:p>
            <a:pPr lvl="1"/>
            <a:r>
              <a:rPr lang="en-CA" dirty="0"/>
              <a:t>Paroxysmal coughs with scanty (blood-stained) sputum</a:t>
            </a:r>
            <a:endParaRPr lang="en-GB" dirty="0"/>
          </a:p>
          <a:p>
            <a:pPr lvl="1"/>
            <a:r>
              <a:rPr lang="en-CA" dirty="0"/>
              <a:t>Dyspnoea (not expiratory)</a:t>
            </a:r>
            <a:endParaRPr lang="en-GB" dirty="0"/>
          </a:p>
          <a:p>
            <a:pPr lvl="1"/>
            <a:r>
              <a:rPr lang="en-CA" dirty="0"/>
              <a:t>Splenomegaly</a:t>
            </a:r>
            <a:endParaRPr lang="en-GB" dirty="0"/>
          </a:p>
          <a:p>
            <a:pPr lvl="1"/>
            <a:r>
              <a:rPr lang="en-CA" dirty="0"/>
              <a:t>Chest radiography – </a:t>
            </a:r>
            <a:r>
              <a:rPr lang="en-CA" dirty="0" err="1"/>
              <a:t>bronchovascular</a:t>
            </a:r>
            <a:r>
              <a:rPr lang="en-CA" dirty="0"/>
              <a:t> markings or diffuse mottling in the lung fields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05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648072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CA" dirty="0"/>
              <a:t>Inflammation</a:t>
            </a:r>
            <a:endParaRPr lang="en-GB" dirty="0"/>
          </a:p>
          <a:p>
            <a:pPr lvl="0"/>
            <a:r>
              <a:rPr lang="en-CA" dirty="0"/>
              <a:t>Dilation of </a:t>
            </a:r>
            <a:r>
              <a:rPr lang="en-CA" dirty="0" err="1"/>
              <a:t>lymphatics</a:t>
            </a:r>
            <a:r>
              <a:rPr lang="en-CA" dirty="0"/>
              <a:t> – </a:t>
            </a:r>
            <a:r>
              <a:rPr lang="en-CA" dirty="0" err="1"/>
              <a:t>lymphangiovarix</a:t>
            </a:r>
            <a:endParaRPr lang="en-GB" dirty="0"/>
          </a:p>
          <a:p>
            <a:pPr lvl="0"/>
            <a:r>
              <a:rPr lang="en-CA" dirty="0"/>
              <a:t>Rupture of </a:t>
            </a:r>
            <a:r>
              <a:rPr lang="en-CA" dirty="0" err="1"/>
              <a:t>lymphangiovarix</a:t>
            </a:r>
            <a:endParaRPr lang="en-GB" dirty="0"/>
          </a:p>
          <a:p>
            <a:pPr lvl="1"/>
            <a:r>
              <a:rPr lang="en-CA" dirty="0" err="1"/>
              <a:t>Lymphorrhagia</a:t>
            </a:r>
            <a:r>
              <a:rPr lang="en-CA" dirty="0"/>
              <a:t> – lymph scrotum, </a:t>
            </a:r>
            <a:r>
              <a:rPr lang="en-CA" dirty="0" err="1"/>
              <a:t>lymphocele</a:t>
            </a:r>
            <a:r>
              <a:rPr lang="en-CA" dirty="0"/>
              <a:t>, </a:t>
            </a:r>
            <a:r>
              <a:rPr lang="en-CA" dirty="0" err="1"/>
              <a:t>lymphuria</a:t>
            </a:r>
            <a:endParaRPr lang="en-GB" dirty="0"/>
          </a:p>
          <a:p>
            <a:pPr lvl="1"/>
            <a:r>
              <a:rPr lang="en-CA" dirty="0" err="1"/>
              <a:t>Chylorrhagia</a:t>
            </a:r>
            <a:r>
              <a:rPr lang="en-CA" dirty="0"/>
              <a:t> – </a:t>
            </a:r>
            <a:r>
              <a:rPr lang="en-CA" dirty="0" err="1"/>
              <a:t>chylocele</a:t>
            </a:r>
            <a:r>
              <a:rPr lang="en-CA" dirty="0"/>
              <a:t>, </a:t>
            </a:r>
            <a:r>
              <a:rPr lang="en-CA" dirty="0" err="1"/>
              <a:t>chyluria</a:t>
            </a:r>
            <a:r>
              <a:rPr lang="en-CA" dirty="0"/>
              <a:t> or </a:t>
            </a:r>
            <a:r>
              <a:rPr lang="en-CA" dirty="0" err="1"/>
              <a:t>haematochyluria</a:t>
            </a:r>
            <a:r>
              <a:rPr lang="en-CA" dirty="0"/>
              <a:t>, </a:t>
            </a:r>
            <a:r>
              <a:rPr lang="en-CA" dirty="0" err="1"/>
              <a:t>chylous</a:t>
            </a:r>
            <a:r>
              <a:rPr lang="en-CA" dirty="0"/>
              <a:t> diarrhoea, </a:t>
            </a:r>
            <a:r>
              <a:rPr lang="en-CA" dirty="0" err="1"/>
              <a:t>chylous</a:t>
            </a:r>
            <a:r>
              <a:rPr lang="en-CA" dirty="0"/>
              <a:t> ascites &amp; </a:t>
            </a:r>
            <a:r>
              <a:rPr lang="en-CA" dirty="0" err="1"/>
              <a:t>chylothorax</a:t>
            </a:r>
            <a:endParaRPr lang="en-GB" dirty="0"/>
          </a:p>
          <a:p>
            <a:pPr lvl="0"/>
            <a:r>
              <a:rPr lang="en-CA" dirty="0"/>
              <a:t>Hyperplasia of skin and connective tissue</a:t>
            </a:r>
            <a:endParaRPr lang="en-GB" dirty="0"/>
          </a:p>
          <a:p>
            <a:pPr lvl="0"/>
            <a:r>
              <a:rPr lang="en-CA" dirty="0"/>
              <a:t>Secondary bacterial infections (</a:t>
            </a:r>
            <a:r>
              <a:rPr lang="en-CA" i="1" dirty="0"/>
              <a:t>Strep </a:t>
            </a:r>
            <a:r>
              <a:rPr lang="en-CA" i="1" dirty="0" err="1"/>
              <a:t>pyogenes</a:t>
            </a:r>
            <a:r>
              <a:rPr lang="en-CA" i="1" dirty="0"/>
              <a:t>, Staph </a:t>
            </a:r>
            <a:r>
              <a:rPr lang="en-CA" i="1" dirty="0" err="1"/>
              <a:t>aureus</a:t>
            </a:r>
            <a:r>
              <a:rPr lang="en-CA" i="1" dirty="0"/>
              <a:t>)</a:t>
            </a:r>
            <a:endParaRPr lang="en-GB" dirty="0"/>
          </a:p>
          <a:p>
            <a:pPr lvl="0"/>
            <a:r>
              <a:rPr lang="en-CA" dirty="0"/>
              <a:t>Septic </a:t>
            </a:r>
            <a:r>
              <a:rPr lang="en-CA" dirty="0" err="1"/>
              <a:t>lymphangitis</a:t>
            </a:r>
            <a:r>
              <a:rPr lang="en-CA" dirty="0"/>
              <a:t>, abscesses &amp; septicaemia </a:t>
            </a:r>
            <a:endParaRPr lang="en-GB" dirty="0"/>
          </a:p>
          <a:p>
            <a:r>
              <a:rPr lang="en-US" dirty="0"/>
              <a:t>NB: when lymph leaks out into tissues, it causes hyperplasia of surrounding tissues coz it’s rich in proteins. Usually bone &amp; *** are not affected. Mostly affected tissues are subcutaneous.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846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336704"/>
          </a:xfrm>
        </p:spPr>
        <p:txBody>
          <a:bodyPr>
            <a:normAutofit lnSpcReduction="10000"/>
          </a:bodyPr>
          <a:lstStyle/>
          <a:p>
            <a:pPr lvl="0"/>
            <a:r>
              <a:rPr lang="en-CA" dirty="0" err="1"/>
              <a:t>Lymphangitis</a:t>
            </a:r>
            <a:endParaRPr lang="en-GB" dirty="0"/>
          </a:p>
          <a:p>
            <a:pPr lvl="1"/>
            <a:r>
              <a:rPr lang="en-CA" dirty="0"/>
              <a:t>May involve </a:t>
            </a:r>
            <a:r>
              <a:rPr lang="en-CA" dirty="0" err="1"/>
              <a:t>lymphatics</a:t>
            </a:r>
            <a:r>
              <a:rPr lang="en-CA" dirty="0"/>
              <a:t> of </a:t>
            </a:r>
            <a:endParaRPr lang="en-GB" dirty="0"/>
          </a:p>
          <a:p>
            <a:pPr lvl="2"/>
            <a:r>
              <a:rPr lang="en-CA" dirty="0"/>
              <a:t>Testicle &amp; epididymis (</a:t>
            </a:r>
            <a:r>
              <a:rPr lang="en-CA" dirty="0" err="1"/>
              <a:t>epididymo</a:t>
            </a:r>
            <a:r>
              <a:rPr lang="en-CA" dirty="0"/>
              <a:t> </a:t>
            </a:r>
            <a:r>
              <a:rPr lang="en-CA" dirty="0" err="1"/>
              <a:t>orchitis</a:t>
            </a:r>
            <a:r>
              <a:rPr lang="en-CA" dirty="0"/>
              <a:t>)</a:t>
            </a:r>
            <a:endParaRPr lang="en-GB" dirty="0"/>
          </a:p>
          <a:p>
            <a:pPr lvl="2"/>
            <a:r>
              <a:rPr lang="en-CA" dirty="0"/>
              <a:t>Spermatic cord (funicular </a:t>
            </a:r>
            <a:r>
              <a:rPr lang="en-CA" dirty="0" err="1"/>
              <a:t>varices</a:t>
            </a:r>
            <a:r>
              <a:rPr lang="en-CA" dirty="0"/>
              <a:t>)</a:t>
            </a:r>
            <a:endParaRPr lang="en-GB" dirty="0"/>
          </a:p>
          <a:p>
            <a:pPr lvl="2"/>
            <a:r>
              <a:rPr lang="en-CA" dirty="0"/>
              <a:t>Abdomen (retroperitoneal </a:t>
            </a:r>
            <a:r>
              <a:rPr lang="en-CA" dirty="0" err="1"/>
              <a:t>lymphangitis</a:t>
            </a:r>
            <a:r>
              <a:rPr lang="en-CA" dirty="0"/>
              <a:t>)</a:t>
            </a:r>
            <a:endParaRPr lang="en-GB" dirty="0"/>
          </a:p>
          <a:p>
            <a:pPr lvl="2"/>
            <a:r>
              <a:rPr lang="en-CA" dirty="0"/>
              <a:t>Upper and lower extremities</a:t>
            </a:r>
            <a:endParaRPr lang="en-GB" dirty="0"/>
          </a:p>
          <a:p>
            <a:pPr lvl="1"/>
            <a:r>
              <a:rPr lang="en-CA" dirty="0"/>
              <a:t>Lymphadenitis</a:t>
            </a:r>
            <a:endParaRPr lang="en-GB" dirty="0"/>
          </a:p>
          <a:p>
            <a:pPr lvl="2"/>
            <a:r>
              <a:rPr lang="en-CA" dirty="0"/>
              <a:t>Groin &amp; axilla (soft, more or less lobulated masses)</a:t>
            </a:r>
            <a:endParaRPr lang="en-GB" dirty="0"/>
          </a:p>
          <a:p>
            <a:r>
              <a:rPr lang="en-US" b="1" dirty="0" smtClean="0"/>
              <a:t>Hydrocele</a:t>
            </a:r>
            <a:r>
              <a:rPr lang="en-US" dirty="0" smtClean="0"/>
              <a:t> </a:t>
            </a:r>
            <a:r>
              <a:rPr lang="en-US" dirty="0"/>
              <a:t>(E. Africa, Japan &amp; China, less common in India &amp; </a:t>
            </a:r>
            <a:r>
              <a:rPr lang="en-US" dirty="0" err="1"/>
              <a:t>Pacifics</a:t>
            </a:r>
            <a:r>
              <a:rPr lang="en-US" dirty="0"/>
              <a:t>)</a:t>
            </a:r>
            <a:endParaRPr lang="en-GB" dirty="0"/>
          </a:p>
          <a:p>
            <a:pPr lvl="1"/>
            <a:r>
              <a:rPr lang="en-CA" dirty="0"/>
              <a:t>Recurrent </a:t>
            </a:r>
            <a:r>
              <a:rPr lang="en-CA" dirty="0" err="1"/>
              <a:t>orchitis</a:t>
            </a:r>
            <a:r>
              <a:rPr lang="en-CA" dirty="0"/>
              <a:t> &amp; epididymis</a:t>
            </a:r>
            <a:endParaRPr lang="en-GB" dirty="0"/>
          </a:p>
          <a:p>
            <a:pPr lvl="1"/>
            <a:r>
              <a:rPr lang="en-CA" dirty="0"/>
              <a:t>W/without scrotal elephantiasis</a:t>
            </a:r>
            <a:endParaRPr lang="en-GB" dirty="0"/>
          </a:p>
          <a:p>
            <a:pPr lvl="1"/>
            <a:r>
              <a:rPr lang="en-CA" dirty="0"/>
              <a:t>Thickening of spermatic cord – lymphatic </a:t>
            </a:r>
            <a:r>
              <a:rPr lang="en-CA" dirty="0" err="1"/>
              <a:t>varicoceles</a:t>
            </a:r>
            <a:r>
              <a:rPr lang="en-CA" dirty="0"/>
              <a:t> (funicular </a:t>
            </a:r>
            <a:r>
              <a:rPr lang="en-CA" dirty="0" err="1"/>
              <a:t>lymphangiovarices</a:t>
            </a:r>
            <a:r>
              <a:rPr lang="en-CA" dirty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596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640871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Elephantiasis</a:t>
            </a:r>
            <a:r>
              <a:rPr lang="en-US" dirty="0"/>
              <a:t> (East Africa, China, India and Pacific, rare in W. Africa)</a:t>
            </a:r>
            <a:endParaRPr lang="en-GB" dirty="0"/>
          </a:p>
          <a:p>
            <a:pPr lvl="1"/>
            <a:r>
              <a:rPr lang="en-CA" dirty="0"/>
              <a:t>(legs, arms, breast, scrotum)</a:t>
            </a:r>
          </a:p>
          <a:p>
            <a:pPr lvl="1"/>
            <a:r>
              <a:rPr lang="en-CA" dirty="0" smtClean="0"/>
              <a:t>Enormous enlargement tumour-like solidity</a:t>
            </a:r>
            <a:endParaRPr lang="en-GB" dirty="0" smtClean="0"/>
          </a:p>
          <a:p>
            <a:pPr lvl="1"/>
            <a:r>
              <a:rPr lang="en-CA" dirty="0" smtClean="0"/>
              <a:t>Due </a:t>
            </a:r>
            <a:r>
              <a:rPr lang="en-CA" dirty="0"/>
              <a:t>to fibrotic constriction of all afferent </a:t>
            </a:r>
            <a:r>
              <a:rPr lang="en-CA" dirty="0" err="1"/>
              <a:t>lymphatics</a:t>
            </a:r>
            <a:r>
              <a:rPr lang="en-CA" dirty="0"/>
              <a:t> draining the part e.g.</a:t>
            </a:r>
            <a:endParaRPr lang="en-GB" dirty="0"/>
          </a:p>
          <a:p>
            <a:pPr lvl="2"/>
            <a:r>
              <a:rPr lang="en-CA" dirty="0"/>
              <a:t>Legs – obstruction of inguinal and ileac lymph nodes, scrotum</a:t>
            </a:r>
            <a:endParaRPr lang="en-GB" dirty="0"/>
          </a:p>
          <a:p>
            <a:pPr lvl="2"/>
            <a:r>
              <a:rPr lang="en-CA" dirty="0" err="1"/>
              <a:t>Obs</a:t>
            </a:r>
            <a:r>
              <a:rPr lang="en-CA" dirty="0"/>
              <a:t> of superficial inguinal lymph nodes</a:t>
            </a:r>
            <a:endParaRPr lang="en-GB" dirty="0"/>
          </a:p>
          <a:p>
            <a:pPr lvl="1"/>
            <a:r>
              <a:rPr lang="en-CA" dirty="0"/>
              <a:t>Hypertrophy &amp; hyperplasia</a:t>
            </a:r>
            <a:endParaRPr lang="en-GB" dirty="0"/>
          </a:p>
          <a:p>
            <a:pPr lvl="1"/>
            <a:r>
              <a:rPr lang="en-CA" dirty="0"/>
              <a:t>Commonly affected organs</a:t>
            </a:r>
            <a:endParaRPr lang="en-GB" dirty="0"/>
          </a:p>
          <a:p>
            <a:pPr lvl="2"/>
            <a:r>
              <a:rPr lang="en-CA" dirty="0"/>
              <a:t>Legs, scrotum, penis, labia, clitoris, &amp; vulva, breast &amp; forearm</a:t>
            </a:r>
            <a:endParaRPr lang="en-GB" dirty="0"/>
          </a:p>
          <a:p>
            <a:pPr lvl="1"/>
            <a:r>
              <a:rPr lang="en-CA" dirty="0" err="1"/>
              <a:t>P</a:t>
            </a:r>
            <a:r>
              <a:rPr lang="en-CA" b="1" dirty="0" err="1"/>
              <a:t>odoconiosis</a:t>
            </a:r>
            <a:r>
              <a:rPr lang="en-CA" b="1" dirty="0"/>
              <a:t> </a:t>
            </a:r>
            <a:r>
              <a:rPr lang="en-CA" dirty="0"/>
              <a:t>is not the same as elephantiasis! In areas of high altitudes with loam soil, walking bare foot one abs silicates from soil through skin thus provoking granuloma and development of </a:t>
            </a:r>
            <a:r>
              <a:rPr lang="en-CA" dirty="0" err="1"/>
              <a:t>filariasis</a:t>
            </a:r>
            <a:r>
              <a:rPr lang="en-CA" dirty="0"/>
              <a:t> which is not due to </a:t>
            </a:r>
            <a:r>
              <a:rPr lang="en-CA" dirty="0" err="1"/>
              <a:t>filari</a:t>
            </a:r>
            <a:r>
              <a:rPr lang="en-CA" dirty="0"/>
              <a:t> worms.</a:t>
            </a:r>
            <a:endParaRPr lang="en-GB" dirty="0"/>
          </a:p>
          <a:p>
            <a:r>
              <a:rPr lang="en-US" b="1" dirty="0" err="1" smtClean="0"/>
              <a:t>Chyluria</a:t>
            </a:r>
            <a:r>
              <a:rPr lang="en-US" dirty="0" smtClean="0"/>
              <a:t> </a:t>
            </a:r>
            <a:r>
              <a:rPr lang="en-US" dirty="0"/>
              <a:t>(China, Japan &amp; S. India, rare in Africa &amp; Pacific)</a:t>
            </a:r>
            <a:endParaRPr lang="en-GB" dirty="0"/>
          </a:p>
          <a:p>
            <a:pPr lvl="1"/>
            <a:r>
              <a:rPr lang="en-CA" dirty="0" smtClean="0"/>
              <a:t>Rupture of varicose </a:t>
            </a:r>
            <a:r>
              <a:rPr lang="en-GB" dirty="0" smtClean="0"/>
              <a:t>lymphatic </a:t>
            </a:r>
            <a:r>
              <a:rPr lang="en-CA" dirty="0" err="1" smtClean="0"/>
              <a:t>chyle</a:t>
            </a:r>
            <a:r>
              <a:rPr lang="en-CA" dirty="0" smtClean="0"/>
              <a:t> vessels through urinary tract mucosa </a:t>
            </a:r>
            <a:r>
              <a:rPr lang="en-GB" dirty="0" smtClean="0"/>
              <a:t>into </a:t>
            </a:r>
            <a:r>
              <a:rPr lang="en-GB" dirty="0"/>
              <a:t>the urinary tract)</a:t>
            </a:r>
            <a:endParaRPr lang="en-GB" dirty="0" smtClean="0"/>
          </a:p>
          <a:p>
            <a:pPr lvl="1"/>
            <a:r>
              <a:rPr lang="en-CA" dirty="0" smtClean="0"/>
              <a:t>Escape </a:t>
            </a:r>
            <a:r>
              <a:rPr lang="en-CA" dirty="0"/>
              <a:t>of </a:t>
            </a:r>
            <a:r>
              <a:rPr lang="en-CA" dirty="0" err="1"/>
              <a:t>chyle</a:t>
            </a:r>
            <a:r>
              <a:rPr lang="en-CA" dirty="0"/>
              <a:t> through </a:t>
            </a:r>
            <a:r>
              <a:rPr lang="en-CA" dirty="0" smtClean="0"/>
              <a:t>urine hence </a:t>
            </a:r>
            <a:r>
              <a:rPr lang="en-GB" dirty="0" smtClean="0"/>
              <a:t>whitish </a:t>
            </a:r>
            <a:r>
              <a:rPr lang="en-GB" dirty="0"/>
              <a:t>urine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72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936104"/>
          </a:xfrm>
        </p:spPr>
        <p:txBody>
          <a:bodyPr/>
          <a:lstStyle/>
          <a:p>
            <a:r>
              <a:rPr lang="en-CA" sz="4000" b="1" dirty="0"/>
              <a:t>Occult &amp; classical </a:t>
            </a:r>
            <a:r>
              <a:rPr lang="en-CA" sz="4000" b="1" dirty="0" err="1"/>
              <a:t>filariasis</a:t>
            </a:r>
            <a:r>
              <a:rPr lang="en-CA" sz="4000" b="1" dirty="0"/>
              <a:t> differences</a:t>
            </a:r>
            <a:endParaRPr lang="en-GB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650268"/>
              </p:ext>
            </p:extLst>
          </p:nvPr>
        </p:nvGraphicFramePr>
        <p:xfrm>
          <a:off x="467544" y="1241769"/>
          <a:ext cx="8424936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7712"/>
                <a:gridCol w="2808612"/>
                <a:gridCol w="2808612"/>
              </a:tblGrid>
              <a:tr h="80190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Classical filariasis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Occult filariasis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120285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Cause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Developing worms and adults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Microfilariae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400950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Basic lesions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Acute inflammation followed by an epitheloid granuloma surrounding the adult worm and a fibrosis scar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Eosinophilic granuloma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160380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Organ induced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Lymphatic system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Lymphatic system, lungs, liver &amp; spleen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160380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Microfilaria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Present in blood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Present in affected tissues, but not in blood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200475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Therapeutic response 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 dirty="0">
                          <a:effectLst/>
                        </a:rPr>
                        <a:t>No response to any drug</a:t>
                      </a:r>
                      <a:endParaRPr lang="en-GB" sz="1600" dirty="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>
                          <a:effectLst/>
                        </a:rPr>
                        <a:t>Responds to microfilarial drug, diethylcarbomarzine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  <a:tr h="200475">
                <a:tc>
                  <a:txBody>
                    <a:bodyPr/>
                    <a:lstStyle/>
                    <a:p>
                      <a:pPr marL="457200" marR="547370" indent="-228600" algn="just"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Serological test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0"/>
                        </a:spcAft>
                      </a:pPr>
                      <a:r>
                        <a:rPr lang="en-CA" sz="1600">
                          <a:effectLst/>
                        </a:rPr>
                        <a:t>Complement fixation</a:t>
                      </a:r>
                      <a:endParaRPr lang="en-GB" sz="160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  <a:tc>
                  <a:txBody>
                    <a:bodyPr/>
                    <a:lstStyle/>
                    <a:p>
                      <a:pPr marL="457200" marR="547370" indent="-228600" algn="just">
                        <a:spcAft>
                          <a:spcPts val="1800"/>
                        </a:spcAft>
                      </a:pPr>
                      <a:r>
                        <a:rPr lang="en-CA" sz="1600" dirty="0">
                          <a:effectLst/>
                        </a:rPr>
                        <a:t>Complement fixation test highly sensitive to***</a:t>
                      </a:r>
                      <a:endParaRPr lang="en-GB" sz="1600" dirty="0">
                        <a:effectLst/>
                        <a:latin typeface="Century Gothic"/>
                        <a:ea typeface="Century Gothic"/>
                        <a:cs typeface="Times New Roman"/>
                      </a:endParaRPr>
                    </a:p>
                  </a:txBody>
                  <a:tcPr marL="51010" marR="510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867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68960"/>
            <a:ext cx="1437928" cy="3027040"/>
          </a:xfrm>
        </p:spPr>
        <p:txBody>
          <a:bodyPr/>
          <a:lstStyle/>
          <a:p>
            <a:r>
              <a:rPr lang="en-GB" sz="1400" dirty="0" err="1"/>
              <a:t>filariasis</a:t>
            </a:r>
            <a:r>
              <a:rPr lang="en-GB" sz="1400" dirty="0"/>
              <a:t> - hydrocele - most common</a:t>
            </a:r>
          </a:p>
          <a:p>
            <a:r>
              <a:rPr lang="en-GB" sz="1400" dirty="0"/>
              <a:t> manifestation in </a:t>
            </a:r>
            <a:r>
              <a:rPr lang="en-GB" sz="1400" dirty="0" err="1"/>
              <a:t>bancroftian</a:t>
            </a:r>
            <a:r>
              <a:rPr lang="en-GB" sz="1400" dirty="0"/>
              <a:t> </a:t>
            </a:r>
            <a:r>
              <a:rPr lang="en-GB" sz="1400" dirty="0" err="1"/>
              <a:t>filariasis</a:t>
            </a:r>
            <a:r>
              <a:rPr lang="en-GB" sz="1400" dirty="0"/>
              <a:t> in East Africa</a:t>
            </a:r>
          </a:p>
          <a:p>
            <a:endParaRPr lang="en-GB" sz="1400" dirty="0"/>
          </a:p>
        </p:txBody>
      </p:sp>
      <p:pic>
        <p:nvPicPr>
          <p:cNvPr id="1026" name="Picture 2" descr="filariasis - hydrocele - most common manifestation in bancroftian filariasis in East Afr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60350"/>
            <a:ext cx="351472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151" y="1844824"/>
            <a:ext cx="3063720" cy="454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073151" y="6118022"/>
            <a:ext cx="2590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The foot of an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elderly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man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who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had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to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give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up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his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job due to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to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his</a:t>
            </a:r>
            <a:r>
              <a:rPr lang="fr-FR" altLang="fr-FR" sz="1200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fr-FR" altLang="fr-FR" sz="1200" i="1" dirty="0" err="1">
                <a:solidFill>
                  <a:srgbClr val="000000"/>
                </a:solidFill>
                <a:latin typeface="Comic Sans MS" pitchFamily="66" charset="0"/>
              </a:rPr>
              <a:t>elephantiasis</a:t>
            </a:r>
            <a:endParaRPr lang="fr-FR" altLang="fr-FR" sz="12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" name="Picture 6" descr="Elderly male with hydrocoele, elephantiasis of the leg, hanging groin, leopard skin and onchocerciasis nodules WHO_TDR_Cr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0"/>
            <a:ext cx="3810000" cy="510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123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/>
          <a:lstStyle/>
          <a:p>
            <a:r>
              <a:rPr lang="en-GB" dirty="0" smtClean="0"/>
              <a:t>Diagnosis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518457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H</a:t>
            </a:r>
            <a:r>
              <a:rPr lang="en-US" dirty="0" smtClean="0"/>
              <a:t>istory </a:t>
            </a:r>
            <a:r>
              <a:rPr lang="en-US" dirty="0"/>
              <a:t>of living in the endemic areas for years</a:t>
            </a:r>
            <a:endParaRPr lang="en-GB" sz="1800" dirty="0"/>
          </a:p>
          <a:p>
            <a:pPr lvl="0"/>
            <a:r>
              <a:rPr lang="en-US" dirty="0"/>
              <a:t>P</a:t>
            </a:r>
            <a:r>
              <a:rPr lang="en-US" dirty="0" smtClean="0"/>
              <a:t>hysical </a:t>
            </a:r>
            <a:r>
              <a:rPr lang="en-US" dirty="0"/>
              <a:t>examination findings</a:t>
            </a:r>
            <a:endParaRPr lang="en-GB" sz="1800" dirty="0"/>
          </a:p>
          <a:p>
            <a:pPr lvl="0"/>
            <a:r>
              <a:rPr lang="en-US" dirty="0"/>
              <a:t>B</a:t>
            </a:r>
            <a:r>
              <a:rPr lang="en-US" dirty="0" smtClean="0"/>
              <a:t>lood </a:t>
            </a:r>
            <a:r>
              <a:rPr lang="en-US" dirty="0"/>
              <a:t>examination (night samples) for microfilariae</a:t>
            </a:r>
            <a:endParaRPr lang="en-GB" sz="1800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hick </a:t>
            </a:r>
            <a:r>
              <a:rPr lang="en-US" dirty="0"/>
              <a:t>blood smears staining (</a:t>
            </a:r>
            <a:r>
              <a:rPr lang="en-US" dirty="0" err="1"/>
              <a:t>Giemsa</a:t>
            </a:r>
            <a:r>
              <a:rPr lang="en-US" dirty="0"/>
              <a:t>/Wrights)</a:t>
            </a:r>
            <a:endParaRPr lang="en-GB" sz="1800" dirty="0"/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apillary</a:t>
            </a:r>
            <a:r>
              <a:rPr lang="en-US" dirty="0" smtClean="0"/>
              <a:t> </a:t>
            </a:r>
            <a:r>
              <a:rPr lang="en-US" dirty="0"/>
              <a:t>tube examination</a:t>
            </a:r>
            <a:endParaRPr lang="en-GB" sz="1800" dirty="0"/>
          </a:p>
          <a:p>
            <a:pPr lvl="1"/>
            <a:r>
              <a:rPr lang="en-US" dirty="0"/>
              <a:t>B</a:t>
            </a:r>
            <a:r>
              <a:rPr lang="en-US" dirty="0" smtClean="0"/>
              <a:t>lood </a:t>
            </a:r>
            <a:r>
              <a:rPr lang="en-US" dirty="0"/>
              <a:t>filter (</a:t>
            </a:r>
            <a:r>
              <a:rPr lang="en-US" dirty="0" err="1"/>
              <a:t>nucleopore</a:t>
            </a:r>
            <a:r>
              <a:rPr lang="en-US" dirty="0"/>
              <a:t>)</a:t>
            </a:r>
            <a:endParaRPr lang="en-GB" sz="1800" dirty="0"/>
          </a:p>
          <a:p>
            <a:pPr lvl="0"/>
            <a:r>
              <a:rPr lang="en-US" dirty="0"/>
              <a:t>DEC (Diethyl </a:t>
            </a:r>
            <a:r>
              <a:rPr lang="en-US" dirty="0" err="1"/>
              <a:t>carbamazine</a:t>
            </a:r>
            <a:r>
              <a:rPr lang="en-US" dirty="0"/>
              <a:t>) provocation test (DEC 50mg then blood after 30 min)</a:t>
            </a:r>
            <a:endParaRPr lang="en-GB" sz="1800" dirty="0"/>
          </a:p>
          <a:p>
            <a:pPr lvl="0"/>
            <a:r>
              <a:rPr lang="en-US" dirty="0"/>
              <a:t>U</a:t>
            </a:r>
            <a:r>
              <a:rPr lang="en-US" dirty="0" smtClean="0"/>
              <a:t>ltrasound </a:t>
            </a:r>
            <a:r>
              <a:rPr lang="en-US" dirty="0"/>
              <a:t>of the scrotum – filarial dance sign (adults seen, appear to be dancing)</a:t>
            </a:r>
            <a:endParaRPr lang="en-GB" sz="1800" dirty="0"/>
          </a:p>
          <a:p>
            <a:pPr lvl="0"/>
            <a:r>
              <a:rPr lang="en-US" dirty="0"/>
              <a:t>Serological tests – filarial specific antibodies 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 err="1"/>
              <a:t>IgG</a:t>
            </a:r>
            <a:r>
              <a:rPr lang="en-US" dirty="0"/>
              <a:t>; circulating filarial antigens (CFA</a:t>
            </a:r>
            <a:r>
              <a:rPr lang="en-US" dirty="0" smtClean="0"/>
              <a:t>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7004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824537" cy="36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6" name="Rectangle 5"/>
          <p:cNvSpPr/>
          <p:nvPr/>
        </p:nvSpPr>
        <p:spPr>
          <a:xfrm>
            <a:off x="971600" y="4221087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The microfilaria of </a:t>
            </a:r>
            <a:r>
              <a:rPr lang="en-US" i="1" dirty="0" err="1">
                <a:solidFill>
                  <a:srgbClr val="FFFFCC"/>
                </a:solidFill>
              </a:rPr>
              <a:t>Wuchereria</a:t>
            </a:r>
            <a:r>
              <a:rPr lang="en-US" i="1" dirty="0">
                <a:solidFill>
                  <a:srgbClr val="FFFFCC"/>
                </a:solidFill>
              </a:rPr>
              <a:t> </a:t>
            </a:r>
            <a:r>
              <a:rPr lang="en-US" i="1" dirty="0" err="1">
                <a:solidFill>
                  <a:srgbClr val="FFFFCC"/>
                </a:solidFill>
              </a:rPr>
              <a:t>bancrofti</a:t>
            </a:r>
            <a:r>
              <a:rPr lang="en-US" dirty="0">
                <a:solidFill>
                  <a:srgbClr val="FFFFCC"/>
                </a:solidFill>
              </a:rPr>
              <a:t> are sheathed and measure 240-300 µm in stained blood smears and 275-320 µm in 2% formalin.  They have a gently curved body, and a tail that is tapered to a point.  The nuclear column (the cells that constitute the body of the microfilaria) is loosely packed; the cells can be visualized individually and do not extend to the tip of the tail.  Microfilariae circulate in the blood.</a:t>
            </a:r>
            <a:endParaRPr lang="en-GB" dirty="0">
              <a:solidFill>
                <a:srgbClr val="FFFFCC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2067" y="1628800"/>
            <a:ext cx="3538134" cy="2147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8590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824537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1804" y="4503907"/>
            <a:ext cx="6502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Microfilariae of </a:t>
            </a:r>
            <a:r>
              <a:rPr lang="en-US" i="1" dirty="0" err="1">
                <a:solidFill>
                  <a:srgbClr val="FFFFCC"/>
                </a:solidFill>
              </a:rPr>
              <a:t>Brugia</a:t>
            </a:r>
            <a:r>
              <a:rPr lang="en-US" i="1" dirty="0">
                <a:solidFill>
                  <a:srgbClr val="FFFFCC"/>
                </a:solidFill>
              </a:rPr>
              <a:t> </a:t>
            </a:r>
            <a:r>
              <a:rPr lang="en-US" i="1" dirty="0" err="1">
                <a:solidFill>
                  <a:srgbClr val="FFFFCC"/>
                </a:solidFill>
              </a:rPr>
              <a:t>malayi</a:t>
            </a:r>
            <a:r>
              <a:rPr lang="en-US" dirty="0">
                <a:solidFill>
                  <a:srgbClr val="FFFFCC"/>
                </a:solidFill>
              </a:rPr>
              <a:t> are sheathed and in stained blood smears measure 175-230 µm.  In 2% formalin they are longer, measuring 240-300 µm. The tail is tapered, with a significant gap between the terminal and </a:t>
            </a:r>
            <a:r>
              <a:rPr lang="en-US" dirty="0" err="1">
                <a:solidFill>
                  <a:srgbClr val="FFFFCC"/>
                </a:solidFill>
              </a:rPr>
              <a:t>subterminal</a:t>
            </a:r>
            <a:r>
              <a:rPr lang="en-US" dirty="0">
                <a:solidFill>
                  <a:srgbClr val="FFFFCC"/>
                </a:solidFill>
              </a:rPr>
              <a:t> nuclei.  Microfilaria circulate in the blood.</a:t>
            </a:r>
            <a:endParaRPr lang="en-GB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76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36428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4221088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Microfilaria of </a:t>
            </a:r>
            <a:r>
              <a:rPr lang="en-US" i="1" dirty="0" err="1">
                <a:solidFill>
                  <a:srgbClr val="FFFFCC"/>
                </a:solidFill>
              </a:rPr>
              <a:t>Brugia</a:t>
            </a:r>
            <a:r>
              <a:rPr lang="en-US" i="1" dirty="0">
                <a:solidFill>
                  <a:srgbClr val="FFFFCC"/>
                </a:solidFill>
              </a:rPr>
              <a:t> </a:t>
            </a:r>
            <a:r>
              <a:rPr lang="en-US" i="1" dirty="0" err="1">
                <a:solidFill>
                  <a:srgbClr val="FFFFCC"/>
                </a:solidFill>
              </a:rPr>
              <a:t>timori</a:t>
            </a:r>
            <a:r>
              <a:rPr lang="en-US" dirty="0">
                <a:solidFill>
                  <a:srgbClr val="FFFFCC"/>
                </a:solidFill>
              </a:rPr>
              <a:t> are sheathed and measure on average 310 µm in stained blood smears and 340 µm in 2% formalin.  Microfilaria of </a:t>
            </a:r>
            <a:r>
              <a:rPr lang="en-US" i="1" dirty="0">
                <a:solidFill>
                  <a:srgbClr val="FFFFCC"/>
                </a:solidFill>
              </a:rPr>
              <a:t>B. </a:t>
            </a:r>
            <a:r>
              <a:rPr lang="en-US" i="1" dirty="0" err="1">
                <a:solidFill>
                  <a:srgbClr val="FFFFCC"/>
                </a:solidFill>
              </a:rPr>
              <a:t>timori</a:t>
            </a:r>
            <a:r>
              <a:rPr lang="en-US" dirty="0">
                <a:solidFill>
                  <a:srgbClr val="FFFFCC"/>
                </a:solidFill>
              </a:rPr>
              <a:t> differ from </a:t>
            </a:r>
            <a:r>
              <a:rPr lang="en-US" i="1" dirty="0">
                <a:solidFill>
                  <a:srgbClr val="FFFFCC"/>
                </a:solidFill>
              </a:rPr>
              <a:t>B. </a:t>
            </a:r>
            <a:r>
              <a:rPr lang="en-US" i="1" dirty="0" err="1">
                <a:solidFill>
                  <a:srgbClr val="FFFFCC"/>
                </a:solidFill>
              </a:rPr>
              <a:t>malayi</a:t>
            </a:r>
            <a:r>
              <a:rPr lang="en-US" dirty="0">
                <a:solidFill>
                  <a:srgbClr val="FFFFCC"/>
                </a:solidFill>
              </a:rPr>
              <a:t> by a having a longer cephalic space, a sheath that does not stain with </a:t>
            </a:r>
            <a:r>
              <a:rPr lang="en-US" dirty="0" err="1">
                <a:solidFill>
                  <a:srgbClr val="FFFFCC"/>
                </a:solidFill>
              </a:rPr>
              <a:t>Giemsa</a:t>
            </a:r>
            <a:r>
              <a:rPr lang="en-US" dirty="0">
                <a:solidFill>
                  <a:srgbClr val="FFFFCC"/>
                </a:solidFill>
              </a:rPr>
              <a:t>, and a larger number of single-file nuclei towards the tail.  Microfilariae circulate in the blood.</a:t>
            </a:r>
            <a:endParaRPr lang="en-GB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03031"/>
            <a:ext cx="5112568" cy="696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803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304" y="1623303"/>
            <a:ext cx="5824537" cy="400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06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NB: </a:t>
            </a:r>
            <a:r>
              <a:rPr lang="en-CA" b="1" dirty="0" smtClean="0"/>
              <a:t>comparisons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</a:t>
            </a:r>
            <a:r>
              <a:rPr lang="en-CA" dirty="0"/>
              <a:t>. </a:t>
            </a:r>
            <a:r>
              <a:rPr lang="en-CA" dirty="0" err="1"/>
              <a:t>bancrofti</a:t>
            </a:r>
            <a:r>
              <a:rPr lang="en-CA" dirty="0"/>
              <a:t> - The posterior end of the worm is devoid of nucleus, and it is sheathed. Pointed end.</a:t>
            </a:r>
            <a:endParaRPr lang="en-GB" dirty="0"/>
          </a:p>
          <a:p>
            <a:r>
              <a:rPr lang="en-CA" dirty="0"/>
              <a:t>Loa </a:t>
            </a:r>
            <a:r>
              <a:rPr lang="en-CA" dirty="0" err="1"/>
              <a:t>loa</a:t>
            </a:r>
            <a:r>
              <a:rPr lang="en-CA" dirty="0"/>
              <a:t> – nuclei go all the way to the bottom. </a:t>
            </a:r>
            <a:r>
              <a:rPr lang="en-CA" dirty="0" err="1"/>
              <a:t>Ensheathed</a:t>
            </a:r>
            <a:r>
              <a:rPr lang="en-CA" dirty="0"/>
              <a:t>, </a:t>
            </a:r>
            <a:endParaRPr lang="en-GB" dirty="0"/>
          </a:p>
          <a:p>
            <a:r>
              <a:rPr lang="en-CA" dirty="0"/>
              <a:t>M. </a:t>
            </a:r>
            <a:r>
              <a:rPr lang="en-CA" dirty="0" err="1"/>
              <a:t>malayi</a:t>
            </a:r>
            <a:r>
              <a:rPr lang="en-CA" dirty="0"/>
              <a:t> – sheathed, posterior end has single nucleus.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25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875184"/>
          </a:xfrm>
        </p:spPr>
        <p:txBody>
          <a:bodyPr>
            <a:normAutofit/>
          </a:bodyPr>
          <a:lstStyle/>
          <a:p>
            <a:r>
              <a:rPr lang="en-GB" dirty="0" smtClean="0"/>
              <a:t>Treatment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640960" cy="532859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The DOC is </a:t>
            </a:r>
            <a:r>
              <a:rPr lang="en-GB" dirty="0" err="1"/>
              <a:t>D</a:t>
            </a:r>
            <a:r>
              <a:rPr lang="en-GB" dirty="0" err="1" smtClean="0"/>
              <a:t>iethylcarbamazine</a:t>
            </a:r>
            <a:r>
              <a:rPr lang="en-GB" dirty="0" smtClean="0"/>
              <a:t> [</a:t>
            </a:r>
            <a:r>
              <a:rPr lang="en-GB" dirty="0" err="1" smtClean="0"/>
              <a:t>Hetrazane</a:t>
            </a:r>
            <a:r>
              <a:rPr lang="en-GB" dirty="0" smtClean="0"/>
              <a:t> or </a:t>
            </a:r>
            <a:r>
              <a:rPr lang="en-GB" dirty="0" err="1" smtClean="0"/>
              <a:t>Banocide</a:t>
            </a:r>
            <a:r>
              <a:rPr lang="en-GB" dirty="0" smtClean="0"/>
              <a:t>]. </a:t>
            </a:r>
          </a:p>
          <a:p>
            <a:pPr lvl="1"/>
            <a:r>
              <a:rPr lang="en-GB" dirty="0" smtClean="0"/>
              <a:t>This kills the microfilariae and also has some effect on the adult worm. It should not be given during the acute phase but afterwards.</a:t>
            </a:r>
          </a:p>
          <a:p>
            <a:pPr lvl="1"/>
            <a:r>
              <a:rPr lang="en-GB" dirty="0" smtClean="0"/>
              <a:t>The dose is 150mg[3 tablets] 3 times a day for an average adult. Treatment should be given for 12 days.</a:t>
            </a:r>
          </a:p>
          <a:p>
            <a:pPr lvl="1"/>
            <a:r>
              <a:rPr lang="en-US" dirty="0"/>
              <a:t>Should not be used in places with </a:t>
            </a:r>
            <a:r>
              <a:rPr lang="en-US" dirty="0" err="1"/>
              <a:t>onchocerciasis</a:t>
            </a:r>
            <a:r>
              <a:rPr lang="en-US" dirty="0"/>
              <a:t> </a:t>
            </a:r>
            <a:r>
              <a:rPr lang="en-US" dirty="0" err="1"/>
              <a:t>occuring</a:t>
            </a:r>
            <a:r>
              <a:rPr lang="en-US" dirty="0"/>
              <a:t> together with lymphatic </a:t>
            </a:r>
            <a:r>
              <a:rPr lang="en-US" dirty="0" err="1" smtClean="0"/>
              <a:t>filariasis</a:t>
            </a:r>
            <a:endParaRPr lang="en-GB" dirty="0" smtClean="0"/>
          </a:p>
          <a:p>
            <a:r>
              <a:rPr lang="en-GB" dirty="0" smtClean="0"/>
              <a:t>Another treatment option is </a:t>
            </a:r>
            <a:r>
              <a:rPr lang="en-GB" dirty="0" err="1" smtClean="0"/>
              <a:t>Ivermectin</a:t>
            </a:r>
            <a:endParaRPr lang="en-GB" dirty="0"/>
          </a:p>
          <a:p>
            <a:pPr lvl="1"/>
            <a:r>
              <a:rPr lang="en-US" dirty="0" smtClean="0"/>
              <a:t>These drugs are used either alone or in combinations</a:t>
            </a:r>
          </a:p>
          <a:p>
            <a:pPr lvl="1"/>
            <a:r>
              <a:rPr lang="en-GB" dirty="0" smtClean="0"/>
              <a:t>The </a:t>
            </a:r>
            <a:r>
              <a:rPr lang="en-GB" dirty="0"/>
              <a:t>2 drugs are only effective against microfilariae</a:t>
            </a:r>
          </a:p>
          <a:p>
            <a:pPr lvl="1"/>
            <a:r>
              <a:rPr lang="en-GB" dirty="0"/>
              <a:t>No effect on adult worm</a:t>
            </a:r>
          </a:p>
          <a:p>
            <a:pPr lvl="1"/>
            <a:r>
              <a:rPr lang="en-GB" dirty="0"/>
              <a:t>Given during the acute </a:t>
            </a:r>
            <a:r>
              <a:rPr lang="en-GB" dirty="0" smtClean="0"/>
              <a:t>phase</a:t>
            </a:r>
          </a:p>
          <a:p>
            <a:r>
              <a:rPr lang="en-US" dirty="0" err="1"/>
              <a:t>Albendazole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46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Management cont...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avoid reactions , antihistamine drugs and /or steroids can be given during the first days of treatment.</a:t>
            </a:r>
          </a:p>
          <a:p>
            <a:r>
              <a:rPr lang="en-CA" dirty="0" err="1" smtClean="0"/>
              <a:t>Hydrocelectomy</a:t>
            </a:r>
            <a:r>
              <a:rPr lang="en-CA" dirty="0" smtClean="0"/>
              <a:t> - </a:t>
            </a:r>
            <a:r>
              <a:rPr lang="en-GB" dirty="0" smtClean="0"/>
              <a:t>Surgical treatment is indicated for hydrocele and is sometimes possible for elephantiasis of the legs and scrotum .Refer patients for whom surgery might be indicated.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464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062664" cy="5475312"/>
          </a:xfrm>
        </p:spPr>
        <p:txBody>
          <a:bodyPr/>
          <a:lstStyle/>
          <a:p>
            <a:pPr lvl="0"/>
            <a:r>
              <a:rPr lang="en-CA" dirty="0"/>
              <a:t>Others</a:t>
            </a:r>
            <a:endParaRPr lang="en-GB" dirty="0"/>
          </a:p>
          <a:p>
            <a:pPr lvl="1"/>
            <a:r>
              <a:rPr lang="en-CA" dirty="0"/>
              <a:t>Daily foot-washing with soap, water &amp; antiseptic</a:t>
            </a:r>
            <a:endParaRPr lang="en-GB" dirty="0"/>
          </a:p>
          <a:p>
            <a:pPr lvl="1"/>
            <a:r>
              <a:rPr lang="en-CA" dirty="0"/>
              <a:t>Use of emollient due to hardening. Used to soften tissue</a:t>
            </a:r>
            <a:endParaRPr lang="en-GB" dirty="0"/>
          </a:p>
          <a:p>
            <a:pPr lvl="1"/>
            <a:r>
              <a:rPr lang="en-CA" dirty="0"/>
              <a:t>Bandaging in selected </a:t>
            </a:r>
            <a:r>
              <a:rPr lang="en-CA" dirty="0" err="1"/>
              <a:t>px</a:t>
            </a:r>
            <a:endParaRPr lang="en-GB" dirty="0"/>
          </a:p>
          <a:p>
            <a:pPr lvl="1"/>
            <a:r>
              <a:rPr lang="en-CA" dirty="0"/>
              <a:t>Elevation of the leg</a:t>
            </a:r>
            <a:endParaRPr lang="en-GB" dirty="0"/>
          </a:p>
          <a:p>
            <a:pPr lvl="1"/>
            <a:r>
              <a:rPr lang="en-CA" dirty="0"/>
              <a:t>Controlled exercises</a:t>
            </a:r>
            <a:endParaRPr lang="en-GB" dirty="0"/>
          </a:p>
          <a:p>
            <a:pPr lvl="1"/>
            <a:r>
              <a:rPr lang="en-CA" dirty="0"/>
              <a:t>Compression bandaging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974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876712"/>
          </a:xfrm>
        </p:spPr>
        <p:txBody>
          <a:bodyPr/>
          <a:lstStyle/>
          <a:p>
            <a:r>
              <a:rPr lang="en-GB" dirty="0" smtClean="0"/>
              <a:t>Prevention and Control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256584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AutoNum type="arabicPeriod"/>
            </a:pPr>
            <a:r>
              <a:rPr lang="en-US" dirty="0" smtClean="0"/>
              <a:t>Vector control</a:t>
            </a:r>
            <a:r>
              <a:rPr lang="en-GB" dirty="0"/>
              <a:t> </a:t>
            </a:r>
            <a:r>
              <a:rPr lang="en-GB" dirty="0" smtClean="0"/>
              <a:t>by treating septic tanks and pit latrines regularly by insecticides and </a:t>
            </a:r>
            <a:r>
              <a:rPr lang="en-GB" dirty="0" err="1" smtClean="0"/>
              <a:t>larvicides</a:t>
            </a:r>
            <a:r>
              <a:rPr lang="en-GB" dirty="0" smtClean="0"/>
              <a:t> </a:t>
            </a:r>
            <a:r>
              <a:rPr lang="en-GB" dirty="0" err="1" smtClean="0"/>
              <a:t>e.g</a:t>
            </a:r>
            <a:r>
              <a:rPr lang="en-GB" dirty="0" smtClean="0"/>
              <a:t> polystyrene powder</a:t>
            </a:r>
          </a:p>
          <a:p>
            <a:pPr marL="514350" lvl="0" indent="-514350">
              <a:buAutoNum type="arabicPeriod"/>
            </a:pPr>
            <a:r>
              <a:rPr lang="en-GB" dirty="0" smtClean="0"/>
              <a:t>The human reservoir can be reduced through organised mass campaigns </a:t>
            </a:r>
            <a:r>
              <a:rPr lang="en-GB" dirty="0" err="1" smtClean="0"/>
              <a:t>e.g</a:t>
            </a:r>
            <a:r>
              <a:rPr lang="en-GB" dirty="0" smtClean="0"/>
              <a:t> annual mass treatment using </a:t>
            </a:r>
            <a:r>
              <a:rPr lang="en-US" dirty="0"/>
              <a:t>DEC or </a:t>
            </a:r>
            <a:r>
              <a:rPr lang="en-US" dirty="0" err="1" smtClean="0"/>
              <a:t>ivermectin</a:t>
            </a:r>
            <a:r>
              <a:rPr lang="en-GB" dirty="0"/>
              <a:t> </a:t>
            </a:r>
            <a:r>
              <a:rPr lang="en-GB" dirty="0" smtClean="0"/>
              <a:t>to reducing the level of microfilariae in the blood and thus, diminishes transmission of infection.</a:t>
            </a:r>
          </a:p>
          <a:p>
            <a:pPr marL="514350" lvl="0" indent="-514350">
              <a:buAutoNum type="arabicPeriod"/>
            </a:pPr>
            <a:r>
              <a:rPr lang="en-US" dirty="0" smtClean="0"/>
              <a:t>Personal protection </a:t>
            </a:r>
            <a:r>
              <a:rPr lang="en-GB" dirty="0" smtClean="0"/>
              <a:t>to reducing </a:t>
            </a:r>
            <a:r>
              <a:rPr lang="en-GB" dirty="0"/>
              <a:t>exposure to the infection can be achieved by screening houses , closing eaves</a:t>
            </a:r>
            <a:r>
              <a:rPr lang="en-US" dirty="0" smtClean="0"/>
              <a:t>using </a:t>
            </a:r>
            <a:r>
              <a:rPr lang="en-GB" dirty="0"/>
              <a:t>mosquito </a:t>
            </a:r>
            <a:r>
              <a:rPr lang="en-US" dirty="0" smtClean="0"/>
              <a:t>bed net and </a:t>
            </a:r>
            <a:r>
              <a:rPr lang="en-US" dirty="0"/>
              <a:t>i</a:t>
            </a:r>
            <a:r>
              <a:rPr lang="en-US" dirty="0" smtClean="0"/>
              <a:t>nsect repellants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47342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Bancroftian</a:t>
            </a:r>
            <a:r>
              <a:rPr lang="en-US" dirty="0" smtClean="0"/>
              <a:t> </a:t>
            </a:r>
            <a:r>
              <a:rPr lang="en-US" dirty="0" err="1" smtClean="0"/>
              <a:t>filariasis</a:t>
            </a:r>
            <a:r>
              <a:rPr lang="en-US" dirty="0" smtClean="0"/>
              <a:t> and Elephantiasis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032248"/>
            <a:ext cx="3312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33843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409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Bancroftian</a:t>
            </a:r>
            <a:r>
              <a:rPr lang="en-US" dirty="0" smtClean="0"/>
              <a:t> </a:t>
            </a:r>
            <a:r>
              <a:rPr lang="en-US" dirty="0" err="1" smtClean="0"/>
              <a:t>filariasis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176" y="1609725"/>
            <a:ext cx="3415048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71600" y="5867400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b="1" dirty="0" err="1">
                <a:solidFill>
                  <a:srgbClr val="FFFFCC"/>
                </a:solidFill>
              </a:rPr>
              <a:t>Bancroftian</a:t>
            </a:r>
            <a:r>
              <a:rPr lang="en-US" altLang="zh-CN" b="1" dirty="0">
                <a:solidFill>
                  <a:srgbClr val="FFFFCC"/>
                </a:solidFill>
              </a:rPr>
              <a:t> </a:t>
            </a:r>
            <a:r>
              <a:rPr lang="en-US" altLang="zh-CN" b="1" dirty="0" err="1">
                <a:solidFill>
                  <a:srgbClr val="FFFFCC"/>
                </a:solidFill>
              </a:rPr>
              <a:t>filariasis:Elephantiasis</a:t>
            </a:r>
            <a:r>
              <a:rPr lang="en-US" altLang="zh-CN" b="1">
                <a:solidFill>
                  <a:srgbClr val="FFFFCC"/>
                </a:solidFill>
              </a:rPr>
              <a:t> of scrotum</a:t>
            </a:r>
          </a:p>
        </p:txBody>
      </p:sp>
    </p:spTree>
    <p:extLst>
      <p:ext uri="{BB962C8B-B14F-4D97-AF65-F5344CB8AC3E}">
        <p14:creationId xmlns:p14="http://schemas.microsoft.com/office/powerpoint/2010/main" val="9602496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792088"/>
          </a:xfrm>
        </p:spPr>
        <p:txBody>
          <a:bodyPr/>
          <a:lstStyle/>
          <a:p>
            <a:r>
              <a:rPr lang="en-US" b="1" dirty="0"/>
              <a:t>Life Cycle of </a:t>
            </a:r>
            <a:r>
              <a:rPr lang="en-US" b="1" i="1" dirty="0" err="1"/>
              <a:t>Brugia</a:t>
            </a:r>
            <a:r>
              <a:rPr lang="en-US" b="1" i="1" dirty="0"/>
              <a:t> </a:t>
            </a:r>
            <a:r>
              <a:rPr lang="en-US" b="1" i="1" dirty="0" err="1" smtClean="0"/>
              <a:t>malayi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54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typical vector for </a:t>
            </a:r>
            <a:r>
              <a:rPr lang="en-US" i="1" dirty="0" err="1"/>
              <a:t>Brugia</a:t>
            </a:r>
            <a:r>
              <a:rPr lang="en-US" i="1" dirty="0"/>
              <a:t> </a:t>
            </a:r>
            <a:r>
              <a:rPr lang="en-US" i="1" dirty="0" err="1"/>
              <a:t>malayi</a:t>
            </a:r>
            <a:r>
              <a:rPr lang="en-US" dirty="0"/>
              <a:t> </a:t>
            </a:r>
            <a:r>
              <a:rPr lang="en-US" dirty="0" err="1"/>
              <a:t>filariasis</a:t>
            </a:r>
            <a:r>
              <a:rPr lang="en-US" dirty="0"/>
              <a:t> are mosquito species from the genera </a:t>
            </a:r>
            <a:r>
              <a:rPr lang="en-US" i="1" dirty="0" err="1"/>
              <a:t>Mansonia</a:t>
            </a:r>
            <a:r>
              <a:rPr lang="en-US" dirty="0"/>
              <a:t> and </a:t>
            </a:r>
            <a:r>
              <a:rPr lang="en-US" i="1" dirty="0" err="1"/>
              <a:t>Aedes</a:t>
            </a:r>
            <a:r>
              <a:rPr lang="en-US" dirty="0"/>
              <a:t>.  During a blood meal, an infected mosquito introduces third-stage filarial larvae onto the skin of the human host, where they penetrate into the bite wound .  They develop into adults that commonly reside in the </a:t>
            </a:r>
            <a:r>
              <a:rPr lang="en-US" dirty="0" err="1"/>
              <a:t>lymphatics</a:t>
            </a:r>
            <a:r>
              <a:rPr lang="en-US" dirty="0"/>
              <a:t> .  The adult worms resemble those of </a:t>
            </a:r>
            <a:r>
              <a:rPr lang="en-US" i="1" dirty="0" err="1"/>
              <a:t>Wuchereria</a:t>
            </a:r>
            <a:r>
              <a:rPr lang="en-US" i="1" dirty="0"/>
              <a:t> </a:t>
            </a:r>
            <a:r>
              <a:rPr lang="en-US" i="1" dirty="0" err="1"/>
              <a:t>bancrofti</a:t>
            </a:r>
            <a:r>
              <a:rPr lang="en-US" dirty="0"/>
              <a:t> but are smaller.  Female worms measure 43 to 55 mm in length by 130 to 170 </a:t>
            </a:r>
            <a:r>
              <a:rPr lang="en-US" dirty="0" err="1"/>
              <a:t>μm</a:t>
            </a:r>
            <a:r>
              <a:rPr lang="en-US" dirty="0"/>
              <a:t> in width, and males measure 13 to 23 mm in length by 70 to 80 </a:t>
            </a:r>
            <a:r>
              <a:rPr lang="en-US" dirty="0" err="1"/>
              <a:t>μm</a:t>
            </a:r>
            <a:r>
              <a:rPr lang="en-US" dirty="0"/>
              <a:t> in width.  Adults produce microfilariae, measuring 177 to 230 </a:t>
            </a:r>
            <a:r>
              <a:rPr lang="en-US" dirty="0" err="1"/>
              <a:t>μm</a:t>
            </a:r>
            <a:r>
              <a:rPr lang="en-US" dirty="0"/>
              <a:t> in length and 5 to 7 </a:t>
            </a:r>
            <a:r>
              <a:rPr lang="en-US" dirty="0" err="1"/>
              <a:t>μm</a:t>
            </a:r>
            <a:r>
              <a:rPr lang="en-US" dirty="0"/>
              <a:t> in width, which are sheathed and have nocturnal periodicity.  The microfilariae migrate into lymph and enter the blood stream reaching the peripheral blood .  A mosquito ingests the microfilariae during a blood meal .  After ingestion, the microfilariae lose their sheaths and work their way through the wall of the </a:t>
            </a:r>
            <a:r>
              <a:rPr lang="en-US" dirty="0" err="1"/>
              <a:t>proventriculus</a:t>
            </a:r>
            <a:r>
              <a:rPr lang="en-US" dirty="0"/>
              <a:t> and cardiac portion of the </a:t>
            </a:r>
            <a:r>
              <a:rPr lang="en-US" dirty="0" err="1"/>
              <a:t>midgut</a:t>
            </a:r>
            <a:r>
              <a:rPr lang="en-US" dirty="0"/>
              <a:t> to reach the thoracic muscles .  There the microfilariae develop into first-stage larvae and subsequently into third-stage larvae .  The third-stage larvae migrate through the </a:t>
            </a:r>
            <a:r>
              <a:rPr lang="en-US" dirty="0" err="1"/>
              <a:t>hemocoel</a:t>
            </a:r>
            <a:r>
              <a:rPr lang="en-US" dirty="0"/>
              <a:t> to the mosquito's </a:t>
            </a:r>
            <a:r>
              <a:rPr lang="en-US" dirty="0" err="1"/>
              <a:t>prosbocis</a:t>
            </a:r>
            <a:r>
              <a:rPr lang="en-US" dirty="0"/>
              <a:t> and can infect another human when the mosquito takes a blood meal 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671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fe cycle of Brugia malay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358900"/>
            <a:ext cx="47244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6248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achelor of Medicine And Bachelor of Surgery (MBChB)  Year  2\MEDICAL MICROBIOLOGY\7. MICROBIOLOGY REVISION\Spot Revision\IMG_20131113_170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60407" y="-1147831"/>
            <a:ext cx="6886989" cy="91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046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/>
              <a:t>B. Malayi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(microfilaria)</a:t>
            </a:r>
            <a:endParaRPr lang="en-GB" sz="4000"/>
          </a:p>
        </p:txBody>
      </p:sp>
      <p:pic>
        <p:nvPicPr>
          <p:cNvPr id="2457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2183654"/>
            <a:ext cx="7272610" cy="4413996"/>
          </a:xfrm>
          <a:noFill/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34CC37-B865-4EF2-8FD2-4FE4134E374E}" type="slidenum">
              <a:rPr lang="en-GB">
                <a:solidFill>
                  <a:srgbClr val="FFFFCC"/>
                </a:solidFill>
              </a:rPr>
              <a:pPr>
                <a:defRPr/>
              </a:pPr>
              <a:t>40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9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87152"/>
          </a:xfrm>
        </p:spPr>
        <p:txBody>
          <a:bodyPr/>
          <a:lstStyle/>
          <a:p>
            <a:r>
              <a:rPr lang="en-US" b="1" u="sng" dirty="0"/>
              <a:t>PATHOGENIC </a:t>
            </a:r>
            <a:r>
              <a:rPr lang="en-US" b="1" u="sng" dirty="0" smtClean="0"/>
              <a:t>PARASITES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LYMPHATIC FILARIASIS</a:t>
            </a:r>
            <a:endParaRPr lang="en-GB" dirty="0"/>
          </a:p>
          <a:p>
            <a:pPr marL="0" indent="0" algn="ctr">
              <a:buNone/>
            </a:pPr>
            <a:r>
              <a:rPr lang="en-GB" sz="3800" b="1" u="sng" dirty="0"/>
              <a:t>Causative agent</a:t>
            </a:r>
          </a:p>
          <a:p>
            <a:r>
              <a:rPr lang="en-GB" dirty="0" err="1"/>
              <a:t>Filariasis</a:t>
            </a:r>
            <a:r>
              <a:rPr lang="en-GB" dirty="0"/>
              <a:t> is caused by the </a:t>
            </a:r>
            <a:r>
              <a:rPr lang="en-GB" i="1" dirty="0" err="1"/>
              <a:t>Wuchereria</a:t>
            </a:r>
            <a:r>
              <a:rPr lang="en-GB" i="1" dirty="0"/>
              <a:t> </a:t>
            </a:r>
            <a:r>
              <a:rPr lang="en-GB" i="1" dirty="0" err="1"/>
              <a:t>bancrofti</a:t>
            </a:r>
            <a:r>
              <a:rPr lang="en-GB" dirty="0"/>
              <a:t>, a </a:t>
            </a:r>
            <a:r>
              <a:rPr lang="en-GB" dirty="0" smtClean="0"/>
              <a:t>tissue nematode </a:t>
            </a:r>
            <a:r>
              <a:rPr lang="en-GB" dirty="0"/>
              <a:t>worm that infects about 115 million people </a:t>
            </a:r>
            <a:r>
              <a:rPr lang="en-GB" dirty="0" smtClean="0"/>
              <a:t>globally especially Africa.</a:t>
            </a:r>
            <a:endParaRPr lang="en-GB" dirty="0"/>
          </a:p>
          <a:p>
            <a:r>
              <a:rPr lang="en-GB" dirty="0"/>
              <a:t>It is the most widely distributed filarial parasite.</a:t>
            </a:r>
          </a:p>
          <a:p>
            <a:r>
              <a:rPr lang="en-GB" dirty="0"/>
              <a:t>Other nematodes are </a:t>
            </a:r>
            <a:r>
              <a:rPr lang="en-GB" i="1" dirty="0" err="1"/>
              <a:t>Brugia</a:t>
            </a:r>
            <a:r>
              <a:rPr lang="en-GB" i="1" dirty="0"/>
              <a:t> </a:t>
            </a:r>
            <a:r>
              <a:rPr lang="en-GB" i="1" dirty="0" err="1"/>
              <a:t>timori</a:t>
            </a:r>
            <a:r>
              <a:rPr lang="en-GB" i="1" dirty="0"/>
              <a:t> </a:t>
            </a:r>
            <a:r>
              <a:rPr lang="en-GB" dirty="0"/>
              <a:t>and </a:t>
            </a:r>
            <a:r>
              <a:rPr lang="en-GB" i="1" dirty="0" err="1"/>
              <a:t>Brugia</a:t>
            </a:r>
            <a:r>
              <a:rPr lang="en-GB" dirty="0"/>
              <a:t> </a:t>
            </a:r>
            <a:r>
              <a:rPr lang="en-GB" i="1" dirty="0" err="1" smtClean="0"/>
              <a:t>malayi</a:t>
            </a:r>
            <a:r>
              <a:rPr lang="en-GB" dirty="0" smtClean="0"/>
              <a:t>.</a:t>
            </a:r>
          </a:p>
          <a:p>
            <a:pPr lvl="0"/>
            <a:r>
              <a:rPr lang="en-GB" dirty="0" smtClean="0"/>
              <a:t>The </a:t>
            </a:r>
            <a:r>
              <a:rPr lang="en-GB" dirty="0"/>
              <a:t>disease is more disfiguring than </a:t>
            </a:r>
            <a:r>
              <a:rPr lang="en-GB" dirty="0" smtClean="0"/>
              <a:t>dangerous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9530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11256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120 million infected, &gt;40 million with clinical disease</a:t>
            </a:r>
            <a:endParaRPr lang="en-GB" sz="1800" dirty="0"/>
          </a:p>
          <a:p>
            <a:r>
              <a:rPr lang="en-GB" dirty="0" smtClean="0"/>
              <a:t>In </a:t>
            </a:r>
            <a:r>
              <a:rPr lang="en-GB" dirty="0"/>
              <a:t>Africa, </a:t>
            </a:r>
            <a:r>
              <a:rPr lang="en-GB" dirty="0" err="1"/>
              <a:t>filariasis</a:t>
            </a:r>
            <a:r>
              <a:rPr lang="en-GB" dirty="0"/>
              <a:t> is most frequent in the tropical coast belts and lake regions. Since the  disease is transmitted by mosquitoes, it is rare in high altitudes and dry regions.</a:t>
            </a:r>
          </a:p>
          <a:p>
            <a:pPr lvl="0"/>
            <a:r>
              <a:rPr lang="en-US" dirty="0" smtClean="0"/>
              <a:t>Geographical </a:t>
            </a:r>
            <a:r>
              <a:rPr lang="en-US" dirty="0"/>
              <a:t>distribution: </a:t>
            </a:r>
            <a:endParaRPr lang="en-GB" sz="1800" dirty="0"/>
          </a:p>
          <a:p>
            <a:pPr lvl="1"/>
            <a:r>
              <a:rPr lang="en-US" dirty="0"/>
              <a:t>Asia - china, </a:t>
            </a:r>
            <a:r>
              <a:rPr lang="en-US" dirty="0" err="1"/>
              <a:t>india</a:t>
            </a:r>
            <a:r>
              <a:rPr lang="en-US" dirty="0"/>
              <a:t>, </a:t>
            </a:r>
            <a:r>
              <a:rPr lang="en-US" dirty="0" err="1"/>
              <a:t>indonesia</a:t>
            </a:r>
            <a:r>
              <a:rPr lang="en-US" dirty="0"/>
              <a:t>, </a:t>
            </a:r>
            <a:r>
              <a:rPr lang="en-US" dirty="0" err="1"/>
              <a:t>japan,malaysia</a:t>
            </a:r>
            <a:r>
              <a:rPr lang="en-US" dirty="0"/>
              <a:t>, </a:t>
            </a:r>
            <a:r>
              <a:rPr lang="en-US" dirty="0" err="1"/>
              <a:t>Phillippines</a:t>
            </a:r>
            <a:r>
              <a:rPr lang="en-US" dirty="0"/>
              <a:t> e.t.c</a:t>
            </a:r>
            <a:endParaRPr lang="en-GB" sz="1600" dirty="0"/>
          </a:p>
          <a:p>
            <a:pPr lvl="1"/>
            <a:r>
              <a:rPr lang="en-US" dirty="0"/>
              <a:t>Africa: East Africa coasts from Ethiopia to Mozambique, West Africa coasts – Nigeria, Ghana, Ivory Coast e.t.c</a:t>
            </a:r>
            <a:endParaRPr lang="en-GB" sz="1600" dirty="0"/>
          </a:p>
          <a:p>
            <a:pPr lvl="1"/>
            <a:r>
              <a:rPr lang="en-US" dirty="0"/>
              <a:t>Central and South America</a:t>
            </a:r>
            <a:endParaRPr lang="en-GB" sz="1600" dirty="0"/>
          </a:p>
          <a:p>
            <a:pPr lvl="1"/>
            <a:r>
              <a:rPr lang="en-US" dirty="0"/>
              <a:t>Pacific Islands</a:t>
            </a:r>
            <a:endParaRPr lang="en-GB" sz="1600" dirty="0"/>
          </a:p>
          <a:p>
            <a:r>
              <a:rPr lang="en-GB" dirty="0" err="1"/>
              <a:t>Filariasis</a:t>
            </a:r>
            <a:r>
              <a:rPr lang="en-GB" dirty="0"/>
              <a:t> is frequent in coastal regions and the lake regions.</a:t>
            </a:r>
          </a:p>
          <a:p>
            <a:r>
              <a:rPr lang="en-GB" dirty="0"/>
              <a:t>In the coastal regions, 30% of adult males have hydroceles, a late manifestation of the infection.</a:t>
            </a:r>
          </a:p>
          <a:p>
            <a:pPr lvl="0"/>
            <a:r>
              <a:rPr lang="en-US" dirty="0" smtClean="0"/>
              <a:t>Associated </a:t>
            </a:r>
            <a:r>
              <a:rPr lang="en-US" dirty="0"/>
              <a:t>with worm humid climates (</a:t>
            </a:r>
            <a:r>
              <a:rPr lang="en-US" dirty="0" err="1"/>
              <a:t>Kwale</a:t>
            </a:r>
            <a:r>
              <a:rPr lang="en-US" dirty="0"/>
              <a:t>, </a:t>
            </a:r>
            <a:r>
              <a:rPr lang="en-US" dirty="0" err="1"/>
              <a:t>tana</a:t>
            </a:r>
            <a:r>
              <a:rPr lang="en-US" dirty="0"/>
              <a:t>, </a:t>
            </a:r>
            <a:r>
              <a:rPr lang="en-US" dirty="0" err="1"/>
              <a:t>malindi</a:t>
            </a:r>
            <a:r>
              <a:rPr lang="en-US" dirty="0"/>
              <a:t>, coast in Kenya)</a:t>
            </a:r>
            <a:endParaRPr lang="en-GB" sz="1800" dirty="0"/>
          </a:p>
          <a:p>
            <a:pPr lvl="0"/>
            <a:r>
              <a:rPr lang="en-US" dirty="0"/>
              <a:t>Found both in rural and urban communities</a:t>
            </a:r>
            <a:endParaRPr lang="en-GB" sz="1800" dirty="0"/>
          </a:p>
          <a:p>
            <a:pPr lvl="0"/>
            <a:r>
              <a:rPr lang="en-US" dirty="0"/>
              <a:t>Has Age- specific prevalence; rises with age</a:t>
            </a:r>
            <a:endParaRPr lang="en-GB" sz="1800" dirty="0"/>
          </a:p>
          <a:p>
            <a:pPr lvl="0"/>
            <a:r>
              <a:rPr lang="en-US" dirty="0"/>
              <a:t>Gender differences associated with cultural practices resulting in differential exposure to infections btw sexes in different </a:t>
            </a:r>
            <a:r>
              <a:rPr lang="en-US" dirty="0" smtClean="0"/>
              <a:t>communities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93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Geographical distribution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570" y="2730973"/>
            <a:ext cx="6656259" cy="260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12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" y="188640"/>
            <a:ext cx="7772400" cy="1143000"/>
          </a:xfrm>
        </p:spPr>
        <p:txBody>
          <a:bodyPr/>
          <a:lstStyle/>
          <a:p>
            <a:r>
              <a:rPr lang="en-GB" dirty="0" smtClean="0"/>
              <a:t>Morphology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5184576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Adults:</a:t>
            </a:r>
            <a:endParaRPr lang="en-GB" sz="1800" dirty="0"/>
          </a:p>
          <a:p>
            <a:pPr lvl="1"/>
            <a:r>
              <a:rPr lang="en-US" dirty="0" smtClean="0"/>
              <a:t>Whitish, threadlike</a:t>
            </a:r>
            <a:endParaRPr lang="en-GB" sz="1400" dirty="0"/>
          </a:p>
          <a:p>
            <a:pPr lvl="1"/>
            <a:r>
              <a:rPr lang="en-US" dirty="0"/>
              <a:t>F</a:t>
            </a:r>
            <a:r>
              <a:rPr lang="en-US" dirty="0" smtClean="0"/>
              <a:t>emale </a:t>
            </a:r>
            <a:r>
              <a:rPr lang="en-US" dirty="0"/>
              <a:t>longer than </a:t>
            </a:r>
            <a:r>
              <a:rPr lang="en-US" dirty="0" smtClean="0"/>
              <a:t>male</a:t>
            </a:r>
          </a:p>
          <a:p>
            <a:pPr lvl="1"/>
            <a:r>
              <a:rPr lang="en-US" dirty="0"/>
              <a:t>Male: 2.5- 4 cm, Female: 5-10 </a:t>
            </a:r>
            <a:r>
              <a:rPr lang="en-US" dirty="0" smtClean="0"/>
              <a:t>cm</a:t>
            </a:r>
          </a:p>
          <a:p>
            <a:pPr lvl="0"/>
            <a:r>
              <a:rPr lang="en-US" dirty="0" smtClean="0"/>
              <a:t>Microfilariae </a:t>
            </a:r>
            <a:r>
              <a:rPr lang="en-US" dirty="0"/>
              <a:t>(</a:t>
            </a:r>
            <a:r>
              <a:rPr lang="en-US" dirty="0" err="1" smtClean="0"/>
              <a:t>Wurchereria</a:t>
            </a:r>
            <a:r>
              <a:rPr lang="en-US" dirty="0" smtClean="0"/>
              <a:t> </a:t>
            </a:r>
            <a:r>
              <a:rPr lang="en-US" dirty="0" err="1"/>
              <a:t>bancrofti</a:t>
            </a:r>
            <a:r>
              <a:rPr lang="en-US" dirty="0"/>
              <a:t>)</a:t>
            </a:r>
            <a:endParaRPr lang="en-GB" sz="1800" dirty="0"/>
          </a:p>
          <a:p>
            <a:pPr lvl="1"/>
            <a:r>
              <a:rPr lang="en-US" dirty="0"/>
              <a:t>Sheathed</a:t>
            </a:r>
            <a:endParaRPr lang="en-GB" sz="1600" dirty="0"/>
          </a:p>
          <a:p>
            <a:pPr lvl="1"/>
            <a:r>
              <a:rPr lang="en-US" dirty="0"/>
              <a:t>nuclei clearly separated, do not extend to the tip of the tail</a:t>
            </a:r>
            <a:endParaRPr lang="en-GB" sz="1600" dirty="0"/>
          </a:p>
          <a:p>
            <a:pPr lvl="0"/>
            <a:r>
              <a:rPr lang="en-US" dirty="0"/>
              <a:t>Microfilariae (</a:t>
            </a:r>
            <a:r>
              <a:rPr lang="en-US" dirty="0" err="1"/>
              <a:t>Brugia</a:t>
            </a:r>
            <a:r>
              <a:rPr lang="en-US" dirty="0"/>
              <a:t> </a:t>
            </a:r>
            <a:r>
              <a:rPr lang="en-US" dirty="0" err="1"/>
              <a:t>malayi</a:t>
            </a:r>
            <a:r>
              <a:rPr lang="en-US" dirty="0"/>
              <a:t>/ </a:t>
            </a:r>
            <a:r>
              <a:rPr lang="en-US" dirty="0" err="1"/>
              <a:t>brugia</a:t>
            </a:r>
            <a:r>
              <a:rPr lang="en-US" dirty="0"/>
              <a:t> </a:t>
            </a:r>
            <a:r>
              <a:rPr lang="en-US" dirty="0" err="1"/>
              <a:t>timori</a:t>
            </a:r>
            <a:r>
              <a:rPr lang="en-US" dirty="0"/>
              <a:t>)</a:t>
            </a:r>
            <a:endParaRPr lang="en-GB" sz="1800" dirty="0"/>
          </a:p>
          <a:p>
            <a:pPr lvl="1"/>
            <a:r>
              <a:rPr lang="en-US" dirty="0"/>
              <a:t>sheathed,</a:t>
            </a:r>
            <a:endParaRPr lang="en-GB" sz="1600" dirty="0"/>
          </a:p>
          <a:p>
            <a:pPr lvl="1"/>
            <a:r>
              <a:rPr lang="en-US" dirty="0"/>
              <a:t>nuclei, appear matted, 3 nuclei extend to the </a:t>
            </a:r>
            <a:r>
              <a:rPr lang="en-US" dirty="0" smtClean="0"/>
              <a:t>tail</a:t>
            </a:r>
            <a:endParaRPr lang="en-GB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65" y="0"/>
            <a:ext cx="2767235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49245"/>
            <a:ext cx="2555776" cy="188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092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Agent’s reservoir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adult worm lives in the human lymph vessels, mates and produces millions of microscopic larvae known as </a:t>
            </a:r>
            <a:r>
              <a:rPr lang="en-GB" b="1" dirty="0" smtClean="0"/>
              <a:t>microfilariae</a:t>
            </a:r>
            <a:r>
              <a:rPr lang="en-GB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blood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62908"/>
      </p:ext>
    </p:extLst>
  </p:cSld>
  <p:clrMapOvr>
    <a:masterClrMapping/>
  </p:clrMapOvr>
</p:sld>
</file>

<file path=ppt/theme/theme1.xml><?xml version="1.0" encoding="utf-8"?>
<a:theme xmlns:a="http://schemas.openxmlformats.org/drawingml/2006/main" name="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1855</Words>
  <Application>Microsoft Office PowerPoint</Application>
  <PresentationFormat>On-screen Show (4:3)</PresentationFormat>
  <Paragraphs>253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Ribbons</vt:lpstr>
      <vt:lpstr>LYMPHATIC FILARIASIS</vt:lpstr>
      <vt:lpstr>Filariasis</vt:lpstr>
      <vt:lpstr>PowerPoint Presentation</vt:lpstr>
      <vt:lpstr>PowerPoint Presentation</vt:lpstr>
      <vt:lpstr>PATHOGENIC PARASITES</vt:lpstr>
      <vt:lpstr>Distribution</vt:lpstr>
      <vt:lpstr>Geographical distribution</vt:lpstr>
      <vt:lpstr>Morphology</vt:lpstr>
      <vt:lpstr>Agent’s reservoir</vt:lpstr>
      <vt:lpstr>Route of exit from the reservoir</vt:lpstr>
      <vt:lpstr>Mode of transmission  </vt:lpstr>
      <vt:lpstr>PowerPoint Presentation</vt:lpstr>
      <vt:lpstr>Life Cycle of Wuchereria bancrofti</vt:lpstr>
      <vt:lpstr>PowerPoint Presentation</vt:lpstr>
      <vt:lpstr>PowerPoint Presentation</vt:lpstr>
      <vt:lpstr>PowerPoint Presentation</vt:lpstr>
      <vt:lpstr>Response to the agent or its toxins</vt:lpstr>
      <vt:lpstr>Description of the CD incl. Signs and 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Occult &amp; classical filariasis differences</vt:lpstr>
      <vt:lpstr>PowerPoint Presentation</vt:lpstr>
      <vt:lpstr>Diagnosis</vt:lpstr>
      <vt:lpstr>PowerPoint Presentation</vt:lpstr>
      <vt:lpstr>PowerPoint Presentation</vt:lpstr>
      <vt:lpstr>PowerPoint Presentation</vt:lpstr>
      <vt:lpstr>PowerPoint Presentation</vt:lpstr>
      <vt:lpstr>NB: comparisons</vt:lpstr>
      <vt:lpstr>Treatment</vt:lpstr>
      <vt:lpstr>Management cont...</vt:lpstr>
      <vt:lpstr>PowerPoint Presentation</vt:lpstr>
      <vt:lpstr>Prevention and Control</vt:lpstr>
      <vt:lpstr>Bancroftian filariasis and Elephantiasis</vt:lpstr>
      <vt:lpstr>Bancroftian filariasis</vt:lpstr>
      <vt:lpstr>Life Cycle of Brugia malayi</vt:lpstr>
      <vt:lpstr>PowerPoint Presentation</vt:lpstr>
      <vt:lpstr>B. Malayi  (microfilaria)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LYMPHATIC FILARIASIS</dc:title>
  <dc:creator>Dr. Kimaiga H.O. MBChB (UoN)</dc:creator>
  <cp:lastModifiedBy>Dr. Kimaiga H.O. MBChB (UoN)</cp:lastModifiedBy>
  <cp:revision>4</cp:revision>
  <dcterms:created xsi:type="dcterms:W3CDTF">2013-12-08T21:23:32Z</dcterms:created>
  <dcterms:modified xsi:type="dcterms:W3CDTF">2014-01-20T19:57:00Z</dcterms:modified>
</cp:coreProperties>
</file>